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8"/>
  </p:notesMasterIdLst>
  <p:handoutMasterIdLst>
    <p:handoutMasterId r:id="rId129"/>
  </p:handoutMasterIdLst>
  <p:sldIdLst>
    <p:sldId id="256" r:id="rId2"/>
    <p:sldId id="257" r:id="rId3"/>
    <p:sldId id="2590" r:id="rId4"/>
    <p:sldId id="2591" r:id="rId5"/>
    <p:sldId id="448" r:id="rId6"/>
    <p:sldId id="449" r:id="rId7"/>
    <p:sldId id="447" r:id="rId8"/>
    <p:sldId id="2592" r:id="rId9"/>
    <p:sldId id="2593" r:id="rId10"/>
    <p:sldId id="2594" r:id="rId11"/>
    <p:sldId id="258" r:id="rId12"/>
    <p:sldId id="283" r:id="rId13"/>
    <p:sldId id="262" r:id="rId14"/>
    <p:sldId id="265" r:id="rId15"/>
    <p:sldId id="2377" r:id="rId16"/>
    <p:sldId id="273" r:id="rId17"/>
    <p:sldId id="2373" r:id="rId18"/>
    <p:sldId id="269" r:id="rId19"/>
    <p:sldId id="272" r:id="rId20"/>
    <p:sldId id="293" r:id="rId21"/>
    <p:sldId id="308" r:id="rId22"/>
    <p:sldId id="306" r:id="rId23"/>
    <p:sldId id="296" r:id="rId24"/>
    <p:sldId id="2581" r:id="rId25"/>
    <p:sldId id="2582" r:id="rId26"/>
    <p:sldId id="2583" r:id="rId27"/>
    <p:sldId id="266" r:id="rId28"/>
    <p:sldId id="2584" r:id="rId29"/>
    <p:sldId id="267" r:id="rId30"/>
    <p:sldId id="271" r:id="rId31"/>
    <p:sldId id="274" r:id="rId32"/>
    <p:sldId id="2585" r:id="rId33"/>
    <p:sldId id="264" r:id="rId34"/>
    <p:sldId id="2580" r:id="rId35"/>
    <p:sldId id="331" r:id="rId36"/>
    <p:sldId id="332" r:id="rId37"/>
    <p:sldId id="386" r:id="rId38"/>
    <p:sldId id="2380" r:id="rId39"/>
    <p:sldId id="270" r:id="rId40"/>
    <p:sldId id="2381" r:id="rId41"/>
    <p:sldId id="2586" r:id="rId42"/>
    <p:sldId id="2587" r:id="rId43"/>
    <p:sldId id="862" r:id="rId44"/>
    <p:sldId id="2371" r:id="rId45"/>
    <p:sldId id="2588" r:id="rId46"/>
    <p:sldId id="2372" r:id="rId47"/>
    <p:sldId id="2589" r:id="rId48"/>
    <p:sldId id="863" r:id="rId49"/>
    <p:sldId id="261" r:id="rId50"/>
    <p:sldId id="2383" r:id="rId51"/>
    <p:sldId id="2384" r:id="rId52"/>
    <p:sldId id="259" r:id="rId53"/>
    <p:sldId id="2386" r:id="rId54"/>
    <p:sldId id="2387" r:id="rId55"/>
    <p:sldId id="2388" r:id="rId56"/>
    <p:sldId id="286" r:id="rId57"/>
    <p:sldId id="289" r:id="rId58"/>
    <p:sldId id="2389" r:id="rId59"/>
    <p:sldId id="2390" r:id="rId60"/>
    <p:sldId id="299" r:id="rId61"/>
    <p:sldId id="297" r:id="rId62"/>
    <p:sldId id="290" r:id="rId63"/>
    <p:sldId id="2391" r:id="rId64"/>
    <p:sldId id="2392" r:id="rId65"/>
    <p:sldId id="2375" r:id="rId66"/>
    <p:sldId id="2393" r:id="rId67"/>
    <p:sldId id="2374" r:id="rId68"/>
    <p:sldId id="2394" r:id="rId69"/>
    <p:sldId id="2395" r:id="rId70"/>
    <p:sldId id="2550" r:id="rId71"/>
    <p:sldId id="2551" r:id="rId72"/>
    <p:sldId id="2538" r:id="rId73"/>
    <p:sldId id="2567" r:id="rId74"/>
    <p:sldId id="2400" r:id="rId75"/>
    <p:sldId id="2568" r:id="rId76"/>
    <p:sldId id="523" r:id="rId77"/>
    <p:sldId id="288" r:id="rId78"/>
    <p:sldId id="1578" r:id="rId79"/>
    <p:sldId id="1573" r:id="rId80"/>
    <p:sldId id="1579" r:id="rId81"/>
    <p:sldId id="2569" r:id="rId82"/>
    <p:sldId id="2570" r:id="rId83"/>
    <p:sldId id="524" r:id="rId84"/>
    <p:sldId id="526" r:id="rId85"/>
    <p:sldId id="2571" r:id="rId86"/>
    <p:sldId id="2597" r:id="rId87"/>
    <p:sldId id="387" r:id="rId88"/>
    <p:sldId id="2595" r:id="rId89"/>
    <p:sldId id="2573" r:id="rId90"/>
    <p:sldId id="2574" r:id="rId91"/>
    <p:sldId id="898" r:id="rId92"/>
    <p:sldId id="899" r:id="rId93"/>
    <p:sldId id="900" r:id="rId94"/>
    <p:sldId id="901" r:id="rId95"/>
    <p:sldId id="903" r:id="rId96"/>
    <p:sldId id="902" r:id="rId97"/>
    <p:sldId id="904" r:id="rId98"/>
    <p:sldId id="2575" r:id="rId99"/>
    <p:sldId id="2576" r:id="rId100"/>
    <p:sldId id="2577" r:id="rId101"/>
    <p:sldId id="394" r:id="rId102"/>
    <p:sldId id="2596" r:id="rId103"/>
    <p:sldId id="2578" r:id="rId104"/>
    <p:sldId id="440" r:id="rId105"/>
    <p:sldId id="444" r:id="rId106"/>
    <p:sldId id="441" r:id="rId107"/>
    <p:sldId id="443" r:id="rId108"/>
    <p:sldId id="442" r:id="rId109"/>
    <p:sldId id="2579" r:id="rId110"/>
    <p:sldId id="278" r:id="rId111"/>
    <p:sldId id="326" r:id="rId112"/>
    <p:sldId id="339" r:id="rId113"/>
    <p:sldId id="373" r:id="rId114"/>
    <p:sldId id="371" r:id="rId115"/>
    <p:sldId id="372" r:id="rId116"/>
    <p:sldId id="353" r:id="rId117"/>
    <p:sldId id="364" r:id="rId118"/>
    <p:sldId id="376" r:id="rId119"/>
    <p:sldId id="374" r:id="rId120"/>
    <p:sldId id="378" r:id="rId121"/>
    <p:sldId id="343" r:id="rId122"/>
    <p:sldId id="348" r:id="rId123"/>
    <p:sldId id="357" r:id="rId124"/>
    <p:sldId id="377" r:id="rId125"/>
    <p:sldId id="375" r:id="rId126"/>
    <p:sldId id="366" r:id="rId12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89" d="100"/>
          <a:sy n="89" d="100"/>
        </p:scale>
        <p:origin x="106"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D1.0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815</c:v>
                </c:pt>
                <c:pt idx="1">
                  <c:v>28</c:v>
                </c:pt>
                <c:pt idx="2">
                  <c:v>459</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815</c:v>
                </c:pt>
                <c:pt idx="1">
                  <c:v>28</c:v>
                </c:pt>
                <c:pt idx="2">
                  <c:v>459</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561383680"/>
        <c:axId val="-561382592"/>
      </c:barChart>
      <c:catAx>
        <c:axId val="-5613836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61382592"/>
        <c:crosses val="autoZero"/>
        <c:auto val="1"/>
        <c:lblAlgn val="ctr"/>
        <c:lblOffset val="100"/>
        <c:noMultiLvlLbl val="0"/>
      </c:catAx>
      <c:valAx>
        <c:axId val="-5613825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613836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7/14/2023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100096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268776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3655432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802.11-23/0974</a:t>
            </a:r>
            <a:endParaRPr lang="en-US"/>
          </a:p>
        </p:txBody>
      </p:sp>
      <p:sp>
        <p:nvSpPr>
          <p:cNvPr id="5" name="Rectangle 3"/>
          <p:cNvSpPr>
            <a:spLocks noGrp="1" noChangeArrowheads="1"/>
          </p:cNvSpPr>
          <p:nvPr>
            <p:ph type="dt"/>
          </p:nvPr>
        </p:nvSpPr>
        <p:spPr>
          <a:ln/>
        </p:spPr>
        <p:txBody>
          <a:bodyPr/>
          <a:lstStyle/>
          <a:p>
            <a:r>
              <a:rPr lang="en-GB"/>
              <a:t>July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802.11-23/0974</a:t>
            </a:r>
            <a:endParaRPr lang="en-US"/>
          </a:p>
        </p:txBody>
      </p:sp>
      <p:sp>
        <p:nvSpPr>
          <p:cNvPr id="5" name="Rectangle 3"/>
          <p:cNvSpPr>
            <a:spLocks noGrp="1" noChangeArrowheads="1"/>
          </p:cNvSpPr>
          <p:nvPr>
            <p:ph type="dt"/>
          </p:nvPr>
        </p:nvSpPr>
        <p:spPr>
          <a:ln/>
        </p:spPr>
        <p:txBody>
          <a:bodyPr/>
          <a:lstStyle/>
          <a:p>
            <a:r>
              <a:rPr lang="en-GB"/>
              <a:t>July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802.11-23/0974</a:t>
            </a:r>
            <a:endParaRPr lang="en-US"/>
          </a:p>
        </p:txBody>
      </p:sp>
      <p:sp>
        <p:nvSpPr>
          <p:cNvPr id="5" name="Rectangle 3"/>
          <p:cNvSpPr>
            <a:spLocks noGrp="1" noChangeArrowheads="1"/>
          </p:cNvSpPr>
          <p:nvPr>
            <p:ph type="dt"/>
          </p:nvPr>
        </p:nvSpPr>
        <p:spPr>
          <a:ln/>
        </p:spPr>
        <p:txBody>
          <a:bodyPr/>
          <a:lstStyle/>
          <a:p>
            <a:r>
              <a:rPr lang="en-GB"/>
              <a:t>July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35</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228012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36</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3469983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37</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273258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83208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39</a:t>
            </a:fld>
            <a:endParaRPr lang="en-US"/>
          </a:p>
        </p:txBody>
      </p:sp>
    </p:spTree>
    <p:extLst>
      <p:ext uri="{BB962C8B-B14F-4D97-AF65-F5344CB8AC3E}">
        <p14:creationId xmlns:p14="http://schemas.microsoft.com/office/powerpoint/2010/main" val="2853981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41</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42</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43</a:t>
            </a:fld>
            <a:endParaRPr lang="en-US">
              <a:latin typeface="Times New Roman" charset="0"/>
            </a:endParaRPr>
          </a:p>
        </p:txBody>
      </p:sp>
    </p:spTree>
    <p:extLst>
      <p:ext uri="{BB962C8B-B14F-4D97-AF65-F5344CB8AC3E}">
        <p14:creationId xmlns:p14="http://schemas.microsoft.com/office/powerpoint/2010/main" val="1308637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50</a:t>
            </a:fld>
            <a:endParaRPr lang="en-US"/>
          </a:p>
        </p:txBody>
      </p:sp>
    </p:spTree>
    <p:extLst>
      <p:ext uri="{BB962C8B-B14F-4D97-AF65-F5344CB8AC3E}">
        <p14:creationId xmlns:p14="http://schemas.microsoft.com/office/powerpoint/2010/main" val="100137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62437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43110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94615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92593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431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964281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5847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59</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431013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60</a:t>
            </a:fld>
            <a:endParaRPr lang="en-US"/>
          </a:p>
        </p:txBody>
      </p:sp>
    </p:spTree>
    <p:extLst>
      <p:ext uri="{BB962C8B-B14F-4D97-AF65-F5344CB8AC3E}">
        <p14:creationId xmlns:p14="http://schemas.microsoft.com/office/powerpoint/2010/main" val="1305948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61</a:t>
            </a:fld>
            <a:endParaRPr lang="en-US"/>
          </a:p>
        </p:txBody>
      </p:sp>
    </p:spTree>
    <p:extLst>
      <p:ext uri="{BB962C8B-B14F-4D97-AF65-F5344CB8AC3E}">
        <p14:creationId xmlns:p14="http://schemas.microsoft.com/office/powerpoint/2010/main" val="155391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62</a:t>
            </a:fld>
            <a:endParaRPr lang="en-US"/>
          </a:p>
        </p:txBody>
      </p:sp>
    </p:spTree>
    <p:extLst>
      <p:ext uri="{BB962C8B-B14F-4D97-AF65-F5344CB8AC3E}">
        <p14:creationId xmlns:p14="http://schemas.microsoft.com/office/powerpoint/2010/main" val="1357173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69473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58185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53969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75</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892702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76</a:t>
            </a:fld>
            <a:endParaRPr lang="en-US" dirty="0">
              <a:latin typeface="Times New Roman" charset="0"/>
            </a:endParaRPr>
          </a:p>
        </p:txBody>
      </p:sp>
    </p:spTree>
    <p:extLst>
      <p:ext uri="{BB962C8B-B14F-4D97-AF65-F5344CB8AC3E}">
        <p14:creationId xmlns:p14="http://schemas.microsoft.com/office/powerpoint/2010/main" val="190289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24348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77</a:t>
            </a:fld>
            <a:endParaRPr lang="en-US" dirty="0">
              <a:latin typeface="Times New Roman" charset="0"/>
            </a:endParaRPr>
          </a:p>
        </p:txBody>
      </p:sp>
    </p:spTree>
    <p:extLst>
      <p:ext uri="{BB962C8B-B14F-4D97-AF65-F5344CB8AC3E}">
        <p14:creationId xmlns:p14="http://schemas.microsoft.com/office/powerpoint/2010/main" val="1054526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81</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564454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82</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extLst>
      <p:ext uri="{BB962C8B-B14F-4D97-AF65-F5344CB8AC3E}">
        <p14:creationId xmlns:p14="http://schemas.microsoft.com/office/powerpoint/2010/main" val="36951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83</a:t>
            </a:fld>
            <a:endParaRPr lang="en-US" dirty="0">
              <a:latin typeface="Times New Roman" charset="0"/>
            </a:endParaRPr>
          </a:p>
        </p:txBody>
      </p:sp>
    </p:spTree>
    <p:extLst>
      <p:ext uri="{BB962C8B-B14F-4D97-AF65-F5344CB8AC3E}">
        <p14:creationId xmlns:p14="http://schemas.microsoft.com/office/powerpoint/2010/main" val="39551325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84</a:t>
            </a:fld>
            <a:endParaRPr lang="en-US" dirty="0">
              <a:latin typeface="Times New Roman" charset="0"/>
            </a:endParaRPr>
          </a:p>
        </p:txBody>
      </p:sp>
    </p:spTree>
    <p:extLst>
      <p:ext uri="{BB962C8B-B14F-4D97-AF65-F5344CB8AC3E}">
        <p14:creationId xmlns:p14="http://schemas.microsoft.com/office/powerpoint/2010/main" val="35244105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85</a:t>
            </a:fld>
            <a:endParaRPr lang="en-US" dirty="0">
              <a:latin typeface="Times New Roman" charset="0"/>
            </a:endParaRPr>
          </a:p>
        </p:txBody>
      </p:sp>
    </p:spTree>
    <p:extLst>
      <p:ext uri="{BB962C8B-B14F-4D97-AF65-F5344CB8AC3E}">
        <p14:creationId xmlns:p14="http://schemas.microsoft.com/office/powerpoint/2010/main" val="35290199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86</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874822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91</a:t>
            </a:fld>
            <a:endParaRPr lang="en-US" dirty="0"/>
          </a:p>
        </p:txBody>
      </p:sp>
    </p:spTree>
    <p:extLst>
      <p:ext uri="{BB962C8B-B14F-4D97-AF65-F5344CB8AC3E}">
        <p14:creationId xmlns:p14="http://schemas.microsoft.com/office/powerpoint/2010/main" val="21493336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92</a:t>
            </a:fld>
            <a:endParaRPr lang="en-US" dirty="0"/>
          </a:p>
        </p:txBody>
      </p:sp>
    </p:spTree>
    <p:extLst>
      <p:ext uri="{BB962C8B-B14F-4D97-AF65-F5344CB8AC3E}">
        <p14:creationId xmlns:p14="http://schemas.microsoft.com/office/powerpoint/2010/main" val="399539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93610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93</a:t>
            </a:fld>
            <a:endParaRPr lang="en-US" dirty="0"/>
          </a:p>
        </p:txBody>
      </p:sp>
    </p:spTree>
    <p:extLst>
      <p:ext uri="{BB962C8B-B14F-4D97-AF65-F5344CB8AC3E}">
        <p14:creationId xmlns:p14="http://schemas.microsoft.com/office/powerpoint/2010/main" val="20889641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94</a:t>
            </a:fld>
            <a:endParaRPr lang="en-US" dirty="0"/>
          </a:p>
        </p:txBody>
      </p:sp>
    </p:spTree>
    <p:extLst>
      <p:ext uri="{BB962C8B-B14F-4D97-AF65-F5344CB8AC3E}">
        <p14:creationId xmlns:p14="http://schemas.microsoft.com/office/powerpoint/2010/main" val="36971453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95</a:t>
            </a:fld>
            <a:endParaRPr lang="en-US" dirty="0"/>
          </a:p>
        </p:txBody>
      </p:sp>
    </p:spTree>
    <p:extLst>
      <p:ext uri="{BB962C8B-B14F-4D97-AF65-F5344CB8AC3E}">
        <p14:creationId xmlns:p14="http://schemas.microsoft.com/office/powerpoint/2010/main" val="28618958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4175" y="701675"/>
            <a:ext cx="6165850" cy="34686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0443A435-A4ED-4F85-A75F-76EA0CCD3928}" type="slidenum">
              <a:rPr lang="en-US" altLang="en-US" smtClean="0"/>
              <a:pPr>
                <a:spcBef>
                  <a:spcPct val="0"/>
                </a:spcBef>
              </a:pPr>
              <a:t>96</a:t>
            </a:fld>
            <a:endParaRPr lang="en-US" altLang="en-US"/>
          </a:p>
        </p:txBody>
      </p:sp>
    </p:spTree>
    <p:extLst>
      <p:ext uri="{BB962C8B-B14F-4D97-AF65-F5344CB8AC3E}">
        <p14:creationId xmlns:p14="http://schemas.microsoft.com/office/powerpoint/2010/main" val="12572865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97</a:t>
            </a:fld>
            <a:endParaRPr lang="en-US" dirty="0"/>
          </a:p>
        </p:txBody>
      </p:sp>
    </p:spTree>
    <p:extLst>
      <p:ext uri="{BB962C8B-B14F-4D97-AF65-F5344CB8AC3E}">
        <p14:creationId xmlns:p14="http://schemas.microsoft.com/office/powerpoint/2010/main" val="23217515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0072044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720869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103</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905498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104</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528431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105</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0421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40756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106</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04289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108</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775811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109</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2730134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110</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27713665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958852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619375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2022067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1548413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1183746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653530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935615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104328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5393918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119</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2715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120</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735526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6938326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2970268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920485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753411" cy="215444"/>
          </a:xfrm>
        </p:spPr>
        <p:txBody>
          <a:bodyPr/>
          <a:lstStyle/>
          <a:p>
            <a:pPr>
              <a:defRPr/>
            </a:pPr>
            <a:r>
              <a:rPr lang="en-US" dirty="0"/>
              <a:t>July 2023</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124</a:t>
            </a:fld>
            <a:endParaRPr lang="en-US"/>
          </a:p>
        </p:txBody>
      </p:sp>
    </p:spTree>
    <p:extLst>
      <p:ext uri="{BB962C8B-B14F-4D97-AF65-F5344CB8AC3E}">
        <p14:creationId xmlns:p14="http://schemas.microsoft.com/office/powerpoint/2010/main" val="26955068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7971615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52236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19</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988754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1825671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579600" cy="276999"/>
          </a:xfrm>
        </p:spPr>
        <p:txBody>
          <a:bodyPr/>
          <a:lstStyle/>
          <a:p>
            <a:pPr>
              <a:defRPr/>
            </a:pPr>
            <a:r>
              <a:rPr lang="en-US" dirty="0"/>
              <a:t>September 2022</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290050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July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July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July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802.11-23/0987r1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www.wi-fi.org/news-events/newsroom/wireless-innovation-forum-and-wi-fi-alliance-deliver-6-ghz-afc-system"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hyperlink" Target="https://www.wi-fi.org/file/wi-fi-affordability" TargetMode="External"/><Relationship Id="rId3" Type="http://schemas.openxmlformats.org/officeDocument/2006/relationships/hyperlink" Target="https://www.wi-fi.org/file/2022-annual-report" TargetMode="External"/><Relationship Id="rId7" Type="http://schemas.openxmlformats.org/officeDocument/2006/relationships/hyperlink" Target="https://www.wi-fi.org/file/6-ghz-wi-fi-connecting-to-the-future-2022" TargetMode="External"/><Relationship Id="rId2" Type="http://schemas.openxmlformats.org/officeDocument/2006/relationships/hyperlink" Target="https://www.wi-fi.org/news-events/newsroom/wireless-innovation-forum-and-wi-fi-alliance-deliver-6-ghz-afc-system" TargetMode="External"/><Relationship Id="rId1" Type="http://schemas.openxmlformats.org/officeDocument/2006/relationships/slideLayout" Target="../slideLayouts/slideLayout2.xml"/><Relationship Id="rId6" Type="http://schemas.openxmlformats.org/officeDocument/2006/relationships/hyperlink" Target="https://www.wi-fi.org/file/wi-fi-certified-and-matter-highlights" TargetMode="External"/><Relationship Id="rId5" Type="http://schemas.openxmlformats.org/officeDocument/2006/relationships/hyperlink" Target="https://www.wi-fi.org/file/leveraging-wi-fi-for-home-iot-use-cases-2022" TargetMode="External"/><Relationship Id="rId4" Type="http://schemas.openxmlformats.org/officeDocument/2006/relationships/hyperlink" Target="https://www.wi-fi.org/file/optimizing-home-iot-with-wi-fi-certified-2022" TargetMode="External"/><Relationship Id="rId9" Type="http://schemas.openxmlformats.org/officeDocument/2006/relationships/hyperlink" Target="https://www.wi-fi.org/file/wi-fi-sustainability"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datatracker.ietf.org/wg/keytrans/about/" TargetMode="External"/><Relationship Id="rId4" Type="http://schemas.openxmlformats.org/officeDocument/2006/relationships/hyperlink" Target="https://datatracker.ietf.org/wg/dult/about/" TargetMode="External"/></Relationships>
</file>

<file path=ppt/slides/_rels/slide115.xml.rels><?xml version="1.0" encoding="UTF-8" standalone="yes"?>
<Relationships xmlns="http://schemas.openxmlformats.org/package/2006/relationships"><Relationship Id="rId8" Type="http://schemas.openxmlformats.org/officeDocument/2006/relationships/hyperlink" Target="https://datatracker.ietf.org/wg/ccamp/about/" TargetMode="External"/><Relationship Id="rId13" Type="http://schemas.openxmlformats.org/officeDocument/2006/relationships/hyperlink" Target="https://datatracker.ietf.org/doc/charter-ietf-grow/" TargetMode="External"/><Relationship Id="rId18" Type="http://schemas.openxmlformats.org/officeDocument/2006/relationships/hyperlink" Target="https://datatracker.ietf.org/wg/opsawg/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rtf-hrpc/" TargetMode="External"/><Relationship Id="rId12" Type="http://schemas.openxmlformats.org/officeDocument/2006/relationships/hyperlink" Target="https://datatracker.ietf.org/wg/grow/about/" TargetMode="External"/><Relationship Id="rId17" Type="http://schemas.openxmlformats.org/officeDocument/2006/relationships/hyperlink" Target="https://datatracker.ietf.org/doc/charter-ietf-lake/" TargetMode="External"/><Relationship Id="rId2" Type="http://schemas.openxmlformats.org/officeDocument/2006/relationships/notesSlide" Target="../notesSlides/notesSlide68.xml"/><Relationship Id="rId16" Type="http://schemas.openxmlformats.org/officeDocument/2006/relationships/hyperlink" Target="https://datatracker.ietf.org/wg/lake/about/" TargetMode="External"/><Relationship Id="rId1" Type="http://schemas.openxmlformats.org/officeDocument/2006/relationships/slideLayout" Target="../slideLayouts/slideLayout2.xml"/><Relationship Id="rId6" Type="http://schemas.openxmlformats.org/officeDocument/2006/relationships/hyperlink" Target="https://datatracker.ietf.org/rg/hrpc/about/" TargetMode="External"/><Relationship Id="rId11" Type="http://schemas.openxmlformats.org/officeDocument/2006/relationships/hyperlink" Target="https://datatracker.ietf.org/doc/charter-ietf-congress/" TargetMode="External"/><Relationship Id="rId5" Type="http://schemas.openxmlformats.org/officeDocument/2006/relationships/hyperlink" Target="https://datatracker.ietf.org/doc/charter-irtf-dinrg/" TargetMode="External"/><Relationship Id="rId15" Type="http://schemas.openxmlformats.org/officeDocument/2006/relationships/hyperlink" Target="https://datatracker.ietf.org/doc/charter-ietf-keytrans/" TargetMode="External"/><Relationship Id="rId10" Type="http://schemas.openxmlformats.org/officeDocument/2006/relationships/hyperlink" Target="https://datatracker.ietf.org/wg/congress/about/" TargetMode="External"/><Relationship Id="rId19" Type="http://schemas.openxmlformats.org/officeDocument/2006/relationships/hyperlink" Target="https://datatracker.ietf.org/doc/charter-ietf-opsawg/" TargetMode="External"/><Relationship Id="rId4" Type="http://schemas.openxmlformats.org/officeDocument/2006/relationships/hyperlink" Target="https://datatracker.ietf.org/rg/dinrg/about/" TargetMode="External"/><Relationship Id="rId9" Type="http://schemas.openxmlformats.org/officeDocument/2006/relationships/hyperlink" Target="https://datatracker.ietf.org/doc/charter-ietf-ccamp/" TargetMode="External"/><Relationship Id="rId14" Type="http://schemas.openxmlformats.org/officeDocument/2006/relationships/hyperlink" Target="https://datatracker.ietf.org/wg/keytrans/about/"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s://datatracker.ietf.org/doc/draft-ietf-6lo-path-aware-semantic-addressing/"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datatracker.ietf.org/doc/draft-ietf-madinas-use-cas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datatracker.ietf.org/doc/draft-ietf-emu-bootstrapped-tls/" TargetMode="External"/><Relationship Id="rId5" Type="http://schemas.openxmlformats.org/officeDocument/2006/relationships/hyperlink" Target="https://datatracker.ietf.org/doc/draft-ietf-emu-rfc7170bis/" TargetMode="External"/><Relationship Id="rId4" Type="http://schemas.openxmlformats.org/officeDocument/2006/relationships/hyperlink" Target="https://datatracker.ietf.org/doc/rfc9427/"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collected-data-manifest/"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s://datatracker.ietf.org/doc/draft-ietf-tls-rfc8446bis/"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datatracker.ietf.org/doc/draft-ietf-detnet-scaling-requirements/" TargetMode="External"/><Relationship Id="rId4" Type="http://schemas.openxmlformats.org/officeDocument/2006/relationships/hyperlink" Target="https://datatracker.ietf.org/doc/draft-ietf-detnet-yang/" TargetMode="External"/></Relationships>
</file>

<file path=ppt/slides/_rels/slide124.xml.rels><?xml version="1.0" encoding="UTF-8" standalone="yes"?>
<Relationships xmlns="http://schemas.openxmlformats.org/package/2006/relationships"><Relationship Id="rId8" Type="http://schemas.openxmlformats.org/officeDocument/2006/relationships/hyperlink" Target="https://grouper.ieee.org/groups/802/1/files/public/docs2023/tutorial-bernardos-farkas-RAW-0723-v02.pdf" TargetMode="External"/><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architecture/"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datatracker.ietf.org/doc/draft-ietf-raw-technologies/"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datatracker.ietf.org/doc/draft-ietf-anima-brski-ae/" TargetMode="External"/><Relationship Id="rId5" Type="http://schemas.openxmlformats.org/officeDocument/2006/relationships/hyperlink" Target="https://datatracker.ietf.org/doc/draft-ietf-anima-brski-prm/" TargetMode="External"/><Relationship Id="rId4" Type="http://schemas.openxmlformats.org/officeDocument/2006/relationships/hyperlink" Target="https://datatracker.ietf.org/doc/draft-ietf-anima-constrained-voucher/"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mailto:claudiodasilva@meta.com" TargetMode="External"/><Relationship Id="rId3" Type="http://schemas.openxmlformats.org/officeDocument/2006/relationships/hyperlink" Target="mailto:robert.stacey@intel.com" TargetMode="External"/><Relationship Id="rId7" Type="http://schemas.openxmlformats.org/officeDocument/2006/relationships/hyperlink" Target="mailto:edward.ks.au@gmai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11" Type="http://schemas.openxmlformats.org/officeDocument/2006/relationships/hyperlink" Target="mailto:emily.h.qi@intel.com" TargetMode="External"/><Relationship Id="rId5" Type="http://schemas.openxmlformats.org/officeDocument/2006/relationships/hyperlink" Target="mailto:harrybims@me.com" TargetMode="External"/><Relationship Id="rId10" Type="http://schemas.openxmlformats.org/officeDocument/2006/relationships/hyperlink" Target="mailto:RoyWant@google.com" TargetMode="External"/><Relationship Id="rId4" Type="http://schemas.openxmlformats.org/officeDocument/2006/relationships/hyperlink" Target="mailto:volker.jungnickel@hhi.fraunhofer.de" TargetMode="External"/><Relationship Id="rId9" Type="http://schemas.openxmlformats.org/officeDocument/2006/relationships/hyperlink" Target="mailto:po-kai.huang@intel.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3/11-23-0717-12-0000-revme-mdr-report.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3/11-23-0968-06-0arc-arc-sc-agenda-july-2023.ppt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3/11-23-0880-01-0arc-revised-annex-g-containing-example-frame-exchange-sequences.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0/11-20-0174-00-0arc-epd-and-lpd-terminology-misalignment-in-ieee-std-802-1-and-802-11.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entor.ieee.org/802.11/dcn/19/11-19-0106-00-000m-sta-and-ap.doc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etsi.org/deliver/etsi_en/303600_303699/303687/01.01.01_6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etsi.org/deliver/etsi_tr/103700_103799/103721/01.01.01_60/tr_103721v010101p.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fcc.gov/ecfs/document/1052672360914/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23/11-23-0977-02-0PAR-par-review-sc-meeting-agenda-and-comment-slides-july-2023-berlin-plenary.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1/dcn/23/11-23-0966-01-0wng-agenda-for-wng-sc-2023-july.ppt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mentor.ieee.org/802.11/dcn/23/11-23-1257-00-0wng-wng-meeting-minutes-2023-july-berlin-meeting.docx" TargetMode="Externa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3/11-23-0959-01-0jtc-agenda-for-july-2023-mixed-mode.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1/dcn/23/11-23-0024-11-000m-revme-motions.pptx" TargetMode="External"/><Relationship Id="rId2" Type="http://schemas.openxmlformats.org/officeDocument/2006/relationships/hyperlink" Target="https://mentor.ieee.org/802.11/dcn/22/11-22-0065-21-000m-revme-wg-ballot-comments.xls" TargetMode="External"/><Relationship Id="rId1" Type="http://schemas.openxmlformats.org/officeDocument/2006/relationships/slideLayout" Target="../slideLayouts/slideLayout10.xml"/><Relationship Id="rId4" Type="http://schemas.openxmlformats.org/officeDocument/2006/relationships/hyperlink" Target="https://mentor.ieee.org/802.11/dcn/23/11-23-0717-13-0000-revme-mdr-report.docx"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3/11-23-1041-01-000m-revme-report-to-ec-on-conditional-approval-to-go-to-sa-ballot.pptx" TargetMode="Externa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mentor.ieee.org/802.11/dcn/23/11-23-0442-19-00be-tgbe-motions-list-part-4.pptx" TargetMode="External"/><Relationship Id="rId4" Type="http://schemas.openxmlformats.org/officeDocument/2006/relationships/hyperlink" Target="https://mentor.ieee.org/802.11/dcn/23/11-23-0919-13-00be-tgbe-july-2023-meeting-agenda.pptx"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mentor.ieee.org/802.11/dcn/22/11-22-0668-00-0000-liaison-statement-from-wba-re-wi-fi-devices-identification-group.pdf" TargetMode="External"/><Relationship Id="rId3" Type="http://schemas.openxmlformats.org/officeDocument/2006/relationships/hyperlink" Target="https://mentor.ieee.org/802.11/dcn/23/11-23-0967-11-00bh-agenda-tgbh-2023-july-plenary.pptx" TargetMode="External"/><Relationship Id="rId7" Type="http://schemas.openxmlformats.org/officeDocument/2006/relationships/hyperlink" Target="https://mentor.ieee.org/802.11/dcn/21/11-21-1141-00-00bh-excerpts-of-wba-document-wi-fi-id-scope.ppt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mentor.ieee.org/802.11/dcn/21/11-21-0703-00-0000-2021-april-liaison-from-wba.docx" TargetMode="External"/><Relationship Id="rId5" Type="http://schemas.openxmlformats.org/officeDocument/2006/relationships/hyperlink" Target="https://mentor.ieee.org/802.11/dcn/22/11-22-0651-21-00bh-tgbh-motions-list.pptx" TargetMode="External"/><Relationship Id="rId4" Type="http://schemas.openxmlformats.org/officeDocument/2006/relationships/hyperlink" Target="https://mentor.ieee.org/802.11/dcn/23/11-23-1152-10-00bh-ieee-802-11bh-lb274-comments.xlsx" TargetMode="External"/><Relationship Id="rId9" Type="http://schemas.openxmlformats.org/officeDocument/2006/relationships/hyperlink" Target="https://mentor.ieee.org/802.11/dcn/22/11-22-0653-00-0000-2022-march-wba-whitepaper-re-device-identification.pdf"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1/dcn/23/11-23-1181-00-0uhr-uhr-sg-july-2023-meeting-minutes.docx"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hyperlink" Target="https://mentor.ieee.org/802.11/dcn/23/11-23-0409-00-0uhr-uhr-sg-march-2023-meeting-minutes.docx"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3/11-23-0931-04-0amp-amp-sg-meeting-agenda-for-jul-plenary-2023.ppt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87.xml.rels><?xml version="1.0" encoding="UTF-8" standalone="yes"?>
<Relationships xmlns="http://schemas.openxmlformats.org/package/2006/relationships"><Relationship Id="rId3" Type="http://schemas.openxmlformats.org/officeDocument/2006/relationships/hyperlink" Target="https://www.itu.int/events/eventdetails.asp?eventid=20117" TargetMode="External"/><Relationship Id="rId2" Type="http://schemas.openxmlformats.org/officeDocument/2006/relationships/hyperlink" Target="https://www.itu.int/md/meetingdoc.asp?lang=en&amp;parent=R19-WP5A-C-0769" TargetMode="External"/><Relationship Id="rId1" Type="http://schemas.openxmlformats.org/officeDocument/2006/relationships/slideLayout" Target="../slideLayouts/slideLayout2.xml"/><Relationship Id="rId4" Type="http://schemas.openxmlformats.org/officeDocument/2006/relationships/hyperlink" Target="https://www.itu.int/events/eventdetails.asp?eventid=20096"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8/documents?is_dcn=35&amp;is_year=2022" TargetMode="External"/><Relationship Id="rId7" Type="http://schemas.openxmlformats.org/officeDocument/2006/relationships/hyperlink" Target="https://mentor.ieee.org/802.18/dcn/23/18-23-0067-09-0000-proposed-response-to-uae-tdra-consultation-on-uwb-and-srd.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mentor.ieee.org/802.18/dcn/23/18-23-0066-06-0000-proposed-response-to-china-miit-s-consultation-technical-requirements-and-test-methods-for-new-type-approval-of-wireless-lan-equipment-adopting-ieee-802-11be-technical-standards.pdf" TargetMode="External"/><Relationship Id="rId5" Type="http://schemas.openxmlformats.org/officeDocument/2006/relationships/hyperlink" Target="https://mentor.ieee.org/802.18/dcn/23/18-23-0057-03-0000-proposed-response-to-moda-s-consultation-on-the-draft-amendment-of-radio-frequency-supply-plan.pdf" TargetMode="External"/><Relationship Id="rId4" Type="http://schemas.openxmlformats.org/officeDocument/2006/relationships/hyperlink" Target="https://mentor.ieee.org/802.18/dcn/23/18-23-0056-03-0000-proposed-response-to-moda-s-consultation-on-the-draft-amendment-of-table-of-radio-frequency-allocations-of-the-republic-of-china-taiwan.pdf"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802.18/dcn/23/18-23-0068-00-0000-weekly-teleconference-minutes-15-june-2023.doc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soumu.go.jp/menu_news/s-news/01kiban12_02000150.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mentor.ieee.org/802.18/documents?is_dcn=71&amp;is_group=0000&amp;is_year=2023" TargetMode="External"/><Relationship Id="rId5" Type="http://schemas.openxmlformats.org/officeDocument/2006/relationships/hyperlink" Target="https://www.ofcom.org.uk/consultations-and-statements/category-1/hybrid-sharing-to-access-the-upper-6-ghz-band?utm_medium=email&amp;utm_campaign=Sharing%206%20GHz%20spectrum%20for%20Wi-Fi%20and%20mobile&amp;utm_content=Sharing%206%20GHz%20spectrum%20for%20Wi-Fi%20and%20mobile+CID_d5d87731c29b201f83e1ae761599b562&amp;utm_source=updates&amp;utm_term=new%20approach%20being%20explored%20by%20Ofcom" TargetMode="External"/><Relationship Id="rId4" Type="http://schemas.openxmlformats.org/officeDocument/2006/relationships/hyperlink" Target="https://radio-spectrum-policy-group.ec.europa.eu/document/download/9cea690e-cc9a-4a14-920a-8c79dfa528e2_en?filename=RSPG23-026final-draft_RSPG_Opinion_on_6G_development_with_Annexes.pdf"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mentor.ieee.org/802.18/documents?is_dcn=70&amp;is_group=0000&amp;is_year=2023"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mentor.ieee.org/802.18/documents?is_dcn=38&amp;is_group=0000&amp;is_year=2016"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calendar.google.com/calendar/u/0/embed?src=c2gedttabtbj4bps23j4847004@group.calendar.google.com&amp;ctz=America/New_York"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July 2023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2023-07-14</a:t>
            </a:r>
            <a:endParaRPr lang="en-GB" sz="2000" b="0" dirty="0"/>
          </a:p>
        </p:txBody>
      </p:sp>
      <p:sp>
        <p:nvSpPr>
          <p:cNvPr id="6" name="Date Placeholder 3"/>
          <p:cNvSpPr>
            <a:spLocks noGrp="1"/>
          </p:cNvSpPr>
          <p:nvPr>
            <p:ph type="dt" idx="10"/>
          </p:nvPr>
        </p:nvSpPr>
        <p:spPr/>
        <p:txBody>
          <a:bodyPr/>
          <a:lstStyle/>
          <a:p>
            <a:r>
              <a:rPr lang="en-US"/>
              <a:t>July 2023</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F1D98A-65D1-3F21-44D3-83817E0AFD43}"/>
              </a:ext>
            </a:extLst>
          </p:cNvPr>
          <p:cNvSpPr>
            <a:spLocks noGrp="1"/>
          </p:cNvSpPr>
          <p:nvPr>
            <p:ph type="title"/>
          </p:nvPr>
        </p:nvSpPr>
        <p:spPr/>
        <p:txBody>
          <a:bodyPr/>
          <a:lstStyle/>
          <a:p>
            <a:r>
              <a:rPr lang="en-US" dirty="0"/>
              <a:t>Subgroup Closing Reports</a:t>
            </a:r>
          </a:p>
        </p:txBody>
      </p:sp>
      <p:sp>
        <p:nvSpPr>
          <p:cNvPr id="8" name="Text Placeholder 7">
            <a:extLst>
              <a:ext uri="{FF2B5EF4-FFF2-40B4-BE49-F238E27FC236}">
                <a16:creationId xmlns:a16="http://schemas.microsoft.com/office/drawing/2014/main" id="{CA419635-B573-B2CF-B5E4-1039843B3119}"/>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E3C2DA74-24FB-2EB9-F640-5A389E3613C0}"/>
              </a:ext>
            </a:extLst>
          </p:cNvPr>
          <p:cNvSpPr>
            <a:spLocks noGrp="1"/>
          </p:cNvSpPr>
          <p:nvPr>
            <p:ph type="dt" idx="10"/>
          </p:nvPr>
        </p:nvSpPr>
        <p:spPr/>
        <p:txBody>
          <a:bodyPr/>
          <a:lstStyle/>
          <a:p>
            <a:r>
              <a:rPr lang="en-US"/>
              <a:t>July 2023</a:t>
            </a:r>
            <a:endParaRPr lang="en-GB" dirty="0"/>
          </a:p>
        </p:txBody>
      </p:sp>
      <p:sp>
        <p:nvSpPr>
          <p:cNvPr id="5" name="Footer Placeholder 4">
            <a:extLst>
              <a:ext uri="{FF2B5EF4-FFF2-40B4-BE49-F238E27FC236}">
                <a16:creationId xmlns:a16="http://schemas.microsoft.com/office/drawing/2014/main" id="{1638346B-6B9E-6D42-2D6E-04AB17E4E3F9}"/>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8FA02343-238A-466B-58E4-34AFC3F415B9}"/>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30836006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Agenda</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929218" y="1524000"/>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fontScale="77500" lnSpcReduction="20000"/>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endParaRPr lang="en-US" sz="2400" kern="0" dirty="0"/>
          </a:p>
          <a:p>
            <a:pPr marL="457200" indent="-457200">
              <a:buFont typeface="+mj-lt"/>
              <a:buAutoNum type="arabicPeriod"/>
            </a:pPr>
            <a:r>
              <a:rPr lang="en-US" sz="3100" kern="0" dirty="0"/>
              <a:t>Liaison reports from 802.11 and 802.15 </a:t>
            </a:r>
          </a:p>
          <a:p>
            <a:pPr marL="457200" indent="-457200">
              <a:buFont typeface="+mj-lt"/>
              <a:buAutoNum type="arabicPeriod"/>
            </a:pPr>
            <a:r>
              <a:rPr lang="en-US" sz="3100" kern="0" dirty="0"/>
              <a:t>Sub-1GHz Update (doc 802.19-23/12r0)</a:t>
            </a:r>
          </a:p>
          <a:p>
            <a:pPr marL="914400" lvl="1" indent="-457200">
              <a:buFont typeface="Arial" panose="020B0604020202020204" pitchFamily="34" charset="0"/>
              <a:buChar char="•"/>
            </a:pPr>
            <a:r>
              <a:rPr lang="en-US" sz="3100" b="0" i="0" dirty="0">
                <a:solidFill>
                  <a:srgbClr val="222222"/>
                </a:solidFill>
                <a:effectLst/>
              </a:rPr>
              <a:t>IEEE 802.19.3 provides coexistence recommendations for IEEE 802.11ah and IEEE 802.15.4 based systems operating in SUB-1 GHz frequency bands. </a:t>
            </a:r>
          </a:p>
          <a:p>
            <a:pPr marL="914400" lvl="1" indent="-457200">
              <a:buFont typeface="Arial" panose="020B0604020202020204" pitchFamily="34" charset="0"/>
              <a:buChar char="•"/>
            </a:pPr>
            <a:r>
              <a:rPr lang="en-US" sz="3100" b="0" i="0" dirty="0">
                <a:solidFill>
                  <a:srgbClr val="222222"/>
                </a:solidFill>
                <a:effectLst/>
              </a:rPr>
              <a:t>The activity in 802.15 has resulted in changes to 802.15.4 Channel Access options to address new requirements for metering systems in Japan. </a:t>
            </a:r>
          </a:p>
          <a:p>
            <a:pPr marL="914400" lvl="1" indent="-457200">
              <a:buFont typeface="Arial" panose="020B0604020202020204" pitchFamily="34" charset="0"/>
              <a:buChar char="•"/>
            </a:pPr>
            <a:r>
              <a:rPr lang="en-US" sz="3100" b="0" i="0" dirty="0">
                <a:solidFill>
                  <a:srgbClr val="222222"/>
                </a:solidFill>
                <a:effectLst/>
              </a:rPr>
              <a:t>Those changes affect the coexistence between 802.11ah and 802.15.4g, thus  updates to 802.19.3 will promote better coexistence between IEEE 802.11ah and IEEE 802.15.4 based systems.</a:t>
            </a:r>
            <a:endParaRPr lang="en-US" sz="3100" b="0" i="0" kern="0" dirty="0"/>
          </a:p>
          <a:p>
            <a:pPr marL="457200" indent="-457200">
              <a:buFont typeface="+mj-lt"/>
              <a:buAutoNum type="arabicPeriod"/>
            </a:pPr>
            <a:r>
              <a:rPr lang="en-US" sz="3100" dirty="0">
                <a:solidFill>
                  <a:srgbClr val="222222"/>
                </a:solidFill>
                <a:effectLst/>
                <a:ea typeface="Times New Roman" panose="02020603050405020304" pitchFamily="18" charset="0"/>
              </a:rPr>
              <a:t>Motion to request 802.19 WG Chair request 802 EC form a study group to consider amendment to 802.19.3.</a:t>
            </a:r>
          </a:p>
          <a:p>
            <a:pPr marL="914400" lvl="1" indent="-457200">
              <a:buFont typeface="Arial" panose="020B0604020202020204" pitchFamily="34" charset="0"/>
              <a:buChar char="•"/>
            </a:pPr>
            <a:r>
              <a:rPr lang="en-US" sz="3100" kern="0" dirty="0">
                <a:solidFill>
                  <a:srgbClr val="222222"/>
                </a:solidFill>
              </a:rPr>
              <a:t>Motion </a:t>
            </a:r>
            <a:r>
              <a:rPr lang="en-US" sz="3100" kern="0" dirty="0" err="1">
                <a:solidFill>
                  <a:srgbClr val="222222"/>
                </a:solidFill>
              </a:rPr>
              <a:t>passsed</a:t>
            </a:r>
            <a:endParaRPr lang="en-US" sz="3100" kern="0" dirty="0"/>
          </a:p>
        </p:txBody>
      </p:sp>
      <p:sp>
        <p:nvSpPr>
          <p:cNvPr id="7" name="Footer Placeholder 6">
            <a:extLst>
              <a:ext uri="{FF2B5EF4-FFF2-40B4-BE49-F238E27FC236}">
                <a16:creationId xmlns:a16="http://schemas.microsoft.com/office/drawing/2014/main" id="{7E3AEB63-4D7A-2420-8AC7-3E4229A486B7}"/>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C85C6BCA-F70F-DF64-F273-3417E4467BA9}"/>
              </a:ext>
            </a:extLst>
          </p:cNvPr>
          <p:cNvSpPr>
            <a:spLocks noGrp="1"/>
          </p:cNvSpPr>
          <p:nvPr>
            <p:ph type="sldNum" idx="12"/>
          </p:nvPr>
        </p:nvSpPr>
        <p:spPr/>
        <p:txBody>
          <a:bodyPr/>
          <a:lstStyle/>
          <a:p>
            <a:r>
              <a:rPr lang="en-GB"/>
              <a:t>Slide </a:t>
            </a:r>
            <a:fld id="{3ABCC52B-A3F7-440B-BBF2-55191E6E7773}" type="slidenum">
              <a:rPr lang="en-GB" smtClean="0"/>
              <a:pPr/>
              <a:t>100</a:t>
            </a:fld>
            <a:endParaRPr lang="en-GB"/>
          </a:p>
        </p:txBody>
      </p:sp>
      <p:sp>
        <p:nvSpPr>
          <p:cNvPr id="9" name="Date Placeholder 8">
            <a:extLst>
              <a:ext uri="{FF2B5EF4-FFF2-40B4-BE49-F238E27FC236}">
                <a16:creationId xmlns:a16="http://schemas.microsoft.com/office/drawing/2014/main" id="{A0616E6F-2E4D-2714-527B-6D7489695A2B}"/>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10535028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Current Surveys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endParaRPr lang="en-US" sz="2400" dirty="0"/>
          </a:p>
          <a:p>
            <a:pPr marL="457200" indent="-457200">
              <a:buFont typeface="+mj-lt"/>
              <a:buAutoNum type="arabicPeriod"/>
            </a:pPr>
            <a:r>
              <a:rPr lang="en-US" sz="2400" dirty="0"/>
              <a:t>Survey about future meeting participation </a:t>
            </a:r>
            <a:r>
              <a:rPr lang="en-US" dirty="0"/>
              <a:t>started</a:t>
            </a:r>
          </a:p>
          <a:p>
            <a:endParaRPr lang="en-US" sz="2400" dirty="0"/>
          </a:p>
          <a:p>
            <a:r>
              <a:rPr lang="en-US" sz="2400" dirty="0"/>
              <a:t>https://mentor.ieee.org/802.19/polls</a:t>
            </a:r>
          </a:p>
        </p:txBody>
      </p:sp>
      <p:sp>
        <p:nvSpPr>
          <p:cNvPr id="5" name="Footer Placeholder 4">
            <a:extLst>
              <a:ext uri="{FF2B5EF4-FFF2-40B4-BE49-F238E27FC236}">
                <a16:creationId xmlns:a16="http://schemas.microsoft.com/office/drawing/2014/main" id="{E3301A84-C728-16BE-637E-C7A2F3269BE8}"/>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AB48F9C1-1A6C-5674-2E13-9C0CFE864B74}"/>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8" name="Date Placeholder 7">
            <a:extLst>
              <a:ext uri="{FF2B5EF4-FFF2-40B4-BE49-F238E27FC236}">
                <a16:creationId xmlns:a16="http://schemas.microsoft.com/office/drawing/2014/main" id="{78D2BE05-E05D-D6EF-F7BE-A4AC7E600DD3}"/>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4451455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07720A-067B-7080-C6AB-38577F5DFBE4}"/>
              </a:ext>
            </a:extLst>
          </p:cNvPr>
          <p:cNvSpPr>
            <a:spLocks noGrp="1"/>
          </p:cNvSpPr>
          <p:nvPr>
            <p:ph type="title"/>
          </p:nvPr>
        </p:nvSpPr>
        <p:spPr/>
        <p:txBody>
          <a:bodyPr/>
          <a:lstStyle/>
          <a:p>
            <a:r>
              <a:rPr lang="en-US" dirty="0"/>
              <a:t>External Liaison Reports</a:t>
            </a:r>
          </a:p>
        </p:txBody>
      </p:sp>
      <p:sp>
        <p:nvSpPr>
          <p:cNvPr id="8" name="Text Placeholder 7">
            <a:extLst>
              <a:ext uri="{FF2B5EF4-FFF2-40B4-BE49-F238E27FC236}">
                <a16:creationId xmlns:a16="http://schemas.microsoft.com/office/drawing/2014/main" id="{E72C2C80-7317-E704-4BB8-ED43D1A9811B}"/>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04496DD4-DBB8-EC30-D780-ACA18B3B2B32}"/>
              </a:ext>
            </a:extLst>
          </p:cNvPr>
          <p:cNvSpPr>
            <a:spLocks noGrp="1"/>
          </p:cNvSpPr>
          <p:nvPr>
            <p:ph type="dt" idx="10"/>
          </p:nvPr>
        </p:nvSpPr>
        <p:spPr/>
        <p:txBody>
          <a:bodyPr/>
          <a:lstStyle/>
          <a:p>
            <a:r>
              <a:rPr lang="en-US"/>
              <a:t>July 2023</a:t>
            </a:r>
            <a:endParaRPr lang="en-GB" dirty="0"/>
          </a:p>
        </p:txBody>
      </p:sp>
      <p:sp>
        <p:nvSpPr>
          <p:cNvPr id="5" name="Footer Placeholder 4">
            <a:extLst>
              <a:ext uri="{FF2B5EF4-FFF2-40B4-BE49-F238E27FC236}">
                <a16:creationId xmlns:a16="http://schemas.microsoft.com/office/drawing/2014/main" id="{C2411F7C-1ED6-9351-2091-FB32465D4B7A}"/>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7B2260E8-B7C9-6F52-CE84-5EFA9FAF3003}"/>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Tree>
    <p:extLst>
      <p:ext uri="{BB962C8B-B14F-4D97-AF65-F5344CB8AC3E}">
        <p14:creationId xmlns:p14="http://schemas.microsoft.com/office/powerpoint/2010/main" val="15482283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2023-07-05</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17056F26-9250-3586-F434-3EE9557EF280}"/>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C462B2A1-FDD0-9ACE-D9DE-71BBCC99D871}"/>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5" name="Date Placeholder 4">
            <a:extLst>
              <a:ext uri="{FF2B5EF4-FFF2-40B4-BE49-F238E27FC236}">
                <a16:creationId xmlns:a16="http://schemas.microsoft.com/office/drawing/2014/main" id="{8E9BDAC0-657C-E481-BCDE-57F55972837E}"/>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8256805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(1/2)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The last WFA F2F member meeting took place June 6th-8th, 2023, in Mexico City, Mexico</a:t>
            </a:r>
          </a:p>
          <a:p>
            <a:endParaRPr lang="en-US" altLang="en-US" sz="1800" dirty="0"/>
          </a:p>
          <a:p>
            <a:r>
              <a:rPr lang="en-US" altLang="en-US" sz="1800" dirty="0"/>
              <a:t>The next WFA F2F member meeting will take place Oct 17th-19th, 2023, in Prague, Czech Republic</a:t>
            </a:r>
          </a:p>
          <a:p>
            <a:endParaRPr lang="en-US" altLang="en-US" sz="1800" dirty="0"/>
          </a:p>
          <a:p>
            <a:r>
              <a:rPr lang="en-US" altLang="en-US" sz="1800" dirty="0"/>
              <a:t>The </a:t>
            </a:r>
            <a:r>
              <a:rPr lang="en-US" altLang="en-US" sz="1800" dirty="0">
                <a:hlinkClick r:id="rId3"/>
              </a:rPr>
              <a:t>WInnForum and WFA delivered 6 GHz AFC system standardization and testing docs to FCC</a:t>
            </a:r>
            <a:r>
              <a:rPr lang="en-US" altLang="en-US" sz="1800" dirty="0"/>
              <a:t>, </a:t>
            </a:r>
            <a:r>
              <a:rPr lang="en-US" altLang="en-US" sz="1800"/>
              <a:t>which represents a </a:t>
            </a:r>
            <a:r>
              <a:rPr lang="en-US" altLang="en-US" sz="1800" dirty="0"/>
              <a:t>major step towards enabling 6 GHz standard power operation in the US</a:t>
            </a:r>
          </a:p>
        </p:txBody>
      </p:sp>
      <p:sp>
        <p:nvSpPr>
          <p:cNvPr id="3" name="Footer Placeholder 2">
            <a:extLst>
              <a:ext uri="{FF2B5EF4-FFF2-40B4-BE49-F238E27FC236}">
                <a16:creationId xmlns:a16="http://schemas.microsoft.com/office/drawing/2014/main" id="{73B14B1C-80C7-476C-69AC-620384691853}"/>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DE5F44FC-0BA7-7B83-BC10-C3638C4C3A6A}"/>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5" name="Date Placeholder 4">
            <a:extLst>
              <a:ext uri="{FF2B5EF4-FFF2-40B4-BE49-F238E27FC236}">
                <a16:creationId xmlns:a16="http://schemas.microsoft.com/office/drawing/2014/main" id="{2A79EA88-1CDA-FA3D-D25D-E95838E119CC}"/>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6409492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(2/2)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Technical activity at WFA that has recently (since Q4/22) led to certification</a:t>
            </a:r>
          </a:p>
          <a:p>
            <a:pPr lvl="1"/>
            <a:r>
              <a:rPr lang="en-US" altLang="en-US" sz="1600" dirty="0"/>
              <a:t>Wi-Fi Aware</a:t>
            </a:r>
          </a:p>
          <a:p>
            <a:pPr lvl="1"/>
            <a:r>
              <a:rPr lang="en-US" altLang="en-US" sz="1600" dirty="0" err="1"/>
              <a:t>EasyMesh</a:t>
            </a:r>
            <a:endParaRPr lang="en-US" altLang="en-US" sz="1600" dirty="0"/>
          </a:p>
          <a:p>
            <a:pPr lvl="1"/>
            <a:r>
              <a:rPr lang="en-US" altLang="en-US" sz="1600" dirty="0"/>
              <a:t>Easy Connect</a:t>
            </a:r>
          </a:p>
          <a:p>
            <a:pPr lvl="1"/>
            <a:r>
              <a:rPr lang="en-US" altLang="en-US" sz="1600" dirty="0" err="1"/>
              <a:t>Passpoint</a:t>
            </a:r>
            <a:endParaRPr lang="en-US" altLang="en-US" sz="1600" dirty="0"/>
          </a:p>
          <a:p>
            <a:pPr lvl="1"/>
            <a:endParaRPr lang="en-US" altLang="en-US" sz="1600" dirty="0"/>
          </a:p>
          <a:p>
            <a:r>
              <a:rPr lang="en-US" altLang="en-US" sz="1800" dirty="0"/>
              <a:t>Technical activity at WFA that is expected to lead to certification</a:t>
            </a:r>
          </a:p>
          <a:p>
            <a:pPr lvl="1"/>
            <a:r>
              <a:rPr lang="en-US" altLang="en-US" sz="1600" dirty="0"/>
              <a:t>Wi-Fi 7</a:t>
            </a:r>
          </a:p>
          <a:p>
            <a:pPr lvl="1"/>
            <a:r>
              <a:rPr lang="en-US" altLang="en-US" sz="1600" dirty="0"/>
              <a:t>QoS Management</a:t>
            </a:r>
          </a:p>
          <a:p>
            <a:pPr lvl="1"/>
            <a:r>
              <a:rPr lang="en-US" altLang="en-US" sz="1600" dirty="0" err="1"/>
              <a:t>EasyMesh</a:t>
            </a:r>
            <a:endParaRPr lang="en-US" altLang="en-US" sz="1600" dirty="0"/>
          </a:p>
          <a:p>
            <a:pPr lvl="1"/>
            <a:r>
              <a:rPr lang="en-US" altLang="en-US" sz="1600" dirty="0"/>
              <a:t>6 GHz standard power</a:t>
            </a:r>
          </a:p>
        </p:txBody>
      </p:sp>
      <p:sp>
        <p:nvSpPr>
          <p:cNvPr id="3" name="Footer Placeholder 2">
            <a:extLst>
              <a:ext uri="{FF2B5EF4-FFF2-40B4-BE49-F238E27FC236}">
                <a16:creationId xmlns:a16="http://schemas.microsoft.com/office/drawing/2014/main" id="{7E22C212-BD0B-5505-A663-25F5DE53D79B}"/>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5E0B47C2-7CAE-C597-F898-CFF1DDB0B8FB}"/>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5" name="Date Placeholder 4">
            <a:extLst>
              <a:ext uri="{FF2B5EF4-FFF2-40B4-BE49-F238E27FC236}">
                <a16:creationId xmlns:a16="http://schemas.microsoft.com/office/drawing/2014/main" id="{DC39E06C-43D8-921C-9D5F-3F1CB86E0F04}"/>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025261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Location</a:t>
            </a:r>
          </a:p>
          <a:p>
            <a:pPr lvl="1"/>
            <a:r>
              <a:rPr lang="en-US" altLang="en-US" sz="1600" dirty="0"/>
              <a:t>Wi-Fi Direct</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27CB3991-5205-E5A2-AA6F-06534989B1FE}"/>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2D5554A6-8C64-8173-1BD3-37463E602B60}"/>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6" name="Date Placeholder 5">
            <a:extLst>
              <a:ext uri="{FF2B5EF4-FFF2-40B4-BE49-F238E27FC236}">
                <a16:creationId xmlns:a16="http://schemas.microsoft.com/office/drawing/2014/main" id="{ABB0BDDB-FDA8-8C69-A63E-AB614C26F785}"/>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152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13B8-0149-B3ED-C70D-A277C6A5E4F9}"/>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BEE61EF7-B509-99B0-46A4-F87B140FFD6D}"/>
              </a:ext>
            </a:extLst>
          </p:cNvPr>
          <p:cNvSpPr>
            <a:spLocks noGrp="1"/>
          </p:cNvSpPr>
          <p:nvPr>
            <p:ph idx="1"/>
          </p:nvPr>
        </p:nvSpPr>
        <p:spPr/>
        <p:txBody>
          <a:bodyPr/>
          <a:lstStyle/>
          <a:p>
            <a:pPr>
              <a:spcBef>
                <a:spcPts val="0"/>
              </a:spcBef>
              <a:spcAft>
                <a:spcPts val="0"/>
              </a:spcAft>
              <a:buFont typeface="Symbol" panose="05050102010706020507" pitchFamily="18" charset="2"/>
              <a:buChar char=""/>
            </a:pPr>
            <a:r>
              <a:rPr lang="en-US" sz="1800" dirty="0">
                <a:ea typeface="Times New Roman" panose="02020603050405020304" pitchFamily="18" charset="0"/>
              </a:rPr>
              <a:t>Wireless Innovation Forum and Wi-Fi Alliance® Deliver 6 GHz AFC System Standardization and Testing Documents to FCC: </a:t>
            </a:r>
            <a:r>
              <a:rPr lang="en-US" sz="1800" dirty="0">
                <a:ea typeface="Times New Roman" panose="02020603050405020304" pitchFamily="18" charset="0"/>
                <a:hlinkClick r:id="rId2"/>
              </a:rPr>
              <a:t>https://www.wi-fi.org/news-events/newsroom/wireless-innovation-forum-and-wi-fi-alliance-deliver-6-ghz-afc-system</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WFA’s 2022 Annual Report: </a:t>
            </a:r>
            <a:r>
              <a:rPr lang="en-US" sz="1800" u="sng" dirty="0">
                <a:solidFill>
                  <a:srgbClr val="0563C1"/>
                </a:solidFill>
                <a:ea typeface="Times New Roman" panose="02020603050405020304" pitchFamily="18" charset="0"/>
                <a:hlinkClick r:id="rId3"/>
              </a:rPr>
              <a:t>https://www.wi-fi.org/file/2022-annual-report</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Optimizing Home IoT with Wi-Fi CERTIFIED: </a:t>
            </a:r>
            <a:r>
              <a:rPr lang="en-US" sz="1800" u="sng" dirty="0">
                <a:solidFill>
                  <a:srgbClr val="0563C1"/>
                </a:solidFill>
                <a:ea typeface="Times New Roman" panose="02020603050405020304" pitchFamily="18" charset="0"/>
                <a:hlinkClick r:id="rId4"/>
              </a:rPr>
              <a:t>https://www.wi-fi.org/file/optimizing-home-iot-with-wi-fi-certified-2022</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Leveraging Wi-Fi for Home IoT use cases: </a:t>
            </a:r>
            <a:r>
              <a:rPr lang="en-US" sz="1800" u="sng" dirty="0">
                <a:solidFill>
                  <a:srgbClr val="0563C1"/>
                </a:solidFill>
                <a:ea typeface="Times New Roman" panose="02020603050405020304" pitchFamily="18" charset="0"/>
                <a:hlinkClick r:id="rId5"/>
              </a:rPr>
              <a:t>https://www.wi-fi.org/file/leveraging-wi-fi-for-home-iot-use-cases-2022</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CERTIFIED and Matter highlights: </a:t>
            </a:r>
            <a:r>
              <a:rPr lang="en-US" sz="1800" u="sng" dirty="0">
                <a:solidFill>
                  <a:srgbClr val="0563C1"/>
                </a:solidFill>
                <a:ea typeface="Times New Roman" panose="02020603050405020304" pitchFamily="18" charset="0"/>
                <a:hlinkClick r:id="rId6"/>
              </a:rPr>
              <a:t>https://www.wi-fi.org/file/wi-fi-certified-and-matter-highlights</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6 GHz Wi-Fi: Connecting to the Future: </a:t>
            </a:r>
            <a:r>
              <a:rPr lang="en-US" sz="1800" u="sng" dirty="0">
                <a:solidFill>
                  <a:srgbClr val="0563C1"/>
                </a:solidFill>
                <a:ea typeface="Times New Roman" panose="02020603050405020304" pitchFamily="18" charset="0"/>
                <a:hlinkClick r:id="rId7"/>
              </a:rPr>
              <a:t>https://www.wi-fi.org/file/6-ghz-wi-fi-connecting-to-the-future-2022</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Affordability: </a:t>
            </a:r>
            <a:r>
              <a:rPr lang="en-US" sz="1800" u="sng" dirty="0">
                <a:solidFill>
                  <a:srgbClr val="0563C1"/>
                </a:solidFill>
                <a:ea typeface="Times New Roman" panose="02020603050405020304" pitchFamily="18" charset="0"/>
                <a:hlinkClick r:id="rId8"/>
              </a:rPr>
              <a:t>https://www.wi-fi.org/file/wi-fi-affordability</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Sustainability: </a:t>
            </a:r>
            <a:r>
              <a:rPr lang="en-US" sz="1800" u="sng" dirty="0">
                <a:solidFill>
                  <a:srgbClr val="0563C1"/>
                </a:solidFill>
                <a:ea typeface="Times New Roman" panose="02020603050405020304" pitchFamily="18" charset="0"/>
                <a:hlinkClick r:id="rId9"/>
              </a:rPr>
              <a:t>https://www.wi-fi.org/file/wi-fi-sustainability</a:t>
            </a:r>
            <a:endParaRPr lang="en-US" sz="1800" dirty="0">
              <a:ea typeface="Calibri" panose="020F0502020204030204" pitchFamily="34" charset="0"/>
            </a:endParaRPr>
          </a:p>
        </p:txBody>
      </p:sp>
      <p:sp>
        <p:nvSpPr>
          <p:cNvPr id="7" name="Footer Placeholder 6">
            <a:extLst>
              <a:ext uri="{FF2B5EF4-FFF2-40B4-BE49-F238E27FC236}">
                <a16:creationId xmlns:a16="http://schemas.microsoft.com/office/drawing/2014/main" id="{1427EC7E-5418-1108-2D9A-4D8D3959CD17}"/>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35402F87-907D-EE2C-7E10-25C74DB813FC}"/>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9" name="Date Placeholder 8">
            <a:extLst>
              <a:ext uri="{FF2B5EF4-FFF2-40B4-BE49-F238E27FC236}">
                <a16:creationId xmlns:a16="http://schemas.microsoft.com/office/drawing/2014/main" id="{C0AABCC2-F17F-F996-2B02-AB25E6C6F010}"/>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9192233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5C7814D3-F66B-8959-FFF7-46CBB356E811}"/>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6026C362-6FEE-1A97-206D-BB0D8BF65E1E}"/>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447423DF-07E8-A6CF-1C79-A3FBB1F2B6A8}"/>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8973847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2023-07-12</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5B22D47C-5B33-C492-CB00-EC15C3D186F2}"/>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8B6C2D0-3EDC-7742-FE8B-419683D348B2}"/>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952B6C13-9EBD-2786-BBB6-B7629E2A894B}"/>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76407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Closing Report (July 2023)</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2023-07-13</a:t>
            </a:r>
          </a:p>
        </p:txBody>
      </p:sp>
      <p:graphicFrame>
        <p:nvGraphicFramePr>
          <p:cNvPr id="3075" name="Object 3"/>
          <p:cNvGraphicFramePr>
            <a:graphicFrameLocks noChangeAspect="1"/>
          </p:cNvGraphicFramePr>
          <p:nvPr>
            <p:extLst>
              <p:ext uri="{D42A27DB-BD31-4B8C-83A1-F6EECF244321}">
                <p14:modId xmlns:p14="http://schemas.microsoft.com/office/powerpoint/2010/main" val="2291901537"/>
              </p:ext>
            </p:extLst>
          </p:nvPr>
        </p:nvGraphicFramePr>
        <p:xfrm>
          <a:off x="996950" y="2435225"/>
          <a:ext cx="10025063" cy="2444750"/>
        </p:xfrm>
        <a:graphic>
          <a:graphicData uri="http://schemas.openxmlformats.org/presentationml/2006/ole">
            <mc:AlternateContent xmlns:mc="http://schemas.openxmlformats.org/markup-compatibility/2006">
              <mc:Choice xmlns:v="urn:schemas-microsoft-com:vml" Requires="v">
                <p:oleObj name="Document" r:id="rId3" imgW="10457640" imgH="2544063" progId="Word.Document.8">
                  <p:embed/>
                </p:oleObj>
              </mc:Choice>
              <mc:Fallback>
                <p:oleObj name="Document" r:id="rId3" imgW="10457640" imgH="2544063" progId="Word.Document.8">
                  <p:embed/>
                  <p:pic>
                    <p:nvPicPr>
                      <p:cNvPr id="3075" name="Object 3"/>
                      <p:cNvPicPr>
                        <a:picLocks noChangeAspect="1" noChangeArrowheads="1"/>
                      </p:cNvPicPr>
                      <p:nvPr/>
                    </p:nvPicPr>
                    <p:blipFill>
                      <a:blip r:embed="rId4"/>
                      <a:srcRect/>
                      <a:stretch>
                        <a:fillRect/>
                      </a:stretch>
                    </p:blipFill>
                    <p:spPr bwMode="auto">
                      <a:xfrm>
                        <a:off x="996950" y="2435225"/>
                        <a:ext cx="10025063" cy="24447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F063EFB-D155-9F2D-C60C-D36149D75FE6}"/>
              </a:ext>
            </a:extLst>
          </p:cNvPr>
          <p:cNvSpPr>
            <a:spLocks noGrp="1"/>
          </p:cNvSpPr>
          <p:nvPr>
            <p:ph type="ftr" idx="11"/>
          </p:nvPr>
        </p:nvSpPr>
        <p:spPr/>
        <p:txBody>
          <a:bodyPr/>
          <a:lstStyle/>
          <a:p>
            <a:r>
              <a:rPr lang="en-GB"/>
              <a:t>Robert Stacey, Intel</a:t>
            </a:r>
          </a:p>
        </p:txBody>
      </p:sp>
      <p:sp>
        <p:nvSpPr>
          <p:cNvPr id="3" name="Slide Number Placeholder 2">
            <a:extLst>
              <a:ext uri="{FF2B5EF4-FFF2-40B4-BE49-F238E27FC236}">
                <a16:creationId xmlns:a16="http://schemas.microsoft.com/office/drawing/2014/main" id="{F04056DC-13B2-BB59-1813-06DBD5537D3E}"/>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DE52FB13-9A2C-64D1-D842-28E3F1F18447}"/>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840701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July 2023.</a:t>
            </a:r>
          </a:p>
        </p:txBody>
      </p:sp>
      <p:sp>
        <p:nvSpPr>
          <p:cNvPr id="2" name="Footer Placeholder 1">
            <a:extLst>
              <a:ext uri="{FF2B5EF4-FFF2-40B4-BE49-F238E27FC236}">
                <a16:creationId xmlns:a16="http://schemas.microsoft.com/office/drawing/2014/main" id="{88694DDF-C6FD-2A8D-9863-E133FEB01BBD}"/>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7683C657-224C-3EC3-28A6-8B0351623B4D}"/>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F836D1C1-4D52-578B-7038-6213264FD94B}"/>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3192595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22-28, 2023 – San Francisco, CA, US</a:t>
            </a:r>
          </a:p>
          <a:p>
            <a:pPr lvl="1"/>
            <a:r>
              <a:rPr lang="en-US" dirty="0"/>
              <a:t>November 4-10, 2023 – Prague, CZ</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C1F1B0DE-C9B7-01A7-5D59-CE762B24001B}"/>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C15D47A-58F1-3C9F-CAB9-1695795C020A}"/>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82E9B935-3BEA-1917-2FB2-C2D571B5670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0273451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28, 2023</a:t>
            </a:r>
          </a:p>
        </p:txBody>
      </p:sp>
      <p:sp>
        <p:nvSpPr>
          <p:cNvPr id="2" name="Footer Placeholder 1">
            <a:extLst>
              <a:ext uri="{FF2B5EF4-FFF2-40B4-BE49-F238E27FC236}">
                <a16:creationId xmlns:a16="http://schemas.microsoft.com/office/drawing/2014/main" id="{65541E57-62AC-CC1F-6AFE-137AB0A37606}"/>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86D2C103-37DE-7BED-8C98-0672D7C31B5A}"/>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32B5FA94-DBD1-AAAF-9DDE-4199439E5E82}"/>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0592664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No relevant RFCs published in the last two months</a:t>
            </a:r>
          </a:p>
        </p:txBody>
      </p:sp>
      <p:sp>
        <p:nvSpPr>
          <p:cNvPr id="2" name="Footer Placeholder 1">
            <a:extLst>
              <a:ext uri="{FF2B5EF4-FFF2-40B4-BE49-F238E27FC236}">
                <a16:creationId xmlns:a16="http://schemas.microsoft.com/office/drawing/2014/main" id="{A55DE00D-87DE-91C1-DEAD-EABE43E0157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AC40A2B-047B-89AB-4FBA-2BDA874D1036}"/>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4" name="Date Placeholder 3">
            <a:extLst>
              <a:ext uri="{FF2B5EF4-FFF2-40B4-BE49-F238E27FC236}">
                <a16:creationId xmlns:a16="http://schemas.microsoft.com/office/drawing/2014/main" id="{42D35351-97E7-B9D7-2214-C3E873903540}"/>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8356279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117 July 22-28, 2023</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379975075"/>
              </p:ext>
            </p:extLst>
          </p:nvPr>
        </p:nvGraphicFramePr>
        <p:xfrm>
          <a:off x="2607221" y="2574504"/>
          <a:ext cx="6977557" cy="1046832"/>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err="1">
                          <a:hlinkClick r:id="rId4"/>
                        </a:rPr>
                        <a:t>dult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Detecting Unwanted Location Trackers</a:t>
                      </a:r>
                      <a:endParaRPr lang="en-US" b="0" dirty="0"/>
                    </a:p>
                  </a:txBody>
                  <a:tcPr marL="70945" marR="70945" marT="35472" marB="35472" anchor="ctr"/>
                </a:tc>
                <a:extLst>
                  <a:ext uri="{0D108BD9-81ED-4DB2-BD59-A6C34878D82A}">
                    <a16:rowId xmlns:a16="http://schemas.microsoft.com/office/drawing/2014/main" val="1030121715"/>
                  </a:ext>
                </a:extLst>
              </a:tr>
              <a:tr h="523416">
                <a:tc>
                  <a:txBody>
                    <a:bodyPr/>
                    <a:lstStyle/>
                    <a:p>
                      <a:pPr>
                        <a:lnSpc>
                          <a:spcPct val="100000"/>
                        </a:lnSpc>
                      </a:pPr>
                      <a:r>
                        <a:rPr lang="en-US" dirty="0">
                          <a:hlinkClick r:id="rId5"/>
                        </a:rPr>
                        <a:t>keytrans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Key Transparency</a:t>
                      </a:r>
                      <a:endParaRPr lang="en-US" b="0" dirty="0"/>
                    </a:p>
                  </a:txBody>
                  <a:tcPr marL="70945" marR="70945" marT="35472" marB="35472" anchor="ctr"/>
                </a:tc>
                <a:extLst>
                  <a:ext uri="{0D108BD9-81ED-4DB2-BD59-A6C34878D82A}">
                    <a16:rowId xmlns:a16="http://schemas.microsoft.com/office/drawing/2014/main" val="1280367694"/>
                  </a:ext>
                </a:extLst>
              </a:tr>
            </a:tbl>
          </a:graphicData>
        </a:graphic>
      </p:graphicFrame>
      <p:sp>
        <p:nvSpPr>
          <p:cNvPr id="3" name="Footer Placeholder 2">
            <a:extLst>
              <a:ext uri="{FF2B5EF4-FFF2-40B4-BE49-F238E27FC236}">
                <a16:creationId xmlns:a16="http://schemas.microsoft.com/office/drawing/2014/main" id="{F1B99B62-074E-96A3-8090-5403581DE0E6}"/>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A749144E-EECC-5291-D492-82BC0E3DD322}"/>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5" name="Date Placeholder 4">
            <a:extLst>
              <a:ext uri="{FF2B5EF4-FFF2-40B4-BE49-F238E27FC236}">
                <a16:creationId xmlns:a16="http://schemas.microsoft.com/office/drawing/2014/main" id="{60AD61B2-D6FF-CB44-1700-78033078FE8D}"/>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9748570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309787267"/>
              </p:ext>
            </p:extLst>
          </p:nvPr>
        </p:nvGraphicFramePr>
        <p:xfrm>
          <a:off x="2517625" y="1997116"/>
          <a:ext cx="6977558" cy="3972912"/>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dinrg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Decentralized Internet Infrastructure</a:t>
                      </a:r>
                      <a:endParaRPr lang="en-US" sz="1800" b="0" dirty="0"/>
                    </a:p>
                  </a:txBody>
                  <a:tcPr marL="70945" marR="70945" marT="35472" marB="35472" anchor="ctr"/>
                </a:tc>
                <a:extLst>
                  <a:ext uri="{0D108BD9-81ED-4DB2-BD59-A6C34878D82A}">
                    <a16:rowId xmlns:a16="http://schemas.microsoft.com/office/drawing/2014/main" val="2420130092"/>
                  </a:ext>
                </a:extLst>
              </a:tr>
              <a:tr h="496614">
                <a:tc>
                  <a:txBody>
                    <a:bodyPr/>
                    <a:lstStyle/>
                    <a:p>
                      <a:r>
                        <a:rPr lang="en-US" dirty="0">
                          <a:hlinkClick r:id="rId6"/>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8"/>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10"/>
                        </a:rPr>
                        <a:t>congress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CONGestion RESponse and Signaling</a:t>
                      </a:r>
                      <a:endParaRPr lang="en-US" sz="1800" b="0" dirty="0"/>
                    </a:p>
                  </a:txBody>
                  <a:tcPr marL="70945" marR="70945" marT="35472" marB="35472" anchor="ctr"/>
                </a:tc>
                <a:extLst>
                  <a:ext uri="{0D108BD9-81ED-4DB2-BD59-A6C34878D82A}">
                    <a16:rowId xmlns:a16="http://schemas.microsoft.com/office/drawing/2014/main" val="3077816616"/>
                  </a:ext>
                </a:extLst>
              </a:tr>
              <a:tr h="496614">
                <a:tc>
                  <a:txBody>
                    <a:bodyPr/>
                    <a:lstStyle/>
                    <a:p>
                      <a:r>
                        <a:rPr lang="en-US" dirty="0">
                          <a:hlinkClick r:id="rId12"/>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Global Routing Operations</a:t>
                      </a:r>
                      <a:endParaRPr lang="en-US" sz="1800" b="0" dirty="0"/>
                    </a:p>
                  </a:txBody>
                  <a:tcPr marL="70945" marR="70945" marT="35472" marB="35472" anchor="ctr"/>
                </a:tc>
                <a:extLst>
                  <a:ext uri="{0D108BD9-81ED-4DB2-BD59-A6C34878D82A}">
                    <a16:rowId xmlns:a16="http://schemas.microsoft.com/office/drawing/2014/main" val="1669581490"/>
                  </a:ext>
                </a:extLst>
              </a:tr>
              <a:tr h="496614">
                <a:tc>
                  <a:txBody>
                    <a:bodyPr/>
                    <a:lstStyle/>
                    <a:p>
                      <a:r>
                        <a:rPr lang="en-US" dirty="0">
                          <a:hlinkClick r:id="rId14"/>
                        </a:rPr>
                        <a:t>keytrans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Key Transparency</a:t>
                      </a:r>
                      <a:endParaRPr lang="en-US" sz="1800" b="0" dirty="0"/>
                    </a:p>
                  </a:txBody>
                  <a:tcPr marL="70945" marR="70945" marT="35472" marB="35472" anchor="ctr"/>
                </a:tc>
                <a:extLst>
                  <a:ext uri="{0D108BD9-81ED-4DB2-BD59-A6C34878D82A}">
                    <a16:rowId xmlns:a16="http://schemas.microsoft.com/office/drawing/2014/main" val="239149109"/>
                  </a:ext>
                </a:extLst>
              </a:tr>
              <a:tr h="496614">
                <a:tc>
                  <a:txBody>
                    <a:bodyPr/>
                    <a:lstStyle/>
                    <a:p>
                      <a:r>
                        <a:rPr lang="en-US" dirty="0">
                          <a:hlinkClick r:id="rId16"/>
                        </a:rPr>
                        <a:t>lake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Lightweight Authenticated Key Exchange</a:t>
                      </a:r>
                      <a:endParaRPr lang="en-US" sz="1800" b="0" dirty="0"/>
                    </a:p>
                  </a:txBody>
                  <a:tcPr marL="70945" marR="70945" marT="35472" marB="35472" anchor="ctr"/>
                </a:tc>
                <a:extLst>
                  <a:ext uri="{0D108BD9-81ED-4DB2-BD59-A6C34878D82A}">
                    <a16:rowId xmlns:a16="http://schemas.microsoft.com/office/drawing/2014/main" val="124827159"/>
                  </a:ext>
                </a:extLst>
              </a:tr>
              <a:tr h="496614">
                <a:tc>
                  <a:txBody>
                    <a:bodyPr/>
                    <a:lstStyle/>
                    <a:p>
                      <a:r>
                        <a:rPr lang="en-US" dirty="0" err="1">
                          <a:hlinkClick r:id="rId18"/>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1248735191"/>
                  </a:ext>
                </a:extLst>
              </a:tr>
            </a:tbl>
          </a:graphicData>
        </a:graphic>
      </p:graphicFrame>
      <p:sp>
        <p:nvSpPr>
          <p:cNvPr id="3" name="Footer Placeholder 2">
            <a:extLst>
              <a:ext uri="{FF2B5EF4-FFF2-40B4-BE49-F238E27FC236}">
                <a16:creationId xmlns:a16="http://schemas.microsoft.com/office/drawing/2014/main" id="{21F1BB55-7F50-56B0-63B8-63BFD1F9EAE2}"/>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F8BDB095-5F1F-1E89-32B4-19515DC74E8D}"/>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5" name="Date Placeholder 4">
            <a:extLst>
              <a:ext uri="{FF2B5EF4-FFF2-40B4-BE49-F238E27FC236}">
                <a16:creationId xmlns:a16="http://schemas.microsoft.com/office/drawing/2014/main" id="{CECF5861-21B9-BD60-F3B8-9A97E730330D}"/>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2642111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37BE33E-D756-6425-21C4-FA412C9F90F8}"/>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5C3926C5-37F9-ABF7-4E59-8E412084CDF3}"/>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Date Placeholder 3">
            <a:extLst>
              <a:ext uri="{FF2B5EF4-FFF2-40B4-BE49-F238E27FC236}">
                <a16:creationId xmlns:a16="http://schemas.microsoft.com/office/drawing/2014/main" id="{26B3D4F9-FF1B-77FA-ED77-25D010E769F4}"/>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5430937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Transmission of SCHC-compressed packets over IEEE 802.15.4 networks: </a:t>
            </a:r>
            <a:r>
              <a:rPr lang="en-US" sz="1400" dirty="0">
                <a:hlinkClick r:id="rId4"/>
              </a:rPr>
              <a:t>https://datatracker.ietf.org/doc/draft-ietf-6lo-path-aware-semantic-addressing/</a:t>
            </a:r>
            <a:r>
              <a:rPr lang="en-US" sz="1400" dirty="0"/>
              <a:t> (July 2023)</a:t>
            </a:r>
          </a:p>
          <a:p>
            <a:pPr lvl="1">
              <a:lnSpc>
                <a:spcPct val="80000"/>
              </a:lnSpc>
              <a:spcAft>
                <a:spcPts val="600"/>
              </a:spcAft>
            </a:pPr>
            <a:r>
              <a:rPr lang="en-US" sz="1400" dirty="0"/>
              <a:t>Revised: Path-Aware Semantic Addressing (PASA) for Low power and Lossy Networks: </a:t>
            </a:r>
            <a:r>
              <a:rPr lang="en-US" sz="1400" dirty="0">
                <a:hlinkClick r:id="rId4"/>
              </a:rPr>
              <a:t>https://datatracker.ietf.org/doc/draft-ietf-6lo-path-aware-semantic-addressing/</a:t>
            </a:r>
            <a:r>
              <a:rPr lang="en-US" sz="1400" dirty="0"/>
              <a:t> (July 2023)</a:t>
            </a:r>
          </a:p>
        </p:txBody>
      </p:sp>
      <p:sp>
        <p:nvSpPr>
          <p:cNvPr id="2" name="Footer Placeholder 1">
            <a:extLst>
              <a:ext uri="{FF2B5EF4-FFF2-40B4-BE49-F238E27FC236}">
                <a16:creationId xmlns:a16="http://schemas.microsoft.com/office/drawing/2014/main" id="{525C73BA-5110-C0C6-8B42-43118117603C}"/>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E6FE825B-A366-C0D4-CF5F-47EEB6A9428A}"/>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Date Placeholder 3">
            <a:extLst>
              <a:ext uri="{FF2B5EF4-FFF2-40B4-BE49-F238E27FC236}">
                <a16:creationId xmlns:a16="http://schemas.microsoft.com/office/drawing/2014/main" id="{56B07270-789E-73CF-FDD5-39DDA1115A5E}"/>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4734643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31CC4DC5-BDEC-3E01-DE49-C8321EF9FE5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D6971427-BB00-1B9B-3DD6-472F36A03920}"/>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4" name="Date Placeholder 3">
            <a:extLst>
              <a:ext uri="{FF2B5EF4-FFF2-40B4-BE49-F238E27FC236}">
                <a16:creationId xmlns:a16="http://schemas.microsoft.com/office/drawing/2014/main" id="{F00DDDAF-1087-5FB4-C01C-7CC183275147}"/>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9405693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Revised: Randomized and Changing MAC Address Use Cases: </a:t>
            </a:r>
            <a:r>
              <a:rPr lang="en-US" sz="1400" dirty="0">
                <a:hlinkClick r:id="rId4"/>
              </a:rPr>
              <a:t>https://datatracker.ietf.org/doc/draft-ietf-madinas-use-cases</a:t>
            </a:r>
            <a:r>
              <a:rPr lang="en-US" sz="1400" dirty="0"/>
              <a:t> (July 10, 2023)</a:t>
            </a:r>
          </a:p>
        </p:txBody>
      </p:sp>
      <p:sp>
        <p:nvSpPr>
          <p:cNvPr id="2" name="Footer Placeholder 1">
            <a:extLst>
              <a:ext uri="{FF2B5EF4-FFF2-40B4-BE49-F238E27FC236}">
                <a16:creationId xmlns:a16="http://schemas.microsoft.com/office/drawing/2014/main" id="{857DA8BE-6214-7887-FBF0-22C95E699138}"/>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178A1096-7194-A11F-8A77-857B60C183D8}"/>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4" name="Date Placeholder 3">
            <a:extLst>
              <a:ext uri="{FF2B5EF4-FFF2-40B4-BE49-F238E27FC236}">
                <a16:creationId xmlns:a16="http://schemas.microsoft.com/office/drawing/2014/main" id="{DC6B3F6D-E737-F49B-2ED0-6A36B35ADCCA}"/>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75108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2023-07-11 meeting</a:t>
            </a:r>
          </a:p>
        </p:txBody>
      </p:sp>
      <p:sp>
        <p:nvSpPr>
          <p:cNvPr id="3" name="Content Placeholder 2"/>
          <p:cNvSpPr>
            <a:spLocks noGrp="1"/>
          </p:cNvSpPr>
          <p:nvPr>
            <p:ph idx="1"/>
          </p:nvPr>
        </p:nvSpPr>
        <p:spPr>
          <a:xfrm>
            <a:off x="914401" y="1751014"/>
            <a:ext cx="10361084" cy="4343401"/>
          </a:xfrm>
        </p:spPr>
        <p:txBody>
          <a:bodyPr/>
          <a:lstStyle/>
          <a:p>
            <a:r>
              <a:rPr lang="en-US" dirty="0"/>
              <a:t>Roll Call / Contacts / Reflector</a:t>
            </a:r>
          </a:p>
          <a:p>
            <a:r>
              <a:rPr lang="en-US" dirty="0"/>
              <a:t>Brief status report</a:t>
            </a:r>
          </a:p>
          <a:p>
            <a:r>
              <a:rPr lang="en-US" dirty="0" err="1"/>
              <a:t>REVme</a:t>
            </a:r>
            <a:r>
              <a:rPr lang="en-US" dirty="0"/>
              <a:t> MDR final review</a:t>
            </a:r>
          </a:p>
          <a:p>
            <a:r>
              <a:rPr lang="en-US" dirty="0"/>
              <a:t>Update on various topics:</a:t>
            </a:r>
          </a:p>
          <a:p>
            <a:r>
              <a:rPr lang="en-US" dirty="0"/>
              <a:t>	Clause 6 rewrite, searchable definitions, that/which in style guide, field vs subfield</a:t>
            </a:r>
          </a:p>
          <a:p>
            <a:r>
              <a:rPr lang="en-US" dirty="0"/>
              <a:t>WG Style Guide for 802.11 draft </a:t>
            </a:r>
            <a:r>
              <a:rPr lang="en-US" dirty="0">
                <a:solidFill>
                  <a:schemeClr val="tx1"/>
                </a:solidFill>
              </a:rPr>
              <a:t>09/1034r20</a:t>
            </a:r>
          </a:p>
          <a:p>
            <a:r>
              <a:rPr lang="en-US" dirty="0"/>
              <a:t>Draft and Amendment alignments</a:t>
            </a:r>
          </a:p>
          <a:p>
            <a:endParaRPr lang="en-US" dirty="0"/>
          </a:p>
        </p:txBody>
      </p:sp>
      <p:sp>
        <p:nvSpPr>
          <p:cNvPr id="7" name="Footer Placeholder 6">
            <a:extLst>
              <a:ext uri="{FF2B5EF4-FFF2-40B4-BE49-F238E27FC236}">
                <a16:creationId xmlns:a16="http://schemas.microsoft.com/office/drawing/2014/main" id="{D0FC7903-1905-E4A8-DB55-5CA81005FC82}"/>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0B169114-3B51-1EA1-EF87-3D1CB2F69627}"/>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A6889F7D-1231-81A0-86DC-AB245A0AD433}"/>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0630700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Published: TLS-Based Extensible Authentication Protocol (EAP) Types for Use with TLS 1.3: </a:t>
            </a:r>
            <a:r>
              <a:rPr lang="en-US" sz="1400" dirty="0">
                <a:hlinkClick r:id="rId4"/>
              </a:rPr>
              <a:t>https://datatracker.ietf.org/doc/rfc9427/</a:t>
            </a:r>
            <a:r>
              <a:rPr lang="en-US" sz="1400" dirty="0"/>
              <a:t> (June 2023)</a:t>
            </a:r>
          </a:p>
          <a:p>
            <a:pPr lvl="1">
              <a:lnSpc>
                <a:spcPct val="80000"/>
              </a:lnSpc>
              <a:spcAft>
                <a:spcPts val="600"/>
              </a:spcAft>
            </a:pPr>
            <a:r>
              <a:rPr lang="en-US" sz="1400" dirty="0"/>
              <a:t>Revised: Tunnel Extensible Authentication Protocol (TEAP) Version 1: </a:t>
            </a:r>
            <a:r>
              <a:rPr lang="en-US" sz="1400" dirty="0">
                <a:hlinkClick r:id="rId5"/>
              </a:rPr>
              <a:t>https://datatracker.ietf.org/doc/draft-ietf-emu-rfc7170bis/</a:t>
            </a:r>
            <a:r>
              <a:rPr lang="en-US" sz="1400" dirty="0"/>
              <a:t> (July 2023)</a:t>
            </a:r>
          </a:p>
          <a:p>
            <a:pPr lvl="1">
              <a:lnSpc>
                <a:spcPct val="80000"/>
              </a:lnSpc>
              <a:spcAft>
                <a:spcPts val="600"/>
              </a:spcAft>
            </a:pPr>
            <a:r>
              <a:rPr lang="en-US" sz="1400" dirty="0"/>
              <a:t>Revised: Bootstrapped TLS Authentication with Proof of Knowledge (TLS-POK): </a:t>
            </a:r>
            <a:r>
              <a:rPr lang="en-US" sz="1400" dirty="0">
                <a:hlinkClick r:id="rId6"/>
              </a:rPr>
              <a:t>https://datatracker.ietf.org/doc/draft-ietf-emu-bootstrapped-tls/</a:t>
            </a:r>
            <a:r>
              <a:rPr lang="en-US" sz="1400" dirty="0"/>
              <a:t> (June 2023)</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8D53C90E-CD3A-3F43-F1AA-0185ADCDDAF0}"/>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A2F03D3-E480-D92F-8066-C98794C2386E}"/>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4" name="Date Placeholder 3">
            <a:extLst>
              <a:ext uri="{FF2B5EF4-FFF2-40B4-BE49-F238E27FC236}">
                <a16:creationId xmlns:a16="http://schemas.microsoft.com/office/drawing/2014/main" id="{EB8FBBD7-554C-C048-6B5F-172F8395BCA2}"/>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2294806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A Data Manifest for Contextualized Telemetry Data: </a:t>
            </a:r>
            <a:r>
              <a:rPr lang="en-US" sz="1400" dirty="0">
                <a:hlinkClick r:id="rId4"/>
              </a:rPr>
              <a:t>https://datatracker.ietf.org/doc/draft-ietf-opsawg-collected-data-manifest/</a:t>
            </a:r>
            <a:r>
              <a:rPr lang="en-US" sz="1400" dirty="0"/>
              <a:t> (July 2023)</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52FEC6BA-BA5D-FBA0-A6AF-1C1C80ACE92B}"/>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52D71A31-1200-D210-B331-B88B1940186B}"/>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EB8BD8B4-A88D-5B54-7103-25148E01E0FD}"/>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2498570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In WGLC: The Transport Layer Security (TLS) Protocol Version 1.3: </a:t>
            </a:r>
            <a:r>
              <a:rPr lang="en-US" sz="1400" dirty="0">
                <a:hlinkClick r:id="rId4"/>
              </a:rPr>
              <a:t>https://datatracker.ietf.org/doc/draft-ietf-tls-rfc8446bis/</a:t>
            </a:r>
            <a:r>
              <a:rPr lang="en-US" sz="1400" dirty="0"/>
              <a:t> (July 2023)</a:t>
            </a:r>
          </a:p>
        </p:txBody>
      </p:sp>
      <p:sp>
        <p:nvSpPr>
          <p:cNvPr id="2" name="Footer Placeholder 1">
            <a:extLst>
              <a:ext uri="{FF2B5EF4-FFF2-40B4-BE49-F238E27FC236}">
                <a16:creationId xmlns:a16="http://schemas.microsoft.com/office/drawing/2014/main" id="{7961A96F-2B55-F8F1-5154-71503D9B67C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DEEC4B9-D8C9-8F14-4284-DC2C1CE81481}"/>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4" name="Date Placeholder 3">
            <a:extLst>
              <a:ext uri="{FF2B5EF4-FFF2-40B4-BE49-F238E27FC236}">
                <a16:creationId xmlns:a16="http://schemas.microsoft.com/office/drawing/2014/main" id="{481C80A1-C960-8408-7B3A-3AD48348FCCB}"/>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4098157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Revised and submitted to AD: Deterministic Networking (</a:t>
            </a:r>
            <a:r>
              <a:rPr lang="en-US" sz="1400" dirty="0" err="1"/>
              <a:t>DetNet</a:t>
            </a:r>
            <a:r>
              <a:rPr lang="en-US" sz="1400" dirty="0"/>
              <a:t>) YANG Model: </a:t>
            </a:r>
            <a:r>
              <a:rPr lang="en-US" sz="1400" dirty="0">
                <a:hlinkClick r:id="rId4"/>
              </a:rPr>
              <a:t>https://datatracker.ietf.org/doc/draft-ietf-detnet-yang/</a:t>
            </a:r>
            <a:r>
              <a:rPr lang="en-US" sz="1400" dirty="0"/>
              <a:t> (July 2023)</a:t>
            </a:r>
          </a:p>
          <a:p>
            <a:pPr lvl="1"/>
            <a:r>
              <a:rPr lang="en-US" sz="1400" dirty="0"/>
              <a:t>Revised: Requirements for Scaling Deterministic Networks: </a:t>
            </a:r>
            <a:r>
              <a:rPr lang="en-US" sz="1400" dirty="0">
                <a:hlinkClick r:id="rId5"/>
              </a:rPr>
              <a:t>https://datatracker.ietf.org/doc/draft-ietf-detnet-scaling-requirements/</a:t>
            </a:r>
            <a:r>
              <a:rPr lang="en-US" sz="1400" dirty="0"/>
              <a:t> (July 2023)</a:t>
            </a:r>
          </a:p>
          <a:p>
            <a:pPr lvl="1"/>
            <a:endParaRPr lang="en-US" sz="1400" dirty="0"/>
          </a:p>
        </p:txBody>
      </p:sp>
      <p:sp>
        <p:nvSpPr>
          <p:cNvPr id="2" name="Footer Placeholder 1">
            <a:extLst>
              <a:ext uri="{FF2B5EF4-FFF2-40B4-BE49-F238E27FC236}">
                <a16:creationId xmlns:a16="http://schemas.microsoft.com/office/drawing/2014/main" id="{BADF4F53-1A39-2361-832B-2B58A5B7672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D11CA8F-60AC-4EE9-93A4-7B840C87D8DC}"/>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4" name="Date Placeholder 3">
            <a:extLst>
              <a:ext uri="{FF2B5EF4-FFF2-40B4-BE49-F238E27FC236}">
                <a16:creationId xmlns:a16="http://schemas.microsoft.com/office/drawing/2014/main" id="{79C1DABD-F87B-BB82-9060-B310656BD1D9}"/>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3485428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are invited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Revised and has WG consensus: Reliable and Available Wireless Technologies: </a:t>
            </a:r>
            <a:r>
              <a:rPr lang="en-US" sz="1400" dirty="0">
                <a:sym typeface="Wingdings" pitchFamily="2" charset="2"/>
                <a:hlinkClick r:id="rId6"/>
              </a:rPr>
              <a:t>https://datatracker.ietf.org/doc/draft-ietf-raw-technologies/</a:t>
            </a:r>
            <a:r>
              <a:rPr lang="en-US" sz="1400" dirty="0">
                <a:sym typeface="Wingdings" pitchFamily="2" charset="2"/>
              </a:rPr>
              <a:t> (July 2023)</a:t>
            </a:r>
          </a:p>
          <a:p>
            <a:pPr lvl="1">
              <a:lnSpc>
                <a:spcPct val="80000"/>
              </a:lnSpc>
              <a:spcAft>
                <a:spcPts val="600"/>
              </a:spcAft>
            </a:pPr>
            <a:r>
              <a:rPr lang="en-US" sz="1400" dirty="0">
                <a:sym typeface="Wingdings" pitchFamily="2" charset="2"/>
              </a:rPr>
              <a:t>Revised: Reliable and Available Wireless Architecture: </a:t>
            </a:r>
            <a:r>
              <a:rPr lang="en-US" sz="1400" dirty="0">
                <a:sym typeface="Wingdings" pitchFamily="2" charset="2"/>
                <a:hlinkClick r:id="rId7"/>
              </a:rPr>
              <a:t>https://datatracker.ietf.org/doc/draft-ietf-raw-architecture/</a:t>
            </a:r>
            <a:r>
              <a:rPr lang="en-US" sz="1400" dirty="0">
                <a:sym typeface="Wingdings" pitchFamily="2" charset="2"/>
              </a:rPr>
              <a:t> (July 2023)</a:t>
            </a:r>
          </a:p>
          <a:p>
            <a:pPr lvl="1">
              <a:lnSpc>
                <a:spcPct val="80000"/>
              </a:lnSpc>
              <a:spcAft>
                <a:spcPts val="600"/>
              </a:spcAft>
            </a:pPr>
            <a:r>
              <a:rPr lang="en-US" sz="1400" dirty="0">
                <a:sym typeface="Wingdings" pitchFamily="2" charset="2"/>
              </a:rPr>
              <a:t>RAW will be folded into the related DETNET WG.</a:t>
            </a:r>
          </a:p>
          <a:p>
            <a:pPr lvl="1">
              <a:lnSpc>
                <a:spcPct val="80000"/>
              </a:lnSpc>
              <a:spcAft>
                <a:spcPts val="600"/>
              </a:spcAft>
            </a:pPr>
            <a:r>
              <a:rPr lang="en-US" sz="1400" dirty="0">
                <a:sym typeface="Wingdings" pitchFamily="2" charset="2"/>
              </a:rPr>
              <a:t>Monday’s tutorial: </a:t>
            </a:r>
            <a:r>
              <a:rPr lang="en-US" sz="1400" dirty="0">
                <a:sym typeface="Wingdings" pitchFamily="2" charset="2"/>
                <a:hlinkClick r:id="rId8"/>
              </a:rPr>
              <a:t>https://grouper.ieee.org/groups/802/1/files/public/docs2023/tutorial-bernardos-farkas-RAW-0723-v02.pdf</a:t>
            </a:r>
            <a:endParaRPr lang="en-US" sz="1400" dirty="0">
              <a:sym typeface="Wingdings" pitchFamily="2" charset="2"/>
            </a:endParaRPr>
          </a:p>
        </p:txBody>
      </p:sp>
      <p:sp>
        <p:nvSpPr>
          <p:cNvPr id="7" name="Footer Placeholder 6">
            <a:extLst>
              <a:ext uri="{FF2B5EF4-FFF2-40B4-BE49-F238E27FC236}">
                <a16:creationId xmlns:a16="http://schemas.microsoft.com/office/drawing/2014/main" id="{7121730C-5006-EB37-7853-F51D17E57FF3}"/>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82FF0CA0-F9B0-B9BA-502C-CA03DD8CFCA3}"/>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9" name="Date Placeholder 8">
            <a:extLst>
              <a:ext uri="{FF2B5EF4-FFF2-40B4-BE49-F238E27FC236}">
                <a16:creationId xmlns:a16="http://schemas.microsoft.com/office/drawing/2014/main" id="{461CBA02-BA4F-6DD3-343F-66E2E425AA9F}"/>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2080210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and in WGLC: Constrained Bootstrapping Remote Secure Key Infrastructure (BRSKI): </a:t>
            </a:r>
            <a:r>
              <a:rPr lang="en-US" sz="1400" dirty="0">
                <a:hlinkClick r:id="rId4"/>
              </a:rPr>
              <a:t>https://datatracker.ietf.org/doc/draft-ietf-anima-constrained-voucher/</a:t>
            </a:r>
            <a:r>
              <a:rPr lang="en-US" sz="1400" dirty="0"/>
              <a:t> (July 2023)</a:t>
            </a:r>
          </a:p>
          <a:p>
            <a:pPr lvl="1">
              <a:lnSpc>
                <a:spcPct val="80000"/>
              </a:lnSpc>
              <a:spcAft>
                <a:spcPts val="600"/>
              </a:spcAft>
              <a:defRPr/>
            </a:pPr>
            <a:r>
              <a:rPr lang="en-US" sz="1400" dirty="0"/>
              <a:t>Revised and in WGLC: BRSKI with Pledge in Responder Mode (BRSKI-PRM): </a:t>
            </a:r>
            <a:r>
              <a:rPr lang="en-US" sz="1400" dirty="0">
                <a:hlinkClick r:id="rId5"/>
              </a:rPr>
              <a:t>https://datatracker.ietf.org/doc/draft-ietf-anima-brski-prm/</a:t>
            </a:r>
            <a:r>
              <a:rPr lang="en-US" sz="1400" dirty="0"/>
              <a:t> (July 2023)</a:t>
            </a:r>
          </a:p>
          <a:p>
            <a:pPr lvl="1">
              <a:lnSpc>
                <a:spcPct val="80000"/>
              </a:lnSpc>
              <a:spcAft>
                <a:spcPts val="600"/>
              </a:spcAft>
              <a:defRPr/>
            </a:pPr>
            <a:r>
              <a:rPr lang="en-US" sz="1400" dirty="0"/>
              <a:t>Revised: BRSKI-AE: Alternative Enrollment Protocols in BRSKI: </a:t>
            </a:r>
            <a:r>
              <a:rPr lang="en-US" sz="1400" dirty="0">
                <a:hlinkClick r:id="rId6"/>
              </a:rPr>
              <a:t>https://datatracker.ietf.org/doc/draft-ietf-anima-brski-ae/</a:t>
            </a:r>
            <a:r>
              <a:rPr lang="en-US" sz="1400" dirty="0"/>
              <a:t> (June 2023)</a:t>
            </a:r>
          </a:p>
          <a:p>
            <a:pPr lvl="1">
              <a:lnSpc>
                <a:spcPct val="80000"/>
              </a:lnSpc>
              <a:spcAft>
                <a:spcPts val="600"/>
              </a:spcAft>
              <a:defRPr/>
            </a:pPr>
            <a:endParaRPr lang="en-US" sz="1400"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B9E6216-D101-8C63-A75B-00E2E7613E5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7F3A468-0654-213F-8B78-4335146EC85E}"/>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4" name="Date Placeholder 3">
            <a:extLst>
              <a:ext uri="{FF2B5EF4-FFF2-40B4-BE49-F238E27FC236}">
                <a16:creationId xmlns:a16="http://schemas.microsoft.com/office/drawing/2014/main" id="{58C0969C-1141-BA5A-1BE5-AE6AEF199F5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5054721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929951FB-8517-AFCC-116F-45E8772501EB}"/>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EA75085D-419C-ABD1-97AB-B98EB9F8A34F}"/>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4" name="Date Placeholder 3">
            <a:extLst>
              <a:ext uri="{FF2B5EF4-FFF2-40B4-BE49-F238E27FC236}">
                <a16:creationId xmlns:a16="http://schemas.microsoft.com/office/drawing/2014/main" id="{378B3FE2-8413-971B-FA80-E1FF8AD29C02}"/>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65480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endParaRPr lang="en-US" sz="1600" b="1" dirty="0"/>
          </a:p>
          <a:p>
            <a:pPr marL="342900" lvl="1" indent="-342900">
              <a:buFontTx/>
              <a:buChar char="•"/>
            </a:pPr>
            <a:r>
              <a:rPr lang="en-US" sz="1600" b="1" dirty="0" err="1"/>
              <a:t>TGbb</a:t>
            </a:r>
            <a:r>
              <a:rPr lang="en-US" sz="1600" b="1" dirty="0"/>
              <a:t> – Volker Jungnickel </a:t>
            </a:r>
            <a:r>
              <a:rPr lang="en-US" sz="1600" dirty="0"/>
              <a:t>– </a:t>
            </a:r>
            <a:r>
              <a:rPr lang="en-US" sz="1600" dirty="0">
                <a:hlinkClick r:id="rId4"/>
              </a:rPr>
              <a:t>volker.jungnickel@hhi.fraunhofer.de</a:t>
            </a:r>
            <a:r>
              <a:rPr lang="en-US" sz="1600" dirty="0"/>
              <a:t> , </a:t>
            </a:r>
            <a:r>
              <a:rPr lang="en-US" sz="1600" b="1" dirty="0"/>
              <a:t>Harry Bims </a:t>
            </a:r>
            <a:r>
              <a:rPr lang="en-US" sz="1600" dirty="0">
                <a:hlinkClick r:id="rId5"/>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6"/>
              </a:rPr>
              <a:t>carol@ansley.com</a:t>
            </a:r>
            <a:r>
              <a:rPr lang="en-US" sz="1600" dirty="0"/>
              <a:t> </a:t>
            </a:r>
          </a:p>
          <a:p>
            <a:pPr marL="342900" lvl="1" indent="-342900">
              <a:buFontTx/>
              <a:buChar char="•"/>
            </a:pPr>
            <a:r>
              <a:rPr lang="en-US" sz="1600" b="1" dirty="0" err="1"/>
              <a:t>TGbe</a:t>
            </a:r>
            <a:r>
              <a:rPr lang="en-US" sz="1600" b="1" dirty="0"/>
              <a:t> – Edward Au </a:t>
            </a:r>
            <a:r>
              <a:rPr lang="en-US" sz="1600" dirty="0"/>
              <a:t>– </a:t>
            </a:r>
            <a:r>
              <a:rPr lang="en-US" sz="1600" u="sng" dirty="0">
                <a:hlinkClick r:id="rId7"/>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8"/>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9"/>
              </a:rPr>
              <a:t>po-kai.huang@intel.com</a:t>
            </a:r>
            <a:r>
              <a:rPr lang="en-US" sz="1600" dirty="0"/>
              <a:t> </a:t>
            </a:r>
          </a:p>
          <a:p>
            <a:pPr marL="342900" lvl="1" indent="-342900">
              <a:buFontTx/>
              <a:buChar char="•"/>
            </a:pPr>
            <a:r>
              <a:rPr lang="en-US" sz="1600" b="1" dirty="0" err="1"/>
              <a:t>TGbk</a:t>
            </a:r>
            <a:r>
              <a:rPr lang="en-US" sz="1600" b="1" dirty="0"/>
              <a:t> – Roy Want </a:t>
            </a:r>
            <a:r>
              <a:rPr lang="en-US" sz="1600" dirty="0">
                <a:hlinkClick r:id="rId10"/>
              </a:rPr>
              <a:t>RoyWant@google.com</a:t>
            </a:r>
            <a:endParaRPr lang="en-US" sz="1600" dirty="0"/>
          </a:p>
          <a:p>
            <a:pPr marL="342900" lvl="1" indent="-342900">
              <a:buFontTx/>
              <a:buChar char="•"/>
            </a:pPr>
            <a:r>
              <a:rPr lang="en-US" sz="1600" b="1" dirty="0" err="1"/>
              <a:t>REVme</a:t>
            </a:r>
            <a:r>
              <a:rPr lang="en-US" sz="1600" b="1" dirty="0"/>
              <a:t> – Emily Qi </a:t>
            </a:r>
            <a:r>
              <a:rPr lang="en-US" sz="1600" dirty="0"/>
              <a:t>– </a:t>
            </a:r>
            <a:r>
              <a:rPr lang="en-US" sz="1600" b="0" dirty="0">
                <a:hlinkClick r:id="rId11"/>
              </a:rPr>
              <a:t>emily.h.qi@intel.com</a:t>
            </a:r>
            <a:r>
              <a:rPr lang="en-US" sz="1600" dirty="0"/>
              <a:t>, </a:t>
            </a:r>
            <a:r>
              <a:rPr lang="en-US" sz="1600" b="1" dirty="0"/>
              <a:t>Edward Au </a:t>
            </a:r>
            <a:r>
              <a:rPr lang="en-US" sz="1600" dirty="0"/>
              <a:t>– </a:t>
            </a:r>
            <a:r>
              <a:rPr lang="en-US" sz="1600" b="0" u="sng" dirty="0">
                <a:hlinkClick r:id="rId7"/>
              </a:rPr>
              <a:t>edward.ks.au@</a:t>
            </a:r>
            <a:r>
              <a:rPr lang="en-US" sz="1600" u="sng" dirty="0">
                <a:hlinkClick r:id="rId7"/>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58CA0A8F-BAA1-79D9-C393-B5A499C36D7A}"/>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908172B8-C1A1-B1BF-7D5E-F9E195327283}"/>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9061249F-37DC-AB52-6E49-A7EAF8E816E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198050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July 11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11bc – </a:t>
            </a:r>
            <a:r>
              <a:rPr lang="en-GB" sz="1600" b="0" dirty="0"/>
              <a:t>In publication editing</a:t>
            </a:r>
          </a:p>
          <a:p>
            <a:r>
              <a:rPr lang="en-GB" sz="1600" dirty="0"/>
              <a:t>11bb –</a:t>
            </a:r>
            <a:r>
              <a:rPr lang="en-GB" sz="1600" b="0" dirty="0"/>
              <a:t> In publication editing</a:t>
            </a:r>
          </a:p>
          <a:p>
            <a:r>
              <a:rPr lang="en-GB" sz="1600" dirty="0"/>
              <a:t>11be –</a:t>
            </a:r>
            <a:r>
              <a:rPr lang="en-GB" sz="1600" b="0" dirty="0"/>
              <a:t> Still having fun. 1055 pages for D3.2. Still have around 300 comments discussed and another 300 with no resolution yet. Hoping to close this session, most likely in September.</a:t>
            </a:r>
            <a:endParaRPr lang="en-US" sz="1600" b="0" dirty="0"/>
          </a:p>
          <a:p>
            <a:r>
              <a:rPr lang="en-US" sz="1600" dirty="0"/>
              <a:t>11bf </a:t>
            </a:r>
            <a:r>
              <a:rPr lang="en-GB" sz="1600" dirty="0"/>
              <a:t>– </a:t>
            </a:r>
            <a:r>
              <a:rPr lang="en-GB" sz="1600" b="0" dirty="0"/>
              <a:t>Still resolving comments. Have about 80 left to resolve. Expect to go to WG ballot out of this session.</a:t>
            </a:r>
            <a:endParaRPr lang="en-US" sz="1600" b="0" dirty="0"/>
          </a:p>
          <a:p>
            <a:r>
              <a:rPr lang="en-GB" sz="1600" dirty="0"/>
              <a:t>11bh – </a:t>
            </a:r>
            <a:r>
              <a:rPr lang="en-GB" sz="1600" b="0" dirty="0"/>
              <a:t>Just starting comment resolution. Might complete comment resolution in September.</a:t>
            </a:r>
          </a:p>
          <a:p>
            <a:r>
              <a:rPr lang="en-GB" sz="1600" dirty="0"/>
              <a:t>11bi – </a:t>
            </a:r>
            <a:r>
              <a:rPr lang="en-GB" sz="1600" b="0" dirty="0"/>
              <a:t>Still working on proposed draft text and alignment on certain core requirements. Based on adjusted timeline expect D0.1 out of September session.</a:t>
            </a:r>
          </a:p>
          <a:p>
            <a:r>
              <a:rPr lang="en-GB" sz="1600" dirty="0"/>
              <a:t>11bk</a:t>
            </a:r>
            <a:r>
              <a:rPr lang="en-GB" sz="1600" b="0" dirty="0"/>
              <a:t> – Draft D0.1 in members area. D0.2 will be out this session.</a:t>
            </a:r>
          </a:p>
          <a:p>
            <a:r>
              <a:rPr lang="en-GB" sz="1600" dirty="0" err="1"/>
              <a:t>REVme</a:t>
            </a:r>
            <a:r>
              <a:rPr lang="en-GB" sz="1600" dirty="0"/>
              <a:t> – </a:t>
            </a:r>
            <a:r>
              <a:rPr lang="en-GB" sz="1600" b="0" dirty="0"/>
              <a:t>Have 417 comments on D3.0. Resolved 213 comments; 200 left. Hopefully resolve this wee and go to ballot with D4.0 out of July with initial SA ballot in September. Role in 11az/bd/</a:t>
            </a:r>
            <a:r>
              <a:rPr lang="en-GB" sz="1600" b="0" dirty="0" err="1"/>
              <a:t>bc</a:t>
            </a:r>
            <a:r>
              <a:rPr lang="en-GB" sz="1600" b="0" dirty="0"/>
              <a:t>/bb target around Feb 2024.</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01EA05E4-8056-FE25-69FD-4F107A960B21}"/>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25C0CE6B-10C0-05A0-5BDA-0F58838EED71}"/>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8115ABC3-D9C4-97AB-2A67-954959ABA1AF}"/>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3104736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64CB-B347-F8AC-CF95-30ED605CA682}"/>
              </a:ext>
            </a:extLst>
          </p:cNvPr>
          <p:cNvSpPr>
            <a:spLocks noGrp="1"/>
          </p:cNvSpPr>
          <p:nvPr>
            <p:ph type="title"/>
          </p:nvPr>
        </p:nvSpPr>
        <p:spPr/>
        <p:txBody>
          <a:bodyPr/>
          <a:lstStyle/>
          <a:p>
            <a:r>
              <a:rPr lang="en-US" dirty="0" err="1"/>
              <a:t>REVme</a:t>
            </a:r>
            <a:r>
              <a:rPr lang="en-US" dirty="0"/>
              <a:t> MDR</a:t>
            </a:r>
          </a:p>
        </p:txBody>
      </p:sp>
      <p:sp>
        <p:nvSpPr>
          <p:cNvPr id="6" name="Content Placeholder 5">
            <a:extLst>
              <a:ext uri="{FF2B5EF4-FFF2-40B4-BE49-F238E27FC236}">
                <a16:creationId xmlns:a16="http://schemas.microsoft.com/office/drawing/2014/main" id="{993E8DA9-4764-4A31-05FF-2B8CB6E0FAE3}"/>
              </a:ext>
            </a:extLst>
          </p:cNvPr>
          <p:cNvSpPr>
            <a:spLocks noGrp="1"/>
          </p:cNvSpPr>
          <p:nvPr>
            <p:ph idx="1"/>
          </p:nvPr>
        </p:nvSpPr>
        <p:spPr/>
        <p:txBody>
          <a:bodyPr/>
          <a:lstStyle/>
          <a:p>
            <a:r>
              <a:rPr lang="en-US" dirty="0"/>
              <a:t>Updates in </a:t>
            </a:r>
            <a:r>
              <a:rPr lang="en-US" dirty="0">
                <a:hlinkClick r:id="rId2"/>
              </a:rPr>
              <a:t>https://mentor.ieee.org/802.11/dcn/23/11-23-0717-12-0000-revme-mdr-report.docx</a:t>
            </a:r>
            <a:endParaRPr lang="en-US" dirty="0"/>
          </a:p>
          <a:p>
            <a:endParaRPr lang="en-US" dirty="0"/>
          </a:p>
          <a:p>
            <a:r>
              <a:rPr lang="en-US" dirty="0"/>
              <a:t>The problem with ANA assignments is a lack of awareness on which tables, etc. are under ANA control.</a:t>
            </a:r>
          </a:p>
          <a:p>
            <a:endParaRPr lang="en-US" dirty="0"/>
          </a:p>
          <a:p>
            <a:r>
              <a:rPr lang="en-US" dirty="0"/>
              <a:t>Action: Robert to add a list of things under ANA control to this deck</a:t>
            </a:r>
          </a:p>
        </p:txBody>
      </p:sp>
      <p:sp>
        <p:nvSpPr>
          <p:cNvPr id="7" name="Footer Placeholder 6">
            <a:extLst>
              <a:ext uri="{FF2B5EF4-FFF2-40B4-BE49-F238E27FC236}">
                <a16:creationId xmlns:a16="http://schemas.microsoft.com/office/drawing/2014/main" id="{44C623A1-3256-4551-6645-48EEC05D4C36}"/>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85546ABC-36DC-558C-00DD-3787223D668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432AB244-5DA0-94CB-E708-6A6F326173D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054107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May 2023</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July 2023. </a:t>
            </a:r>
            <a:r>
              <a:rPr lang="en-US" sz="1800" dirty="0">
                <a:solidFill>
                  <a:schemeClr val="tx1"/>
                </a:solidFill>
              </a:rPr>
              <a:t>Changes are usually based on MDR suitability.</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629311973"/>
              </p:ext>
            </p:extLst>
          </p:nvPr>
        </p:nvGraphicFramePr>
        <p:xfrm>
          <a:off x="914401" y="2133600"/>
          <a:ext cx="10470067" cy="4294682"/>
        </p:xfrm>
        <a:graphic>
          <a:graphicData uri="http://schemas.openxmlformats.org/drawingml/2006/table">
            <a:tbl>
              <a:tblPr firstRow="1" bandRow="1">
                <a:tableStyleId>{5C22544A-7EE6-4342-B048-85BDC9FD1C3A}</a:tableStyleId>
              </a:tblPr>
              <a:tblGrid>
                <a:gridCol w="2825453">
                  <a:extLst>
                    <a:ext uri="{9D8B030D-6E8A-4147-A177-3AD203B41FA5}">
                      <a16:colId xmlns:a16="http://schemas.microsoft.com/office/drawing/2014/main" val="3336049185"/>
                    </a:ext>
                  </a:extLst>
                </a:gridCol>
                <a:gridCol w="4426093">
                  <a:extLst>
                    <a:ext uri="{9D8B030D-6E8A-4147-A177-3AD203B41FA5}">
                      <a16:colId xmlns:a16="http://schemas.microsoft.com/office/drawing/2014/main" val="1921072032"/>
                    </a:ext>
                  </a:extLst>
                </a:gridCol>
                <a:gridCol w="3218521">
                  <a:extLst>
                    <a:ext uri="{9D8B030D-6E8A-4147-A177-3AD203B41FA5}">
                      <a16:colId xmlns:a16="http://schemas.microsoft.com/office/drawing/2014/main" val="3834352144"/>
                    </a:ext>
                  </a:extLst>
                </a:gridCol>
              </a:tblGrid>
              <a:tr h="4650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0551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982380037"/>
                  </a:ext>
                </a:extLst>
              </a:tr>
              <a:tr h="34965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121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July 2023</a:t>
                      </a:r>
                    </a:p>
                  </a:txBody>
                  <a:tcPr horzOverflow="overflow">
                    <a:noFill/>
                  </a:tcPr>
                </a:tc>
                <a:extLst>
                  <a:ext uri="{0D108BD9-81ED-4DB2-BD59-A6C34878D82A}">
                    <a16:rowId xmlns:a16="http://schemas.microsoft.com/office/drawing/2014/main" val="3514100842"/>
                  </a:ext>
                </a:extLst>
              </a:tr>
              <a:tr h="34965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002060"/>
                          </a:solidFill>
                          <a:effectLst/>
                          <a:latin typeface="Times New Roman" pitchFamily="18" charset="0"/>
                        </a:rPr>
                        <a:t>30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July 2023</a:t>
                      </a:r>
                    </a:p>
                  </a:txBody>
                  <a:tcPr horzOverflow="overflow">
                    <a:noFill/>
                  </a:tcPr>
                </a:tc>
                <a:extLst>
                  <a:ext uri="{0D108BD9-81ED-4DB2-BD59-A6C34878D82A}">
                    <a16:rowId xmlns:a16="http://schemas.microsoft.com/office/drawing/2014/main" val="1422524201"/>
                  </a:ext>
                </a:extLst>
              </a:tr>
              <a:tr h="16828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5805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1005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TGbf</a:t>
                      </a:r>
                      <a:r>
                        <a:rPr kumimoji="0" lang="en-US" sz="1600" b="0" i="0" u="none" strike="noStrike" cap="none" normalizeH="0" baseline="0" dirty="0">
                          <a:ln>
                            <a:noFill/>
                          </a:ln>
                          <a:solidFill>
                            <a:schemeClr val="tx1"/>
                          </a:solidFill>
                          <a:effectLst/>
                          <a:latin typeface="Times New Roman" pitchFamily="18" charset="0"/>
                        </a:rPr>
                        <a:t> –</a:t>
                      </a:r>
                      <a:r>
                        <a:rPr kumimoji="0" lang="en-US" sz="1600" b="0" i="0" u="none" strike="noStrike" cap="none" normalizeH="0" baseline="0" dirty="0">
                          <a:ln>
                            <a:noFill/>
                          </a:ln>
                          <a:solidFill>
                            <a:srgbClr val="FF0000"/>
                          </a:solidFill>
                          <a:effectLst/>
                          <a:latin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rPr>
                        <a:t>243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TGbh</a:t>
                      </a:r>
                      <a:r>
                        <a:rPr kumimoji="0" lang="en-US" sz="1600" b="0" i="0" u="none" strike="noStrike" cap="none" normalizeH="0" baseline="0" dirty="0">
                          <a:ln>
                            <a:noFill/>
                          </a:ln>
                          <a:solidFill>
                            <a:schemeClr val="tx1"/>
                          </a:solidFill>
                          <a:effectLst/>
                          <a:latin typeface="Times New Roman" pitchFamily="18" charset="0"/>
                        </a:rPr>
                        <a:t> –</a:t>
                      </a:r>
                      <a:r>
                        <a:rPr kumimoji="0" lang="en-US" sz="1600" b="0" i="0" u="none" strike="noStrike" cap="none" normalizeH="0" baseline="0" dirty="0">
                          <a:ln>
                            <a:noFill/>
                          </a:ln>
                          <a:solidFill>
                            <a:srgbClr val="FF0000"/>
                          </a:solidFill>
                          <a:effectLst/>
                          <a:latin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rPr>
                        <a:t>34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Nov 2023</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253177727"/>
                  </a:ext>
                </a:extLst>
              </a:tr>
              <a:tr h="41322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41322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43124217-FA67-2344-8648-1882CEB1F227}"/>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F8E2990A-AC19-FDEE-4650-7E351ACBA1BF}"/>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A0540465-4F5A-0447-C197-C331F8DDEA1A}"/>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479494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032443666"/>
              </p:ext>
            </p:extLst>
          </p:nvPr>
        </p:nvGraphicFramePr>
        <p:xfrm>
          <a:off x="737392" y="1521960"/>
          <a:ext cx="10464003" cy="4146343"/>
        </p:xfrm>
        <a:graphic>
          <a:graphicData uri="http://schemas.openxmlformats.org/drawingml/2006/table">
            <a:tbl>
              <a:tblPr firstRow="1">
                <a:tableStyleId>{073A0DAA-6AF3-43AB-8588-CEC1D06C72B9}</a:tableStyleId>
              </a:tblPr>
              <a:tblGrid>
                <a:gridCol w="654040">
                  <a:extLst>
                    <a:ext uri="{9D8B030D-6E8A-4147-A177-3AD203B41FA5}">
                      <a16:colId xmlns:a16="http://schemas.microsoft.com/office/drawing/2014/main" val="4261970102"/>
                    </a:ext>
                  </a:extLst>
                </a:gridCol>
                <a:gridCol w="742168">
                  <a:extLst>
                    <a:ext uri="{9D8B030D-6E8A-4147-A177-3AD203B41FA5}">
                      <a16:colId xmlns:a16="http://schemas.microsoft.com/office/drawing/2014/main" val="78877518"/>
                    </a:ext>
                  </a:extLst>
                </a:gridCol>
                <a:gridCol w="455263">
                  <a:extLst>
                    <a:ext uri="{9D8B030D-6E8A-4147-A177-3AD203B41FA5}">
                      <a16:colId xmlns:a16="http://schemas.microsoft.com/office/drawing/2014/main" val="3029749347"/>
                    </a:ext>
                  </a:extLst>
                </a:gridCol>
                <a:gridCol w="455263">
                  <a:extLst>
                    <a:ext uri="{9D8B030D-6E8A-4147-A177-3AD203B41FA5}">
                      <a16:colId xmlns:a16="http://schemas.microsoft.com/office/drawing/2014/main" val="119763689"/>
                    </a:ext>
                  </a:extLst>
                </a:gridCol>
                <a:gridCol w="455263">
                  <a:extLst>
                    <a:ext uri="{9D8B030D-6E8A-4147-A177-3AD203B41FA5}">
                      <a16:colId xmlns:a16="http://schemas.microsoft.com/office/drawing/2014/main" val="948022760"/>
                    </a:ext>
                  </a:extLst>
                </a:gridCol>
                <a:gridCol w="455263">
                  <a:extLst>
                    <a:ext uri="{9D8B030D-6E8A-4147-A177-3AD203B41FA5}">
                      <a16:colId xmlns:a16="http://schemas.microsoft.com/office/drawing/2014/main" val="3821760127"/>
                    </a:ext>
                  </a:extLst>
                </a:gridCol>
                <a:gridCol w="455263">
                  <a:extLst>
                    <a:ext uri="{9D8B030D-6E8A-4147-A177-3AD203B41FA5}">
                      <a16:colId xmlns:a16="http://schemas.microsoft.com/office/drawing/2014/main" val="1625024730"/>
                    </a:ext>
                  </a:extLst>
                </a:gridCol>
                <a:gridCol w="455263">
                  <a:extLst>
                    <a:ext uri="{9D8B030D-6E8A-4147-A177-3AD203B41FA5}">
                      <a16:colId xmlns:a16="http://schemas.microsoft.com/office/drawing/2014/main" val="2849464904"/>
                    </a:ext>
                  </a:extLst>
                </a:gridCol>
                <a:gridCol w="455263">
                  <a:extLst>
                    <a:ext uri="{9D8B030D-6E8A-4147-A177-3AD203B41FA5}">
                      <a16:colId xmlns:a16="http://schemas.microsoft.com/office/drawing/2014/main" val="3784159027"/>
                    </a:ext>
                  </a:extLst>
                </a:gridCol>
                <a:gridCol w="455263">
                  <a:extLst>
                    <a:ext uri="{9D8B030D-6E8A-4147-A177-3AD203B41FA5}">
                      <a16:colId xmlns:a16="http://schemas.microsoft.com/office/drawing/2014/main" val="3327754882"/>
                    </a:ext>
                  </a:extLst>
                </a:gridCol>
                <a:gridCol w="455263">
                  <a:extLst>
                    <a:ext uri="{9D8B030D-6E8A-4147-A177-3AD203B41FA5}">
                      <a16:colId xmlns:a16="http://schemas.microsoft.com/office/drawing/2014/main" val="1499934070"/>
                    </a:ext>
                  </a:extLst>
                </a:gridCol>
                <a:gridCol w="1353418">
                  <a:extLst>
                    <a:ext uri="{9D8B030D-6E8A-4147-A177-3AD203B41FA5}">
                      <a16:colId xmlns:a16="http://schemas.microsoft.com/office/drawing/2014/main" val="309422106"/>
                    </a:ext>
                  </a:extLst>
                </a:gridCol>
                <a:gridCol w="596630">
                  <a:extLst>
                    <a:ext uri="{9D8B030D-6E8A-4147-A177-3AD203B41FA5}">
                      <a16:colId xmlns:a16="http://schemas.microsoft.com/office/drawing/2014/main" val="2746800865"/>
                    </a:ext>
                  </a:extLst>
                </a:gridCol>
                <a:gridCol w="1822975">
                  <a:extLst>
                    <a:ext uri="{9D8B030D-6E8A-4147-A177-3AD203B41FA5}">
                      <a16:colId xmlns:a16="http://schemas.microsoft.com/office/drawing/2014/main" val="664609411"/>
                    </a:ext>
                  </a:extLst>
                </a:gridCol>
                <a:gridCol w="1197405">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az</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cs typeface="Arial" panose="020B0604020202020204" pitchFamily="34" charset="0"/>
                        </a:rPr>
                        <a:t>bd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bc</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bb</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bf </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cs typeface="Arial" panose="020B0604020202020204" pitchFamily="34" charset="0"/>
                        </a:rPr>
                        <a:t>bk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mn-lt"/>
                          <a:cs typeface="Arial" panose="020B0604020202020204" pitchFamily="34" charset="0"/>
                        </a:rPr>
                        <a:t>bc</a:t>
                      </a:r>
                      <a:endParaRPr kumimoji="0" lang="en-US" sz="1400" b="0"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 release</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Carol Ansley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Volker Jungnickel, Harry </a:t>
                      </a:r>
                      <a:r>
                        <a:rPr lang="en-US" sz="1200" dirty="0" err="1">
                          <a:solidFill>
                            <a:schemeClr val="tx1"/>
                          </a:solidFill>
                        </a:rPr>
                        <a:t>Bims</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 release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11-July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11-July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11-July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11-July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r>
                        <a:rPr lang="en-US" sz="1400" b="0" dirty="0">
                          <a:solidFill>
                            <a:srgbClr val="FF0000"/>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11-July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4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737392" y="943429"/>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July 2023</a:t>
            </a:r>
            <a:endParaRPr lang="en-US" sz="1800" dirty="0">
              <a:solidFill>
                <a:srgbClr val="FF0000"/>
              </a:solidFill>
              <a:latin typeface="Arial" charset="0"/>
            </a:endParaRPr>
          </a:p>
        </p:txBody>
      </p:sp>
      <p:sp>
        <p:nvSpPr>
          <p:cNvPr id="9" name="Text Box 116"/>
          <p:cNvSpPr txBox="1">
            <a:spLocks noChangeArrowheads="1"/>
          </p:cNvSpPr>
          <p:nvPr/>
        </p:nvSpPr>
        <p:spPr bwMode="auto">
          <a:xfrm>
            <a:off x="1828800" y="881874"/>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61846D75-6AC6-2860-2774-75D8DF744051}"/>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392051A6-20C2-BCFB-978C-B1B380E73CBE}"/>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1" name="Date Placeholder 10">
            <a:extLst>
              <a:ext uri="{FF2B5EF4-FFF2-40B4-BE49-F238E27FC236}">
                <a16:creationId xmlns:a16="http://schemas.microsoft.com/office/drawing/2014/main" id="{72D0F8FA-66CA-3DB0-150B-49DB7CFDCB7D}"/>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962309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2023-07-13</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666E5C18-2E7C-15DE-88AC-1DBEDABFBF87}"/>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909EF6E-B5A7-1223-4BB7-E57432DFBCBD}"/>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8A8475D5-E5A2-8722-360E-66BB6DD5389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9772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July 2023 Session</a:t>
            </a:r>
          </a:p>
        </p:txBody>
      </p:sp>
      <p:sp>
        <p:nvSpPr>
          <p:cNvPr id="2" name="Footer Placeholder 1">
            <a:extLst>
              <a:ext uri="{FF2B5EF4-FFF2-40B4-BE49-F238E27FC236}">
                <a16:creationId xmlns:a16="http://schemas.microsoft.com/office/drawing/2014/main" id="{DDEABC47-0314-1F81-86EF-0923D83AE9B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7116207-68A0-8522-BDB5-22C7C94444DC}"/>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435FEFFD-E3E9-3047-EEB1-3A4EC90BB36C}"/>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788426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July 2023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July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371600"/>
            <a:ext cx="8382000" cy="5181600"/>
          </a:xfrm>
        </p:spPr>
        <p:txBody>
          <a:bodyPr/>
          <a:lstStyle/>
          <a:p>
            <a:pPr>
              <a:spcBef>
                <a:spcPts val="0"/>
              </a:spcBef>
            </a:pPr>
            <a:r>
              <a:rPr lang="en-US" sz="2800" dirty="0"/>
              <a:t>Agenda is here: </a:t>
            </a:r>
            <a:r>
              <a:rPr lang="en-US" sz="2800" dirty="0">
                <a:hlinkClick r:id="rId3"/>
              </a:rPr>
              <a:t>11-23/0968r6</a:t>
            </a:r>
            <a:r>
              <a:rPr lang="en-US" sz="2800" dirty="0"/>
              <a:t> </a:t>
            </a:r>
          </a:p>
          <a:p>
            <a:pPr>
              <a:spcBef>
                <a:spcPts val="0"/>
              </a:spcBef>
            </a:pPr>
            <a:r>
              <a:rPr lang="en-US" sz="2800" dirty="0"/>
              <a:t>IEEE Std 802 revision: </a:t>
            </a:r>
          </a:p>
          <a:p>
            <a:pPr lvl="1">
              <a:lnSpc>
                <a:spcPct val="90000"/>
              </a:lnSpc>
              <a:spcBef>
                <a:spcPts val="300"/>
              </a:spcBef>
              <a:defRPr/>
            </a:pPr>
            <a:r>
              <a:rPr lang="en-US" sz="2600" dirty="0">
                <a:ea typeface="Calibri" panose="020F0502020204030204" pitchFamily="34" charset="0"/>
              </a:rPr>
              <a:t>We got an update from our (802.11) representative to this project, Joseph Levy.  802.11-specific comments are proceeding well/done.</a:t>
            </a:r>
          </a:p>
          <a:p>
            <a:pPr lvl="1">
              <a:lnSpc>
                <a:spcPct val="90000"/>
              </a:lnSpc>
              <a:spcBef>
                <a:spcPts val="300"/>
              </a:spcBef>
              <a:defRPr/>
            </a:pPr>
            <a:r>
              <a:rPr lang="en-US" sz="2600" dirty="0">
                <a:ea typeface="Calibri" panose="020F0502020204030204" pitchFamily="34" charset="0"/>
              </a:rPr>
              <a:t> 3 comments remained to be resolved.  One of those was requested to 802.11 ARC for a proposed resolution, to define the term “IEEE 802 Network”</a:t>
            </a:r>
          </a:p>
          <a:p>
            <a:pPr lvl="1">
              <a:lnSpc>
                <a:spcPct val="90000"/>
              </a:lnSpc>
              <a:spcBef>
                <a:spcPts val="300"/>
              </a:spcBef>
              <a:defRPr/>
            </a:pPr>
            <a:r>
              <a:rPr lang="en-US" sz="2600" dirty="0">
                <a:ea typeface="Calibri" panose="020F0502020204030204" pitchFamily="34" charset="0"/>
              </a:rPr>
              <a:t>Our proposed definition was provided to the P802REVc ballot committee, on Wednesday, but was not accepted.  The existing definition, and other alternatives were also not accepted.  The direction now is to only use this as an informal (not defined) term.</a:t>
            </a:r>
          </a:p>
        </p:txBody>
      </p:sp>
      <p:sp>
        <p:nvSpPr>
          <p:cNvPr id="2" name="Footer Placeholder 1">
            <a:extLst>
              <a:ext uri="{FF2B5EF4-FFF2-40B4-BE49-F238E27FC236}">
                <a16:creationId xmlns:a16="http://schemas.microsoft.com/office/drawing/2014/main" id="{98DEBBB5-F8D9-C81E-9949-7184BDB0562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1E8BE2F6-2705-33D7-1209-063C01B268E7}"/>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8E41FE7E-DF51-8761-51EC-B080DA4F8BEC}"/>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000625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- 3</a:t>
            </a:r>
          </a:p>
        </p:txBody>
      </p:sp>
      <p:sp>
        <p:nvSpPr>
          <p:cNvPr id="15366" name="Rectangle 3"/>
          <p:cNvSpPr>
            <a:spLocks noGrp="1" noChangeArrowheads="1"/>
          </p:cNvSpPr>
          <p:nvPr>
            <p:ph type="body" idx="1"/>
          </p:nvPr>
        </p:nvSpPr>
        <p:spPr>
          <a:xfrm>
            <a:off x="1905000" y="1143000"/>
            <a:ext cx="8382000" cy="5181600"/>
          </a:xfrm>
        </p:spPr>
        <p:txBody>
          <a:bodyPr/>
          <a:lstStyle/>
          <a:p>
            <a:pPr>
              <a:spcBef>
                <a:spcPts val="0"/>
              </a:spcBef>
            </a:pPr>
            <a:endParaRPr lang="en-US" sz="2800" dirty="0"/>
          </a:p>
          <a:p>
            <a:pPr>
              <a:lnSpc>
                <a:spcPct val="90000"/>
              </a:lnSpc>
              <a:spcBef>
                <a:spcPts val="300"/>
              </a:spcBef>
              <a:defRPr/>
            </a:pPr>
            <a:r>
              <a:rPr lang="en-US" sz="2800" dirty="0">
                <a:ea typeface="Calibri" panose="020F0502020204030204" pitchFamily="34" charset="0"/>
              </a:rPr>
              <a:t>Annex G:</a:t>
            </a:r>
          </a:p>
          <a:p>
            <a:pPr lvl="1">
              <a:lnSpc>
                <a:spcPct val="90000"/>
              </a:lnSpc>
              <a:spcBef>
                <a:spcPts val="300"/>
              </a:spcBef>
              <a:defRPr/>
            </a:pPr>
            <a:r>
              <a:rPr lang="en-US" sz="2800" dirty="0">
                <a:ea typeface="Calibri" panose="020F0502020204030204" pitchFamily="34" charset="0"/>
              </a:rPr>
              <a:t>Continued our review of off-line work on a proposed replacement for Annex G material: </a:t>
            </a:r>
            <a:r>
              <a:rPr lang="en-US" sz="2800" dirty="0">
                <a:ea typeface="Calibri" panose="020F0502020204030204" pitchFamily="34" charset="0"/>
                <a:hlinkClick r:id="rId3"/>
              </a:rPr>
              <a:t>11-23/0880r1</a:t>
            </a:r>
            <a:r>
              <a:rPr lang="en-US" sz="2800" dirty="0">
                <a:ea typeface="Calibri" panose="020F0502020204030204" pitchFamily="34" charset="0"/>
              </a:rPr>
              <a:t> </a:t>
            </a:r>
          </a:p>
          <a:p>
            <a:pPr lvl="1">
              <a:lnSpc>
                <a:spcPct val="90000"/>
              </a:lnSpc>
              <a:spcBef>
                <a:spcPts val="300"/>
              </a:spcBef>
              <a:defRPr/>
            </a:pPr>
            <a:r>
              <a:rPr lang="en-US" sz="2800" dirty="0">
                <a:ea typeface="Calibri" panose="020F0502020204030204" pitchFamily="34" charset="0"/>
              </a:rPr>
              <a:t>The proposal is mature enough for work to continue collaboratively on the reflector, and will be revisited again in September.</a:t>
            </a:r>
          </a:p>
          <a:p>
            <a:pPr>
              <a:lnSpc>
                <a:spcPct val="90000"/>
              </a:lnSpc>
              <a:spcBef>
                <a:spcPts val="300"/>
              </a:spcBef>
              <a:defRPr/>
            </a:pPr>
            <a:r>
              <a:rPr lang="en-US" sz="3200" dirty="0">
                <a:ea typeface="Calibri" panose="020F0502020204030204" pitchFamily="34" charset="0"/>
              </a:rPr>
              <a:t>WBA E2E QoS presentation</a:t>
            </a:r>
          </a:p>
          <a:p>
            <a:pPr lvl="1">
              <a:lnSpc>
                <a:spcPct val="90000"/>
              </a:lnSpc>
              <a:spcBef>
                <a:spcPts val="300"/>
              </a:spcBef>
              <a:defRPr/>
            </a:pPr>
            <a:r>
              <a:rPr lang="en-US" sz="2800" dirty="0">
                <a:ea typeface="Calibri" panose="020F0502020204030204" pitchFamily="34" charset="0"/>
              </a:rPr>
              <a:t>Following up on the presentation at the WG11 mid-week plenary, did a deeper dive into the future plans of WBA on this topic, and how we can contribute.  Work will continue in September.</a:t>
            </a:r>
          </a:p>
        </p:txBody>
      </p:sp>
      <p:sp>
        <p:nvSpPr>
          <p:cNvPr id="2" name="Footer Placeholder 1">
            <a:extLst>
              <a:ext uri="{FF2B5EF4-FFF2-40B4-BE49-F238E27FC236}">
                <a16:creationId xmlns:a16="http://schemas.microsoft.com/office/drawing/2014/main" id="{93B41152-4EDF-CE4B-4A6F-5CE7E007599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B27EF5F-9BCC-4DF2-D5B2-6322108D7EE4}"/>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CFDC5E9C-0641-9903-76F6-2C732BD8D03E}"/>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199586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200" b="1" dirty="0"/>
              <a:t>Related to IEEE Std 802 updates:</a:t>
            </a:r>
          </a:p>
          <a:p>
            <a:pPr marL="1143000" lvl="3" indent="-342900">
              <a:lnSpc>
                <a:spcPct val="90000"/>
              </a:lnSpc>
              <a:buFont typeface="Arial" pitchFamily="34" charset="0"/>
              <a:buChar char="•"/>
              <a:defRPr/>
            </a:pPr>
            <a:r>
              <a:rPr lang="en-US" sz="2200" b="1" dirty="0"/>
              <a:t>802.1AC mapping from ISS to 802.11 MAC SAP interface</a:t>
            </a:r>
          </a:p>
          <a:p>
            <a:pPr marL="1143000" lvl="3" indent="-342900">
              <a:lnSpc>
                <a:spcPct val="90000"/>
              </a:lnSpc>
              <a:buFont typeface="Arial" pitchFamily="34" charset="0"/>
              <a:buChar char="•"/>
              <a:defRPr/>
            </a:pPr>
            <a:r>
              <a:rPr lang="en-US" sz="2200" b="1" dirty="0"/>
              <a:t>Consider any changes to remove 802.2/LLC terms?</a:t>
            </a:r>
          </a:p>
          <a:p>
            <a:pPr marL="1143000" lvl="3" indent="-342900">
              <a:lnSpc>
                <a:spcPct val="90000"/>
              </a:lnSpc>
              <a:buFont typeface="Arial" pitchFamily="34" charset="0"/>
              <a:buChar char="•"/>
              <a:defRPr/>
            </a:pPr>
            <a:r>
              <a:rPr lang="en-US" sz="2200" b="1" dirty="0"/>
              <a:t>Clarifying EPD/LPD: </a:t>
            </a:r>
            <a:r>
              <a:rPr lang="en-US" sz="2200" dirty="0">
                <a:hlinkClick r:id="rId3"/>
              </a:rPr>
              <a:t>11-20/0174r0</a:t>
            </a:r>
            <a:endParaRPr lang="en-US" sz="2200" b="1" dirty="0">
              <a:solidFill>
                <a:schemeClr val="accent2">
                  <a:lumMod val="75000"/>
                </a:schemeClr>
              </a:solidFill>
            </a:endParaRPr>
          </a:p>
          <a:p>
            <a:pPr marL="685800" lvl="2" indent="-342900">
              <a:lnSpc>
                <a:spcPct val="90000"/>
              </a:lnSpc>
              <a:buFont typeface="Arial" pitchFamily="34" charset="0"/>
              <a:buChar char="•"/>
              <a:defRPr/>
            </a:pPr>
            <a:r>
              <a:rPr lang="en-US" sz="2200" b="1" kern="0" dirty="0"/>
              <a:t>“What is a STA?” (per </a:t>
            </a:r>
            <a:r>
              <a:rPr lang="en-US" sz="2200" b="1" kern="0" dirty="0" err="1"/>
              <a:t>REVmd</a:t>
            </a:r>
            <a:r>
              <a:rPr lang="en-US" sz="2200" b="1" kern="0" dirty="0"/>
              <a:t> discussion: </a:t>
            </a:r>
            <a:r>
              <a:rPr lang="en-US" sz="2200" kern="0" dirty="0">
                <a:solidFill>
                  <a:schemeClr val="accent2">
                    <a:lumMod val="75000"/>
                  </a:schemeClr>
                </a:solidFill>
                <a:hlinkClick r:id="rId4">
                  <a:extLst>
                    <a:ext uri="{A12FA001-AC4F-418D-AE19-62706E023703}">
                      <ahyp:hlinkClr xmlns:ahyp="http://schemas.microsoft.com/office/drawing/2018/hyperlinkcolor" val="tx"/>
                    </a:ext>
                  </a:extLst>
                </a:hlinkClick>
              </a:rPr>
              <a:t>11-19/0106r0</a:t>
            </a:r>
            <a:r>
              <a:rPr lang="en-US" sz="2200" b="1" kern="0" dirty="0"/>
              <a:t>)</a:t>
            </a:r>
          </a:p>
          <a:p>
            <a:pPr marL="685800" lvl="2" indent="-342900">
              <a:lnSpc>
                <a:spcPct val="90000"/>
              </a:lnSpc>
              <a:buFont typeface="Arial" pitchFamily="34" charset="0"/>
              <a:buChar char="•"/>
              <a:defRPr/>
            </a:pPr>
            <a:r>
              <a:rPr lang="en-US" sz="2200" b="1" kern="0" dirty="0"/>
              <a:t>Off-channel TDLS architecture</a:t>
            </a:r>
          </a:p>
          <a:p>
            <a:pPr marL="685800" lvl="2" indent="-342900">
              <a:lnSpc>
                <a:spcPct val="90000"/>
              </a:lnSpc>
              <a:spcBef>
                <a:spcPts val="300"/>
              </a:spcBef>
              <a:spcAft>
                <a:spcPts val="0"/>
              </a:spcAft>
              <a:buFont typeface="Arial" pitchFamily="34" charset="0"/>
              <a:buChar char="•"/>
              <a:defRPr/>
            </a:pPr>
            <a:r>
              <a:rPr lang="en-US" sz="22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200" b="1" kern="0" dirty="0"/>
              <a:t>One aspect is how MAC address is set/controlled – related to IEEE 1609/</a:t>
            </a:r>
            <a:r>
              <a:rPr lang="en-US" sz="2200" b="1" kern="0" dirty="0" err="1"/>
              <a:t>TGbd</a:t>
            </a:r>
            <a:r>
              <a:rPr lang="en-US" sz="22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DC93D2EB-273B-DDEB-B624-E4CFAA90876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DF3AB61-5E4E-A20E-E91A-13F8B549EFDD}"/>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A663F144-ABE2-D9F9-0A66-EFC893243019}"/>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852568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Respond to IEEE P802REVc recirculation ballot</a:t>
            </a:r>
          </a:p>
          <a:p>
            <a:pPr marL="684213">
              <a:lnSpc>
                <a:spcPct val="90000"/>
              </a:lnSpc>
            </a:pPr>
            <a:r>
              <a:rPr lang="en-US" dirty="0"/>
              <a:t>Annex G replacement phase 2, continued</a:t>
            </a:r>
          </a:p>
          <a:p>
            <a:pPr marL="684213">
              <a:lnSpc>
                <a:spcPct val="90000"/>
              </a:lnSpc>
            </a:pPr>
            <a:r>
              <a:rPr lang="en-US" dirty="0"/>
              <a:t>WBA E2E QoS coordination</a:t>
            </a:r>
          </a:p>
          <a:p>
            <a:pPr marL="684213">
              <a:lnSpc>
                <a:spcPct val="90000"/>
              </a:lnSpc>
            </a:pPr>
            <a:r>
              <a:rPr lang="en-US" dirty="0"/>
              <a:t>Monitoring/future activities, or other relevant topics, if any contributions</a:t>
            </a:r>
          </a:p>
          <a:p>
            <a:pPr>
              <a:lnSpc>
                <a:spcPct val="90000"/>
              </a:lnSpc>
            </a:pPr>
            <a:r>
              <a:rPr lang="en-US" sz="3200" dirty="0"/>
              <a:t>Teleconferences – Mondays, Aug 7 and Aug 28, 1pm ET, 2 hours, to review P802REVc letter ballot and propose 802.11 response</a:t>
            </a:r>
          </a:p>
          <a:p>
            <a:pPr>
              <a:lnSpc>
                <a:spcPct val="90000"/>
              </a:lnSpc>
            </a:pPr>
            <a:r>
              <a:rPr lang="en-US" sz="3200" dirty="0"/>
              <a:t>Two meeting slots requested in September</a:t>
            </a:r>
          </a:p>
          <a:p>
            <a:pPr marL="684213">
              <a:lnSpc>
                <a:spcPct val="90000"/>
              </a:lnSpc>
            </a:pPr>
            <a:endParaRPr lang="en-US" dirty="0"/>
          </a:p>
        </p:txBody>
      </p:sp>
      <p:sp>
        <p:nvSpPr>
          <p:cNvPr id="2" name="Footer Placeholder 1">
            <a:extLst>
              <a:ext uri="{FF2B5EF4-FFF2-40B4-BE49-F238E27FC236}">
                <a16:creationId xmlns:a16="http://schemas.microsoft.com/office/drawing/2014/main" id="{1676E3E9-CF8D-A800-4C7B-235A52566C1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76169FA-86D5-6117-2831-EBCF1D6105EC}"/>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62FA167D-9153-CBFB-DD07-4D97FBFB01A7}"/>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56186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12229" y="333375"/>
            <a:ext cx="2303451" cy="273051"/>
          </a:xfrm>
        </p:spPr>
        <p:txBody>
          <a:bodyPr/>
          <a:lstStyle/>
          <a:p>
            <a:r>
              <a:rPr lang="en-GB"/>
              <a:t>July 2023</a:t>
            </a:r>
            <a:endParaRPr lang="en-GB" dirty="0"/>
          </a:p>
        </p:txBody>
      </p:sp>
      <p:sp>
        <p:nvSpPr>
          <p:cNvPr id="7" name="Footer Placeholder 4"/>
          <p:cNvSpPr>
            <a:spLocks noGrp="1"/>
          </p:cNvSpPr>
          <p:nvPr>
            <p:ph type="ftr" idx="14"/>
          </p:nvPr>
        </p:nvSpPr>
        <p:spPr>
          <a:xfrm>
            <a:off x="8304246" y="6475414"/>
            <a:ext cx="3041644" cy="180975"/>
          </a:xfrm>
        </p:spPr>
        <p:txBody>
          <a:bodyPr/>
          <a:lstStyle/>
          <a:p>
            <a:r>
              <a:rPr lang="de-DE"/>
              <a:t>Marc Emmelmann (SELF)</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24</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2023-07-13</a:t>
            </a:r>
          </a:p>
        </p:txBody>
      </p:sp>
      <p:graphicFrame>
        <p:nvGraphicFramePr>
          <p:cNvPr id="3075" name="Object 3"/>
          <p:cNvGraphicFramePr>
            <a:graphicFrameLocks noChangeAspect="1"/>
          </p:cNvGraphicFramePr>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914509" y="356659"/>
            <a:ext cx="2589203" cy="273051"/>
          </a:xfrm>
        </p:spPr>
        <p:txBody>
          <a:bodyPr/>
          <a:lstStyle/>
          <a:p>
            <a:r>
              <a:rPr lang="en-GB"/>
              <a:t>July 2023</a:t>
            </a:r>
            <a:endParaRPr lang="en-GB" dirty="0"/>
          </a:p>
        </p:txBody>
      </p:sp>
      <p:sp>
        <p:nvSpPr>
          <p:cNvPr id="5" name="Footer Placeholder 4"/>
          <p:cNvSpPr>
            <a:spLocks noGrp="1"/>
          </p:cNvSpPr>
          <p:nvPr>
            <p:ph type="ftr" idx="14"/>
          </p:nvPr>
        </p:nvSpPr>
        <p:spPr>
          <a:xfrm>
            <a:off x="8526965" y="6475414"/>
            <a:ext cx="3041644" cy="180975"/>
          </a:xfrm>
        </p:spPr>
        <p:txBody>
          <a:bodyPr/>
          <a:lstStyle/>
          <a:p>
            <a:r>
              <a:rPr lang="de-DE"/>
              <a:t>Marc Emmelmann (SELF)</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25</a:t>
            </a:fld>
            <a:endParaRPr lang="en-GB"/>
          </a:p>
        </p:txBody>
      </p:sp>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July 2023.</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3AD-25FB-F0D2-7D67-1E211FDCF9B5}"/>
              </a:ext>
            </a:extLst>
          </p:cNvPr>
          <p:cNvSpPr>
            <a:spLocks noGrp="1"/>
          </p:cNvSpPr>
          <p:nvPr>
            <p:ph type="title"/>
          </p:nvPr>
        </p:nvSpPr>
        <p:spPr/>
        <p:txBody>
          <a:bodyPr/>
          <a:lstStyle/>
          <a:p>
            <a:r>
              <a:rPr lang="en-US" dirty="0"/>
              <a:t>Submissions &amp; Technical Discussion Items</a:t>
            </a:r>
          </a:p>
        </p:txBody>
      </p:sp>
      <p:sp>
        <p:nvSpPr>
          <p:cNvPr id="4" name="Slide Number Placeholder 3">
            <a:extLst>
              <a:ext uri="{FF2B5EF4-FFF2-40B4-BE49-F238E27FC236}">
                <a16:creationId xmlns:a16="http://schemas.microsoft.com/office/drawing/2014/main" id="{AAF40C22-0964-6283-44DC-66F791834A60}"/>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ooter Placeholder 4">
            <a:extLst>
              <a:ext uri="{FF2B5EF4-FFF2-40B4-BE49-F238E27FC236}">
                <a16:creationId xmlns:a16="http://schemas.microsoft.com/office/drawing/2014/main" id="{6976AEE5-1856-910F-6275-BD85A2F241C2}"/>
              </a:ext>
            </a:extLst>
          </p:cNvPr>
          <p:cNvSpPr>
            <a:spLocks noGrp="1"/>
          </p:cNvSpPr>
          <p:nvPr>
            <p:ph type="ftr" idx="14"/>
          </p:nvPr>
        </p:nvSpPr>
        <p:spPr/>
        <p:txBody>
          <a:bodyPr/>
          <a:lstStyle/>
          <a:p>
            <a:r>
              <a:rPr lang="de-DE"/>
              <a:t>Marc Emmelmann (SELF)</a:t>
            </a:r>
            <a:endParaRPr lang="en-GB" dirty="0"/>
          </a:p>
        </p:txBody>
      </p:sp>
      <p:sp>
        <p:nvSpPr>
          <p:cNvPr id="6" name="Date Placeholder 5">
            <a:extLst>
              <a:ext uri="{FF2B5EF4-FFF2-40B4-BE49-F238E27FC236}">
                <a16:creationId xmlns:a16="http://schemas.microsoft.com/office/drawing/2014/main" id="{66065543-057D-1CC3-FFF5-0368799E25A3}"/>
              </a:ext>
            </a:extLst>
          </p:cNvPr>
          <p:cNvSpPr>
            <a:spLocks noGrp="1"/>
          </p:cNvSpPr>
          <p:nvPr>
            <p:ph type="dt" idx="15"/>
          </p:nvPr>
        </p:nvSpPr>
        <p:spPr/>
        <p:txBody>
          <a:bodyPr/>
          <a:lstStyle/>
          <a:p>
            <a:r>
              <a:rPr lang="en-GB"/>
              <a:t>July 2023</a:t>
            </a:r>
            <a:endParaRPr lang="en-GB" dirty="0"/>
          </a:p>
        </p:txBody>
      </p:sp>
      <p:graphicFrame>
        <p:nvGraphicFramePr>
          <p:cNvPr id="3" name="Table 2">
            <a:extLst>
              <a:ext uri="{FF2B5EF4-FFF2-40B4-BE49-F238E27FC236}">
                <a16:creationId xmlns:a16="http://schemas.microsoft.com/office/drawing/2014/main" id="{033D1694-37CB-71BC-8BB3-F5FFFFA927FC}"/>
              </a:ext>
            </a:extLst>
          </p:cNvPr>
          <p:cNvGraphicFramePr>
            <a:graphicFrameLocks noGrp="1"/>
          </p:cNvGraphicFramePr>
          <p:nvPr/>
        </p:nvGraphicFramePr>
        <p:xfrm>
          <a:off x="2555876" y="2206278"/>
          <a:ext cx="7078133" cy="2445444"/>
        </p:xfrm>
        <a:graphic>
          <a:graphicData uri="http://schemas.openxmlformats.org/drawingml/2006/table">
            <a:tbl>
              <a:tblPr/>
              <a:tblGrid>
                <a:gridCol w="5162724">
                  <a:extLst>
                    <a:ext uri="{9D8B030D-6E8A-4147-A177-3AD203B41FA5}">
                      <a16:colId xmlns:a16="http://schemas.microsoft.com/office/drawing/2014/main" val="853182203"/>
                    </a:ext>
                  </a:extLst>
                </a:gridCol>
                <a:gridCol w="1915409">
                  <a:extLst>
                    <a:ext uri="{9D8B030D-6E8A-4147-A177-3AD203B41FA5}">
                      <a16:colId xmlns:a16="http://schemas.microsoft.com/office/drawing/2014/main" val="2701310969"/>
                    </a:ext>
                  </a:extLst>
                </a:gridCol>
              </a:tblGrid>
              <a:tr h="287867">
                <a:tc>
                  <a:txBody>
                    <a:bodyPr/>
                    <a:lstStyle/>
                    <a:p>
                      <a:pPr algn="l" fontAlgn="b"/>
                      <a:r>
                        <a:rPr lang="en-GB" sz="1600" b="1" i="0" u="none" strike="noStrike">
                          <a:effectLst/>
                          <a:latin typeface="Arial" panose="020B0604020202020204" pitchFamily="34" charset="0"/>
                        </a:rPr>
                        <a:t>Updates ETSI TC BRAN</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GB" sz="1600" b="1" i="0" u="none" strike="noStrike">
                          <a:effectLst/>
                          <a:latin typeface="Arial" panose="020B0604020202020204" pitchFamily="34" charset="0"/>
                        </a:rPr>
                        <a:t>11-23/1230r1</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93695105"/>
                  </a:ext>
                </a:extLst>
              </a:tr>
              <a:tr h="270933">
                <a:tc>
                  <a:txBody>
                    <a:bodyPr/>
                    <a:lstStyle/>
                    <a:p>
                      <a:pPr algn="l" fontAlgn="b"/>
                      <a:endParaRPr lang="en-GB" sz="1600" b="1" i="0" u="none" strike="noStrike">
                        <a:effectLst/>
                        <a:latin typeface="Arial" panose="020B060402020202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600" b="1" i="0" u="none" strike="noStrike">
                        <a:effectLst/>
                        <a:latin typeface="Arial" panose="020B060402020202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384331"/>
                  </a:ext>
                </a:extLst>
              </a:tr>
              <a:tr h="287867">
                <a:tc>
                  <a:txBody>
                    <a:bodyPr/>
                    <a:lstStyle/>
                    <a:p>
                      <a:pPr algn="l" fontAlgn="b"/>
                      <a:r>
                        <a:rPr lang="en-GB" sz="1600" b="1" i="0" u="none" strike="noStrike">
                          <a:effectLst/>
                          <a:latin typeface="Arial" panose="020B0604020202020204" pitchFamily="34" charset="0"/>
                        </a:rPr>
                        <a:t>Bluetooth SIG July 2023 Update</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GB" sz="1600" b="1" i="0" u="none" strike="noStrike">
                          <a:effectLst/>
                          <a:latin typeface="Arial" panose="020B0604020202020204" pitchFamily="34" charset="0"/>
                        </a:rPr>
                        <a:t>11-23/1033r0</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547147182"/>
                  </a:ext>
                </a:extLst>
              </a:tr>
              <a:tr h="270933">
                <a:tc>
                  <a:txBody>
                    <a:bodyPr/>
                    <a:lstStyle/>
                    <a:p>
                      <a:pPr algn="l" fontAlgn="b"/>
                      <a:endParaRPr lang="en-GB" sz="1600" b="1" i="0" u="none" strike="noStrike">
                        <a:effectLst/>
                        <a:latin typeface="Arial" panose="020B060402020202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600" b="1" i="0" u="none" strike="noStrike">
                        <a:effectLst/>
                        <a:latin typeface="Arial" panose="020B060402020202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053002"/>
                  </a:ext>
                </a:extLst>
              </a:tr>
              <a:tr h="769044">
                <a:tc>
                  <a:txBody>
                    <a:bodyPr/>
                    <a:lstStyle/>
                    <a:p>
                      <a:pPr algn="l" fontAlgn="b"/>
                      <a:r>
                        <a:rPr lang="en-GB" sz="1600" b="1" i="0" u="none" strike="sngStrike" dirty="0">
                          <a:effectLst/>
                          <a:latin typeface="Arial" panose="020B0604020202020204" pitchFamily="34" charset="0"/>
                        </a:rPr>
                        <a:t>(Effect of no-LBT NB on 802.11 devices)</a:t>
                      </a:r>
                      <a:br>
                        <a:rPr lang="en-GB" sz="1600" b="1" i="0" u="none" strike="noStrike" dirty="0">
                          <a:effectLst/>
                          <a:latin typeface="Arial" panose="020B0604020202020204" pitchFamily="34" charset="0"/>
                        </a:rPr>
                      </a:br>
                      <a:r>
                        <a:rPr lang="en-GB" sz="1600" b="1" i="0" u="none" strike="noStrike" dirty="0">
                          <a:effectLst/>
                          <a:latin typeface="Arial" panose="020B0604020202020204" pitchFamily="34" charset="0"/>
                        </a:rPr>
                        <a:t>==&gt; Deferred to September</a:t>
                      </a:r>
                      <a:br>
                        <a:rPr lang="en-GB" sz="1600" b="1" i="0" u="none" strike="noStrike" dirty="0">
                          <a:effectLst/>
                          <a:latin typeface="Arial" panose="020B0604020202020204" pitchFamily="34" charset="0"/>
                        </a:rPr>
                      </a:br>
                      <a:endParaRPr lang="en-GB" sz="1600" b="1" i="0" u="none" strike="noStrike" dirty="0">
                        <a:effectLst/>
                        <a:latin typeface="Arial" panose="020B060402020202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GB" sz="1600" b="1" i="0" u="none" strike="noStrike" dirty="0">
                          <a:effectLst/>
                          <a:latin typeface="Arial" panose="020B0604020202020204" pitchFamily="34" charset="0"/>
                        </a:rPr>
                        <a:t>1</a:t>
                      </a:r>
                      <a:r>
                        <a:rPr lang="en-GB" sz="1600" b="1" i="0" u="none" strike="sngStrike" dirty="0">
                          <a:effectLst/>
                          <a:latin typeface="Arial" panose="020B0604020202020204" pitchFamily="34" charset="0"/>
                        </a:rPr>
                        <a:t>1-23/1259r0</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089659419"/>
                  </a:ext>
                </a:extLst>
              </a:tr>
              <a:tr h="270933">
                <a:tc>
                  <a:txBody>
                    <a:bodyPr/>
                    <a:lstStyle/>
                    <a:p>
                      <a:pPr algn="l" fontAlgn="b"/>
                      <a:endParaRPr lang="en-GB" sz="1600" b="1" i="0" u="none" strike="noStrike">
                        <a:effectLst/>
                        <a:latin typeface="Arial" panose="020B060402020202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600" b="1" i="0" u="none" strike="noStrike">
                        <a:effectLst/>
                        <a:latin typeface="Arial" panose="020B060402020202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008861"/>
                  </a:ext>
                </a:extLst>
              </a:tr>
              <a:tr h="287867">
                <a:tc>
                  <a:txBody>
                    <a:bodyPr/>
                    <a:lstStyle/>
                    <a:p>
                      <a:pPr algn="l" fontAlgn="b"/>
                      <a:r>
                        <a:rPr lang="en-GB" sz="1600" b="1" i="0" u="none" strike="noStrike">
                          <a:effectLst/>
                          <a:latin typeface="Arial" panose="020B0604020202020204" pitchFamily="34" charset="0"/>
                        </a:rPr>
                        <a:t>NB with LBT</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GB" sz="1600" b="1" i="0" u="none" strike="noStrike" dirty="0">
                          <a:effectLst/>
                          <a:latin typeface="Arial" panose="020B0604020202020204" pitchFamily="34" charset="0"/>
                        </a:rPr>
                        <a:t>11-23/1279r0</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7903676"/>
                  </a:ext>
                </a:extLst>
              </a:tr>
            </a:tbl>
          </a:graphicData>
        </a:graphic>
      </p:graphicFrame>
    </p:spTree>
    <p:extLst>
      <p:ext uri="{BB962C8B-B14F-4D97-AF65-F5344CB8AC3E}">
        <p14:creationId xmlns:p14="http://schemas.microsoft.com/office/powerpoint/2010/main" val="2033486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ETSI BRAN News (1/2)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508787"/>
            <a:ext cx="10361084" cy="4113213"/>
          </a:xfrm>
        </p:spPr>
        <p:txBody>
          <a:bodyPr/>
          <a:lstStyle/>
          <a:p>
            <a:pPr marL="0" indent="0"/>
            <a:r>
              <a:rPr lang="en-GB" sz="2133" b="0" dirty="0">
                <a:latin typeface="Helvetica" pitchFamily="2" charset="0"/>
              </a:rPr>
              <a:t>Goal: list EN 301 893 (5 GHz) and EN 303 687 (6 GHz) as Harmonized Standards (HS) in the Official Journal of the EU (OJEU) to ease manufacturers’ self-assessment of products</a:t>
            </a:r>
          </a:p>
          <a:p>
            <a:pPr marL="380990" indent="-380990">
              <a:buFont typeface="Arial" panose="020B0604020202020204" pitchFamily="34" charset="0"/>
              <a:buChar char="•"/>
            </a:pPr>
            <a:r>
              <a:rPr lang="en-GB" sz="2133" b="0" dirty="0">
                <a:latin typeface="Helvetica" pitchFamily="2" charset="0"/>
              </a:rPr>
              <a:t>EN 301 893 (5 GHz)</a:t>
            </a:r>
          </a:p>
          <a:p>
            <a:pPr marL="781031" lvl="1" indent="-380990">
              <a:buFont typeface="Arial" panose="020B0604020202020204" pitchFamily="34" charset="0"/>
              <a:buChar char="•"/>
            </a:pPr>
            <a:r>
              <a:rPr lang="en-GB" sz="1867" dirty="0">
                <a:latin typeface="Helvetica" pitchFamily="2" charset="0"/>
              </a:rPr>
              <a:t>Document ready</a:t>
            </a:r>
          </a:p>
          <a:p>
            <a:pPr marL="781031" lvl="1" indent="-380990">
              <a:buFont typeface="Arial" panose="020B0604020202020204" pitchFamily="34" charset="0"/>
              <a:buChar char="•"/>
            </a:pPr>
            <a:r>
              <a:rPr lang="en-GB" sz="1867" dirty="0">
                <a:latin typeface="Helvetica" pitchFamily="2" charset="0"/>
              </a:rPr>
              <a:t>Ongoing technical discussions on Energy Detection Threshold (EDT)</a:t>
            </a:r>
          </a:p>
          <a:p>
            <a:pPr marL="781031" lvl="1" indent="-380990">
              <a:buFont typeface="Arial" panose="020B0604020202020204" pitchFamily="34" charset="0"/>
              <a:buChar char="•"/>
            </a:pPr>
            <a:r>
              <a:rPr lang="en-GB" sz="1867" dirty="0">
                <a:latin typeface="Helvetica" pitchFamily="2" charset="0"/>
              </a:rPr>
              <a:t>Still disagreement on specific parts in the EDT clause</a:t>
            </a:r>
          </a:p>
          <a:p>
            <a:pPr marL="380990" indent="-380990">
              <a:buFont typeface="Arial" panose="020B0604020202020204" pitchFamily="34" charset="0"/>
              <a:buChar char="•"/>
            </a:pPr>
            <a:r>
              <a:rPr lang="en-GB" sz="2133" b="0" dirty="0">
                <a:latin typeface="Helvetica" pitchFamily="2" charset="0"/>
              </a:rPr>
              <a:t>EN 303 687 (6 GHz)</a:t>
            </a:r>
          </a:p>
          <a:p>
            <a:pPr marL="781031" lvl="1" indent="-380990">
              <a:buFont typeface="Arial" panose="020B0604020202020204" pitchFamily="34" charset="0"/>
              <a:buChar char="•"/>
            </a:pPr>
            <a:r>
              <a:rPr lang="en-GB" sz="1867" dirty="0">
                <a:latin typeface="Helvetica" pitchFamily="2" charset="0"/>
              </a:rPr>
              <a:t>Covers also 5945 MHz to 6425 MHz available for license-exempt operation in Europe</a:t>
            </a:r>
          </a:p>
          <a:p>
            <a:pPr marL="781031" lvl="1" indent="-380990">
              <a:buFont typeface="Arial" panose="020B0604020202020204" pitchFamily="34" charset="0"/>
              <a:buChar char="•"/>
            </a:pPr>
            <a:r>
              <a:rPr lang="en-GB" sz="1867" dirty="0">
                <a:latin typeface="Helvetica" pitchFamily="2" charset="0"/>
              </a:rPr>
              <a:t>EN Approval Procedure (ENAP) completed</a:t>
            </a:r>
          </a:p>
          <a:p>
            <a:pPr marL="781031" lvl="1" indent="-380990">
              <a:buFont typeface="Arial" panose="020B0604020202020204" pitchFamily="34" charset="0"/>
              <a:buChar char="•"/>
            </a:pPr>
            <a:r>
              <a:rPr lang="en-GB" sz="1867" dirty="0">
                <a:latin typeface="Helvetica" pitchFamily="2" charset="0"/>
              </a:rPr>
              <a:t>approved without objection and comments</a:t>
            </a:r>
          </a:p>
          <a:p>
            <a:pPr marL="781031" lvl="1" indent="-380990">
              <a:buFont typeface="Arial" panose="020B0604020202020204" pitchFamily="34" charset="0"/>
              <a:buChar char="•"/>
            </a:pPr>
            <a:r>
              <a:rPr lang="en-GB" sz="1867" dirty="0">
                <a:latin typeface="Helvetica" pitchFamily="2" charset="0"/>
              </a:rPr>
              <a:t>ETSI forwards this standard to European Commission (EC) requesting to list the standard in the Official Journal of the EU (OJEU)</a:t>
            </a:r>
          </a:p>
          <a:p>
            <a:pPr marL="781031" lvl="1" indent="-380990">
              <a:buFont typeface="Arial" panose="020B0604020202020204" pitchFamily="34" charset="0"/>
              <a:buChar char="•"/>
            </a:pPr>
            <a:r>
              <a:rPr lang="en-GB" sz="1867" dirty="0">
                <a:latin typeface="Helvetica" pitchFamily="2" charset="0"/>
                <a:hlinkClick r:id="rId2"/>
              </a:rPr>
              <a:t>https://www.etsi.org/deliver/etsi_en/303600_303699/303687/01.01.01_60</a:t>
            </a:r>
            <a:r>
              <a:rPr lang="en-GB" sz="1867" dirty="0">
                <a:latin typeface="Helvetica" pitchFamily="2" charset="0"/>
              </a:rPr>
              <a:t> </a:t>
            </a:r>
          </a:p>
        </p:txBody>
      </p:sp>
      <p:sp>
        <p:nvSpPr>
          <p:cNvPr id="4" name="Slide Number Placeholder 3">
            <a:extLst>
              <a:ext uri="{FF2B5EF4-FFF2-40B4-BE49-F238E27FC236}">
                <a16:creationId xmlns:a16="http://schemas.microsoft.com/office/drawing/2014/main" id="{FC924C14-8FE2-17E5-B3CB-C50BAF81C928}"/>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575C8D5D-F68C-77C7-3C69-4ED1E98D1ABF}"/>
              </a:ext>
            </a:extLst>
          </p:cNvPr>
          <p:cNvSpPr>
            <a:spLocks noGrp="1"/>
          </p:cNvSpPr>
          <p:nvPr>
            <p:ph type="ftr" idx="14"/>
          </p:nvPr>
        </p:nvSpPr>
        <p:spPr/>
        <p:txBody>
          <a:bodyPr/>
          <a:lstStyle/>
          <a:p>
            <a:r>
              <a:rPr lang="de-DE"/>
              <a:t>Marc Emmelmann (SELF)</a:t>
            </a:r>
            <a:endParaRPr lang="en-GB" dirty="0"/>
          </a:p>
        </p:txBody>
      </p:sp>
      <p:sp>
        <p:nvSpPr>
          <p:cNvPr id="6" name="Date Placeholder 5">
            <a:extLst>
              <a:ext uri="{FF2B5EF4-FFF2-40B4-BE49-F238E27FC236}">
                <a16:creationId xmlns:a16="http://schemas.microsoft.com/office/drawing/2014/main" id="{284A76FD-28F7-017C-2F6C-DFCB0106F1B1}"/>
              </a:ext>
            </a:extLst>
          </p:cNvPr>
          <p:cNvSpPr>
            <a:spLocks noGrp="1"/>
          </p:cNvSpPr>
          <p:nvPr>
            <p:ph type="dt" idx="15"/>
          </p:nvPr>
        </p:nvSpPr>
        <p:spPr/>
        <p:txBody>
          <a:bodyPr/>
          <a:lstStyle/>
          <a:p>
            <a:r>
              <a:rPr lang="en-GB"/>
              <a:t>July 2023</a:t>
            </a:r>
            <a:endParaRPr lang="en-GB" dirty="0"/>
          </a:p>
        </p:txBody>
      </p:sp>
    </p:spTree>
    <p:extLst>
      <p:ext uri="{BB962C8B-B14F-4D97-AF65-F5344CB8AC3E}">
        <p14:creationId xmlns:p14="http://schemas.microsoft.com/office/powerpoint/2010/main" val="3840595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ETSI BRAN News (2/2)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762000" y="1508787"/>
            <a:ext cx="10513486" cy="4113213"/>
          </a:xfrm>
        </p:spPr>
        <p:txBody>
          <a:bodyPr/>
          <a:lstStyle/>
          <a:p>
            <a:pPr marL="380990" indent="-380990">
              <a:buFont typeface="Arial" panose="020B0604020202020204" pitchFamily="34" charset="0"/>
              <a:buChar char="•"/>
            </a:pPr>
            <a:r>
              <a:rPr lang="en-GB" sz="2133" b="0" dirty="0">
                <a:latin typeface="Helvetica" pitchFamily="2" charset="0"/>
              </a:rPr>
              <a:t>EN 303 753 (Wideband Data Transmission Systems (WDTS) for Mobile and Fixed Radio Equipment operating in the 57 - 71 GHz band)</a:t>
            </a:r>
          </a:p>
          <a:p>
            <a:pPr marL="781031" lvl="1" indent="-380990">
              <a:buFont typeface="Arial" panose="020B0604020202020204" pitchFamily="34" charset="0"/>
              <a:buChar char="•"/>
            </a:pPr>
            <a:r>
              <a:rPr lang="en-GB" sz="1867" dirty="0">
                <a:latin typeface="Helvetica" pitchFamily="2" charset="0"/>
                <a:cs typeface="+mn-cs"/>
              </a:rPr>
              <a:t>Submitted for ENAP (closing 2023-09-14)</a:t>
            </a:r>
          </a:p>
          <a:p>
            <a:pPr marL="781031" lvl="1" indent="-380990">
              <a:buFont typeface="Arial" panose="020B0604020202020204" pitchFamily="34" charset="0"/>
              <a:buChar char="•"/>
            </a:pPr>
            <a:r>
              <a:rPr lang="en-GB" sz="1867" dirty="0">
                <a:latin typeface="Helvetica" pitchFamily="2" charset="0"/>
                <a:cs typeface="+mn-cs"/>
              </a:rPr>
              <a:t>Submitted for HASTAC review</a:t>
            </a:r>
          </a:p>
          <a:p>
            <a:pPr marL="781031" lvl="1" indent="-380990">
              <a:buFont typeface="Arial" panose="020B0604020202020204" pitchFamily="34" charset="0"/>
              <a:buChar char="•"/>
            </a:pPr>
            <a:r>
              <a:rPr lang="en-GB" sz="1867" dirty="0">
                <a:latin typeface="Helvetica" pitchFamily="2" charset="0"/>
                <a:cs typeface="+mn-cs"/>
              </a:rPr>
              <a:t>Will be published unmodified unless ENAP comments come in</a:t>
            </a:r>
          </a:p>
          <a:p>
            <a:pPr marL="1181070" lvl="2" indent="-380990">
              <a:buFont typeface="Arial" panose="020B0604020202020204" pitchFamily="34" charset="0"/>
              <a:buChar char="•"/>
            </a:pPr>
            <a:r>
              <a:rPr lang="en-GB" sz="1867" dirty="0">
                <a:latin typeface="Helvetica" pitchFamily="2" charset="0"/>
                <a:cs typeface="+mn-cs"/>
              </a:rPr>
              <a:t>Need to be submitted via national bodies</a:t>
            </a:r>
          </a:p>
          <a:p>
            <a:pPr marL="1181070" lvl="2" indent="-380990">
              <a:buFont typeface="Arial" panose="020B0604020202020204" pitchFamily="34" charset="0"/>
              <a:buChar char="•"/>
            </a:pPr>
            <a:r>
              <a:rPr lang="en-GB" sz="1867" dirty="0" err="1">
                <a:latin typeface="Helvetica" pitchFamily="2" charset="0"/>
                <a:cs typeface="+mn-cs"/>
              </a:rPr>
              <a:t>Coex</a:t>
            </a:r>
            <a:r>
              <a:rPr lang="en-GB" sz="1867" dirty="0">
                <a:latin typeface="Helvetica" pitchFamily="2" charset="0"/>
                <a:cs typeface="+mn-cs"/>
              </a:rPr>
              <a:t> members did not announce any known issues</a:t>
            </a:r>
          </a:p>
          <a:p>
            <a:pPr marL="380990" indent="-380990">
              <a:buFont typeface="Arial" panose="020B0604020202020204" pitchFamily="34" charset="0"/>
              <a:buChar char="•"/>
            </a:pPr>
            <a:r>
              <a:rPr lang="en-GB" sz="2133" b="0" dirty="0">
                <a:latin typeface="Helvetica" pitchFamily="2" charset="0"/>
              </a:rPr>
              <a:t>TR 103 721 (V1.1.1) (5.8 GHz coexistence)</a:t>
            </a:r>
          </a:p>
          <a:p>
            <a:pPr marL="781031" lvl="1" indent="-380990">
              <a:buFont typeface="Arial" panose="020B0604020202020204" pitchFamily="34" charset="0"/>
              <a:buChar char="•"/>
            </a:pPr>
            <a:r>
              <a:rPr lang="en-GB" sz="1733" dirty="0">
                <a:latin typeface="Helvetica" pitchFamily="2" charset="0"/>
              </a:rPr>
              <a:t>Published</a:t>
            </a:r>
          </a:p>
          <a:p>
            <a:pPr marL="781031" lvl="1" indent="-380990">
              <a:buFont typeface="Arial" panose="020B0604020202020204" pitchFamily="34" charset="0"/>
              <a:buChar char="•"/>
            </a:pPr>
            <a:r>
              <a:rPr lang="en-GB" sz="1733" dirty="0">
                <a:latin typeface="Helvetica" pitchFamily="2" charset="0"/>
                <a:hlinkClick r:id="rId2"/>
              </a:rPr>
              <a:t>https://www.etsi.org/deliver/etsi_tr/103700_103799/103721/01.01.01_60/tr_103721v010101p.pdf</a:t>
            </a:r>
            <a:r>
              <a:rPr lang="en-GB" sz="1733" dirty="0">
                <a:latin typeface="Helvetica" pitchFamily="2" charset="0"/>
              </a:rPr>
              <a:t> </a:t>
            </a:r>
          </a:p>
        </p:txBody>
      </p:sp>
      <p:sp>
        <p:nvSpPr>
          <p:cNvPr id="4" name="Slide Number Placeholder 3">
            <a:extLst>
              <a:ext uri="{FF2B5EF4-FFF2-40B4-BE49-F238E27FC236}">
                <a16:creationId xmlns:a16="http://schemas.microsoft.com/office/drawing/2014/main" id="{FC924C14-8FE2-17E5-B3CB-C50BAF81C928}"/>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5" name="Footer Placeholder 4">
            <a:extLst>
              <a:ext uri="{FF2B5EF4-FFF2-40B4-BE49-F238E27FC236}">
                <a16:creationId xmlns:a16="http://schemas.microsoft.com/office/drawing/2014/main" id="{575C8D5D-F68C-77C7-3C69-4ED1E98D1ABF}"/>
              </a:ext>
            </a:extLst>
          </p:cNvPr>
          <p:cNvSpPr>
            <a:spLocks noGrp="1"/>
          </p:cNvSpPr>
          <p:nvPr>
            <p:ph type="ftr" idx="14"/>
          </p:nvPr>
        </p:nvSpPr>
        <p:spPr/>
        <p:txBody>
          <a:bodyPr/>
          <a:lstStyle/>
          <a:p>
            <a:r>
              <a:rPr lang="de-DE"/>
              <a:t>Marc Emmelmann (SELF)</a:t>
            </a:r>
            <a:endParaRPr lang="en-GB" dirty="0"/>
          </a:p>
        </p:txBody>
      </p:sp>
      <p:sp>
        <p:nvSpPr>
          <p:cNvPr id="6" name="Date Placeholder 5">
            <a:extLst>
              <a:ext uri="{FF2B5EF4-FFF2-40B4-BE49-F238E27FC236}">
                <a16:creationId xmlns:a16="http://schemas.microsoft.com/office/drawing/2014/main" id="{284A76FD-28F7-017C-2F6C-DFCB0106F1B1}"/>
              </a:ext>
            </a:extLst>
          </p:cNvPr>
          <p:cNvSpPr>
            <a:spLocks noGrp="1"/>
          </p:cNvSpPr>
          <p:nvPr>
            <p:ph type="dt" idx="15"/>
          </p:nvPr>
        </p:nvSpPr>
        <p:spPr/>
        <p:txBody>
          <a:bodyPr/>
          <a:lstStyle/>
          <a:p>
            <a:r>
              <a:rPr lang="en-GB"/>
              <a:t>July 2023</a:t>
            </a:r>
            <a:endParaRPr lang="en-GB" dirty="0"/>
          </a:p>
        </p:txBody>
      </p:sp>
    </p:spTree>
    <p:extLst>
      <p:ext uri="{BB962C8B-B14F-4D97-AF65-F5344CB8AC3E}">
        <p14:creationId xmlns:p14="http://schemas.microsoft.com/office/powerpoint/2010/main" val="3133682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a:t>
            </a:r>
            <a:r>
              <a:rPr lang="en-GB" altLang="en-US" dirty="0"/>
              <a:t>Bluetooth SIG Update (1/2)</a:t>
            </a:r>
            <a:endParaRPr lang="en-US" dirty="0"/>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pPr marL="380990" indent="-380990">
              <a:buFont typeface="Arial" panose="020B0604020202020204" pitchFamily="34" charset="0"/>
              <a:buChar char="•"/>
            </a:pPr>
            <a:r>
              <a:rPr lang="en-GB" sz="2133" b="0" dirty="0">
                <a:latin typeface="Helvetica" pitchFamily="2" charset="0"/>
              </a:rPr>
              <a:t>Presented spectrum sharing goals from the Bluetooth SIG perspective</a:t>
            </a:r>
          </a:p>
          <a:p>
            <a:pPr marL="781031" lvl="1" indent="-380990">
              <a:buFont typeface="Arial" panose="020B0604020202020204" pitchFamily="34" charset="0"/>
              <a:buChar char="•"/>
            </a:pPr>
            <a:r>
              <a:rPr lang="en-GB" sz="1733" dirty="0">
                <a:latin typeface="Helvetica" pitchFamily="2" charset="0"/>
              </a:rPr>
              <a:t>Successful sharing in the past</a:t>
            </a:r>
          </a:p>
          <a:p>
            <a:pPr marL="781031" lvl="1" indent="-380990">
              <a:buFont typeface="Arial" panose="020B0604020202020204" pitchFamily="34" charset="0"/>
              <a:buChar char="•"/>
            </a:pPr>
            <a:r>
              <a:rPr lang="en-GB" sz="1733" dirty="0">
                <a:latin typeface="Helvetica" pitchFamily="2" charset="0"/>
              </a:rPr>
              <a:t>Develop optimal sharing scheme, e.g., in 6 GHz or U-NII-3, 5725 – 5850 MHz</a:t>
            </a:r>
          </a:p>
          <a:p>
            <a:pPr marL="380990" indent="-380990">
              <a:buFont typeface="Arial" panose="020B0604020202020204" pitchFamily="34" charset="0"/>
              <a:buChar char="•"/>
            </a:pPr>
            <a:r>
              <a:rPr lang="en-US" sz="2133" b="0" dirty="0">
                <a:latin typeface="Helvetica" pitchFamily="2" charset="0"/>
              </a:rPr>
              <a:t>Bluetooth SIG filed response to FCC FNPRM 20-51 (6 GHz unlicensed use)</a:t>
            </a:r>
          </a:p>
          <a:p>
            <a:pPr marL="781031" lvl="1" indent="-380990">
              <a:buFont typeface="Arial" panose="020B0604020202020204" pitchFamily="34" charset="0"/>
              <a:buChar char="•"/>
            </a:pPr>
            <a:r>
              <a:rPr lang="en-US" sz="1733" dirty="0">
                <a:latin typeface="Helvetica" pitchFamily="2" charset="0"/>
                <a:hlinkClick r:id="rId2"/>
              </a:rPr>
              <a:t>https://www.fcc.gov/ecfs/document/1052672360914/1</a:t>
            </a:r>
            <a:r>
              <a:rPr lang="en-US" sz="1733" dirty="0">
                <a:latin typeface="Helvetica" pitchFamily="2" charset="0"/>
              </a:rPr>
              <a:t> </a:t>
            </a:r>
          </a:p>
          <a:p>
            <a:pPr marL="781031" lvl="1" indent="-380990">
              <a:buFont typeface="Arial" panose="020B0604020202020204" pitchFamily="34" charset="0"/>
              <a:buChar char="•"/>
            </a:pPr>
            <a:r>
              <a:rPr lang="en-US" sz="1733" dirty="0">
                <a:latin typeface="Helvetica" pitchFamily="2" charset="0"/>
              </a:rPr>
              <a:t>“Current wideband regulations are not appropriate for Bluetooth and other narrowband, low-power wireless operations”</a:t>
            </a:r>
          </a:p>
          <a:p>
            <a:pPr marL="781031" lvl="1" indent="-380990">
              <a:buFont typeface="Arial" panose="020B0604020202020204" pitchFamily="34" charset="0"/>
              <a:buChar char="•"/>
            </a:pPr>
            <a:r>
              <a:rPr lang="en-US" sz="1733" dirty="0">
                <a:latin typeface="Helvetica" pitchFamily="2" charset="0"/>
              </a:rPr>
              <a:t>“… recommend that FCC complete the rulemaking … and issue a second NPRM to set the rules for narrowband/VLP [device operation] in the band”, for which the “work in ETSI … could be … a starting point”</a:t>
            </a:r>
          </a:p>
        </p:txBody>
      </p:sp>
      <p:sp>
        <p:nvSpPr>
          <p:cNvPr id="4" name="Slide Number Placeholder 3">
            <a:extLst>
              <a:ext uri="{FF2B5EF4-FFF2-40B4-BE49-F238E27FC236}">
                <a16:creationId xmlns:a16="http://schemas.microsoft.com/office/drawing/2014/main" id="{FC924C14-8FE2-17E5-B3CB-C50BAF81C928}"/>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5" name="Footer Placeholder 4">
            <a:extLst>
              <a:ext uri="{FF2B5EF4-FFF2-40B4-BE49-F238E27FC236}">
                <a16:creationId xmlns:a16="http://schemas.microsoft.com/office/drawing/2014/main" id="{575C8D5D-F68C-77C7-3C69-4ED1E98D1ABF}"/>
              </a:ext>
            </a:extLst>
          </p:cNvPr>
          <p:cNvSpPr>
            <a:spLocks noGrp="1"/>
          </p:cNvSpPr>
          <p:nvPr>
            <p:ph type="ftr" idx="14"/>
          </p:nvPr>
        </p:nvSpPr>
        <p:spPr/>
        <p:txBody>
          <a:bodyPr/>
          <a:lstStyle/>
          <a:p>
            <a:r>
              <a:rPr lang="de-DE"/>
              <a:t>Marc Emmelmann (SELF)</a:t>
            </a:r>
            <a:endParaRPr lang="en-GB" dirty="0"/>
          </a:p>
        </p:txBody>
      </p:sp>
      <p:sp>
        <p:nvSpPr>
          <p:cNvPr id="6" name="Date Placeholder 5">
            <a:extLst>
              <a:ext uri="{FF2B5EF4-FFF2-40B4-BE49-F238E27FC236}">
                <a16:creationId xmlns:a16="http://schemas.microsoft.com/office/drawing/2014/main" id="{284A76FD-28F7-017C-2F6C-DFCB0106F1B1}"/>
              </a:ext>
            </a:extLst>
          </p:cNvPr>
          <p:cNvSpPr>
            <a:spLocks noGrp="1"/>
          </p:cNvSpPr>
          <p:nvPr>
            <p:ph type="dt" idx="15"/>
          </p:nvPr>
        </p:nvSpPr>
        <p:spPr/>
        <p:txBody>
          <a:bodyPr/>
          <a:lstStyle/>
          <a:p>
            <a:r>
              <a:rPr lang="en-GB"/>
              <a:t>July 2023</a:t>
            </a:r>
            <a:endParaRPr lang="en-GB" dirty="0"/>
          </a:p>
        </p:txBody>
      </p:sp>
    </p:spTree>
    <p:extLst>
      <p:ext uri="{BB962C8B-B14F-4D97-AF65-F5344CB8AC3E}">
        <p14:creationId xmlns:p14="http://schemas.microsoft.com/office/powerpoint/2010/main" val="120728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8A7E-E923-4715-7255-A1075D554888}"/>
              </a:ext>
            </a:extLst>
          </p:cNvPr>
          <p:cNvSpPr>
            <a:spLocks noGrp="1"/>
          </p:cNvSpPr>
          <p:nvPr>
            <p:ph type="title"/>
          </p:nvPr>
        </p:nvSpPr>
        <p:spPr/>
        <p:txBody>
          <a:bodyPr/>
          <a:lstStyle/>
          <a:p>
            <a:r>
              <a:rPr lang="en-US" dirty="0"/>
              <a:t>Attendance Data</a:t>
            </a:r>
          </a:p>
        </p:txBody>
      </p:sp>
      <p:sp>
        <p:nvSpPr>
          <p:cNvPr id="3" name="Text Placeholder 2">
            <a:extLst>
              <a:ext uri="{FF2B5EF4-FFF2-40B4-BE49-F238E27FC236}">
                <a16:creationId xmlns:a16="http://schemas.microsoft.com/office/drawing/2014/main" id="{39CF3AD9-95CF-2A49-37D3-06652E44281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02EA78B-5FAA-A41B-E6CB-7F167195F8BF}"/>
              </a:ext>
            </a:extLst>
          </p:cNvPr>
          <p:cNvSpPr>
            <a:spLocks noGrp="1"/>
          </p:cNvSpPr>
          <p:nvPr>
            <p:ph type="dt" idx="10"/>
          </p:nvPr>
        </p:nvSpPr>
        <p:spPr/>
        <p:txBody>
          <a:bodyPr/>
          <a:lstStyle/>
          <a:p>
            <a:r>
              <a:rPr lang="en-US"/>
              <a:t>July 2023</a:t>
            </a:r>
            <a:endParaRPr lang="en-GB"/>
          </a:p>
        </p:txBody>
      </p:sp>
      <p:sp>
        <p:nvSpPr>
          <p:cNvPr id="5" name="Footer Placeholder 4">
            <a:extLst>
              <a:ext uri="{FF2B5EF4-FFF2-40B4-BE49-F238E27FC236}">
                <a16:creationId xmlns:a16="http://schemas.microsoft.com/office/drawing/2014/main" id="{BA21850E-8E7D-AE50-9885-7A5380DC71A5}"/>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E103AED5-53D5-1B34-85A2-C880870C00F8}"/>
              </a:ext>
            </a:extLst>
          </p:cNvPr>
          <p:cNvSpPr>
            <a:spLocks noGrp="1"/>
          </p:cNvSpPr>
          <p:nvPr>
            <p:ph type="sldNum" idx="12"/>
          </p:nvPr>
        </p:nvSpPr>
        <p:spPr/>
        <p:txBody>
          <a:bodyPr/>
          <a:lstStyle/>
          <a:p>
            <a:r>
              <a:rPr lang="en-GB"/>
              <a:t>Slide </a:t>
            </a:r>
            <a:fld id="{3ABCC52B-A3F7-440B-BBF2-55191E6E7773}" type="slidenum">
              <a:rPr lang="en-GB" smtClean="0"/>
              <a:pPr/>
              <a:t>3</a:t>
            </a:fld>
            <a:endParaRPr lang="en-GB"/>
          </a:p>
        </p:txBody>
      </p:sp>
    </p:spTree>
    <p:extLst>
      <p:ext uri="{BB962C8B-B14F-4D97-AF65-F5344CB8AC3E}">
        <p14:creationId xmlns:p14="http://schemas.microsoft.com/office/powerpoint/2010/main" val="1283307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a:t>
            </a:r>
            <a:r>
              <a:rPr lang="en-GB" altLang="en-US" dirty="0"/>
              <a:t>Bluetooth SIG Update (2/2)</a:t>
            </a:r>
            <a:endParaRPr lang="en-US" dirty="0"/>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pPr marL="380990" indent="-380990">
              <a:buFont typeface="Arial" panose="020B0604020202020204" pitchFamily="34" charset="0"/>
              <a:buChar char="•"/>
            </a:pPr>
            <a:r>
              <a:rPr lang="en-US" sz="2133" b="0" dirty="0">
                <a:latin typeface="Helvetica" pitchFamily="2" charset="0"/>
              </a:rPr>
              <a:t>Bluetooth SIG proposed new Work Item in ETSI BRAN (to start at #120 in September 2023), addressing</a:t>
            </a:r>
          </a:p>
          <a:p>
            <a:pPr marL="781031" lvl="1" indent="-380990">
              <a:buFont typeface="Arial" panose="020B0604020202020204" pitchFamily="34" charset="0"/>
              <a:buChar char="•"/>
            </a:pPr>
            <a:r>
              <a:rPr lang="en-US" sz="1733" dirty="0">
                <a:latin typeface="Helvetica" pitchFamily="2" charset="0"/>
              </a:rPr>
              <a:t>Develop (new) channel access scheme for narrowband frequency hopping technologies</a:t>
            </a:r>
          </a:p>
          <a:p>
            <a:pPr marL="781031" lvl="1" indent="-380990">
              <a:buFont typeface="Arial" panose="020B0604020202020204" pitchFamily="34" charset="0"/>
              <a:buChar char="•"/>
            </a:pPr>
            <a:r>
              <a:rPr lang="en-US" sz="1733" dirty="0">
                <a:latin typeface="Helvetica" pitchFamily="2" charset="0"/>
              </a:rPr>
              <a:t>New channelization scheme to support next generation technologies with bandwidths exceeding 160 MHz, e. g. 320 MHz</a:t>
            </a:r>
          </a:p>
          <a:p>
            <a:pPr marL="781031" lvl="1" indent="-380990">
              <a:buFont typeface="Arial" panose="020B0604020202020204" pitchFamily="34" charset="0"/>
              <a:buChar char="•"/>
            </a:pPr>
            <a:r>
              <a:rPr lang="en-US" sz="1733" dirty="0">
                <a:latin typeface="Helvetica" pitchFamily="2" charset="0"/>
              </a:rPr>
              <a:t>Develop mechanisms  enabling LPI (Low Power Indoor)  client-to-client operations</a:t>
            </a:r>
          </a:p>
          <a:p>
            <a:pPr marL="781031" lvl="1" indent="-380990">
              <a:buFont typeface="Arial" panose="020B0604020202020204" pitchFamily="34" charset="0"/>
              <a:buChar char="•"/>
            </a:pPr>
            <a:r>
              <a:rPr lang="en-US" sz="1733" dirty="0">
                <a:latin typeface="Helvetica" pitchFamily="2" charset="0"/>
              </a:rPr>
              <a:t>Development of FBE (Frame Based Equipment) and LBE (Load Based Equipment) parameters for channel access mechanism </a:t>
            </a:r>
          </a:p>
        </p:txBody>
      </p:sp>
      <p:sp>
        <p:nvSpPr>
          <p:cNvPr id="4" name="Slide Number Placeholder 3">
            <a:extLst>
              <a:ext uri="{FF2B5EF4-FFF2-40B4-BE49-F238E27FC236}">
                <a16:creationId xmlns:a16="http://schemas.microsoft.com/office/drawing/2014/main" id="{FC924C14-8FE2-17E5-B3CB-C50BAF81C928}"/>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5" name="Footer Placeholder 4">
            <a:extLst>
              <a:ext uri="{FF2B5EF4-FFF2-40B4-BE49-F238E27FC236}">
                <a16:creationId xmlns:a16="http://schemas.microsoft.com/office/drawing/2014/main" id="{575C8D5D-F68C-77C7-3C69-4ED1E98D1ABF}"/>
              </a:ext>
            </a:extLst>
          </p:cNvPr>
          <p:cNvSpPr>
            <a:spLocks noGrp="1"/>
          </p:cNvSpPr>
          <p:nvPr>
            <p:ph type="ftr" idx="14"/>
          </p:nvPr>
        </p:nvSpPr>
        <p:spPr/>
        <p:txBody>
          <a:bodyPr/>
          <a:lstStyle/>
          <a:p>
            <a:r>
              <a:rPr lang="de-DE"/>
              <a:t>Marc Emmelmann (SELF)</a:t>
            </a:r>
            <a:endParaRPr lang="en-GB" dirty="0"/>
          </a:p>
        </p:txBody>
      </p:sp>
      <p:sp>
        <p:nvSpPr>
          <p:cNvPr id="6" name="Date Placeholder 5">
            <a:extLst>
              <a:ext uri="{FF2B5EF4-FFF2-40B4-BE49-F238E27FC236}">
                <a16:creationId xmlns:a16="http://schemas.microsoft.com/office/drawing/2014/main" id="{284A76FD-28F7-017C-2F6C-DFCB0106F1B1}"/>
              </a:ext>
            </a:extLst>
          </p:cNvPr>
          <p:cNvSpPr>
            <a:spLocks noGrp="1"/>
          </p:cNvSpPr>
          <p:nvPr>
            <p:ph type="dt" idx="15"/>
          </p:nvPr>
        </p:nvSpPr>
        <p:spPr/>
        <p:txBody>
          <a:bodyPr/>
          <a:lstStyle/>
          <a:p>
            <a:r>
              <a:rPr lang="en-GB"/>
              <a:t>July 2023</a:t>
            </a:r>
            <a:endParaRPr lang="en-GB" dirty="0"/>
          </a:p>
        </p:txBody>
      </p:sp>
    </p:spTree>
    <p:extLst>
      <p:ext uri="{BB962C8B-B14F-4D97-AF65-F5344CB8AC3E}">
        <p14:creationId xmlns:p14="http://schemas.microsoft.com/office/powerpoint/2010/main" val="3518088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E10C9-E083-0206-6413-388E61FDF9E3}"/>
              </a:ext>
            </a:extLst>
          </p:cNvPr>
          <p:cNvSpPr>
            <a:spLocks noGrp="1"/>
          </p:cNvSpPr>
          <p:nvPr>
            <p:ph type="title"/>
          </p:nvPr>
        </p:nvSpPr>
        <p:spPr/>
        <p:txBody>
          <a:bodyPr/>
          <a:lstStyle/>
          <a:p>
            <a:r>
              <a:rPr lang="en-US" dirty="0"/>
              <a:t>Narrowband with LBT Simulations (11-23/1279r0)</a:t>
            </a:r>
          </a:p>
        </p:txBody>
      </p:sp>
      <p:sp>
        <p:nvSpPr>
          <p:cNvPr id="3" name="Content Placeholder 2">
            <a:extLst>
              <a:ext uri="{FF2B5EF4-FFF2-40B4-BE49-F238E27FC236}">
                <a16:creationId xmlns:a16="http://schemas.microsoft.com/office/drawing/2014/main" id="{FD9028DC-EBE1-218B-16C2-59CCE1184A80}"/>
              </a:ext>
            </a:extLst>
          </p:cNvPr>
          <p:cNvSpPr>
            <a:spLocks noGrp="1"/>
          </p:cNvSpPr>
          <p:nvPr>
            <p:ph idx="1"/>
          </p:nvPr>
        </p:nvSpPr>
        <p:spPr/>
        <p:txBody>
          <a:bodyPr/>
          <a:lstStyle/>
          <a:p>
            <a:pPr marL="380990" indent="-380990">
              <a:buFont typeface="Arial" panose="020B0604020202020204" pitchFamily="34" charset="0"/>
              <a:buChar char="•"/>
            </a:pPr>
            <a:r>
              <a:rPr lang="en-US" dirty="0"/>
              <a:t>Looked at scenarios that may illustrate how NB with LBT can be beneficial for NB and Wi-Fi</a:t>
            </a:r>
          </a:p>
          <a:p>
            <a:pPr marL="380990" indent="-380990">
              <a:buFont typeface="Arial" panose="020B0604020202020204" pitchFamily="34" charset="0"/>
              <a:buChar char="•"/>
            </a:pPr>
            <a:endParaRPr lang="en-US" dirty="0"/>
          </a:p>
          <a:p>
            <a:pPr marL="380990" indent="-380990">
              <a:buFont typeface="Arial" panose="020B0604020202020204" pitchFamily="34" charset="0"/>
              <a:buChar char="•"/>
            </a:pPr>
            <a:r>
              <a:rPr lang="en-US" dirty="0"/>
              <a:t>Three configurations are considered</a:t>
            </a:r>
          </a:p>
          <a:p>
            <a:pPr marL="781031" lvl="1" indent="-380990">
              <a:buFont typeface="Arial" panose="020B0604020202020204" pitchFamily="34" charset="0"/>
              <a:buChar char="•"/>
            </a:pPr>
            <a:r>
              <a:rPr lang="en-US" dirty="0"/>
              <a:t>Wi-Fi / NBFH</a:t>
            </a:r>
          </a:p>
          <a:p>
            <a:pPr marL="781031" lvl="1" indent="-380990">
              <a:buFont typeface="Arial" panose="020B0604020202020204" pitchFamily="34" charset="0"/>
              <a:buChar char="•"/>
            </a:pPr>
            <a:r>
              <a:rPr lang="en-US" dirty="0"/>
              <a:t>NBFH / NBFH</a:t>
            </a:r>
          </a:p>
          <a:p>
            <a:pPr marL="781031" lvl="1" indent="-380990">
              <a:buFont typeface="Arial" panose="020B0604020202020204" pitchFamily="34" charset="0"/>
              <a:buChar char="•"/>
            </a:pPr>
            <a:r>
              <a:rPr lang="en-US" dirty="0"/>
              <a:t>NB-UWB / NBFH</a:t>
            </a:r>
          </a:p>
          <a:p>
            <a:pPr marL="781031" lvl="1" indent="-380990">
              <a:buFont typeface="Arial" panose="020B0604020202020204" pitchFamily="34" charset="0"/>
              <a:buChar char="•"/>
            </a:pPr>
            <a:endParaRPr lang="en-US" dirty="0"/>
          </a:p>
          <a:p>
            <a:pPr marL="380990" indent="-380990">
              <a:buFont typeface="Arial" panose="020B0604020202020204" pitchFamily="34" charset="0"/>
              <a:buChar char="•"/>
            </a:pPr>
            <a:r>
              <a:rPr lang="en-US" dirty="0"/>
              <a:t>In all scenarios, the simulation shows performance improvements with LBT vs. without LBT – even for homogeneous NBFH / NBFH scenarios</a:t>
            </a:r>
          </a:p>
        </p:txBody>
      </p:sp>
      <p:sp>
        <p:nvSpPr>
          <p:cNvPr id="4" name="Slide Number Placeholder 3">
            <a:extLst>
              <a:ext uri="{FF2B5EF4-FFF2-40B4-BE49-F238E27FC236}">
                <a16:creationId xmlns:a16="http://schemas.microsoft.com/office/drawing/2014/main" id="{FB952963-49D1-6D3E-777D-B353AA342450}"/>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5" name="Footer Placeholder 4">
            <a:extLst>
              <a:ext uri="{FF2B5EF4-FFF2-40B4-BE49-F238E27FC236}">
                <a16:creationId xmlns:a16="http://schemas.microsoft.com/office/drawing/2014/main" id="{893F2181-AF5D-C5A0-ACCE-9202B9CB8AA6}"/>
              </a:ext>
            </a:extLst>
          </p:cNvPr>
          <p:cNvSpPr>
            <a:spLocks noGrp="1"/>
          </p:cNvSpPr>
          <p:nvPr>
            <p:ph type="ftr" idx="14"/>
          </p:nvPr>
        </p:nvSpPr>
        <p:spPr/>
        <p:txBody>
          <a:bodyPr/>
          <a:lstStyle/>
          <a:p>
            <a:r>
              <a:rPr lang="de-DE"/>
              <a:t>Marc Emmelmann (SELF)</a:t>
            </a:r>
            <a:endParaRPr lang="en-GB" dirty="0"/>
          </a:p>
        </p:txBody>
      </p:sp>
      <p:sp>
        <p:nvSpPr>
          <p:cNvPr id="6" name="Date Placeholder 5">
            <a:extLst>
              <a:ext uri="{FF2B5EF4-FFF2-40B4-BE49-F238E27FC236}">
                <a16:creationId xmlns:a16="http://schemas.microsoft.com/office/drawing/2014/main" id="{B5D99CBB-20FE-71FC-B355-8E16CD56B403}"/>
              </a:ext>
            </a:extLst>
          </p:cNvPr>
          <p:cNvSpPr>
            <a:spLocks noGrp="1"/>
          </p:cNvSpPr>
          <p:nvPr>
            <p:ph type="dt" idx="15"/>
          </p:nvPr>
        </p:nvSpPr>
        <p:spPr/>
        <p:txBody>
          <a:bodyPr/>
          <a:lstStyle/>
          <a:p>
            <a:r>
              <a:rPr lang="en-GB"/>
              <a:t>July 2023</a:t>
            </a:r>
            <a:endParaRPr lang="en-GB" dirty="0"/>
          </a:p>
        </p:txBody>
      </p:sp>
    </p:spTree>
    <p:extLst>
      <p:ext uri="{BB962C8B-B14F-4D97-AF65-F5344CB8AC3E}">
        <p14:creationId xmlns:p14="http://schemas.microsoft.com/office/powerpoint/2010/main" val="809755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September</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p:txBody>
          <a:bodyPr/>
          <a:lstStyle/>
          <a:p>
            <a:pPr marL="380990" indent="-380990">
              <a:buFont typeface="Arial" panose="020B0604020202020204" pitchFamily="34" charset="0"/>
              <a:buChar char="•"/>
            </a:pPr>
            <a:r>
              <a:rPr lang="en-US" dirty="0"/>
              <a:t>Update on ETSI BRAN</a:t>
            </a:r>
          </a:p>
          <a:p>
            <a:pPr marL="380990" indent="-380990">
              <a:buFont typeface="Arial" panose="020B0604020202020204" pitchFamily="34" charset="0"/>
              <a:buChar char="•"/>
            </a:pPr>
            <a:r>
              <a:rPr lang="en-US" dirty="0"/>
              <a:t>Update on Bluetooth SIG</a:t>
            </a:r>
          </a:p>
          <a:p>
            <a:pPr marL="380990" indent="-380990">
              <a:buFont typeface="Arial" panose="020B0604020202020204" pitchFamily="34" charset="0"/>
              <a:buChar char="•"/>
            </a:pPr>
            <a:r>
              <a:rPr lang="en-US" dirty="0"/>
              <a:t>Submission: Effect of no-LBT NB on 802.11 devices (Carlos Aldana, Meta) – </a:t>
            </a:r>
            <a:r>
              <a:rPr lang="en-US" dirty="0" err="1"/>
              <a:t>t.b.c</a:t>
            </a:r>
            <a:r>
              <a:rPr lang="en-US" dirty="0"/>
              <a:t>.</a:t>
            </a:r>
          </a:p>
          <a:p>
            <a:pPr marL="380990" indent="-380990">
              <a:buFont typeface="Arial" panose="020B0604020202020204" pitchFamily="34" charset="0"/>
              <a:buChar char="•"/>
            </a:pPr>
            <a:endParaRPr lang="en-US" dirty="0"/>
          </a:p>
          <a:p>
            <a:pPr marL="380990" indent="-380990">
              <a:buFont typeface="Arial" panose="020B0604020202020204" pitchFamily="34" charset="0"/>
              <a:buChar char="•"/>
            </a:pPr>
            <a:r>
              <a:rPr lang="en-US" dirty="0"/>
              <a:t>Note: other coexistence-related topics are welcome. Please contact the </a:t>
            </a:r>
            <a:r>
              <a:rPr lang="en-US" dirty="0" err="1"/>
              <a:t>Coex</a:t>
            </a:r>
            <a:r>
              <a:rPr lang="en-US" dirty="0"/>
              <a:t> Chair or respond to the call for submissions</a:t>
            </a:r>
          </a:p>
        </p:txBody>
      </p:sp>
      <p:sp>
        <p:nvSpPr>
          <p:cNvPr id="4" name="Slide Number Placeholder 3">
            <a:extLst>
              <a:ext uri="{FF2B5EF4-FFF2-40B4-BE49-F238E27FC236}">
                <a16:creationId xmlns:a16="http://schemas.microsoft.com/office/drawing/2014/main" id="{38DE0154-4AE3-C47A-AAA4-24D66335179B}"/>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5" name="Footer Placeholder 4">
            <a:extLst>
              <a:ext uri="{FF2B5EF4-FFF2-40B4-BE49-F238E27FC236}">
                <a16:creationId xmlns:a16="http://schemas.microsoft.com/office/drawing/2014/main" id="{0473562D-7301-2AC8-9F50-1787B4C4F87F}"/>
              </a:ext>
            </a:extLst>
          </p:cNvPr>
          <p:cNvSpPr>
            <a:spLocks noGrp="1"/>
          </p:cNvSpPr>
          <p:nvPr>
            <p:ph type="ftr" idx="14"/>
          </p:nvPr>
        </p:nvSpPr>
        <p:spPr/>
        <p:txBody>
          <a:bodyPr/>
          <a:lstStyle/>
          <a:p>
            <a:r>
              <a:rPr lang="de-DE"/>
              <a:t>Marc Emmelmann (SELF)</a:t>
            </a:r>
            <a:endParaRPr lang="en-GB" dirty="0"/>
          </a:p>
        </p:txBody>
      </p:sp>
      <p:sp>
        <p:nvSpPr>
          <p:cNvPr id="6" name="Date Placeholder 5">
            <a:extLst>
              <a:ext uri="{FF2B5EF4-FFF2-40B4-BE49-F238E27FC236}">
                <a16:creationId xmlns:a16="http://schemas.microsoft.com/office/drawing/2014/main" id="{7E91ADBC-F14C-C398-C591-7D36BE7359F3}"/>
              </a:ext>
            </a:extLst>
          </p:cNvPr>
          <p:cNvSpPr>
            <a:spLocks noGrp="1"/>
          </p:cNvSpPr>
          <p:nvPr>
            <p:ph type="dt" idx="15"/>
          </p:nvPr>
        </p:nvSpPr>
        <p:spPr/>
        <p:txBody>
          <a:bodyPr/>
          <a:lstStyle/>
          <a:p>
            <a:r>
              <a:rPr lang="en-GB"/>
              <a:t>July 2023</a:t>
            </a:r>
            <a:endParaRPr lang="en-GB" dirty="0"/>
          </a:p>
        </p:txBody>
      </p:sp>
    </p:spTree>
    <p:extLst>
      <p:ext uri="{BB962C8B-B14F-4D97-AF65-F5344CB8AC3E}">
        <p14:creationId xmlns:p14="http://schemas.microsoft.com/office/powerpoint/2010/main" val="364230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840792" y="357165"/>
            <a:ext cx="2374889" cy="273051"/>
          </a:xfrm>
        </p:spPr>
        <p:txBody>
          <a:bodyPr/>
          <a:lstStyle/>
          <a:p>
            <a:r>
              <a:rPr lang="en-GB"/>
              <a:t>July 2023</a:t>
            </a:r>
            <a:endParaRPr lang="en-GB" dirty="0"/>
          </a:p>
        </p:txBody>
      </p:sp>
      <p:sp>
        <p:nvSpPr>
          <p:cNvPr id="5" name="Footer Placeholder 4"/>
          <p:cNvSpPr>
            <a:spLocks noGrp="1"/>
          </p:cNvSpPr>
          <p:nvPr>
            <p:ph type="ftr" idx="14"/>
          </p:nvPr>
        </p:nvSpPr>
        <p:spPr>
          <a:xfrm>
            <a:off x="9145333" y="6475414"/>
            <a:ext cx="2327264" cy="180975"/>
          </a:xfrm>
        </p:spPr>
        <p:txBody>
          <a:bodyPr/>
          <a:lstStyle/>
          <a:p>
            <a:r>
              <a:rPr lang="de-DE"/>
              <a:t>Marc Emmelmann (SELF)</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33</a:t>
            </a:fld>
            <a:endParaRPr lang="en-GB"/>
          </a:p>
        </p:txBody>
      </p:sp>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11-23/0971</a:t>
            </a:r>
          </a:p>
          <a:p>
            <a:r>
              <a:rPr lang="en-US" dirty="0"/>
              <a:t>Snapshot Slide:						11-23/0972</a:t>
            </a:r>
          </a:p>
          <a:p>
            <a:r>
              <a:rPr lang="en-US" dirty="0"/>
              <a:t>Meeting / Chair’s Slide Deck:		11-23/0973</a:t>
            </a:r>
          </a:p>
          <a:p>
            <a:r>
              <a:rPr lang="en-US" dirty="0"/>
              <a:t>Closing report:						11-23/0974</a:t>
            </a:r>
          </a:p>
          <a:p>
            <a:r>
              <a:rPr lang="en-US" dirty="0"/>
              <a:t>Meeting minutes:				</a:t>
            </a:r>
            <a:r>
              <a:rPr lang="en-US"/>
              <a:t>	11-23/1282</a:t>
            </a:r>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91B3A-9B93-4C96-ACC3-008910402BEF}"/>
              </a:ext>
            </a:extLst>
          </p:cNvPr>
          <p:cNvSpPr>
            <a:spLocks noGrp="1"/>
          </p:cNvSpPr>
          <p:nvPr>
            <p:ph type="title"/>
          </p:nvPr>
        </p:nvSpPr>
        <p:spPr>
          <a:xfrm>
            <a:off x="914402" y="685803"/>
            <a:ext cx="10361084" cy="654965"/>
          </a:xfrm>
        </p:spPr>
        <p:txBody>
          <a:bodyPr/>
          <a:lstStyle/>
          <a:p>
            <a:r>
              <a:rPr lang="en-US" dirty="0"/>
              <a:t>PAR Review SC - Final Report to 802.11</a:t>
            </a:r>
          </a:p>
        </p:txBody>
      </p:sp>
      <p:sp>
        <p:nvSpPr>
          <p:cNvPr id="8" name="Content Placeholder 7">
            <a:extLst>
              <a:ext uri="{FF2B5EF4-FFF2-40B4-BE49-F238E27FC236}">
                <a16:creationId xmlns:a16="http://schemas.microsoft.com/office/drawing/2014/main" id="{9E0431BB-C713-450C-90C3-EF5AFA8F2E34}"/>
              </a:ext>
            </a:extLst>
          </p:cNvPr>
          <p:cNvSpPr>
            <a:spLocks noGrp="1"/>
          </p:cNvSpPr>
          <p:nvPr>
            <p:ph idx="1"/>
          </p:nvPr>
        </p:nvSpPr>
        <p:spPr>
          <a:xfrm>
            <a:off x="914402" y="1340768"/>
            <a:ext cx="10361084" cy="4753647"/>
          </a:xfrm>
        </p:spPr>
        <p:txBody>
          <a:bodyPr/>
          <a:lstStyle/>
          <a:p>
            <a:r>
              <a:rPr lang="en-US" sz="2000" dirty="0"/>
              <a:t>After Reviewing 4 PARs/CSD and 1 ICAID that were available for the 2023 July 802 Mixed-mode Plenary, 802.11 made comments on 3 of the PARs/CSDs.</a:t>
            </a:r>
          </a:p>
          <a:p>
            <a:endParaRPr lang="en-US" sz="2000" dirty="0"/>
          </a:p>
          <a:p>
            <a:r>
              <a:rPr lang="en-US" sz="2000" dirty="0"/>
              <a:t>The feedback on our Comments was generally positive and our changes were acceptable and implemented by the respective WG.</a:t>
            </a:r>
          </a:p>
          <a:p>
            <a:endParaRPr lang="en-US" sz="2000" dirty="0"/>
          </a:p>
          <a:p>
            <a:r>
              <a:rPr lang="en-US" sz="2000" dirty="0"/>
              <a:t>Full report available: </a:t>
            </a:r>
            <a:r>
              <a:rPr lang="en-US" sz="2000" dirty="0">
                <a:hlinkClick r:id="rId2"/>
              </a:rPr>
              <a:t>11-23/0977r2</a:t>
            </a:r>
            <a:endParaRPr lang="en-US" sz="2000" dirty="0"/>
          </a:p>
          <a:p>
            <a:endParaRPr lang="en-US" sz="2000" dirty="0"/>
          </a:p>
          <a:p>
            <a:r>
              <a:rPr lang="en-US" sz="2000" dirty="0"/>
              <a:t>Respectfully submitted </a:t>
            </a:r>
            <a:br>
              <a:rPr lang="en-US" sz="2000" dirty="0"/>
            </a:br>
            <a:r>
              <a:rPr lang="en-US" sz="2000" dirty="0"/>
              <a:t>Jon Rosdahl</a:t>
            </a:r>
            <a:br>
              <a:rPr lang="en-US" sz="2000" dirty="0"/>
            </a:br>
            <a:r>
              <a:rPr lang="en-US" sz="2000" dirty="0"/>
              <a:t>802.11 PAR Review SC Chair</a:t>
            </a:r>
          </a:p>
        </p:txBody>
      </p:sp>
      <p:sp>
        <p:nvSpPr>
          <p:cNvPr id="4" name="Date Placeholder 3">
            <a:extLst>
              <a:ext uri="{FF2B5EF4-FFF2-40B4-BE49-F238E27FC236}">
                <a16:creationId xmlns:a16="http://schemas.microsoft.com/office/drawing/2014/main" id="{9A6C56FC-AB46-46EA-A9DA-5D096D6D2EA6}"/>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a:t>July 2023</a:t>
            </a:r>
            <a:endParaRPr lang="en-US" dirty="0">
              <a:solidFill>
                <a:srgbClr val="000000"/>
              </a:solidFill>
            </a:endParaRPr>
          </a:p>
        </p:txBody>
      </p:sp>
      <p:sp>
        <p:nvSpPr>
          <p:cNvPr id="5" name="Footer Placeholder 4">
            <a:extLst>
              <a:ext uri="{FF2B5EF4-FFF2-40B4-BE49-F238E27FC236}">
                <a16:creationId xmlns:a16="http://schemas.microsoft.com/office/drawing/2014/main" id="{62F5476E-E58B-459B-BDC7-9ACAD2818916}"/>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GB"/>
              <a:t>Jon Rosdahl (Qualcomm)</a:t>
            </a:r>
            <a:endParaRPr lang="en-US">
              <a:solidFill>
                <a:srgbClr val="000000"/>
              </a:solidFill>
            </a:endParaRPr>
          </a:p>
        </p:txBody>
      </p:sp>
      <p:sp>
        <p:nvSpPr>
          <p:cNvPr id="6" name="Slide Number Placeholder 5">
            <a:extLst>
              <a:ext uri="{FF2B5EF4-FFF2-40B4-BE49-F238E27FC236}">
                <a16:creationId xmlns:a16="http://schemas.microsoft.com/office/drawing/2014/main" id="{D8064680-6662-479C-8AA0-F319FEF3F785}"/>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34</a:t>
            </a:fld>
            <a:endParaRPr lang="en-US" altLang="en-US">
              <a:solidFill>
                <a:srgbClr val="000000"/>
              </a:solidFill>
            </a:endParaRPr>
          </a:p>
        </p:txBody>
      </p:sp>
    </p:spTree>
    <p:extLst>
      <p:ext uri="{BB962C8B-B14F-4D97-AF65-F5344CB8AC3E}">
        <p14:creationId xmlns:p14="http://schemas.microsoft.com/office/powerpoint/2010/main" val="1784219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2023-07-13</a:t>
            </a:r>
          </a:p>
        </p:txBody>
      </p:sp>
      <p:graphicFrame>
        <p:nvGraphicFramePr>
          <p:cNvPr id="13319" name="Object 5"/>
          <p:cNvGraphicFramePr>
            <a:graphicFrameLocks noChangeAspect="1"/>
          </p:cNvGraphicFramePr>
          <p:nvPr>
            <p:extLst>
              <p:ext uri="{D42A27DB-BD31-4B8C-83A1-F6EECF244321}">
                <p14:modId xmlns:p14="http://schemas.microsoft.com/office/powerpoint/2010/main" val="2727577329"/>
              </p:ext>
            </p:extLst>
          </p:nvPr>
        </p:nvGraphicFramePr>
        <p:xfrm>
          <a:off x="2212975" y="2530475"/>
          <a:ext cx="8851900" cy="2266950"/>
        </p:xfrm>
        <a:graphic>
          <a:graphicData uri="http://schemas.openxmlformats.org/presentationml/2006/ole">
            <mc:AlternateContent xmlns:mc="http://schemas.openxmlformats.org/markup-compatibility/2006">
              <mc:Choice xmlns:v="urn:schemas-microsoft-com:vml" Requires="v">
                <p:oleObj name="Document" r:id="rId3" imgW="9033256" imgH="2317758" progId="Word.Document.8">
                  <p:embed/>
                </p:oleObj>
              </mc:Choice>
              <mc:Fallback>
                <p:oleObj name="Document" r:id="rId3" imgW="9033256" imgH="2317758" progId="Word.Document.8">
                  <p:embed/>
                  <p:pic>
                    <p:nvPicPr>
                      <p:cNvPr id="13319" name="Object 5"/>
                      <p:cNvPicPr>
                        <a:picLocks noChangeAspect="1" noChangeArrowheads="1"/>
                      </p:cNvPicPr>
                      <p:nvPr/>
                    </p:nvPicPr>
                    <p:blipFill>
                      <a:blip r:embed="rId4"/>
                      <a:srcRect/>
                      <a:stretch>
                        <a:fillRect/>
                      </a:stretch>
                    </p:blipFill>
                    <p:spPr bwMode="auto">
                      <a:xfrm>
                        <a:off x="2212975" y="2530475"/>
                        <a:ext cx="8851900" cy="2266950"/>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32F1B6FF-F85D-031D-7E3F-25D5555148C8}"/>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3E255612-E78E-35A1-89D3-3D892DBBE1C6}"/>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4" name="Date Placeholder 3">
            <a:extLst>
              <a:ext uri="{FF2B5EF4-FFF2-40B4-BE49-F238E27FC236}">
                <a16:creationId xmlns:a16="http://schemas.microsoft.com/office/drawing/2014/main" id="{8805079F-2BDD-5469-95F7-3EB6365DD99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524822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1991544" y="1752600"/>
            <a:ext cx="7309792" cy="4114800"/>
          </a:xfrm>
          <a:noFill/>
        </p:spPr>
        <p:txBody>
          <a:bodyPr/>
          <a:lstStyle/>
          <a:p>
            <a:pPr algn="ctr">
              <a:buFontTx/>
              <a:buNone/>
            </a:pPr>
            <a:r>
              <a:rPr lang="en-GB" altLang="en-US" sz="3200" dirty="0"/>
              <a:t> Closing report for WNG SC for July 2023 mixed-mode plenary meeting</a:t>
            </a:r>
          </a:p>
        </p:txBody>
      </p:sp>
      <p:sp>
        <p:nvSpPr>
          <p:cNvPr id="2" name="Footer Placeholder 1">
            <a:extLst>
              <a:ext uri="{FF2B5EF4-FFF2-40B4-BE49-F238E27FC236}">
                <a16:creationId xmlns:a16="http://schemas.microsoft.com/office/drawing/2014/main" id="{D281463C-E49B-DE36-0FB3-86F168B18E6B}"/>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17073AE8-8BFA-519E-E256-F4A98A2F4998}"/>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4" name="Date Placeholder 3">
            <a:extLst>
              <a:ext uri="{FF2B5EF4-FFF2-40B4-BE49-F238E27FC236}">
                <a16:creationId xmlns:a16="http://schemas.microsoft.com/office/drawing/2014/main" id="{088B5A8D-23CF-28E6-CCAE-1B0529F6C408}"/>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060049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609601"/>
            <a:ext cx="11449272" cy="5771727"/>
          </a:xfrm>
        </p:spPr>
        <p:txBody>
          <a:bodyPr>
            <a:noAutofit/>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ct val="0"/>
              </a:spcBef>
              <a:defRPr/>
            </a:pPr>
            <a:r>
              <a:rPr lang="en-US" altLang="en-US" sz="1600" dirty="0">
                <a:solidFill>
                  <a:schemeClr val="accent2"/>
                </a:solidFill>
                <a:hlinkClick r:id="rId3"/>
              </a:rPr>
              <a:t>https://mentor.ieee.org/802.11/dcn/23/11-23-0966-01-0wng-agenda-for-wng-sc-2023-july.pptx</a:t>
            </a:r>
            <a:r>
              <a:rPr lang="en-US" altLang="en-US" sz="1600" dirty="0">
                <a:solidFill>
                  <a:schemeClr val="accent2"/>
                </a:solidFill>
              </a:rPr>
              <a:t> </a:t>
            </a:r>
          </a:p>
          <a:p>
            <a:pPr marL="400050" lvl="1" indent="0">
              <a:spcBef>
                <a:spcPct val="0"/>
              </a:spcBef>
              <a:buNone/>
              <a:defRPr/>
            </a:pPr>
            <a:r>
              <a:rPr lang="en-US" altLang="en-US" sz="1600" dirty="0">
                <a:solidFill>
                  <a:schemeClr val="accent2"/>
                </a:solidFill>
              </a:rPr>
              <a:t> </a:t>
            </a:r>
          </a:p>
          <a:p>
            <a:pPr marL="457200" indent="-457200">
              <a:spcBef>
                <a:spcPct val="0"/>
              </a:spcBef>
              <a:defRPr/>
            </a:pPr>
            <a:r>
              <a:rPr lang="en-US" altLang="en-US" sz="2000" dirty="0"/>
              <a:t>Presentations at July 2023 WNG meeting</a:t>
            </a:r>
            <a:endParaRPr lang="en-GB" altLang="en-US" sz="2000" dirty="0"/>
          </a:p>
          <a:p>
            <a:pPr marL="741363" lvl="1" indent="-341313">
              <a:lnSpc>
                <a:spcPct val="110000"/>
              </a:lnSpc>
              <a:spcBef>
                <a:spcPts val="200"/>
              </a:spcBef>
              <a:spcAft>
                <a:spcPts val="200"/>
              </a:spcAft>
              <a:defRPr/>
            </a:pPr>
            <a:r>
              <a:rPr lang="en-US" sz="1400" dirty="0"/>
              <a:t>“Experiment Results with Wi-Fi to Li-Fi Offloading in an Office Environment” Thomas Sandholm (Cable Labs), </a:t>
            </a:r>
            <a:r>
              <a:rPr lang="en-US" sz="1400" b="1" dirty="0"/>
              <a:t>23/1068r0</a:t>
            </a:r>
          </a:p>
          <a:p>
            <a:pPr marL="741363" lvl="1" indent="-341313">
              <a:lnSpc>
                <a:spcPct val="110000"/>
              </a:lnSpc>
              <a:spcBef>
                <a:spcPts val="200"/>
              </a:spcBef>
              <a:spcAft>
                <a:spcPts val="200"/>
              </a:spcAft>
              <a:defRPr/>
            </a:pPr>
            <a:r>
              <a:rPr lang="en-US" sz="1400" dirty="0"/>
              <a:t>“Multi-BSS Network Simulation with ns-3: A Status Update” Sumit Roy (University of Washington), </a:t>
            </a:r>
            <a:r>
              <a:rPr lang="en-US" sz="1400" b="1" dirty="0"/>
              <a:t>23/1226r0 </a:t>
            </a:r>
            <a:r>
              <a:rPr lang="en-US" sz="1400" b="1" dirty="0">
                <a:sym typeface="Wingdings" panose="05000000000000000000" pitchFamily="2" charset="2"/>
              </a:rPr>
              <a:t> 23/1158r0</a:t>
            </a:r>
            <a:endParaRPr lang="en-US" sz="1400" b="1" dirty="0"/>
          </a:p>
          <a:p>
            <a:pPr marL="741363" lvl="1" indent="-341313">
              <a:lnSpc>
                <a:spcPct val="110000"/>
              </a:lnSpc>
              <a:spcBef>
                <a:spcPts val="200"/>
              </a:spcBef>
              <a:spcAft>
                <a:spcPts val="200"/>
              </a:spcAft>
              <a:defRPr/>
            </a:pPr>
            <a:r>
              <a:rPr lang="en-US" sz="1400" dirty="0"/>
              <a:t>“Band Management Challenges for 802.11be and Beyond” Daniele Medda, Athanasios Iossifides and Periklis Chatzimisios (International Hellenic University), </a:t>
            </a:r>
            <a:r>
              <a:rPr lang="en-US" sz="1400" b="1" dirty="0"/>
              <a:t>23/1187r0</a:t>
            </a:r>
          </a:p>
          <a:p>
            <a:pPr marL="741363" lvl="1" indent="-341313">
              <a:lnSpc>
                <a:spcPct val="110000"/>
              </a:lnSpc>
              <a:spcBef>
                <a:spcPts val="200"/>
              </a:spcBef>
              <a:spcAft>
                <a:spcPts val="200"/>
              </a:spcAft>
              <a:defRPr/>
            </a:pPr>
            <a:r>
              <a:rPr lang="en-US" sz="1400" dirty="0"/>
              <a:t>“COST Action INTERACT: Intelligence-Enabling Radio Communications for Seamless Inclusive Interactions” Periklis Chatzimisios (International Hellenic University &amp; University of New Mexico), </a:t>
            </a:r>
            <a:r>
              <a:rPr lang="en-US" sz="1400" b="1" dirty="0"/>
              <a:t>23/1211r0</a:t>
            </a:r>
          </a:p>
          <a:p>
            <a:pPr marL="400050" lvl="1" indent="0">
              <a:lnSpc>
                <a:spcPct val="110000"/>
              </a:lnSpc>
              <a:spcBef>
                <a:spcPts val="200"/>
              </a:spcBef>
              <a:spcAft>
                <a:spcPts val="200"/>
              </a:spcAft>
              <a:buNone/>
              <a:defRPr/>
            </a:pPr>
            <a:r>
              <a:rPr lang="en-US" sz="1400" dirty="0"/>
              <a:t>Notes: Due to time limit, deferred to September meeting: “Multi-AP coordination over </a:t>
            </a:r>
            <a:r>
              <a:rPr lang="en-US" sz="1400" dirty="0" err="1"/>
              <a:t>Fibre</a:t>
            </a:r>
            <a:r>
              <a:rPr lang="en-US" sz="1400" dirty="0"/>
              <a:t>,” Tony Zeng (Huawei), </a:t>
            </a:r>
            <a:r>
              <a:rPr lang="en-US" sz="1400" b="1" dirty="0"/>
              <a:t>23/1186r0</a:t>
            </a:r>
          </a:p>
          <a:p>
            <a:pPr marL="400050" lvl="1" indent="0">
              <a:spcBef>
                <a:spcPts val="0"/>
              </a:spcBef>
              <a:buNone/>
              <a:defRPr/>
            </a:pPr>
            <a:endParaRPr lang="en-US" sz="1400" b="1" dirty="0"/>
          </a:p>
          <a:p>
            <a:pPr marL="457200" indent="-457200">
              <a:spcBef>
                <a:spcPts val="0"/>
              </a:spcBef>
            </a:pPr>
            <a:r>
              <a:rPr lang="en-GB" altLang="en-US" sz="2000" dirty="0"/>
              <a:t>Minutes</a:t>
            </a:r>
          </a:p>
          <a:p>
            <a:pPr lvl="1">
              <a:spcBef>
                <a:spcPts val="0"/>
              </a:spcBef>
            </a:pPr>
            <a:r>
              <a:rPr lang="en-GB" altLang="en-US" sz="1600" dirty="0">
                <a:solidFill>
                  <a:schemeClr val="accent2"/>
                </a:solidFill>
                <a:hlinkClick r:id="rId4"/>
              </a:rPr>
              <a:t>https://mentor.ieee.org/802.11/dcn/23/11-23-1257-00-0wng-wng-meeting-minutes-2023-july-berlin-meeting.docx</a:t>
            </a:r>
            <a:r>
              <a:rPr lang="en-GB" altLang="en-US" sz="1600" dirty="0">
                <a:solidFill>
                  <a:schemeClr val="accent2"/>
                </a:solidFill>
              </a:rPr>
              <a:t>  </a:t>
            </a:r>
          </a:p>
          <a:p>
            <a:pPr lvl="1">
              <a:spcBef>
                <a:spcPts val="0"/>
              </a:spcBef>
            </a:pPr>
            <a:endParaRPr lang="en-GB" altLang="en-US" sz="1600" b="1" dirty="0">
              <a:solidFill>
                <a:schemeClr val="accent2"/>
              </a:solidFill>
            </a:endParaRPr>
          </a:p>
          <a:p>
            <a:pPr>
              <a:spcBef>
                <a:spcPts val="0"/>
              </a:spcBef>
            </a:pPr>
            <a:r>
              <a:rPr lang="en-GB" altLang="ko-KR" sz="2000" dirty="0">
                <a:ea typeface="Gulim" pitchFamily="34" charset="-127"/>
              </a:rPr>
              <a:t>Plans for September 2023</a:t>
            </a:r>
            <a:endParaRPr lang="en-US" altLang="en-US" sz="2000" dirty="0"/>
          </a:p>
          <a:p>
            <a:pPr lvl="1" eaLnBrk="1" hangingPunct="1">
              <a:spcBef>
                <a:spcPts val="0"/>
              </a:spcBef>
              <a:defRPr/>
            </a:pPr>
            <a:r>
              <a:rPr lang="en-US" altLang="en-US" sz="1600" dirty="0"/>
              <a:t>Call-for-presentation will be sent out in August.</a:t>
            </a:r>
          </a:p>
          <a:p>
            <a:pPr marL="0" indent="0" eaLnBrk="1" hangingPunct="1">
              <a:spcBef>
                <a:spcPts val="0"/>
              </a:spcBef>
              <a:buNone/>
              <a:defRPr/>
            </a:pPr>
            <a:endParaRPr lang="en-US" altLang="en-US" sz="2000" dirty="0"/>
          </a:p>
          <a:p>
            <a:pPr eaLnBrk="1" hangingPunct="1">
              <a:spcBef>
                <a:spcPts val="0"/>
              </a:spcBef>
              <a:defRPr/>
            </a:pPr>
            <a:r>
              <a:rPr lang="en-US" altLang="en-US" sz="2000" dirty="0"/>
              <a:t>No motions in the SC, no straw polls</a:t>
            </a:r>
            <a:endParaRPr lang="en-GB" altLang="en-US" sz="2000" dirty="0"/>
          </a:p>
          <a:p>
            <a:pPr eaLnBrk="1" hangingPunct="1">
              <a:spcBef>
                <a:spcPts val="0"/>
              </a:spcBef>
              <a:defRPr/>
            </a:pPr>
            <a:endParaRPr lang="en-US" altLang="en-US" dirty="0"/>
          </a:p>
        </p:txBody>
      </p:sp>
      <p:sp>
        <p:nvSpPr>
          <p:cNvPr id="2" name="Footer Placeholder 1">
            <a:extLst>
              <a:ext uri="{FF2B5EF4-FFF2-40B4-BE49-F238E27FC236}">
                <a16:creationId xmlns:a16="http://schemas.microsoft.com/office/drawing/2014/main" id="{9019E50D-F6D9-A7D1-38B5-20D7513FCB4A}"/>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2A54980F-B30E-5492-72C1-F1F9E4F92672}"/>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4" name="Date Placeholder 3">
            <a:extLst>
              <a:ext uri="{FF2B5EF4-FFF2-40B4-BE49-F238E27FC236}">
                <a16:creationId xmlns:a16="http://schemas.microsoft.com/office/drawing/2014/main" id="{128FED4E-34E4-A610-986E-A63BBFBD7E3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79584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July 2023 (mixed-mode)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2023-07-13</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5FA49A42-794D-669D-5750-94D5A3DE0C1C}"/>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2288CDBB-9FE9-6103-A870-ADB72CFDD0FA}"/>
              </a:ext>
            </a:extLst>
          </p:cNvPr>
          <p:cNvSpPr>
            <a:spLocks noGrp="1"/>
          </p:cNvSpPr>
          <p:nvPr>
            <p:ph type="sldNum" idx="12"/>
          </p:nvPr>
        </p:nvSpPr>
        <p:spPr/>
        <p:txBody>
          <a:bodyPr/>
          <a:lstStyle/>
          <a:p>
            <a:r>
              <a:rPr lang="en-GB"/>
              <a:t>Slide </a:t>
            </a:r>
            <a:fld id="{DE40C9FC-4879-4F20-9ECA-A574A90476B7}" type="slidenum">
              <a:rPr lang="en-GB" smtClean="0"/>
              <a:pPr/>
              <a:t>38</a:t>
            </a:fld>
            <a:endParaRPr lang="en-GB"/>
          </a:p>
        </p:txBody>
      </p:sp>
      <p:sp>
        <p:nvSpPr>
          <p:cNvPr id="4" name="Date Placeholder 3">
            <a:extLst>
              <a:ext uri="{FF2B5EF4-FFF2-40B4-BE49-F238E27FC236}">
                <a16:creationId xmlns:a16="http://schemas.microsoft.com/office/drawing/2014/main" id="{3739C9E5-C792-1C58-F97E-D14065A5B0B5}"/>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1505475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11-23/0959</a:t>
            </a:r>
            <a:r>
              <a:rPr lang="en-AU" dirty="0">
                <a:solidFill>
                  <a:schemeClr val="tx1"/>
                </a:solidFill>
              </a:rPr>
              <a:t>; Minutes – 11-23/1290</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357188" lvl="1" indent="-174625">
              <a:spcBef>
                <a:spcPts val="800"/>
              </a:spcBef>
              <a:buFont typeface="Arial" panose="020B0604020202020204" pitchFamily="34" charset="0"/>
              <a:buChar char="•"/>
            </a:pPr>
            <a:r>
              <a:rPr lang="en-AU" sz="1600" dirty="0">
                <a:solidFill>
                  <a:schemeClr val="tx1"/>
                </a:solidFill>
              </a:rPr>
              <a:t>802.3 is “on hold”, while some 802.15 standards also have concerns</a:t>
            </a:r>
          </a:p>
          <a:p>
            <a:pPr marL="182563" indent="-182563">
              <a:spcBef>
                <a:spcPts val="800"/>
              </a:spcBef>
              <a:buFont typeface="Arial" panose="020B0604020202020204" pitchFamily="34" charset="0"/>
              <a:buChar char="•"/>
            </a:pPr>
            <a:r>
              <a:rPr lang="en-AU" sz="1800" b="1" dirty="0">
                <a:solidFill>
                  <a:schemeClr val="tx1"/>
                </a:solidFill>
              </a:rPr>
              <a:t>Status: slow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There are apparently(?) ongoing discussions </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154056349"/>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45</a:t>
                      </a:r>
                    </a:p>
                  </a:txBody>
                  <a:tcPr/>
                </a:tc>
                <a:tc>
                  <a:txBody>
                    <a:bodyPr/>
                    <a:lstStyle/>
                    <a:p>
                      <a:pPr algn="ctr"/>
                      <a:r>
                        <a:rPr lang="en-US" dirty="0"/>
                        <a:t>1</a:t>
                      </a:r>
                      <a:r>
                        <a:rPr lang="en-AU" dirty="0"/>
                        <a:t>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13</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1820BF69-962D-18FB-2E5B-D3C7667991C2}"/>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60C781FE-6D76-C65F-44AE-8014B7A62942}"/>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11" name="Date Placeholder 10">
            <a:extLst>
              <a:ext uri="{FF2B5EF4-FFF2-40B4-BE49-F238E27FC236}">
                <a16:creationId xmlns:a16="http://schemas.microsoft.com/office/drawing/2014/main" id="{5366F0F6-4EED-9B83-AB2F-1BDE658C2C63}"/>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23090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2023</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7" name="Picture 6">
            <a:extLst>
              <a:ext uri="{FF2B5EF4-FFF2-40B4-BE49-F238E27FC236}">
                <a16:creationId xmlns:a16="http://schemas.microsoft.com/office/drawing/2014/main" id="{463EE2BC-B444-8C8E-8C8F-3E6E0E568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674750"/>
            <a:ext cx="10615157" cy="5800663"/>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mixed-mode meeting in Atlanta in September 2023</a:t>
            </a:r>
          </a:p>
        </p:txBody>
      </p:sp>
      <p:sp>
        <p:nvSpPr>
          <p:cNvPr id="3" name="Content Placeholder 2"/>
          <p:cNvSpPr>
            <a:spLocks noGrp="1"/>
          </p:cNvSpPr>
          <p:nvPr>
            <p:ph idx="1"/>
          </p:nvPr>
        </p:nvSpPr>
        <p:spPr/>
        <p:txBody>
          <a:bodyPr/>
          <a:lstStyle/>
          <a:p>
            <a:r>
              <a:rPr lang="en-AU" dirty="0"/>
              <a:t>IEEE 802 JTC1 SC plans for September 2023 … </a:t>
            </a:r>
          </a:p>
          <a:p>
            <a:pPr lvl="1"/>
            <a:r>
              <a:rPr lang="en-AU" dirty="0"/>
              <a:t>Execute PSDO process, to the extent possible</a:t>
            </a:r>
          </a:p>
          <a:p>
            <a:pPr lvl="2"/>
            <a:r>
              <a:rPr lang="en-AU" dirty="0"/>
              <a:t>Deal with comments arising from several pre-ballots and FDIS ballots ending soon</a:t>
            </a:r>
          </a:p>
          <a:p>
            <a:pPr lvl="2"/>
            <a:r>
              <a:rPr lang="en-AU" dirty="0"/>
              <a:t>But this doesn’t include IEEE 802.11 or IEEE 802.3 </a:t>
            </a:r>
            <a:r>
              <a:rPr lang="en-AU" dirty="0">
                <a:sym typeface="Wingdings" pitchFamily="2" charset="2"/>
              </a:rPr>
              <a:t></a:t>
            </a:r>
            <a:endParaRPr lang="en-AU" dirty="0"/>
          </a:p>
          <a:p>
            <a:pPr lvl="1"/>
            <a:r>
              <a:rPr lang="en-AU" dirty="0"/>
              <a:t>Monitor ISO/IEC JTC 1/SC 6 activities</a:t>
            </a:r>
          </a:p>
          <a:p>
            <a:pPr lvl="2"/>
            <a:r>
              <a:rPr lang="en-AU" dirty="0"/>
              <a:t>Fingers crossed the ISO/CS and IEEE have a breakthrough on the IPR issues</a:t>
            </a:r>
          </a:p>
        </p:txBody>
      </p:sp>
      <p:sp>
        <p:nvSpPr>
          <p:cNvPr id="7" name="Footer Placeholder 6">
            <a:extLst>
              <a:ext uri="{FF2B5EF4-FFF2-40B4-BE49-F238E27FC236}">
                <a16:creationId xmlns:a16="http://schemas.microsoft.com/office/drawing/2014/main" id="{4E44FF41-FC4C-4868-A60F-9584AB623495}"/>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4D1D4F44-19E6-F175-06B1-9E3E8FB5A6A1}"/>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14D24718-9AB5-BF58-ADD0-6DBF1E0F315B}"/>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03970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July 2023</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2023-07-12</a:t>
            </a:r>
          </a:p>
        </p:txBody>
      </p:sp>
      <p:graphicFrame>
        <p:nvGraphicFramePr>
          <p:cNvPr id="1026" name="Object 11"/>
          <p:cNvGraphicFramePr>
            <a:graphicFrameLocks noChangeAspect="1"/>
          </p:cNvGraphicFramePr>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94256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July 2023</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Completed comment resolution on LB 273</a:t>
            </a:r>
          </a:p>
          <a:p>
            <a:pPr>
              <a:lnSpc>
                <a:spcPct val="90000"/>
              </a:lnSpc>
            </a:pPr>
            <a:r>
              <a:rPr lang="en-US" sz="2800" dirty="0"/>
              <a:t>Approved the MDR report on D3.0</a:t>
            </a:r>
          </a:p>
          <a:p>
            <a:pPr>
              <a:lnSpc>
                <a:spcPct val="90000"/>
              </a:lnSpc>
            </a:pPr>
            <a:r>
              <a:rPr lang="en-US" sz="2800" dirty="0"/>
              <a:t>Approved the creation and recirculation of D4.0</a:t>
            </a:r>
          </a:p>
          <a:p>
            <a:pPr>
              <a:lnSpc>
                <a:spcPct val="90000"/>
              </a:lnSpc>
            </a:pPr>
            <a:r>
              <a:rPr lang="en-US" sz="2800" dirty="0"/>
              <a:t>Approved the request to the EC on conditional approval to forward </a:t>
            </a:r>
            <a:r>
              <a:rPr lang="en-US" sz="2800" dirty="0" err="1"/>
              <a:t>REVme</a:t>
            </a:r>
            <a:r>
              <a:rPr lang="en-US" sz="2800" dirty="0"/>
              <a:t> D4.0 to SA Ballot</a:t>
            </a:r>
          </a:p>
          <a:p>
            <a:pPr>
              <a:lnSpc>
                <a:spcPct val="90000"/>
              </a:lnSpc>
            </a:pPr>
            <a:r>
              <a:rPr lang="en-US" sz="2800" dirty="0"/>
              <a:t>Approved a </a:t>
            </a:r>
            <a:r>
              <a:rPr lang="en-US" sz="2800" dirty="0" err="1"/>
              <a:t>REVme</a:t>
            </a:r>
            <a:r>
              <a:rPr lang="en-US" sz="2800" dirty="0"/>
              <a:t> </a:t>
            </a:r>
            <a:r>
              <a:rPr lang="en-US" sz="2800" dirty="0" err="1"/>
              <a:t>adhoc</a:t>
            </a:r>
            <a:r>
              <a:rPr lang="en-US" sz="2800" dirty="0"/>
              <a:t> for Sept/Oct</a:t>
            </a:r>
          </a:p>
          <a:p>
            <a:pPr>
              <a:lnSpc>
                <a:spcPct val="90000"/>
              </a:lnSpc>
            </a:pPr>
            <a:endParaRPr lang="en-US" sz="2800" dirty="0"/>
          </a:p>
          <a:p>
            <a:pPr marL="0" indent="0">
              <a:lnSpc>
                <a:spcPct val="90000"/>
              </a:lnSpc>
              <a:buNone/>
            </a:pPr>
            <a:endParaRPr lang="en-US" sz="2800" dirty="0"/>
          </a:p>
          <a:p>
            <a:pPr>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968214" cy="276999"/>
          </a:xfrm>
        </p:spPr>
        <p:txBody>
          <a:bodyPr/>
          <a:lstStyle/>
          <a:p>
            <a:pPr>
              <a:defRPr/>
            </a:pPr>
            <a:r>
              <a:rPr lang="en-US"/>
              <a:t>July 2023</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2868633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Process any comments received on recirculation LB on D4.0 </a:t>
            </a:r>
          </a:p>
          <a:p>
            <a:pPr lvl="1">
              <a:lnSpc>
                <a:spcPct val="90000"/>
              </a:lnSpc>
            </a:pPr>
            <a:r>
              <a:rPr lang="en-US" dirty="0"/>
              <a:t>Expectation is that recirculation will be clean</a:t>
            </a:r>
          </a:p>
          <a:p>
            <a:pPr>
              <a:lnSpc>
                <a:spcPct val="90000"/>
              </a:lnSpc>
            </a:pPr>
            <a:r>
              <a:rPr lang="en-US" dirty="0"/>
              <a:t>Initiate SA Ballot on D4.0</a:t>
            </a:r>
          </a:p>
          <a:p>
            <a:pPr>
              <a:lnSpc>
                <a:spcPct val="90000"/>
              </a:lnSpc>
            </a:pPr>
            <a:r>
              <a:rPr lang="en-US" dirty="0"/>
              <a:t>Discuss </a:t>
            </a:r>
            <a:r>
              <a:rPr lang="en-US" dirty="0" err="1"/>
              <a:t>REVme</a:t>
            </a:r>
            <a:r>
              <a:rPr lang="en-US" dirty="0"/>
              <a:t> topics in advance of initial SA Ballot comment resolution</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Plans for September</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968214" cy="276999"/>
          </a:xfrm>
        </p:spPr>
        <p:txBody>
          <a:bodyPr/>
          <a:lstStyle/>
          <a:p>
            <a:pPr>
              <a:defRPr/>
            </a:pPr>
            <a:r>
              <a:rPr lang="en-US"/>
              <a:t>July 2023</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3160666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A7B30-6898-B557-187E-5DBC2CF7F632}"/>
              </a:ext>
            </a:extLst>
          </p:cNvPr>
          <p:cNvSpPr>
            <a:spLocks noGrp="1"/>
          </p:cNvSpPr>
          <p:nvPr>
            <p:ph idx="1"/>
          </p:nvPr>
        </p:nvSpPr>
        <p:spPr/>
        <p:txBody>
          <a:bodyPr/>
          <a:lstStyle/>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Having approved comment resolutions for comments received from LB 273 on </a:t>
            </a:r>
            <a:r>
              <a:rPr lang="en-US" sz="1800" b="1" dirty="0" err="1">
                <a:effectLst/>
                <a:latin typeface="Times New Roman" panose="02020603050405020304" pitchFamily="18" charset="0"/>
                <a:ea typeface="Times New Roman" panose="02020603050405020304" pitchFamily="18" charset="0"/>
              </a:rPr>
              <a:t>REVme</a:t>
            </a:r>
            <a:r>
              <a:rPr lang="en-US" sz="1800" b="1" dirty="0">
                <a:effectLst/>
                <a:latin typeface="Times New Roman" panose="02020603050405020304" pitchFamily="18" charset="0"/>
                <a:ea typeface="Times New Roman" panose="02020603050405020304" pitchFamily="18" charset="0"/>
              </a:rPr>
              <a:t> D3.0 as contained in document </a:t>
            </a:r>
            <a:r>
              <a:rPr lang="en-US" sz="1800" dirty="0">
                <a:hlinkClick r:id="rId2"/>
              </a:rPr>
              <a:t>https://mentor.ieee.org/802.11/dcn/22/11-22-0065-21-000m-revme-wg-ballot-comments.xls</a:t>
            </a:r>
            <a:r>
              <a:rPr lang="en-US" sz="1800" dirty="0"/>
              <a:t>, </a:t>
            </a:r>
          </a:p>
          <a:p>
            <a:pPr marL="0" lvl="0" indent="0">
              <a:buNone/>
              <a:tabLst>
                <a:tab pos="457200" algn="l"/>
              </a:tabLst>
            </a:pPr>
            <a:r>
              <a:rPr lang="en-US" sz="1800" dirty="0">
                <a:latin typeface="Times New Roman" panose="02020603050405020304" pitchFamily="18" charset="0"/>
                <a:ea typeface="Times New Roman" panose="02020603050405020304" pitchFamily="18" charset="0"/>
              </a:rPr>
              <a:t>And incorporating comment resolutions on slides 25-29 in </a:t>
            </a:r>
            <a:r>
              <a:rPr lang="en-US" sz="1800" dirty="0">
                <a:latin typeface="Times New Roman" panose="02020603050405020304" pitchFamily="18" charset="0"/>
                <a:ea typeface="Times New Roman" panose="02020603050405020304" pitchFamily="18" charset="0"/>
                <a:hlinkClick r:id="rId3"/>
              </a:rPr>
              <a:t>https://mentor.ieee.org/802.11/dcn/23/11-23-0024-11-000m-revme-motions.pptx</a:t>
            </a:r>
            <a:r>
              <a:rPr lang="en-US" sz="1800" dirty="0">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US" sz="1800" dirty="0">
                <a:effectLst/>
                <a:latin typeface="Times New Roman" panose="02020603050405020304" pitchFamily="18" charset="0"/>
                <a:ea typeface="Times New Roman" panose="02020603050405020304" pitchFamily="18" charset="0"/>
              </a:rPr>
              <a:t>And changes in </a:t>
            </a:r>
            <a:r>
              <a:rPr lang="en-US" sz="1800" dirty="0">
                <a:latin typeface="Times New Roman" panose="02020603050405020304" pitchFamily="18" charset="0"/>
                <a:ea typeface="Times New Roman" panose="02020603050405020304" pitchFamily="18" charset="0"/>
              </a:rPr>
              <a:t>the </a:t>
            </a:r>
            <a:r>
              <a:rPr lang="en-US" sz="1800" dirty="0">
                <a:effectLst/>
                <a:latin typeface="Times New Roman" panose="02020603050405020304" pitchFamily="18" charset="0"/>
                <a:ea typeface="Times New Roman" panose="02020603050405020304" pitchFamily="18" charset="0"/>
              </a:rPr>
              <a:t>MDR report </a:t>
            </a:r>
            <a:r>
              <a:rPr lang="en-US" sz="1800" dirty="0">
                <a:effectLst/>
                <a:latin typeface="Times New Roman" panose="02020603050405020304" pitchFamily="18" charset="0"/>
                <a:ea typeface="Times New Roman" panose="02020603050405020304" pitchFamily="18" charset="0"/>
                <a:hlinkClick r:id="rId4"/>
              </a:rPr>
              <a:t>https://mentor.ieee.org/802.11/dcn/23/11-23-0717-13-0000-revme-mdr-report.docx</a:t>
            </a:r>
            <a:r>
              <a:rPr lang="en-US" sz="1800" dirty="0">
                <a:effectLst/>
                <a:latin typeface="Times New Roman" panose="02020603050405020304" pitchFamily="18" charset="0"/>
                <a:ea typeface="Times New Roman" panose="02020603050405020304" pitchFamily="18" charset="0"/>
              </a:rPr>
              <a:t>,</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Instruct the editor to prepare Draft 4.0 incorporating these resolutions and</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Approve a 15 day Working Group Recirculation Ballot asking the question “Should </a:t>
            </a:r>
            <a:r>
              <a:rPr lang="en-US" sz="1800" b="1" dirty="0" err="1">
                <a:effectLst/>
                <a:latin typeface="Times New Roman" panose="02020603050405020304" pitchFamily="18" charset="0"/>
                <a:ea typeface="Times New Roman" panose="02020603050405020304" pitchFamily="18" charset="0"/>
              </a:rPr>
              <a:t>REVme</a:t>
            </a:r>
            <a:r>
              <a:rPr lang="en-US" sz="1800" b="1" dirty="0">
                <a:effectLst/>
                <a:latin typeface="Times New Roman" panose="02020603050405020304" pitchFamily="18" charset="0"/>
                <a:ea typeface="Times New Roman" panose="02020603050405020304" pitchFamily="18" charset="0"/>
              </a:rPr>
              <a:t> D4.0  be forwarded to SA Ballot?”</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CA" sz="1800" b="1" dirty="0">
                <a:effectLst/>
                <a:latin typeface="Times New Roman" panose="02020603050405020304" pitchFamily="18" charset="0"/>
                <a:ea typeface="Times New Roman" panose="02020603050405020304" pitchFamily="18" charset="0"/>
              </a:rPr>
              <a:t>Moved: Jouni Malinen</a:t>
            </a:r>
          </a:p>
          <a:p>
            <a:pPr marL="0" lvl="0" indent="0">
              <a:buNone/>
              <a:tabLst>
                <a:tab pos="457200" algn="l"/>
              </a:tabLst>
            </a:pPr>
            <a:r>
              <a:rPr lang="en-CA" sz="1800" dirty="0">
                <a:latin typeface="Times New Roman" panose="02020603050405020304" pitchFamily="18" charset="0"/>
                <a:ea typeface="Times New Roman" panose="02020603050405020304" pitchFamily="18" charset="0"/>
              </a:rPr>
              <a:t>Second: Joseph Levy</a:t>
            </a:r>
          </a:p>
          <a:p>
            <a:pPr marL="0" lvl="0" indent="0">
              <a:buNone/>
              <a:tabLst>
                <a:tab pos="457200" algn="l"/>
              </a:tabLst>
            </a:pPr>
            <a:r>
              <a:rPr lang="en-CA" sz="1800" dirty="0">
                <a:effectLst/>
                <a:latin typeface="Times New Roman" panose="02020603050405020304" pitchFamily="18" charset="0"/>
                <a:ea typeface="Times New Roman" panose="02020603050405020304" pitchFamily="18" charset="0"/>
              </a:rPr>
              <a:t>Result: Unanimous. Approved.</a:t>
            </a:r>
          </a:p>
          <a:p>
            <a:pPr marL="0" indent="0">
              <a:buNone/>
            </a:pPr>
            <a:endParaRPr lang="en-CA" dirty="0"/>
          </a:p>
        </p:txBody>
      </p:sp>
      <p:sp>
        <p:nvSpPr>
          <p:cNvPr id="3" name="Title 2">
            <a:extLst>
              <a:ext uri="{FF2B5EF4-FFF2-40B4-BE49-F238E27FC236}">
                <a16:creationId xmlns:a16="http://schemas.microsoft.com/office/drawing/2014/main" id="{0A495611-3706-18E7-1DB7-585F06BC2240}"/>
              </a:ext>
            </a:extLst>
          </p:cNvPr>
          <p:cNvSpPr>
            <a:spLocks noGrp="1"/>
          </p:cNvSpPr>
          <p:nvPr>
            <p:ph type="title"/>
          </p:nvPr>
        </p:nvSpPr>
        <p:spPr/>
        <p:txBody>
          <a:bodyPr/>
          <a:lstStyle/>
          <a:p>
            <a:r>
              <a:rPr lang="en-CA" dirty="0"/>
              <a:t>Recirculation Motion</a:t>
            </a:r>
          </a:p>
        </p:txBody>
      </p:sp>
      <p:sp>
        <p:nvSpPr>
          <p:cNvPr id="4" name="Footer Placeholder 3">
            <a:extLst>
              <a:ext uri="{FF2B5EF4-FFF2-40B4-BE49-F238E27FC236}">
                <a16:creationId xmlns:a16="http://schemas.microsoft.com/office/drawing/2014/main" id="{4E50F649-032A-E1A9-364C-8F6B2E6DA4DA}"/>
              </a:ext>
            </a:extLst>
          </p:cNvPr>
          <p:cNvSpPr>
            <a:spLocks noGrp="1"/>
          </p:cNvSpPr>
          <p:nvPr>
            <p:ph type="ftr" sz="quarter" idx="11"/>
          </p:nvPr>
        </p:nvSpPr>
        <p:spPr/>
        <p:txBody>
          <a:bodyPr/>
          <a:lstStyle/>
          <a:p>
            <a:pPr>
              <a:defRPr/>
            </a:pPr>
            <a:r>
              <a:rPr lang="en-US"/>
              <a:t>Michael Montemurro, Huawei</a:t>
            </a:r>
          </a:p>
        </p:txBody>
      </p:sp>
      <p:sp>
        <p:nvSpPr>
          <p:cNvPr id="6" name="Date Placeholder 5">
            <a:extLst>
              <a:ext uri="{FF2B5EF4-FFF2-40B4-BE49-F238E27FC236}">
                <a16:creationId xmlns:a16="http://schemas.microsoft.com/office/drawing/2014/main" id="{03D6F855-DB31-2511-4744-09BA81075F32}"/>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2522825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A7B30-6898-B557-187E-5DBC2CF7F632}"/>
              </a:ext>
            </a:extLst>
          </p:cNvPr>
          <p:cNvSpPr>
            <a:spLocks noGrp="1"/>
          </p:cNvSpPr>
          <p:nvPr>
            <p:ph idx="1"/>
          </p:nvPr>
        </p:nvSpPr>
        <p:spPr/>
        <p:txBody>
          <a:bodyPr/>
          <a:lstStyle/>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Approve document </a:t>
            </a:r>
            <a:r>
              <a:rPr lang="en-US" sz="1800" b="1" dirty="0">
                <a:effectLst/>
                <a:latin typeface="Times New Roman" panose="02020603050405020304" pitchFamily="18" charset="0"/>
                <a:ea typeface="Times New Roman" panose="02020603050405020304" pitchFamily="18" charset="0"/>
                <a:hlinkClick r:id="rId2"/>
              </a:rPr>
              <a:t>https://mentor.ieee.org/802.11/dcn/23/11-23-1041-01-000m-revme-report-to-ec-on-conditional-approval-to-go-to-sa-ballot.pptx</a:t>
            </a:r>
            <a:r>
              <a:rPr lang="en-US" sz="1800" b="1" dirty="0">
                <a:effectLst/>
                <a:latin typeface="Times New Roman" panose="02020603050405020304" pitchFamily="18" charset="0"/>
                <a:ea typeface="Times New Roman" panose="02020603050405020304" pitchFamily="18" charset="0"/>
              </a:rPr>
              <a:t> as the report to the IEEE 802 Executive Committee on the requirements for conditional approval to forward </a:t>
            </a:r>
            <a:r>
              <a:rPr lang="en-US" sz="1800" b="1" dirty="0" err="1">
                <a:effectLst/>
                <a:latin typeface="Times New Roman" panose="02020603050405020304" pitchFamily="18" charset="0"/>
                <a:ea typeface="Times New Roman" panose="02020603050405020304" pitchFamily="18" charset="0"/>
              </a:rPr>
              <a:t>REVme</a:t>
            </a:r>
            <a:r>
              <a:rPr lang="en-US" sz="1800" b="1" dirty="0">
                <a:effectLst/>
                <a:latin typeface="Times New Roman" panose="02020603050405020304" pitchFamily="18" charset="0"/>
                <a:ea typeface="Times New Roman" panose="02020603050405020304" pitchFamily="18" charset="0"/>
              </a:rPr>
              <a:t> to SA Ballot, </a:t>
            </a:r>
          </a:p>
          <a:p>
            <a:pPr marL="0" lvl="0" indent="0">
              <a:buNone/>
              <a:tabLst>
                <a:tab pos="457200" algn="l"/>
              </a:tabLst>
            </a:pPr>
            <a:r>
              <a:rPr lang="en-US" sz="1800" dirty="0">
                <a:latin typeface="Times New Roman" panose="02020603050405020304" pitchFamily="18" charset="0"/>
                <a:ea typeface="Times New Roman" panose="02020603050405020304" pitchFamily="18" charset="0"/>
              </a:rPr>
              <a:t>And authorize the TG Chair to make editorial changes.</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endParaRPr lang="en-CA" sz="1800" b="1"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CA" sz="1800" b="1" dirty="0">
                <a:effectLst/>
                <a:latin typeface="Times New Roman" panose="02020603050405020304" pitchFamily="18" charset="0"/>
                <a:ea typeface="Times New Roman" panose="02020603050405020304" pitchFamily="18" charset="0"/>
              </a:rPr>
              <a:t>Moved: Stephen McCann</a:t>
            </a:r>
          </a:p>
          <a:p>
            <a:pPr marL="0" lvl="0" indent="0">
              <a:buNone/>
              <a:tabLst>
                <a:tab pos="457200" algn="l"/>
              </a:tabLst>
            </a:pPr>
            <a:r>
              <a:rPr lang="en-CA" sz="1800" dirty="0">
                <a:latin typeface="Times New Roman" panose="02020603050405020304" pitchFamily="18" charset="0"/>
                <a:ea typeface="Times New Roman" panose="02020603050405020304" pitchFamily="18" charset="0"/>
              </a:rPr>
              <a:t>Second: David </a:t>
            </a:r>
            <a:r>
              <a:rPr lang="en-CA" sz="1800" dirty="0" err="1">
                <a:latin typeface="Times New Roman" panose="02020603050405020304" pitchFamily="18" charset="0"/>
                <a:ea typeface="Times New Roman" panose="02020603050405020304" pitchFamily="18" charset="0"/>
              </a:rPr>
              <a:t>Halasz</a:t>
            </a:r>
            <a:endParaRPr lang="en-CA" sz="1800" dirty="0">
              <a:latin typeface="Times New Roman" panose="02020603050405020304" pitchFamily="18" charset="0"/>
              <a:ea typeface="Times New Roman" panose="02020603050405020304" pitchFamily="18" charset="0"/>
            </a:endParaRPr>
          </a:p>
          <a:p>
            <a:pPr marL="0" lvl="0" indent="0">
              <a:buNone/>
              <a:tabLst>
                <a:tab pos="457200" algn="l"/>
              </a:tabLst>
            </a:pPr>
            <a:r>
              <a:rPr lang="en-CA" sz="1800" dirty="0">
                <a:effectLst/>
                <a:latin typeface="Times New Roman" panose="02020603050405020304" pitchFamily="18" charset="0"/>
                <a:ea typeface="Times New Roman" panose="02020603050405020304" pitchFamily="18" charset="0"/>
              </a:rPr>
              <a:t>Result: 18-0-2. </a:t>
            </a:r>
            <a:r>
              <a:rPr lang="en-CA" sz="1800" dirty="0">
                <a:latin typeface="Times New Roman" panose="02020603050405020304" pitchFamily="18" charset="0"/>
                <a:ea typeface="Times New Roman" panose="02020603050405020304" pitchFamily="18" charset="0"/>
              </a:rPr>
              <a:t>Approved.</a:t>
            </a:r>
            <a:endParaRPr lang="en-CA" sz="1800" dirty="0">
              <a:effectLst/>
              <a:latin typeface="Times New Roman" panose="02020603050405020304" pitchFamily="18" charset="0"/>
              <a:ea typeface="Times New Roman" panose="02020603050405020304" pitchFamily="18" charset="0"/>
            </a:endParaRPr>
          </a:p>
          <a:p>
            <a:pPr marL="0" indent="0">
              <a:buNone/>
            </a:pPr>
            <a:endParaRPr lang="en-CA" dirty="0"/>
          </a:p>
        </p:txBody>
      </p:sp>
      <p:sp>
        <p:nvSpPr>
          <p:cNvPr id="3" name="Title 2">
            <a:extLst>
              <a:ext uri="{FF2B5EF4-FFF2-40B4-BE49-F238E27FC236}">
                <a16:creationId xmlns:a16="http://schemas.microsoft.com/office/drawing/2014/main" id="{0A495611-3706-18E7-1DB7-585F06BC2240}"/>
              </a:ext>
            </a:extLst>
          </p:cNvPr>
          <p:cNvSpPr>
            <a:spLocks noGrp="1"/>
          </p:cNvSpPr>
          <p:nvPr>
            <p:ph type="title"/>
          </p:nvPr>
        </p:nvSpPr>
        <p:spPr/>
        <p:txBody>
          <a:bodyPr/>
          <a:lstStyle/>
          <a:p>
            <a:r>
              <a:rPr lang="en-CA" dirty="0"/>
              <a:t>Conditional SA Ballot approval</a:t>
            </a:r>
          </a:p>
        </p:txBody>
      </p:sp>
      <p:sp>
        <p:nvSpPr>
          <p:cNvPr id="4" name="Footer Placeholder 3">
            <a:extLst>
              <a:ext uri="{FF2B5EF4-FFF2-40B4-BE49-F238E27FC236}">
                <a16:creationId xmlns:a16="http://schemas.microsoft.com/office/drawing/2014/main" id="{4E50F649-032A-E1A9-364C-8F6B2E6DA4DA}"/>
              </a:ext>
            </a:extLst>
          </p:cNvPr>
          <p:cNvSpPr>
            <a:spLocks noGrp="1"/>
          </p:cNvSpPr>
          <p:nvPr>
            <p:ph type="ftr" sz="quarter" idx="11"/>
          </p:nvPr>
        </p:nvSpPr>
        <p:spPr/>
        <p:txBody>
          <a:bodyPr/>
          <a:lstStyle/>
          <a:p>
            <a:pPr>
              <a:defRPr/>
            </a:pPr>
            <a:r>
              <a:rPr lang="en-US"/>
              <a:t>Michael Montemurro, Huawei</a:t>
            </a:r>
          </a:p>
        </p:txBody>
      </p:sp>
      <p:sp>
        <p:nvSpPr>
          <p:cNvPr id="6" name="Date Placeholder 5">
            <a:extLst>
              <a:ext uri="{FF2B5EF4-FFF2-40B4-BE49-F238E27FC236}">
                <a16:creationId xmlns:a16="http://schemas.microsoft.com/office/drawing/2014/main" id="{E0706C08-7898-BF0A-0017-DB1B588244CF}"/>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2804731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A7B30-6898-B557-187E-5DBC2CF7F632}"/>
              </a:ext>
            </a:extLst>
          </p:cNvPr>
          <p:cNvSpPr>
            <a:spLocks noGrp="1"/>
          </p:cNvSpPr>
          <p:nvPr>
            <p:ph idx="1"/>
          </p:nvPr>
        </p:nvSpPr>
        <p:spPr/>
        <p:txBody>
          <a:bodyPr/>
          <a:lstStyle/>
          <a:p>
            <a:pPr marL="0" lvl="0" indent="0">
              <a:buNone/>
              <a:tabLst>
                <a:tab pos="457200" algn="l"/>
              </a:tabLst>
            </a:pPr>
            <a:r>
              <a:rPr lang="en-US" sz="1800" dirty="0">
                <a:latin typeface="Times New Roman" panose="02020603050405020304" pitchFamily="18" charset="0"/>
                <a:ea typeface="Times New Roman" panose="02020603050405020304" pitchFamily="18" charset="0"/>
              </a:rPr>
              <a:t>R</a:t>
            </a:r>
            <a:r>
              <a:rPr lang="en-US" sz="1800" b="1" dirty="0">
                <a:effectLst/>
                <a:latin typeface="Times New Roman" panose="02020603050405020304" pitchFamily="18" charset="0"/>
                <a:ea typeface="Times New Roman" panose="02020603050405020304" pitchFamily="18" charset="0"/>
              </a:rPr>
              <a:t>equest the IEEE 802 Executive Committee to conditionally approve forwarding P802.11REVme to SA </a:t>
            </a:r>
            <a:r>
              <a:rPr lang="en-US" sz="1800" dirty="0">
                <a:latin typeface="Times New Roman" panose="02020603050405020304" pitchFamily="18" charset="0"/>
                <a:ea typeface="Times New Roman" panose="02020603050405020304" pitchFamily="18" charset="0"/>
              </a:rPr>
              <a:t>B</a:t>
            </a:r>
            <a:r>
              <a:rPr lang="en-US" sz="1800" b="1" dirty="0">
                <a:effectLst/>
                <a:latin typeface="Times New Roman" panose="02020603050405020304" pitchFamily="18" charset="0"/>
                <a:ea typeface="Times New Roman" panose="02020603050405020304" pitchFamily="18" charset="0"/>
              </a:rPr>
              <a:t>allot.</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CA" sz="1800" b="1" dirty="0">
                <a:effectLst/>
                <a:latin typeface="Times New Roman" panose="02020603050405020304" pitchFamily="18" charset="0"/>
                <a:ea typeface="Times New Roman" panose="02020603050405020304" pitchFamily="18" charset="0"/>
              </a:rPr>
              <a:t>Moved: Stephen McCann</a:t>
            </a:r>
          </a:p>
          <a:p>
            <a:pPr marL="0" lvl="0" indent="0">
              <a:buNone/>
              <a:tabLst>
                <a:tab pos="457200" algn="l"/>
              </a:tabLst>
            </a:pPr>
            <a:r>
              <a:rPr lang="en-CA" sz="1800" dirty="0">
                <a:latin typeface="Times New Roman" panose="02020603050405020304" pitchFamily="18" charset="0"/>
                <a:ea typeface="Times New Roman" panose="02020603050405020304" pitchFamily="18" charset="0"/>
              </a:rPr>
              <a:t>Second: Henry </a:t>
            </a:r>
            <a:r>
              <a:rPr lang="en-CA" sz="1800" dirty="0" err="1">
                <a:latin typeface="Times New Roman" panose="02020603050405020304" pitchFamily="18" charset="0"/>
                <a:ea typeface="Times New Roman" panose="02020603050405020304" pitchFamily="18" charset="0"/>
              </a:rPr>
              <a:t>Ptasinski</a:t>
            </a:r>
            <a:endParaRPr lang="en-CA" sz="1800" dirty="0">
              <a:latin typeface="Times New Roman" panose="02020603050405020304" pitchFamily="18" charset="0"/>
              <a:ea typeface="Times New Roman" panose="02020603050405020304" pitchFamily="18" charset="0"/>
            </a:endParaRPr>
          </a:p>
          <a:p>
            <a:pPr marL="0" lvl="0" indent="0">
              <a:buNone/>
              <a:tabLst>
                <a:tab pos="457200" algn="l"/>
              </a:tabLst>
            </a:pPr>
            <a:r>
              <a:rPr lang="en-CA" sz="1800" dirty="0">
                <a:effectLst/>
                <a:latin typeface="Times New Roman" panose="02020603050405020304" pitchFamily="18" charset="0"/>
                <a:ea typeface="Times New Roman" panose="02020603050405020304" pitchFamily="18" charset="0"/>
              </a:rPr>
              <a:t>Result: 17-0-1. Approved.</a:t>
            </a:r>
          </a:p>
          <a:p>
            <a:pPr marL="0" indent="0">
              <a:buNone/>
            </a:pPr>
            <a:endParaRPr lang="en-CA" dirty="0"/>
          </a:p>
        </p:txBody>
      </p:sp>
      <p:sp>
        <p:nvSpPr>
          <p:cNvPr id="3" name="Title 2">
            <a:extLst>
              <a:ext uri="{FF2B5EF4-FFF2-40B4-BE49-F238E27FC236}">
                <a16:creationId xmlns:a16="http://schemas.microsoft.com/office/drawing/2014/main" id="{0A495611-3706-18E7-1DB7-585F06BC2240}"/>
              </a:ext>
            </a:extLst>
          </p:cNvPr>
          <p:cNvSpPr>
            <a:spLocks noGrp="1"/>
          </p:cNvSpPr>
          <p:nvPr>
            <p:ph type="title"/>
          </p:nvPr>
        </p:nvSpPr>
        <p:spPr/>
        <p:txBody>
          <a:bodyPr/>
          <a:lstStyle/>
          <a:p>
            <a:r>
              <a:rPr lang="en-CA" dirty="0"/>
              <a:t>Conditional SA Ballot approval</a:t>
            </a:r>
          </a:p>
        </p:txBody>
      </p:sp>
      <p:sp>
        <p:nvSpPr>
          <p:cNvPr id="4" name="Footer Placeholder 3">
            <a:extLst>
              <a:ext uri="{FF2B5EF4-FFF2-40B4-BE49-F238E27FC236}">
                <a16:creationId xmlns:a16="http://schemas.microsoft.com/office/drawing/2014/main" id="{4E50F649-032A-E1A9-364C-8F6B2E6DA4DA}"/>
              </a:ext>
            </a:extLst>
          </p:cNvPr>
          <p:cNvSpPr>
            <a:spLocks noGrp="1"/>
          </p:cNvSpPr>
          <p:nvPr>
            <p:ph type="ftr" sz="quarter" idx="11"/>
          </p:nvPr>
        </p:nvSpPr>
        <p:spPr/>
        <p:txBody>
          <a:bodyPr/>
          <a:lstStyle/>
          <a:p>
            <a:pPr>
              <a:defRPr/>
            </a:pPr>
            <a:r>
              <a:rPr lang="en-US"/>
              <a:t>Michael Montemurro, Huawei</a:t>
            </a:r>
          </a:p>
        </p:txBody>
      </p:sp>
      <p:sp>
        <p:nvSpPr>
          <p:cNvPr id="6" name="Date Placeholder 5">
            <a:extLst>
              <a:ext uri="{FF2B5EF4-FFF2-40B4-BE49-F238E27FC236}">
                <a16:creationId xmlns:a16="http://schemas.microsoft.com/office/drawing/2014/main" id="{4CD3BED2-C7D6-111F-864A-7D6806CB0B90}"/>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1628946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A7B30-6898-B557-187E-5DBC2CF7F632}"/>
              </a:ext>
            </a:extLst>
          </p:cNvPr>
          <p:cNvSpPr>
            <a:spLocks noGrp="1"/>
          </p:cNvSpPr>
          <p:nvPr>
            <p:ph idx="1"/>
          </p:nvPr>
        </p:nvSpPr>
        <p:spPr/>
        <p:txBody>
          <a:bodyPr/>
          <a:lstStyle/>
          <a:p>
            <a:pPr marL="0" lvl="0" indent="0">
              <a:buNone/>
              <a:tabLst>
                <a:tab pos="457200" algn="l"/>
              </a:tabLst>
            </a:pPr>
            <a:r>
              <a:rPr lang="en-GB" sz="1800" b="1" dirty="0">
                <a:effectLst/>
                <a:latin typeface="Times New Roman" panose="02020603050405020304" pitchFamily="18" charset="0"/>
                <a:ea typeface="Times New Roman" panose="02020603050405020304" pitchFamily="18" charset="0"/>
              </a:rPr>
              <a:t>Authorize </a:t>
            </a:r>
            <a:r>
              <a:rPr lang="en-GB" sz="1800" b="1" dirty="0" err="1">
                <a:effectLst/>
                <a:latin typeface="Times New Roman" panose="02020603050405020304" pitchFamily="18" charset="0"/>
                <a:ea typeface="Times New Roman" panose="02020603050405020304" pitchFamily="18" charset="0"/>
              </a:rPr>
              <a:t>TGme</a:t>
            </a:r>
            <a:r>
              <a:rPr lang="en-GB" sz="1800" b="1" dirty="0">
                <a:effectLst/>
                <a:latin typeface="Times New Roman" panose="02020603050405020304" pitchFamily="18" charset="0"/>
                <a:ea typeface="Times New Roman" panose="02020603050405020304" pitchFamily="18" charset="0"/>
              </a:rPr>
              <a:t> to hold an ad-hoc meeting on Oct 10-12, with the preferred venue being Toronto, for the purpose of SA Ballot comment resolution.</a:t>
            </a:r>
            <a:endParaRPr lang="en-CA" sz="1800" dirty="0">
              <a:effectLst/>
              <a:latin typeface="Times New Roman" panose="02020603050405020304" pitchFamily="18" charset="0"/>
              <a:ea typeface="Times New Roman" panose="02020603050405020304" pitchFamily="18" charset="0"/>
            </a:endParaRPr>
          </a:p>
          <a:p>
            <a:pPr marL="0" indent="0">
              <a:buNone/>
            </a:pPr>
            <a:r>
              <a:rPr lang="en-GB" sz="1800" b="1"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CA" sz="1800" b="1" dirty="0">
                <a:effectLst/>
                <a:latin typeface="Times New Roman" panose="02020603050405020304" pitchFamily="18" charset="0"/>
                <a:ea typeface="Times New Roman" panose="02020603050405020304" pitchFamily="18" charset="0"/>
              </a:rPr>
              <a:t>Moved: Stephen McCann</a:t>
            </a:r>
          </a:p>
          <a:p>
            <a:pPr marL="0" lvl="0" indent="0">
              <a:buNone/>
              <a:tabLst>
                <a:tab pos="457200" algn="l"/>
              </a:tabLst>
            </a:pPr>
            <a:r>
              <a:rPr lang="en-CA" sz="1800" dirty="0">
                <a:latin typeface="Times New Roman" panose="02020603050405020304" pitchFamily="18" charset="0"/>
                <a:ea typeface="Times New Roman" panose="02020603050405020304" pitchFamily="18" charset="0"/>
              </a:rPr>
              <a:t>Second: Joseph Levy</a:t>
            </a:r>
          </a:p>
          <a:p>
            <a:pPr marL="0" lvl="0" indent="0">
              <a:buNone/>
              <a:tabLst>
                <a:tab pos="457200" algn="l"/>
              </a:tabLst>
            </a:pPr>
            <a:r>
              <a:rPr lang="en-CA" sz="1800" dirty="0">
                <a:effectLst/>
                <a:latin typeface="Times New Roman" panose="02020603050405020304" pitchFamily="18" charset="0"/>
                <a:ea typeface="Times New Roman" panose="02020603050405020304" pitchFamily="18" charset="0"/>
              </a:rPr>
              <a:t>Result: Unanimous. Approved.</a:t>
            </a:r>
          </a:p>
          <a:p>
            <a:pPr marL="0" indent="0">
              <a:buNone/>
            </a:pPr>
            <a:endParaRPr lang="en-CA" dirty="0"/>
          </a:p>
        </p:txBody>
      </p:sp>
      <p:sp>
        <p:nvSpPr>
          <p:cNvPr id="3" name="Title 2">
            <a:extLst>
              <a:ext uri="{FF2B5EF4-FFF2-40B4-BE49-F238E27FC236}">
                <a16:creationId xmlns:a16="http://schemas.microsoft.com/office/drawing/2014/main" id="{0A495611-3706-18E7-1DB7-585F06BC2240}"/>
              </a:ext>
            </a:extLst>
          </p:cNvPr>
          <p:cNvSpPr>
            <a:spLocks noGrp="1"/>
          </p:cNvSpPr>
          <p:nvPr>
            <p:ph type="title"/>
          </p:nvPr>
        </p:nvSpPr>
        <p:spPr/>
        <p:txBody>
          <a:bodyPr/>
          <a:lstStyle/>
          <a:p>
            <a:r>
              <a:rPr lang="en-CA" dirty="0" err="1"/>
              <a:t>Adhoc</a:t>
            </a:r>
            <a:r>
              <a:rPr lang="en-CA" dirty="0"/>
              <a:t> Motion</a:t>
            </a:r>
          </a:p>
        </p:txBody>
      </p:sp>
      <p:sp>
        <p:nvSpPr>
          <p:cNvPr id="4" name="Footer Placeholder 3">
            <a:extLst>
              <a:ext uri="{FF2B5EF4-FFF2-40B4-BE49-F238E27FC236}">
                <a16:creationId xmlns:a16="http://schemas.microsoft.com/office/drawing/2014/main" id="{4E50F649-032A-E1A9-364C-8F6B2E6DA4DA}"/>
              </a:ext>
            </a:extLst>
          </p:cNvPr>
          <p:cNvSpPr>
            <a:spLocks noGrp="1"/>
          </p:cNvSpPr>
          <p:nvPr>
            <p:ph type="ftr" sz="quarter" idx="11"/>
          </p:nvPr>
        </p:nvSpPr>
        <p:spPr/>
        <p:txBody>
          <a:bodyPr/>
          <a:lstStyle/>
          <a:p>
            <a:pPr>
              <a:defRPr/>
            </a:pPr>
            <a:r>
              <a:rPr lang="en-US"/>
              <a:t>Michael Montemurro, Huawei</a:t>
            </a:r>
          </a:p>
        </p:txBody>
      </p:sp>
      <p:sp>
        <p:nvSpPr>
          <p:cNvPr id="6" name="Date Placeholder 5">
            <a:extLst>
              <a:ext uri="{FF2B5EF4-FFF2-40B4-BE49-F238E27FC236}">
                <a16:creationId xmlns:a16="http://schemas.microsoft.com/office/drawing/2014/main" id="{B703E171-F7EA-53DA-F6B1-5EF0D577371B}"/>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3766763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Feb 2021 – PAR Approval</a:t>
            </a:r>
          </a:p>
          <a:p>
            <a:pPr>
              <a:lnSpc>
                <a:spcPct val="80000"/>
              </a:lnSpc>
            </a:pPr>
            <a:r>
              <a:rPr lang="en-US" altLang="en-US" sz="1800" dirty="0">
                <a:solidFill>
                  <a:srgbClr val="00B050"/>
                </a:solidFill>
              </a:rPr>
              <a:t>March 2021– Initial meeting, issue comment collection on IEEE Std 802.11-2020 (if published)</a:t>
            </a:r>
          </a:p>
          <a:p>
            <a:pPr>
              <a:lnSpc>
                <a:spcPct val="80000"/>
              </a:lnSpc>
            </a:pPr>
            <a:r>
              <a:rPr lang="en-US" altLang="en-US" sz="1800" dirty="0">
                <a:solidFill>
                  <a:srgbClr val="00B050"/>
                </a:solidFill>
              </a:rPr>
              <a:t>March 2021 – Draft 0.00 available</a:t>
            </a:r>
          </a:p>
          <a:p>
            <a:pPr>
              <a:lnSpc>
                <a:spcPct val="80000"/>
              </a:lnSpc>
            </a:pPr>
            <a:r>
              <a:rPr lang="en-US" altLang="en-US" sz="1800" dirty="0">
                <a:solidFill>
                  <a:srgbClr val="00B050"/>
                </a:solidFill>
              </a:rPr>
              <a:t>May 2021 – Process CC input, 11ax, 11ay, 11ba integration begins</a:t>
            </a:r>
          </a:p>
          <a:p>
            <a:pPr>
              <a:lnSpc>
                <a:spcPct val="80000"/>
              </a:lnSpc>
            </a:pPr>
            <a:r>
              <a:rPr lang="en-US" altLang="en-US" sz="1800" dirty="0">
                <a:solidFill>
                  <a:srgbClr val="00B050"/>
                </a:solidFill>
              </a:rPr>
              <a:t>Nov 2021 – Initial D1.0 WG Letter ballot </a:t>
            </a:r>
          </a:p>
          <a:p>
            <a:pPr>
              <a:lnSpc>
                <a:spcPct val="80000"/>
              </a:lnSpc>
            </a:pPr>
            <a:r>
              <a:rPr lang="en-US" altLang="en-US" sz="1800" dirty="0">
                <a:solidFill>
                  <a:srgbClr val="00B050"/>
                </a:solidFill>
              </a:rPr>
              <a:t>Sep 2022 – D2.0 Recirculation LB </a:t>
            </a:r>
          </a:p>
          <a:p>
            <a:pPr>
              <a:lnSpc>
                <a:spcPct val="80000"/>
              </a:lnSpc>
            </a:pPr>
            <a:r>
              <a:rPr lang="en-US" altLang="en-US" sz="1800" dirty="0">
                <a:solidFill>
                  <a:srgbClr val="00B050"/>
                </a:solidFill>
              </a:rPr>
              <a:t>Mar 2023 – D3.0 Recirculation LB </a:t>
            </a:r>
            <a:endParaRPr lang="en-US" altLang="en-US" sz="1800" dirty="0">
              <a:solidFill>
                <a:srgbClr val="00B0F0"/>
              </a:solidFill>
            </a:endParaRPr>
          </a:p>
          <a:p>
            <a:pPr>
              <a:lnSpc>
                <a:spcPct val="80000"/>
              </a:lnSpc>
            </a:pPr>
            <a:r>
              <a:rPr lang="en-US" altLang="en-US" sz="1800" dirty="0">
                <a:solidFill>
                  <a:srgbClr val="00B050"/>
                </a:solidFill>
              </a:rPr>
              <a:t>July 2023 – D4.0 Recirculation </a:t>
            </a:r>
          </a:p>
          <a:p>
            <a:pPr>
              <a:lnSpc>
                <a:spcPct val="80000"/>
              </a:lnSpc>
            </a:pPr>
            <a:r>
              <a:rPr lang="en-US" altLang="en-US" sz="1800" dirty="0">
                <a:solidFill>
                  <a:srgbClr val="00B0F0"/>
                </a:solidFill>
              </a:rPr>
              <a:t>Sep 2023 – D5.0 Initial SA Ballot </a:t>
            </a:r>
          </a:p>
          <a:p>
            <a:pPr>
              <a:lnSpc>
                <a:spcPct val="80000"/>
              </a:lnSpc>
            </a:pPr>
            <a:r>
              <a:rPr lang="en-US" altLang="en-US" sz="1800" dirty="0">
                <a:solidFill>
                  <a:srgbClr val="00B0F0"/>
                </a:solidFill>
              </a:rPr>
              <a:t>Feb 2024 – D6.0 Recirculation SA Ballot (roll-in of published amendment 11az, 11bd, 11bc, 11bb)</a:t>
            </a:r>
          </a:p>
          <a:p>
            <a:pPr>
              <a:lnSpc>
                <a:spcPct val="80000"/>
              </a:lnSpc>
            </a:pPr>
            <a:r>
              <a:rPr lang="en-US" altLang="en-US" sz="1800" dirty="0">
                <a:solidFill>
                  <a:srgbClr val="00B0F0"/>
                </a:solidFill>
              </a:rPr>
              <a:t>May 2024 – D7.0 Recirculation SA Ballot</a:t>
            </a:r>
          </a:p>
          <a:p>
            <a:pPr>
              <a:lnSpc>
                <a:spcPct val="80000"/>
              </a:lnSpc>
            </a:pPr>
            <a:r>
              <a:rPr lang="en-US" altLang="en-US" sz="1800" dirty="0">
                <a:solidFill>
                  <a:srgbClr val="00B0F0"/>
                </a:solidFill>
              </a:rPr>
              <a:t>Jul 2024 – D8.0 Recirculation SA Ballot (clean recirculation)</a:t>
            </a:r>
          </a:p>
          <a:p>
            <a:pPr>
              <a:lnSpc>
                <a:spcPct val="80000"/>
              </a:lnSpc>
            </a:pPr>
            <a:r>
              <a:rPr lang="en-US" altLang="en-US" sz="1800" dirty="0">
                <a:solidFill>
                  <a:srgbClr val="00B0F0"/>
                </a:solidFill>
              </a:rPr>
              <a:t>Sep 2024 – </a:t>
            </a:r>
            <a:r>
              <a:rPr lang="en-US" altLang="en-US" sz="1800" dirty="0" err="1">
                <a:solidFill>
                  <a:srgbClr val="00B0F0"/>
                </a:solidFill>
              </a:rPr>
              <a:t>RevCom</a:t>
            </a:r>
            <a:r>
              <a:rPr lang="en-US" altLang="en-US" sz="18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a:t>
            </a:r>
          </a:p>
        </p:txBody>
      </p:sp>
      <p:sp>
        <p:nvSpPr>
          <p:cNvPr id="4" name="Date Placeholder 3">
            <a:extLst>
              <a:ext uri="{FF2B5EF4-FFF2-40B4-BE49-F238E27FC236}">
                <a16:creationId xmlns:a16="http://schemas.microsoft.com/office/drawing/2014/main" id="{25A70A58-D5AD-74D1-22BA-E43E9F5ED6FE}"/>
              </a:ext>
            </a:extLst>
          </p:cNvPr>
          <p:cNvSpPr>
            <a:spLocks noGrp="1"/>
          </p:cNvSpPr>
          <p:nvPr>
            <p:ph type="dt" sz="half" idx="10"/>
          </p:nvPr>
        </p:nvSpPr>
        <p:spPr>
          <a:xfrm>
            <a:off x="929217" y="332601"/>
            <a:ext cx="968214" cy="276999"/>
          </a:xfrm>
        </p:spPr>
        <p:txBody>
          <a:bodyPr/>
          <a:lstStyle/>
          <a:p>
            <a:pPr>
              <a:defRPr/>
            </a:pPr>
            <a:r>
              <a:rPr lang="en-US"/>
              <a:t>July 2023</a:t>
            </a:r>
            <a:endParaRPr lang="en-US" dirty="0"/>
          </a:p>
        </p:txBody>
      </p:sp>
      <p:sp>
        <p:nvSpPr>
          <p:cNvPr id="5" name="Footer Placeholder 4">
            <a:extLst>
              <a:ext uri="{FF2B5EF4-FFF2-40B4-BE49-F238E27FC236}">
                <a16:creationId xmlns:a16="http://schemas.microsoft.com/office/drawing/2014/main" id="{7F9576EA-0C94-35A4-540B-5B382E4A80CD}"/>
              </a:ext>
            </a:extLst>
          </p:cNvPr>
          <p:cNvSpPr>
            <a:spLocks noGrp="1"/>
          </p:cNvSpPr>
          <p:nvPr>
            <p:ph type="ftr" sz="quarter" idx="11"/>
          </p:nvPr>
        </p:nvSpPr>
        <p:spPr/>
        <p:txBody>
          <a:bodyPr/>
          <a:lstStyle/>
          <a:p>
            <a:pPr>
              <a:defRPr/>
            </a:pPr>
            <a:r>
              <a:rPr lang="en-US"/>
              <a:t>Michael Montemurro, Huawei</a:t>
            </a:r>
          </a:p>
        </p:txBody>
      </p:sp>
    </p:spTree>
    <p:extLst>
      <p:ext uri="{BB962C8B-B14F-4D97-AF65-F5344CB8AC3E}">
        <p14:creationId xmlns:p14="http://schemas.microsoft.com/office/powerpoint/2010/main" val="3276047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July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2023-07-13</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34EC4677-F728-5407-1659-F2A15163C382}"/>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3FC48079-276C-FC33-A835-42F09F761288}"/>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8" name="Date Placeholder 7">
            <a:extLst>
              <a:ext uri="{FF2B5EF4-FFF2-40B4-BE49-F238E27FC236}">
                <a16:creationId xmlns:a16="http://schemas.microsoft.com/office/drawing/2014/main" id="{5370BDA4-0A6F-063D-AEF9-C737E61852F6}"/>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46179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2023</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3" name="Picture 2">
            <a:extLst>
              <a:ext uri="{FF2B5EF4-FFF2-40B4-BE49-F238E27FC236}">
                <a16:creationId xmlns:a16="http://schemas.microsoft.com/office/drawing/2014/main" id="{0087C963-A08C-A58C-9F35-D5244E020A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45" y="674751"/>
            <a:ext cx="10615155" cy="5800662"/>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C5A6DC-DDC9-4FF7-0017-6748FE09ECE3}"/>
              </a:ext>
            </a:extLst>
          </p:cNvPr>
          <p:cNvPicPr>
            <a:picLocks noChangeAspect="1"/>
          </p:cNvPicPr>
          <p:nvPr/>
        </p:nvPicPr>
        <p:blipFill>
          <a:blip r:embed="rId3"/>
          <a:stretch>
            <a:fillRect/>
          </a:stretch>
        </p:blipFill>
        <p:spPr>
          <a:xfrm>
            <a:off x="7536527" y="1600785"/>
            <a:ext cx="4655473" cy="3491605"/>
          </a:xfrm>
          <a:prstGeom prst="rect">
            <a:avLst/>
          </a:prstGeom>
        </p:spPr>
      </p:pic>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0" y="1981201"/>
            <a:ext cx="10886167" cy="4113213"/>
          </a:xfrm>
        </p:spPr>
        <p:txBody>
          <a:bodyPr/>
          <a:lstStyle/>
          <a:p>
            <a:pPr>
              <a:buFont typeface="Arial" panose="020B0604020202020204" pitchFamily="34" charset="0"/>
              <a:buChar char="•"/>
            </a:pPr>
            <a:r>
              <a:rPr lang="en-US" sz="2000" dirty="0"/>
              <a:t>TGbe had scheduled 10 sessions during the July plenary</a:t>
            </a:r>
          </a:p>
          <a:p>
            <a:pPr lvl="1">
              <a:buFont typeface="Arial" panose="020B0604020202020204" pitchFamily="34" charset="0"/>
              <a:buChar char="•"/>
            </a:pPr>
            <a:r>
              <a:rPr lang="en-US" sz="1800" dirty="0"/>
              <a:t>Five Joint sessions, five MAC and two PHY ad-hoc sessions </a:t>
            </a:r>
          </a:p>
          <a:p>
            <a:pPr marL="1200150" lvl="2" indent="-285750">
              <a:buFont typeface="Arial" panose="020B0604020202020204" pitchFamily="34" charset="0"/>
              <a:buChar char="•"/>
            </a:pPr>
            <a:r>
              <a:rPr lang="en-US" sz="1600" dirty="0"/>
              <a:t>Discussed comment resolution documents</a:t>
            </a:r>
          </a:p>
          <a:p>
            <a:pPr marL="1200150" lvl="2" indent="-285750">
              <a:buFont typeface="Arial" panose="020B0604020202020204" pitchFamily="34" charset="0"/>
              <a:buChar char="•"/>
            </a:pPr>
            <a:r>
              <a:rPr lang="en-US" sz="1600" dirty="0"/>
              <a:t>All comments from LB271 are now resolved</a:t>
            </a:r>
          </a:p>
          <a:p>
            <a:pPr lvl="1">
              <a:buFont typeface="Arial" panose="020B0604020202020204" pitchFamily="34" charset="0"/>
              <a:buChar char="•"/>
            </a:pPr>
            <a:r>
              <a:rPr lang="en-US" sz="1800" dirty="0"/>
              <a:t>Instructed the editor to generate IEEE802.11 TGbe D4.0</a:t>
            </a:r>
          </a:p>
          <a:p>
            <a:pPr marL="1200150" lvl="2" indent="-285750">
              <a:buFont typeface="Arial" panose="020B0604020202020204" pitchFamily="34" charset="0"/>
              <a:buChar char="•"/>
            </a:pPr>
            <a:r>
              <a:rPr lang="en-US" sz="1600" dirty="0"/>
              <a:t>TGbe D4.0 is expected to be available by end of July 2023</a:t>
            </a:r>
            <a:endParaRPr lang="en-US" sz="1800" dirty="0"/>
          </a:p>
          <a:p>
            <a:pPr>
              <a:buFont typeface="Arial" panose="020B0604020202020204" pitchFamily="34" charset="0"/>
              <a:buChar char="•"/>
            </a:pPr>
            <a:r>
              <a:rPr lang="en-US" sz="2000" dirty="0"/>
              <a:t>Agenda is available in </a:t>
            </a:r>
            <a:r>
              <a:rPr lang="en-US" sz="2000" dirty="0">
                <a:hlinkClick r:id="rId4"/>
              </a:rPr>
              <a:t>11-23/919r13</a:t>
            </a:r>
            <a:endParaRPr lang="en-US" sz="2000" dirty="0"/>
          </a:p>
          <a:p>
            <a:pPr>
              <a:buFont typeface="Arial" panose="020B0604020202020204" pitchFamily="34" charset="0"/>
              <a:buChar char="•"/>
            </a:pPr>
            <a:r>
              <a:rPr lang="en-US" sz="2000" dirty="0"/>
              <a:t>Motions List is available in </a:t>
            </a:r>
            <a:r>
              <a:rPr lang="en-US" sz="2000" dirty="0">
                <a:hlinkClick r:id="rId5"/>
              </a:rPr>
              <a:t>11-23/442r19</a:t>
            </a:r>
            <a:endParaRPr lang="en-US" sz="2000" dirty="0"/>
          </a:p>
          <a:p>
            <a:pPr>
              <a:buFont typeface="Arial" panose="020B0604020202020204" pitchFamily="34" charset="0"/>
              <a:buChar char="•"/>
            </a:pPr>
            <a:r>
              <a:rPr lang="en-US" sz="2000" dirty="0"/>
              <a:t>Goals for September 2023: </a:t>
            </a:r>
          </a:p>
          <a:p>
            <a:pPr lvl="1">
              <a:buFont typeface="Arial" panose="020B0604020202020204" pitchFamily="34" charset="0"/>
              <a:buChar char="•"/>
            </a:pPr>
            <a:r>
              <a:rPr lang="en-US" sz="1800" dirty="0"/>
              <a:t>Complete comment assignments from recirculation LB on TGbe D4.0</a:t>
            </a:r>
          </a:p>
          <a:p>
            <a:pPr lvl="1">
              <a:buFont typeface="Arial" panose="020B0604020202020204" pitchFamily="34" charset="0"/>
              <a:buChar char="•"/>
            </a:pPr>
            <a:r>
              <a:rPr lang="en-US" sz="1800" dirty="0"/>
              <a:t>Start the comment resolution process</a:t>
            </a:r>
          </a:p>
          <a:p>
            <a:pPr lvl="1">
              <a:buFont typeface="Arial" panose="020B0604020202020204" pitchFamily="34" charset="0"/>
              <a:buChar char="•"/>
            </a:pPr>
            <a:r>
              <a:rPr lang="en-US" sz="1800" dirty="0"/>
              <a:t>Discuss any technical submissions</a:t>
            </a:r>
          </a:p>
        </p:txBody>
      </p:sp>
      <p:sp>
        <p:nvSpPr>
          <p:cNvPr id="13" name="Rectangle 12">
            <a:extLst>
              <a:ext uri="{FF2B5EF4-FFF2-40B4-BE49-F238E27FC236}">
                <a16:creationId xmlns:a16="http://schemas.microsoft.com/office/drawing/2014/main" id="{D954E776-7949-580E-A3E4-C25B65C88D38}"/>
              </a:ext>
            </a:extLst>
          </p:cNvPr>
          <p:cNvSpPr/>
          <p:nvPr/>
        </p:nvSpPr>
        <p:spPr bwMode="auto">
          <a:xfrm>
            <a:off x="8247340" y="1850002"/>
            <a:ext cx="706116" cy="286531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4" name="Rectangle 13">
            <a:extLst>
              <a:ext uri="{FF2B5EF4-FFF2-40B4-BE49-F238E27FC236}">
                <a16:creationId xmlns:a16="http://schemas.microsoft.com/office/drawing/2014/main" id="{2E12809D-D800-EDBE-6733-50FC33AC8230}"/>
              </a:ext>
            </a:extLst>
          </p:cNvPr>
          <p:cNvSpPr/>
          <p:nvPr/>
        </p:nvSpPr>
        <p:spPr bwMode="auto">
          <a:xfrm>
            <a:off x="9151743" y="1850002"/>
            <a:ext cx="706117" cy="286652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5" name="Rectangle 14">
            <a:extLst>
              <a:ext uri="{FF2B5EF4-FFF2-40B4-BE49-F238E27FC236}">
                <a16:creationId xmlns:a16="http://schemas.microsoft.com/office/drawing/2014/main" id="{D945A043-8DD0-934F-8E59-8BD01C30C8B7}"/>
              </a:ext>
            </a:extLst>
          </p:cNvPr>
          <p:cNvSpPr/>
          <p:nvPr/>
        </p:nvSpPr>
        <p:spPr bwMode="auto">
          <a:xfrm>
            <a:off x="10056597" y="1845850"/>
            <a:ext cx="706116" cy="2852051"/>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6" name="Rectangle 15">
            <a:extLst>
              <a:ext uri="{FF2B5EF4-FFF2-40B4-BE49-F238E27FC236}">
                <a16:creationId xmlns:a16="http://schemas.microsoft.com/office/drawing/2014/main" id="{E3D6F402-298A-5B74-CC12-4B5F01BF9DB7}"/>
              </a:ext>
            </a:extLst>
          </p:cNvPr>
          <p:cNvSpPr/>
          <p:nvPr/>
        </p:nvSpPr>
        <p:spPr bwMode="auto">
          <a:xfrm>
            <a:off x="10947508" y="1845850"/>
            <a:ext cx="706116" cy="285542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tx1"/>
              </a:solidFill>
              <a:effectLst/>
              <a:latin typeface="Times New Roman" pitchFamily="16" charset="0"/>
              <a:ea typeface="MS Gothic" charset="-128"/>
            </a:endParaRPr>
          </a:p>
        </p:txBody>
      </p:sp>
      <p:grpSp>
        <p:nvGrpSpPr>
          <p:cNvPr id="17" name="Group 16">
            <a:extLst>
              <a:ext uri="{FF2B5EF4-FFF2-40B4-BE49-F238E27FC236}">
                <a16:creationId xmlns:a16="http://schemas.microsoft.com/office/drawing/2014/main" id="{09E50614-3EA0-7467-E094-7188DB701021}"/>
              </a:ext>
            </a:extLst>
          </p:cNvPr>
          <p:cNvGrpSpPr/>
          <p:nvPr/>
        </p:nvGrpSpPr>
        <p:grpSpPr>
          <a:xfrm>
            <a:off x="8686799" y="5181755"/>
            <a:ext cx="3188501" cy="1043858"/>
            <a:chOff x="9314474" y="5383231"/>
            <a:chExt cx="2634469" cy="1006577"/>
          </a:xfrm>
        </p:grpSpPr>
        <p:sp>
          <p:nvSpPr>
            <p:cNvPr id="18" name="Rectangle 17">
              <a:extLst>
                <a:ext uri="{FF2B5EF4-FFF2-40B4-BE49-F238E27FC236}">
                  <a16:creationId xmlns:a16="http://schemas.microsoft.com/office/drawing/2014/main" id="{B7A2A08F-5BB5-801F-506B-7807E936FEE3}"/>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TextBox 18">
              <a:extLst>
                <a:ext uri="{FF2B5EF4-FFF2-40B4-BE49-F238E27FC236}">
                  <a16:creationId xmlns:a16="http://schemas.microsoft.com/office/drawing/2014/main" id="{AEE1B5E6-4386-C4E6-3187-98CB2A2BA38E}"/>
                </a:ext>
              </a:extLst>
            </p:cNvPr>
            <p:cNvSpPr txBox="1"/>
            <p:nvPr/>
          </p:nvSpPr>
          <p:spPr>
            <a:xfrm>
              <a:off x="9663399" y="6093023"/>
              <a:ext cx="1711475" cy="296785"/>
            </a:xfrm>
            <a:prstGeom prst="rect">
              <a:avLst/>
            </a:prstGeom>
            <a:noFill/>
          </p:spPr>
          <p:txBody>
            <a:bodyPr wrap="none" rtlCol="0">
              <a:spAutoFit/>
            </a:bodyPr>
            <a:lstStyle/>
            <a:p>
              <a:r>
                <a:rPr lang="en-US" sz="1400" dirty="0">
                  <a:solidFill>
                    <a:schemeClr val="tx1"/>
                  </a:solidFill>
                </a:rPr>
                <a:t> CID Distribution (~3340)</a:t>
              </a:r>
            </a:p>
          </p:txBody>
        </p:sp>
        <p:sp>
          <p:nvSpPr>
            <p:cNvPr id="20" name="Rectangle 19">
              <a:extLst>
                <a:ext uri="{FF2B5EF4-FFF2-40B4-BE49-F238E27FC236}">
                  <a16:creationId xmlns:a16="http://schemas.microsoft.com/office/drawing/2014/main" id="{95DEDDE6-90F7-F8D4-805E-C4BD22CFD450}"/>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1" name="Rectangle 20">
              <a:extLst>
                <a:ext uri="{FF2B5EF4-FFF2-40B4-BE49-F238E27FC236}">
                  <a16:creationId xmlns:a16="http://schemas.microsoft.com/office/drawing/2014/main" id="{570BB041-8136-F3A8-48A1-ACD33B24DCC6}"/>
                </a:ext>
              </a:extLst>
            </p:cNvPr>
            <p:cNvSpPr/>
            <p:nvPr/>
          </p:nvSpPr>
          <p:spPr bwMode="auto">
            <a:xfrm>
              <a:off x="9698630" y="5578368"/>
              <a:ext cx="186186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2" name="Rectangle 21">
              <a:extLst>
                <a:ext uri="{FF2B5EF4-FFF2-40B4-BE49-F238E27FC236}">
                  <a16:creationId xmlns:a16="http://schemas.microsoft.com/office/drawing/2014/main" id="{A9859F5E-2CDA-FC17-71DB-59CD1041A171}"/>
                </a:ext>
              </a:extLst>
            </p:cNvPr>
            <p:cNvSpPr/>
            <p:nvPr/>
          </p:nvSpPr>
          <p:spPr bwMode="auto">
            <a:xfrm>
              <a:off x="11573022" y="5578368"/>
              <a:ext cx="314175"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4" name="TextBox 23">
              <a:extLst>
                <a:ext uri="{FF2B5EF4-FFF2-40B4-BE49-F238E27FC236}">
                  <a16:creationId xmlns:a16="http://schemas.microsoft.com/office/drawing/2014/main" id="{E2838083-E8A3-D172-DF19-E22BD4FB2EE2}"/>
                </a:ext>
              </a:extLst>
            </p:cNvPr>
            <p:cNvSpPr txBox="1"/>
            <p:nvPr/>
          </p:nvSpPr>
          <p:spPr>
            <a:xfrm>
              <a:off x="11532795" y="5388508"/>
              <a:ext cx="416148" cy="244847"/>
            </a:xfrm>
            <a:prstGeom prst="rect">
              <a:avLst/>
            </a:prstGeom>
            <a:noFill/>
          </p:spPr>
          <p:txBody>
            <a:bodyPr wrap="none" rtlCol="0">
              <a:spAutoFit/>
            </a:bodyPr>
            <a:lstStyle/>
            <a:p>
              <a:r>
                <a:rPr lang="en-US" sz="1050" dirty="0">
                  <a:solidFill>
                    <a:schemeClr val="tx1"/>
                  </a:solidFill>
                </a:rPr>
                <a:t>~10%</a:t>
              </a:r>
            </a:p>
          </p:txBody>
        </p:sp>
        <p:sp>
          <p:nvSpPr>
            <p:cNvPr id="25" name="TextBox 24">
              <a:extLst>
                <a:ext uri="{FF2B5EF4-FFF2-40B4-BE49-F238E27FC236}">
                  <a16:creationId xmlns:a16="http://schemas.microsoft.com/office/drawing/2014/main" id="{DB89960B-B842-3A20-CF9A-C48BC80EC9BF}"/>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~80%</a:t>
              </a:r>
            </a:p>
          </p:txBody>
        </p:sp>
        <p:sp>
          <p:nvSpPr>
            <p:cNvPr id="26" name="TextBox 25">
              <a:extLst>
                <a:ext uri="{FF2B5EF4-FFF2-40B4-BE49-F238E27FC236}">
                  <a16:creationId xmlns:a16="http://schemas.microsoft.com/office/drawing/2014/main" id="{29B9FFA1-43D6-255F-898D-2106E9791D87}"/>
                </a:ext>
              </a:extLst>
            </p:cNvPr>
            <p:cNvSpPr txBox="1"/>
            <p:nvPr/>
          </p:nvSpPr>
          <p:spPr>
            <a:xfrm>
              <a:off x="9314474" y="5383231"/>
              <a:ext cx="416148" cy="244847"/>
            </a:xfrm>
            <a:prstGeom prst="rect">
              <a:avLst/>
            </a:prstGeom>
            <a:noFill/>
          </p:spPr>
          <p:txBody>
            <a:bodyPr wrap="none" rtlCol="0">
              <a:spAutoFit/>
            </a:bodyPr>
            <a:lstStyle/>
            <a:p>
              <a:r>
                <a:rPr lang="en-US" sz="1050" dirty="0">
                  <a:solidFill>
                    <a:schemeClr val="tx1"/>
                  </a:solidFill>
                </a:rPr>
                <a:t>~10%</a:t>
              </a:r>
            </a:p>
          </p:txBody>
        </p:sp>
      </p:grpSp>
      <p:sp>
        <p:nvSpPr>
          <p:cNvPr id="7" name="Footer Placeholder 6">
            <a:extLst>
              <a:ext uri="{FF2B5EF4-FFF2-40B4-BE49-F238E27FC236}">
                <a16:creationId xmlns:a16="http://schemas.microsoft.com/office/drawing/2014/main" id="{724FA3C5-F38B-E6D9-41B9-478A5CCCAB1B}"/>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229FB92D-17B7-4D77-9D6A-CAD0D159E9AE}"/>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10" name="Date Placeholder 9">
            <a:extLst>
              <a:ext uri="{FF2B5EF4-FFF2-40B4-BE49-F238E27FC236}">
                <a16:creationId xmlns:a16="http://schemas.microsoft.com/office/drawing/2014/main" id="{2CB226E0-E3E6-57B7-9628-6C6251F94D24}"/>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1411365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t>Teleconference Plan</a:t>
            </a:r>
          </a:p>
        </p:txBody>
      </p:sp>
      <p:sp>
        <p:nvSpPr>
          <p:cNvPr id="11" name="Content Placeholder 10">
            <a:extLst>
              <a:ext uri="{FF2B5EF4-FFF2-40B4-BE49-F238E27FC236}">
                <a16:creationId xmlns:a16="http://schemas.microsoft.com/office/drawing/2014/main" id="{6E920C34-7381-8090-2610-109F7FB4D478}"/>
              </a:ext>
            </a:extLst>
          </p:cNvPr>
          <p:cNvSpPr>
            <a:spLocks noGrp="1"/>
          </p:cNvSpPr>
          <p:nvPr>
            <p:ph idx="1"/>
          </p:nvPr>
        </p:nvSpPr>
        <p:spPr/>
        <p:txBody>
          <a:bodyPr/>
          <a:lstStyle/>
          <a:p>
            <a:pPr>
              <a:buFont typeface="Arial" panose="020B0604020202020204" pitchFamily="34" charset="0"/>
              <a:buChar char="•"/>
            </a:pPr>
            <a:r>
              <a:rPr lang="en-US" sz="2400" dirty="0">
                <a:solidFill>
                  <a:schemeClr val="tx1"/>
                </a:solidFill>
              </a:rPr>
              <a:t>Will be sent with 10-day advanced notice</a:t>
            </a:r>
          </a:p>
          <a:p>
            <a:pPr>
              <a:buFont typeface="Arial" panose="020B0604020202020204" pitchFamily="34" charset="0"/>
              <a:buChar char="•"/>
            </a:pPr>
            <a:r>
              <a:rPr lang="en-US" sz="2400" dirty="0">
                <a:solidFill>
                  <a:schemeClr val="tx1"/>
                </a:solidFill>
              </a:rPr>
              <a:t>Following the TGbe usual patterns, accounting for workload</a:t>
            </a:r>
          </a:p>
        </p:txBody>
      </p:sp>
      <p:sp>
        <p:nvSpPr>
          <p:cNvPr id="3" name="Footer Placeholder 2">
            <a:extLst>
              <a:ext uri="{FF2B5EF4-FFF2-40B4-BE49-F238E27FC236}">
                <a16:creationId xmlns:a16="http://schemas.microsoft.com/office/drawing/2014/main" id="{23D74B48-0052-52CF-AB5D-08E6F18CA125}"/>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1E1556AB-4DE8-1C55-F29B-D3CD8ABDEAA7}"/>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8" name="Date Placeholder 7">
            <a:extLst>
              <a:ext uri="{FF2B5EF4-FFF2-40B4-BE49-F238E27FC236}">
                <a16:creationId xmlns:a16="http://schemas.microsoft.com/office/drawing/2014/main" id="{E983DABB-C0EA-8597-AF4D-428325E1EE4F}"/>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418295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May	    2022</a:t>
            </a:r>
          </a:p>
          <a:p>
            <a:pPr>
              <a:buFont typeface="Arial" panose="020B0604020202020204" pitchFamily="34" charset="0"/>
              <a:buChar char="•"/>
            </a:pPr>
            <a:r>
              <a:rPr lang="en-US" sz="2000" dirty="0">
                <a:solidFill>
                  <a:schemeClr val="tx1"/>
                </a:solidFill>
                <a:highlight>
                  <a:srgbClr val="00FF00"/>
                </a:highlight>
              </a:rPr>
              <a:t>D3.0 Letter Ballot </a:t>
            </a:r>
            <a:r>
              <a:rPr lang="en-US" sz="2000" dirty="0">
                <a:highlight>
                  <a:srgbClr val="00FF00"/>
                </a:highlight>
              </a:rPr>
              <a:t>												</a:t>
            </a:r>
            <a:r>
              <a:rPr lang="en-US" sz="2000" dirty="0">
                <a:solidFill>
                  <a:schemeClr val="tx1"/>
                </a:solidFill>
                <a:highlight>
                  <a:srgbClr val="00FF00"/>
                </a:highlight>
              </a:rPr>
              <a:t>Jan            2023</a:t>
            </a:r>
            <a:endParaRPr lang="en-US" sz="2000" strike="sngStrike" dirty="0">
              <a:solidFill>
                <a:schemeClr val="tx1"/>
              </a:solidFill>
              <a:highlight>
                <a:srgbClr val="00FF00"/>
              </a:highlight>
            </a:endParaRPr>
          </a:p>
          <a:p>
            <a:pPr>
              <a:buFont typeface="Arial" panose="020B0604020202020204" pitchFamily="34" charset="0"/>
              <a:buChar char="•"/>
            </a:pPr>
            <a:r>
              <a:rPr lang="en-US" sz="2000">
                <a:solidFill>
                  <a:schemeClr val="tx1"/>
                </a:solidFill>
                <a:highlight>
                  <a:srgbClr val="00FF00"/>
                </a:highlight>
              </a:rPr>
              <a:t>D4.0 Letter </a:t>
            </a:r>
            <a:r>
              <a:rPr lang="en-US" sz="2000" dirty="0">
                <a:solidFill>
                  <a:schemeClr val="tx1"/>
                </a:solidFill>
                <a:highlight>
                  <a:srgbClr val="00FF00"/>
                </a:highlight>
              </a:rPr>
              <a:t>Ballot </a:t>
            </a:r>
            <a:r>
              <a:rPr lang="en-US" sz="2000" dirty="0">
                <a:highlight>
                  <a:srgbClr val="00FF00"/>
                </a:highlight>
              </a:rPr>
              <a:t>												</a:t>
            </a:r>
            <a:r>
              <a:rPr lang="en-US" sz="2000" dirty="0">
                <a:solidFill>
                  <a:schemeClr val="tx1"/>
                </a:solidFill>
                <a:highlight>
                  <a:srgbClr val="00FF00"/>
                </a:highlight>
              </a:rPr>
              <a:t>July           2023</a:t>
            </a:r>
            <a:endParaRPr lang="en-US" sz="2000" strike="sngStrike" dirty="0">
              <a:solidFill>
                <a:schemeClr val="tx1"/>
              </a:solidFill>
              <a:highlight>
                <a:srgbClr val="00FF00"/>
              </a:highlight>
            </a:endParaRPr>
          </a:p>
          <a:p>
            <a:pPr>
              <a:buFont typeface="Arial" panose="020B0604020202020204" pitchFamily="34" charset="0"/>
              <a:buChar char="•"/>
            </a:pPr>
            <a:r>
              <a:rPr lang="en-US" sz="2000" dirty="0">
                <a:highlight>
                  <a:srgbClr val="FFFF00"/>
                </a:highlight>
              </a:rPr>
              <a:t>Initial S</a:t>
            </a:r>
            <a:r>
              <a:rPr lang="en-US" sz="2000" dirty="0">
                <a:solidFill>
                  <a:schemeClr val="tx1"/>
                </a:solidFill>
                <a:highlight>
                  <a:srgbClr val="FFFF00"/>
                </a:highlight>
              </a:rPr>
              <a:t>A </a:t>
            </a:r>
            <a:r>
              <a:rPr lang="en-US" sz="2000" dirty="0">
                <a:highlight>
                  <a:srgbClr val="FFFF00"/>
                </a:highlight>
              </a:rPr>
              <a:t>Ballot											</a:t>
            </a:r>
            <a:r>
              <a:rPr lang="en-US" sz="2000" dirty="0">
                <a:solidFill>
                  <a:srgbClr val="FF0000"/>
                </a:solidFill>
                <a:highlight>
                  <a:srgbClr val="FFFF00"/>
                </a:highlight>
              </a:rPr>
              <a:t>		</a:t>
            </a:r>
            <a:r>
              <a:rPr lang="en-US" sz="2000" dirty="0">
                <a:solidFill>
                  <a:schemeClr val="tx1"/>
                </a:solidFill>
                <a:highlight>
                  <a:srgbClr val="FFFF00"/>
                </a:highlight>
              </a:rPr>
              <a:t>Nov </a:t>
            </a:r>
            <a:r>
              <a:rPr lang="en-US" sz="2000" dirty="0">
                <a:highlight>
                  <a:srgbClr val="FFFF00"/>
                </a:highlight>
              </a:rPr>
              <a:t>   	    2023</a:t>
            </a:r>
          </a:p>
          <a:p>
            <a:pPr>
              <a:buFont typeface="Arial" panose="020B0604020202020204" pitchFamily="34" charset="0"/>
              <a:buChar char="•"/>
            </a:pPr>
            <a:r>
              <a:rPr lang="en-US" sz="2000" dirty="0"/>
              <a:t>Final 802.11 WG approval								  </a:t>
            </a:r>
            <a:r>
              <a:rPr lang="en-US" sz="2000" dirty="0">
                <a:solidFill>
                  <a:srgbClr val="FF0000"/>
                </a:solidFill>
              </a:rPr>
              <a:t>		</a:t>
            </a:r>
            <a:r>
              <a:rPr lang="en-US" sz="2000" dirty="0">
                <a:solidFill>
                  <a:schemeClr val="tx1"/>
                </a:solidFill>
              </a:rPr>
              <a:t>Sept </a:t>
            </a:r>
            <a:r>
              <a:rPr lang="en-US" sz="2000" dirty="0"/>
              <a:t>         2024</a:t>
            </a:r>
          </a:p>
          <a:p>
            <a:pPr>
              <a:buFont typeface="Arial" panose="020B0604020202020204" pitchFamily="34" charset="0"/>
              <a:buChar char="•"/>
            </a:pPr>
            <a:r>
              <a:rPr lang="en-US" sz="2000" dirty="0"/>
              <a:t>802 EC approval											   </a:t>
            </a:r>
            <a:r>
              <a:rPr lang="en-US" sz="2000" dirty="0">
                <a:solidFill>
                  <a:srgbClr val="FF0000"/>
                </a:solidFill>
              </a:rPr>
              <a:t>		</a:t>
            </a:r>
            <a:r>
              <a:rPr lang="en-US" sz="2000" dirty="0">
                <a:solidFill>
                  <a:schemeClr val="tx1"/>
                </a:solidFill>
              </a:rPr>
              <a:t>Oct  </a:t>
            </a:r>
            <a:r>
              <a:rPr lang="en-US" sz="2000" dirty="0"/>
              <a:t>         2024</a:t>
            </a:r>
          </a:p>
          <a:p>
            <a:pPr>
              <a:buFont typeface="Arial" panose="020B0604020202020204" pitchFamily="34" charset="0"/>
              <a:buChar char="•"/>
            </a:pPr>
            <a:r>
              <a:rPr lang="en-US" sz="2000" dirty="0"/>
              <a:t>RevCom and SASB approval								   </a:t>
            </a:r>
            <a:r>
              <a:rPr lang="en-US" sz="2000" dirty="0">
                <a:solidFill>
                  <a:srgbClr val="FF0000"/>
                </a:solidFill>
              </a:rPr>
              <a:t>		</a:t>
            </a:r>
            <a:r>
              <a:rPr lang="en-US" sz="2000" dirty="0">
                <a:solidFill>
                  <a:schemeClr val="tx1"/>
                </a:solidFill>
              </a:rPr>
              <a:t>Dec</a:t>
            </a:r>
            <a:r>
              <a:rPr lang="en-US" sz="2000" dirty="0"/>
              <a:t>           2024</a:t>
            </a:r>
          </a:p>
          <a:p>
            <a:pPr marL="0" indent="0"/>
            <a:endParaRPr lang="en-US" sz="1800"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dirty="0"/>
              <a:t>July 2023</a:t>
            </a:r>
            <a:endParaRPr lang="en-GB" dirty="0"/>
          </a:p>
        </p:txBody>
      </p:sp>
    </p:spTree>
    <p:extLst>
      <p:ext uri="{BB962C8B-B14F-4D97-AF65-F5344CB8AC3E}">
        <p14:creationId xmlns:p14="http://schemas.microsoft.com/office/powerpoint/2010/main" val="7809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July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2023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2023-07-14</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DF3578DF-B3F1-4D0F-336D-111C3EA62C50}"/>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B1888AE-8ED1-ED33-2239-3984341796D5}"/>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B4893D9D-25AE-7AE9-8D99-E3D2B3D504A5}"/>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6072667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July </a:t>
            </a:r>
            <a:r>
              <a:rPr lang="en-US" altLang="zh-CN" sz="2400" b="1" kern="0" dirty="0">
                <a:solidFill>
                  <a:srgbClr val="0000FF"/>
                </a:solidFill>
                <a:latin typeface="Times New Roman"/>
                <a:ea typeface="MS PGothic" pitchFamily="34" charset="-128"/>
              </a:rPr>
              <a:t>2023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CAFC39AD-FA3C-42A0-93FD-425EAA7DC24C}"/>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76511398-7007-08A3-C3EE-930105E988A0}"/>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F3F357D9-A4E6-B790-DF74-E750F7336BA4}"/>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8236321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July </a:t>
            </a:r>
            <a:r>
              <a:rPr lang="en-US" dirty="0"/>
              <a:t>2023</a:t>
            </a:r>
            <a:endParaRPr lang="en-GB" dirty="0"/>
          </a:p>
        </p:txBody>
      </p:sp>
      <p:sp>
        <p:nvSpPr>
          <p:cNvPr id="9218" name="Rectangle 2"/>
          <p:cNvSpPr>
            <a:spLocks noGrp="1" noChangeArrowheads="1"/>
          </p:cNvSpPr>
          <p:nvPr>
            <p:ph idx="1"/>
          </p:nvPr>
        </p:nvSpPr>
        <p:spPr>
          <a:xfrm>
            <a:off x="533401" y="1371600"/>
            <a:ext cx="7315200" cy="4953000"/>
          </a:xfrm>
          <a:ln/>
        </p:spPr>
        <p:txBody>
          <a:bodyPr/>
          <a:lstStyle/>
          <a:p>
            <a:pPr algn="just">
              <a:spcBef>
                <a:spcPts val="0"/>
              </a:spcBef>
              <a:spcAft>
                <a:spcPts val="600"/>
              </a:spcAft>
              <a:buFont typeface="Arial" panose="020B0604020202020204" pitchFamily="34" charset="0"/>
              <a:buChar char="•"/>
            </a:pPr>
            <a:r>
              <a:rPr lang="en-US" altLang="zh-CN" sz="1800" dirty="0"/>
              <a:t>Progress during </a:t>
            </a:r>
            <a:r>
              <a:rPr lang="en-US" altLang="zh-CN" sz="1800" dirty="0">
                <a:solidFill>
                  <a:srgbClr val="0000FF"/>
                </a:solidFill>
              </a:rPr>
              <a:t>July </a:t>
            </a:r>
            <a:r>
              <a:rPr lang="en-US" altLang="zh-CN" sz="1800" dirty="0"/>
              <a:t>2023 session</a:t>
            </a:r>
          </a:p>
          <a:p>
            <a:pPr marL="720725" lvl="1" indent="-342900" algn="just">
              <a:spcBef>
                <a:spcPts val="0"/>
              </a:spcBef>
              <a:spcAft>
                <a:spcPts val="600"/>
              </a:spcAft>
              <a:buFont typeface="Times New Roman" panose="02020603050405020304" pitchFamily="18" charset="0"/>
              <a:buChar char="−"/>
            </a:pPr>
            <a:r>
              <a:rPr lang="en-US" altLang="zh-CN" sz="1600" dirty="0">
                <a:solidFill>
                  <a:srgbClr val="0000FF"/>
                </a:solidFill>
              </a:rPr>
              <a:t>8</a:t>
            </a:r>
            <a:r>
              <a:rPr lang="en-US" altLang="zh-CN" sz="1600" dirty="0"/>
              <a:t> teleconference calls scheduled for </a:t>
            </a:r>
            <a:r>
              <a:rPr lang="en-US" altLang="zh-CN" sz="1600" dirty="0" err="1"/>
              <a:t>TGbf</a:t>
            </a:r>
            <a:r>
              <a:rPr lang="en-US" altLang="zh-CN" sz="1600" dirty="0"/>
              <a:t> (</a:t>
            </a:r>
            <a:r>
              <a:rPr lang="en-US" altLang="zh-CN" sz="1600" dirty="0">
                <a:solidFill>
                  <a:srgbClr val="0000FF"/>
                </a:solidFill>
              </a:rPr>
              <a:t>July 10 AM1 &amp; AM 2, 11 AM1 &amp; PM1, 12 AM1 &amp; AM2, 13 AM1 &amp; PM2</a:t>
            </a:r>
            <a:r>
              <a:rPr lang="en-US" altLang="zh-CN" sz="1600" dirty="0"/>
              <a:t>)</a:t>
            </a:r>
          </a:p>
          <a:p>
            <a:pPr marL="720725" lvl="1" indent="-342900" algn="just">
              <a:spcBef>
                <a:spcPts val="0"/>
              </a:spcBef>
              <a:spcAft>
                <a:spcPts val="600"/>
              </a:spcAft>
              <a:buFont typeface="Times New Roman" panose="02020603050405020304" pitchFamily="18" charset="0"/>
              <a:buChar char="−"/>
            </a:pPr>
            <a:r>
              <a:rPr lang="en-US" altLang="zh-CN" sz="1600" dirty="0" err="1"/>
              <a:t>TGbf</a:t>
            </a:r>
            <a:r>
              <a:rPr lang="en-US" altLang="zh-CN" sz="1600" dirty="0"/>
              <a:t> ad-hoc meeting on </a:t>
            </a:r>
            <a:r>
              <a:rPr lang="en-US" altLang="zh-CN" sz="1600" dirty="0">
                <a:solidFill>
                  <a:srgbClr val="0000FF"/>
                </a:solidFill>
              </a:rPr>
              <a:t>July 6, 7, 8</a:t>
            </a:r>
            <a:r>
              <a:rPr lang="en-US" altLang="zh-CN" sz="1600" dirty="0"/>
              <a:t>, 2023, in the </a:t>
            </a:r>
            <a:r>
              <a:rPr lang="en-US" altLang="zh-CN" sz="1600" dirty="0">
                <a:solidFill>
                  <a:srgbClr val="0000FF"/>
                </a:solidFill>
              </a:rPr>
              <a:t>Ericsson Office, Lund, Sweden </a:t>
            </a:r>
          </a:p>
          <a:p>
            <a:pPr marL="720725" lvl="1" indent="-342900" algn="just">
              <a:spcBef>
                <a:spcPts val="0"/>
              </a:spcBef>
              <a:spcAft>
                <a:spcPts val="600"/>
              </a:spcAft>
              <a:buFont typeface="Times New Roman" panose="02020603050405020304" pitchFamily="18" charset="0"/>
              <a:buChar char="−"/>
            </a:pPr>
            <a:r>
              <a:rPr lang="en-US" altLang="zh-CN" sz="1600" dirty="0">
                <a:solidFill>
                  <a:srgbClr val="0000FF"/>
                </a:solidFill>
              </a:rPr>
              <a:t>Comment resolution </a:t>
            </a:r>
            <a:r>
              <a:rPr lang="en-US" altLang="zh-CN" sz="1600" dirty="0"/>
              <a:t>for D1.0 (LB272)</a:t>
            </a:r>
          </a:p>
          <a:p>
            <a:pPr marL="1120775" lvl="2" indent="-342900" algn="just">
              <a:spcBef>
                <a:spcPts val="0"/>
              </a:spcBef>
              <a:spcAft>
                <a:spcPts val="300"/>
              </a:spcAft>
              <a:buSzPct val="50000"/>
              <a:buFont typeface="Wingdings" panose="05000000000000000000" pitchFamily="2" charset="2"/>
              <a:buChar char="n"/>
            </a:pPr>
            <a:r>
              <a:rPr lang="en-US" altLang="zh-CN" sz="1400" dirty="0"/>
              <a:t>the Comment resolution for </a:t>
            </a:r>
            <a:r>
              <a:rPr lang="en-US" altLang="zh-CN" sz="1400" dirty="0">
                <a:solidFill>
                  <a:srgbClr val="FF0000"/>
                </a:solidFill>
              </a:rPr>
              <a:t>157 </a:t>
            </a:r>
            <a:r>
              <a:rPr lang="en-US" altLang="zh-CN" sz="1400" dirty="0"/>
              <a:t>CID are </a:t>
            </a:r>
            <a:r>
              <a:rPr lang="en-US" altLang="zh-CN" sz="1400" dirty="0">
                <a:solidFill>
                  <a:srgbClr val="0000FF"/>
                </a:solidFill>
              </a:rPr>
              <a:t>newly</a:t>
            </a:r>
            <a:r>
              <a:rPr lang="en-US" altLang="zh-CN" sz="1400" dirty="0"/>
              <a:t> approved </a:t>
            </a:r>
            <a:r>
              <a:rPr lang="en-US" altLang="zh-CN" sz="1400" dirty="0">
                <a:solidFill>
                  <a:schemeClr val="tx1"/>
                </a:solidFill>
              </a:rPr>
              <a:t>or </a:t>
            </a:r>
            <a:r>
              <a:rPr lang="en-US" altLang="zh-CN" sz="1400" dirty="0">
                <a:solidFill>
                  <a:srgbClr val="0000FF"/>
                </a:solidFill>
              </a:rPr>
              <a:t>marked</a:t>
            </a:r>
            <a:r>
              <a:rPr lang="en-US" altLang="zh-CN" sz="1400" dirty="0">
                <a:solidFill>
                  <a:schemeClr val="tx1"/>
                </a:solidFill>
              </a:rPr>
              <a:t> as “ready for motion” </a:t>
            </a:r>
            <a:endParaRPr lang="en-US" altLang="zh-CN" sz="1400" dirty="0"/>
          </a:p>
          <a:p>
            <a:pPr marL="1120775" lvl="2" indent="-342900" algn="just">
              <a:spcBef>
                <a:spcPts val="0"/>
              </a:spcBef>
              <a:spcAft>
                <a:spcPts val="300"/>
              </a:spcAft>
              <a:buSzPct val="50000"/>
              <a:buFont typeface="Wingdings" panose="05000000000000000000" pitchFamily="2" charset="2"/>
              <a:buChar char="n"/>
            </a:pPr>
            <a:r>
              <a:rPr lang="en-US" altLang="zh-CN" sz="1400" dirty="0">
                <a:solidFill>
                  <a:srgbClr val="FF0000"/>
                </a:solidFill>
              </a:rPr>
              <a:t>100</a:t>
            </a:r>
            <a:r>
              <a:rPr lang="en-US" altLang="zh-CN" sz="1400" dirty="0">
                <a:solidFill>
                  <a:schemeClr val="tx1"/>
                </a:solidFill>
              </a:rPr>
              <a:t>% of all LB272 comments are now resolved or marked as “ready for motion” </a:t>
            </a:r>
          </a:p>
          <a:p>
            <a:pPr marL="1120775" lvl="2" indent="-342900" algn="just">
              <a:spcBef>
                <a:spcPts val="0"/>
              </a:spcBef>
              <a:spcAft>
                <a:spcPts val="300"/>
              </a:spcAft>
              <a:buSzPct val="50000"/>
              <a:buFont typeface="Wingdings" panose="05000000000000000000" pitchFamily="2" charset="2"/>
              <a:buChar char="n"/>
            </a:pPr>
            <a:r>
              <a:rPr lang="en-US" altLang="zh-CN" sz="1400" dirty="0">
                <a:solidFill>
                  <a:schemeClr val="tx1"/>
                </a:solidFill>
              </a:rPr>
              <a:t>(</a:t>
            </a:r>
            <a:r>
              <a:rPr lang="en-US" altLang="zh-CN" sz="1400" dirty="0">
                <a:solidFill>
                  <a:srgbClr val="FF0000"/>
                </a:solidFill>
              </a:rPr>
              <a:t>1302</a:t>
            </a:r>
            <a:r>
              <a:rPr lang="en-US" altLang="zh-CN" sz="1400" dirty="0">
                <a:solidFill>
                  <a:schemeClr val="tx1"/>
                </a:solidFill>
              </a:rPr>
              <a:t>/1302, Please refer to the figure)</a:t>
            </a:r>
          </a:p>
          <a:p>
            <a:pPr marL="1120775" lvl="2" indent="-342900" algn="just">
              <a:spcBef>
                <a:spcPts val="0"/>
              </a:spcBef>
              <a:spcAft>
                <a:spcPts val="300"/>
              </a:spcAft>
              <a:buSzPct val="50000"/>
              <a:buFont typeface="Wingdings" panose="05000000000000000000" pitchFamily="2" charset="2"/>
              <a:buChar char="n"/>
            </a:pPr>
            <a:r>
              <a:rPr lang="en-US" altLang="zh-CN" sz="1400" dirty="0">
                <a:solidFill>
                  <a:schemeClr val="tx1"/>
                </a:solidFill>
              </a:rPr>
              <a:t>Finished CR for LB272</a:t>
            </a:r>
          </a:p>
          <a:p>
            <a:pPr marL="1120775" lvl="2" indent="-342900" algn="just">
              <a:spcBef>
                <a:spcPts val="0"/>
              </a:spcBef>
              <a:spcAft>
                <a:spcPts val="300"/>
              </a:spcAft>
              <a:buSzPct val="50000"/>
              <a:buFont typeface="Wingdings" panose="05000000000000000000" pitchFamily="2" charset="2"/>
              <a:buChar char="n"/>
            </a:pPr>
            <a:r>
              <a:rPr lang="en-US" altLang="zh-CN" sz="1400" dirty="0">
                <a:solidFill>
                  <a:schemeClr val="tx1"/>
                </a:solidFill>
              </a:rPr>
              <a:t>TG Motion passes: </a:t>
            </a:r>
            <a:r>
              <a:rPr lang="en-US" altLang="zh-CN" sz="1400" dirty="0" err="1">
                <a:solidFill>
                  <a:srgbClr val="0000FF"/>
                </a:solidFill>
              </a:rPr>
              <a:t>TGbf</a:t>
            </a:r>
            <a:r>
              <a:rPr lang="en-US" altLang="zh-CN" sz="1400" dirty="0">
                <a:solidFill>
                  <a:srgbClr val="0000FF"/>
                </a:solidFill>
              </a:rPr>
              <a:t> Recirculation LB</a:t>
            </a:r>
          </a:p>
          <a:p>
            <a:pPr marL="1657350" lvl="3" indent="-342900" algn="just">
              <a:spcBef>
                <a:spcPts val="0"/>
              </a:spcBef>
              <a:spcAft>
                <a:spcPts val="600"/>
              </a:spcAft>
              <a:buFont typeface="Arial" panose="020B0604020202020204" pitchFamily="34" charset="0"/>
              <a:buChar char="•"/>
            </a:pPr>
            <a:endParaRPr lang="en-US" sz="1050" dirty="0"/>
          </a:p>
          <a:p>
            <a:pPr algn="just">
              <a:spcBef>
                <a:spcPts val="0"/>
              </a:spcBef>
              <a:spcAft>
                <a:spcPts val="600"/>
              </a:spcAft>
              <a:buFont typeface="Arial" panose="020B0604020202020204" pitchFamily="34" charset="0"/>
              <a:buChar char="•"/>
            </a:pPr>
            <a:r>
              <a:rPr lang="en-US" altLang="zh-CN" sz="18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600" dirty="0"/>
              <a:t>Release the </a:t>
            </a:r>
            <a:r>
              <a:rPr lang="en-US" altLang="zh-CN" sz="1600" dirty="0">
                <a:solidFill>
                  <a:srgbClr val="0000FF"/>
                </a:solidFill>
              </a:rPr>
              <a:t>Draft 2.0</a:t>
            </a:r>
            <a:r>
              <a:rPr lang="en-US" altLang="zh-CN" sz="1600" dirty="0"/>
              <a:t> </a:t>
            </a:r>
          </a:p>
          <a:p>
            <a:pPr marL="720725" lvl="1" indent="-342900" algn="just">
              <a:spcBef>
                <a:spcPts val="0"/>
              </a:spcBef>
              <a:spcAft>
                <a:spcPts val="300"/>
              </a:spcAft>
              <a:buFont typeface="Times New Roman" panose="02020603050405020304" pitchFamily="18" charset="0"/>
              <a:buChar char="−"/>
            </a:pPr>
            <a:r>
              <a:rPr lang="en-US" altLang="zh-CN" sz="1600" dirty="0"/>
              <a:t>Comment collection for D2.0, and assign the comments</a:t>
            </a:r>
          </a:p>
          <a:p>
            <a:pPr marL="720725" lvl="1" indent="-342900" algn="just">
              <a:spcBef>
                <a:spcPts val="0"/>
              </a:spcBef>
              <a:spcAft>
                <a:spcPts val="0"/>
              </a:spcAft>
              <a:buFont typeface="Times New Roman" panose="02020603050405020304" pitchFamily="18" charset="0"/>
              <a:buChar char="−"/>
            </a:pPr>
            <a:r>
              <a:rPr lang="en-US" altLang="zh-CN" sz="1600" dirty="0"/>
              <a:t>Requested </a:t>
            </a:r>
            <a:r>
              <a:rPr lang="en-US" altLang="zh-CN" sz="1600" dirty="0">
                <a:solidFill>
                  <a:srgbClr val="0000FF"/>
                </a:solidFill>
              </a:rPr>
              <a:t>1</a:t>
            </a:r>
            <a:r>
              <a:rPr lang="en-US" altLang="zh-CN" sz="1600" dirty="0"/>
              <a:t> calls per week</a:t>
            </a:r>
          </a:p>
        </p:txBody>
      </p:sp>
      <p:graphicFrame>
        <p:nvGraphicFramePr>
          <p:cNvPr id="7"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3150751956"/>
              </p:ext>
            </p:extLst>
          </p:nvPr>
        </p:nvGraphicFramePr>
        <p:xfrm>
          <a:off x="8001000" y="2209800"/>
          <a:ext cx="396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88C62ED9-18BD-0361-8C69-4C3DF4CE531B}"/>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4E12AEFE-9D82-6F1B-6160-A56A944B7526}"/>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8" name="Date Placeholder 7">
            <a:extLst>
              <a:ext uri="{FF2B5EF4-FFF2-40B4-BE49-F238E27FC236}">
                <a16:creationId xmlns:a16="http://schemas.microsoft.com/office/drawing/2014/main" id="{F93EA018-2AFB-455C-E9AB-99182B69807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759840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638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212725" lvl="1" indent="-212725"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March 2023</a:t>
            </a:r>
            <a:r>
              <a:rPr lang="en-US" altLang="zh-CN" sz="1400" i="1" dirty="0">
                <a:solidFill>
                  <a:srgbClr val="FF000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FF0000"/>
                </a:solidFill>
                <a:ea typeface="宋体" panose="02010600030101010101" pitchFamily="2" charset="-122"/>
              </a:rPr>
              <a:t> July 2023</a:t>
            </a:r>
            <a:endParaRPr lang="en-US" altLang="zh-CN" sz="1400" i="1" kern="0" dirty="0">
              <a:solidFill>
                <a:srgbClr val="FF0000"/>
              </a:solidFill>
            </a:endParaRPr>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i="1" kern="0" dirty="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i="1" kern="0" dirty="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resolution for D1.0)</a:t>
            </a:r>
          </a:p>
        </p:txBody>
      </p:sp>
      <p:sp>
        <p:nvSpPr>
          <p:cNvPr id="10" name="Rectangle 3"/>
          <p:cNvSpPr txBox="1">
            <a:spLocks noChangeArrowheads="1"/>
          </p:cNvSpPr>
          <p:nvPr/>
        </p:nvSpPr>
        <p:spPr bwMode="auto">
          <a:xfrm>
            <a:off x="6227762" y="15240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lgn="just">
              <a:buFont typeface="Times New Roman" pitchFamily="16" charset="0"/>
              <a:buChar char="•"/>
            </a:pPr>
            <a:r>
              <a:rPr lang="en-US" altLang="zh-CN" sz="2000" kern="0" dirty="0">
                <a:solidFill>
                  <a:schemeClr val="bg1">
                    <a:lumMod val="50000"/>
                  </a:schemeClr>
                </a:solidFill>
                <a:latin typeface="Times New Roman"/>
              </a:rPr>
              <a:t>January 20, 2023</a:t>
            </a:r>
          </a:p>
          <a:p>
            <a:pPr lvl="1" algn="just">
              <a:buFont typeface="Times New Roman" pitchFamily="16" charset="0"/>
              <a:buChar char="•"/>
            </a:pPr>
            <a:r>
              <a:rPr lang="en-US" altLang="zh-CN" sz="1600" kern="0" dirty="0">
                <a:solidFill>
                  <a:schemeClr val="bg1">
                    <a:lumMod val="50000"/>
                  </a:schemeClr>
                </a:solidFill>
                <a:latin typeface="Times New Roman"/>
              </a:rPr>
              <a:t>802.11 Working group Motion passes</a:t>
            </a:r>
            <a:r>
              <a:rPr lang="zh-CN" altLang="en-US" sz="1600" kern="0" dirty="0">
                <a:solidFill>
                  <a:schemeClr val="bg1">
                    <a:lumMod val="50000"/>
                  </a:schemeClr>
                </a:solidFill>
                <a:latin typeface="Times New Roman"/>
              </a:rPr>
              <a:t>：</a:t>
            </a:r>
            <a:r>
              <a:rPr lang="en-US" altLang="zh-CN" sz="1600" kern="0" dirty="0">
                <a:solidFill>
                  <a:schemeClr val="bg1">
                    <a:lumMod val="50000"/>
                  </a:schemeClr>
                </a:solidFill>
                <a:latin typeface="Times New Roman"/>
              </a:rPr>
              <a:t>802.11bf (WLAN Sensing) Draft 1.0 and Initial Letter Ballot</a:t>
            </a:r>
          </a:p>
          <a:p>
            <a:pPr algn="just">
              <a:buFont typeface="Times New Roman" pitchFamily="16" charset="0"/>
              <a:buChar char="•"/>
            </a:pPr>
            <a:endParaRPr lang="en-US" altLang="zh-CN" sz="2000" kern="0" dirty="0">
              <a:solidFill>
                <a:srgbClr val="000000"/>
              </a:solidFill>
              <a:latin typeface="Times New Roman"/>
            </a:endParaRPr>
          </a:p>
          <a:p>
            <a:pPr algn="just">
              <a:buFont typeface="Times New Roman" pitchFamily="16" charset="0"/>
              <a:buChar char="•"/>
            </a:pPr>
            <a:r>
              <a:rPr lang="en-US" altLang="zh-CN" sz="2000" kern="0" dirty="0">
                <a:solidFill>
                  <a:schemeClr val="bg2"/>
                </a:solidFill>
                <a:latin typeface="Times New Roman"/>
              </a:rPr>
              <a:t>Tuesday January 31, 2023 at 23:59 Eastern Time USA (11:59 PM)</a:t>
            </a:r>
          </a:p>
          <a:p>
            <a:pPr lvl="1" algn="just">
              <a:buFont typeface="Times New Roman" pitchFamily="16" charset="0"/>
              <a:buChar char="•"/>
            </a:pPr>
            <a:r>
              <a:rPr lang="en-US" altLang="zh-CN" sz="1600" dirty="0">
                <a:solidFill>
                  <a:schemeClr val="bg2"/>
                </a:solidFill>
              </a:rPr>
              <a:t>Initial LB start for D1.0</a:t>
            </a:r>
          </a:p>
          <a:p>
            <a:pPr lvl="1" algn="just">
              <a:buFont typeface="Times New Roman" pitchFamily="16" charset="0"/>
              <a:buChar char="•"/>
            </a:pPr>
            <a:endParaRPr lang="en-US" altLang="zh-CN" sz="1600" kern="0" dirty="0">
              <a:solidFill>
                <a:schemeClr val="bg2"/>
              </a:solidFill>
              <a:latin typeface="Times New Roman"/>
            </a:endParaRPr>
          </a:p>
          <a:p>
            <a:pPr algn="just">
              <a:buFont typeface="Times New Roman" pitchFamily="16" charset="0"/>
              <a:buChar char="•"/>
            </a:pPr>
            <a:r>
              <a:rPr lang="en-US" altLang="zh-CN" sz="2000" kern="0" dirty="0">
                <a:solidFill>
                  <a:schemeClr val="bg2"/>
                </a:solidFill>
                <a:latin typeface="Times New Roman"/>
              </a:rPr>
              <a:t>Thursday March 2, 2023 at 23:59 Eastern Time USA (11:59 PM)</a:t>
            </a:r>
          </a:p>
          <a:p>
            <a:pPr lvl="1" algn="just">
              <a:buFont typeface="Times New Roman" pitchFamily="16" charset="0"/>
              <a:buChar char="•"/>
            </a:pPr>
            <a:r>
              <a:rPr lang="en-US" altLang="zh-CN" sz="1600" dirty="0">
                <a:solidFill>
                  <a:schemeClr val="bg2"/>
                </a:solidFill>
              </a:rPr>
              <a:t>Initial LB end for D1.0</a:t>
            </a:r>
          </a:p>
          <a:p>
            <a:pPr lvl="1" algn="just">
              <a:buFont typeface="Times New Roman" pitchFamily="16" charset="0"/>
              <a:buChar char="•"/>
            </a:pPr>
            <a:r>
              <a:rPr lang="en-US" altLang="zh-CN" sz="1600" dirty="0">
                <a:solidFill>
                  <a:schemeClr val="bg2"/>
                </a:solidFill>
              </a:rPr>
              <a:t>Assign the comments</a:t>
            </a:r>
            <a:endParaRPr lang="en-US" altLang="zh-CN" sz="1600" kern="0" dirty="0">
              <a:solidFill>
                <a:schemeClr val="bg2"/>
              </a:solidFill>
              <a:latin typeface="Times New Roman"/>
            </a:endParaRPr>
          </a:p>
          <a:p>
            <a:pPr lvl="0" algn="just">
              <a:buFont typeface="Times New Roman" pitchFamily="16" charset="0"/>
              <a:buChar char="•"/>
            </a:pPr>
            <a:endParaRPr lang="en-US" altLang="zh-CN" sz="2000" kern="0" dirty="0">
              <a:solidFill>
                <a:schemeClr val="bg1">
                  <a:lumMod val="50000"/>
                </a:schemeClr>
              </a:solidFill>
              <a:latin typeface="Times New Roman"/>
            </a:endParaRPr>
          </a:p>
          <a:p>
            <a:pPr lvl="0" algn="just">
              <a:buFont typeface="Times New Roman" pitchFamily="16" charset="0"/>
              <a:buChar char="•"/>
            </a:pPr>
            <a:r>
              <a:rPr lang="en-US" altLang="zh-CN" sz="2000" kern="0" dirty="0">
                <a:solidFill>
                  <a:schemeClr val="bg1">
                    <a:lumMod val="50000"/>
                  </a:schemeClr>
                </a:solidFill>
                <a:latin typeface="Times New Roman"/>
              </a:rPr>
              <a:t>Consider Ad Hoc meeting before July Plenary (decide during May Interim)</a:t>
            </a:r>
          </a:p>
        </p:txBody>
      </p:sp>
      <p:sp>
        <p:nvSpPr>
          <p:cNvPr id="4" name="左大括号 3"/>
          <p:cNvSpPr/>
          <p:nvPr/>
        </p:nvSpPr>
        <p:spPr bwMode="auto">
          <a:xfrm>
            <a:off x="6019800" y="1600200"/>
            <a:ext cx="207962" cy="4572000"/>
          </a:xfrm>
          <a:prstGeom prst="leftBrace">
            <a:avLst>
              <a:gd name="adj1" fmla="val 8333"/>
              <a:gd name="adj2" fmla="val 48681"/>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7F9F3562-9F79-BB4F-3AAF-356460EA9F0B}"/>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75432AC8-9BBD-FCFF-8C9A-854C6CE8B3FC}"/>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6" name="Date Placeholder 5">
            <a:extLst>
              <a:ext uri="{FF2B5EF4-FFF2-40B4-BE49-F238E27FC236}">
                <a16:creationId xmlns:a16="http://schemas.microsoft.com/office/drawing/2014/main" id="{5A01FB0F-7D37-585C-EF80-02CBFFE83F03}"/>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6583490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6" name="Rectangle 3"/>
          <p:cNvSpPr txBox="1">
            <a:spLocks noChangeArrowheads="1"/>
          </p:cNvSpPr>
          <p:nvPr/>
        </p:nvSpPr>
        <p:spPr bwMode="auto">
          <a:xfrm>
            <a:off x="228600" y="838200"/>
            <a:ext cx="546983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a:solidFill>
                  <a:srgbClr val="FF0000"/>
                </a:solidFill>
                <a:cs typeface="Times New Roman" panose="02020603050405020304" pitchFamily="18" charset="0"/>
              </a:rPr>
              <a:t>Confirmed:</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July	17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Too close to May Interim</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rgbClr val="FF0000"/>
                </a:solidFill>
                <a:cs typeface="Times New Roman" panose="02020603050405020304" pitchFamily="18" charset="0"/>
              </a:rPr>
              <a:t>July 	18	(Tuesday),	10</a:t>
            </a:r>
            <a:r>
              <a:rPr lang="zh-CN" altLang="en-US" sz="1100" strike="sngStrike" dirty="0">
                <a:solidFill>
                  <a:srgbClr val="FF0000"/>
                </a:solidFill>
                <a:cs typeface="Times New Roman" panose="02020603050405020304" pitchFamily="18" charset="0"/>
              </a:rPr>
              <a:t>：</a:t>
            </a:r>
            <a:r>
              <a:rPr lang="en-US" altLang="zh-CN" sz="1100" strike="sngStrike" dirty="0">
                <a:solidFill>
                  <a:srgbClr val="FF000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rgbClr val="FF0000"/>
                </a:solidFill>
                <a:cs typeface="Times New Roman" panose="02020603050405020304" pitchFamily="18" charset="0"/>
              </a:rPr>
              <a:t>July 	20	(Thursday),	23</a:t>
            </a:r>
            <a:r>
              <a:rPr lang="zh-CN" altLang="en-US" sz="1100" strike="sngStrike" dirty="0">
                <a:solidFill>
                  <a:srgbClr val="FF0000"/>
                </a:solidFill>
                <a:cs typeface="Times New Roman" panose="02020603050405020304" pitchFamily="18" charset="0"/>
              </a:rPr>
              <a:t>：</a:t>
            </a:r>
            <a:r>
              <a:rPr lang="en-US" altLang="zh-CN" sz="1100" strike="sngStrike" dirty="0">
                <a:solidFill>
                  <a:srgbClr val="FF000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rgbClr val="FF0000"/>
                </a:solidFill>
                <a:cs typeface="Times New Roman" panose="02020603050405020304" pitchFamily="18" charset="0"/>
              </a:rPr>
              <a:t>July 	24	(Monday),	10</a:t>
            </a:r>
            <a:r>
              <a:rPr lang="zh-CN" altLang="en-US" sz="1100" strike="sngStrike" dirty="0">
                <a:solidFill>
                  <a:srgbClr val="FF0000"/>
                </a:solidFill>
                <a:cs typeface="Times New Roman" panose="02020603050405020304" pitchFamily="18" charset="0"/>
              </a:rPr>
              <a:t>：</a:t>
            </a:r>
            <a:r>
              <a:rPr lang="en-US" altLang="zh-CN" sz="1100" strike="sngStrike" dirty="0">
                <a:solidFill>
                  <a:srgbClr val="FF000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rgbClr val="FF0000"/>
                </a:solidFill>
                <a:cs typeface="Times New Roman" panose="02020603050405020304" pitchFamily="18" charset="0"/>
              </a:rPr>
              <a:t>July 	25	(Tuesday),	10</a:t>
            </a:r>
            <a:r>
              <a:rPr lang="zh-CN" altLang="en-US" sz="1100" strike="sngStrike" dirty="0">
                <a:solidFill>
                  <a:srgbClr val="FF0000"/>
                </a:solidFill>
                <a:cs typeface="Times New Roman" panose="02020603050405020304" pitchFamily="18" charset="0"/>
              </a:rPr>
              <a:t>：</a:t>
            </a:r>
            <a:r>
              <a:rPr lang="en-US" altLang="zh-CN" sz="1100" strike="sngStrike" dirty="0">
                <a:solidFill>
                  <a:srgbClr val="FF000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July 	27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rgbClr val="FF0000"/>
                </a:solidFill>
                <a:cs typeface="Times New Roman" panose="02020603050405020304" pitchFamily="18" charset="0"/>
              </a:rPr>
              <a:t>July 	31	(Monday),	10</a:t>
            </a:r>
            <a:r>
              <a:rPr lang="zh-CN" altLang="en-US" sz="1100" strike="sngStrike" dirty="0">
                <a:solidFill>
                  <a:srgbClr val="FF0000"/>
                </a:solidFill>
                <a:cs typeface="Times New Roman" panose="02020603050405020304" pitchFamily="18" charset="0"/>
              </a:rPr>
              <a:t>：</a:t>
            </a:r>
            <a:r>
              <a:rPr lang="en-US" altLang="zh-CN" sz="1100" strike="sngStrike" dirty="0">
                <a:solidFill>
                  <a:srgbClr val="FF0000"/>
                </a:solidFill>
                <a:cs typeface="Times New Roman" panose="02020603050405020304" pitchFamily="18" charset="0"/>
              </a:rPr>
              <a:t>00 - 12:00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 	1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Aug 	3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a:t>
            </a:r>
          </a:p>
          <a:p>
            <a:pPr marL="685800" lvl="2" indent="-285750" algn="just">
              <a:spcBef>
                <a:spcPct val="0"/>
              </a:spcBef>
              <a:spcAft>
                <a:spcPts val="0"/>
              </a:spcAft>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Aug 	7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a:t>
            </a:r>
            <a:r>
              <a:rPr lang="en-US" altLang="zh-CN" sz="1100" dirty="0">
                <a:cs typeface="Times New Roman" panose="02020603050405020304" pitchFamily="18" charset="0"/>
              </a:rPr>
              <a:t>– CAC</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rgbClr val="FF0000"/>
                </a:solidFill>
                <a:cs typeface="Times New Roman" panose="02020603050405020304" pitchFamily="18" charset="0"/>
              </a:rPr>
              <a:t>Aug 	8	(Tuesday),	10</a:t>
            </a:r>
            <a:r>
              <a:rPr lang="zh-CN" altLang="en-US" sz="1100" strike="sngStrike" dirty="0">
                <a:solidFill>
                  <a:srgbClr val="FF0000"/>
                </a:solidFill>
                <a:cs typeface="Times New Roman" panose="02020603050405020304" pitchFamily="18" charset="0"/>
              </a:rPr>
              <a:t>：</a:t>
            </a:r>
            <a:r>
              <a:rPr lang="en-US" altLang="zh-CN" sz="1100" strike="sngStrike" dirty="0">
                <a:solidFill>
                  <a:srgbClr val="FF000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Aug 	10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 	14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Aug 	15	(Tuesday),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holiday</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Aug 	17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Aug 	21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 	22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rgbClr val="FF0000"/>
                </a:solidFill>
                <a:cs typeface="Times New Roman" panose="02020603050405020304" pitchFamily="18" charset="0"/>
              </a:rPr>
              <a:t>Aug 	24	(Thursday),	23</a:t>
            </a:r>
            <a:r>
              <a:rPr lang="zh-CN" altLang="en-US" sz="1100" strike="sngStrike" dirty="0">
                <a:solidFill>
                  <a:srgbClr val="FF0000"/>
                </a:solidFill>
                <a:cs typeface="Times New Roman" panose="02020603050405020304" pitchFamily="18" charset="0"/>
              </a:rPr>
              <a:t>：</a:t>
            </a:r>
            <a:r>
              <a:rPr lang="en-US" altLang="zh-CN" sz="1100" strike="sngStrike" dirty="0">
                <a:solidFill>
                  <a:srgbClr val="FF000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Aug 	28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a:t>
            </a:r>
            <a:r>
              <a:rPr lang="en-US" altLang="zh-CN" sz="1100" dirty="0">
                <a:cs typeface="Times New Roman" panose="02020603050405020304" pitchFamily="18" charset="0"/>
              </a:rPr>
              <a:t>– CAC</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rgbClr val="FF0000"/>
                </a:solidFill>
                <a:cs typeface="Times New Roman" panose="02020603050405020304" pitchFamily="18" charset="0"/>
              </a:rPr>
              <a:t>Aug 	29	(Tuesday),	10</a:t>
            </a:r>
            <a:r>
              <a:rPr lang="zh-CN" altLang="en-US" sz="1100" strike="sngStrike" dirty="0">
                <a:solidFill>
                  <a:srgbClr val="FF0000"/>
                </a:solidFill>
                <a:cs typeface="Times New Roman" panose="02020603050405020304" pitchFamily="18" charset="0"/>
              </a:rPr>
              <a:t>：</a:t>
            </a:r>
            <a:r>
              <a:rPr lang="en-US" altLang="zh-CN" sz="1100" strike="sngStrike" dirty="0">
                <a:solidFill>
                  <a:srgbClr val="FF0000"/>
                </a:solidFill>
                <a:cs typeface="Times New Roman" panose="02020603050405020304" pitchFamily="18" charset="0"/>
              </a:rPr>
              <a:t>00 - 12:00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Aug 	31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Sept 	4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holiday</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 	5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Sept 	7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54608"/>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September Interim 2023 (Sept 10-15) </a:t>
            </a:r>
            <a:r>
              <a:rPr lang="en-US" altLang="zh-CN" sz="1600" dirty="0"/>
              <a:t>	</a:t>
            </a:r>
            <a:endParaRPr lang="en-US" altLang="zh-CN" sz="1200" dirty="0"/>
          </a:p>
          <a:p>
            <a:pPr marL="685800" lvl="2" indent="-285750" algn="just">
              <a:spcBef>
                <a:spcPct val="0"/>
              </a:spcBef>
              <a:spcAft>
                <a:spcPts val="0"/>
              </a:spcAft>
              <a:buFont typeface="Times New Roman" panose="02020603050405020304" pitchFamily="18" charset="0"/>
              <a:buChar char="―"/>
              <a:defRPr/>
            </a:pPr>
            <a:r>
              <a:rPr lang="en-US" altLang="zh-CN" sz="1200" strike="sngStrike" dirty="0">
                <a:solidFill>
                  <a:srgbClr val="FF0000"/>
                </a:solidFill>
                <a:ea typeface="宋体" panose="02010600030101010101" pitchFamily="2" charset="-122"/>
              </a:rPr>
              <a:t>Sept 11    (Monday AM 1),		08:00-10:00 Atlanta time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ea typeface="宋体" panose="02010600030101010101" pitchFamily="2" charset="-122"/>
              </a:rPr>
              <a:t>Sept</a:t>
            </a:r>
            <a:r>
              <a:rPr lang="en-US" altLang="zh-CN" sz="1200" dirty="0">
                <a:solidFill>
                  <a:srgbClr val="00B0F0"/>
                </a:solidFill>
                <a:cs typeface="Times New Roman" panose="02020603050405020304" pitchFamily="18" charset="0"/>
              </a:rPr>
              <a:t> 11    (Monday AM 2), 	 	</a:t>
            </a:r>
            <a:r>
              <a:rPr lang="en-US" altLang="zh-CN" sz="1200" dirty="0">
                <a:solidFill>
                  <a:srgbClr val="00B0F0"/>
                </a:solidFill>
                <a:ea typeface="宋体" panose="02010600030101010101" pitchFamily="2" charset="-122"/>
              </a:rPr>
              <a:t>10:30-12:30 Atlanta time </a:t>
            </a: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ea typeface="宋体" panose="02010600030101010101" pitchFamily="2" charset="-122"/>
              </a:rPr>
              <a:t>Sept</a:t>
            </a:r>
            <a:r>
              <a:rPr lang="en-US" altLang="zh-CN" sz="1200" dirty="0">
                <a:solidFill>
                  <a:srgbClr val="00B0F0"/>
                </a:solidFill>
                <a:cs typeface="Times New Roman" panose="02020603050405020304" pitchFamily="18" charset="0"/>
              </a:rPr>
              <a:t> 12    (Tuesday AM 2),		</a:t>
            </a:r>
            <a:r>
              <a:rPr lang="en-US" altLang="zh-CN" sz="1200" dirty="0">
                <a:solidFill>
                  <a:srgbClr val="00B0F0"/>
                </a:solidFill>
                <a:ea typeface="宋体" panose="02010600030101010101" pitchFamily="2" charset="-122"/>
              </a:rPr>
              <a:t>10:30-12:30 Atlanta time </a:t>
            </a: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7030A0"/>
                </a:solidFill>
                <a:ea typeface="宋体" panose="02010600030101010101" pitchFamily="2" charset="-122"/>
              </a:rPr>
              <a:t>Sept</a:t>
            </a:r>
            <a:r>
              <a:rPr lang="en-US" altLang="zh-CN" sz="1200" dirty="0">
                <a:solidFill>
                  <a:srgbClr val="7030A0"/>
                </a:solidFill>
                <a:cs typeface="Times New Roman" panose="02020603050405020304" pitchFamily="18" charset="0"/>
              </a:rPr>
              <a:t> 12    (Tuesday PM 1),		13:30-15:30 </a:t>
            </a:r>
            <a:r>
              <a:rPr lang="en-US" altLang="zh-CN" sz="1200" dirty="0">
                <a:solidFill>
                  <a:srgbClr val="7030A0"/>
                </a:solidFill>
                <a:ea typeface="宋体" panose="02010600030101010101" pitchFamily="2" charset="-122"/>
              </a:rPr>
              <a:t>Atlanta</a:t>
            </a:r>
            <a:r>
              <a:rPr lang="en-US" altLang="zh-CN" sz="1200" dirty="0">
                <a:solidFill>
                  <a:srgbClr val="7030A0"/>
                </a:solidFill>
                <a:cs typeface="Times New Roman" panose="02020603050405020304" pitchFamily="18" charset="0"/>
              </a:rPr>
              <a:t> time</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ea typeface="宋体" panose="02010600030101010101" pitchFamily="2" charset="-122"/>
              </a:rPr>
              <a:t>Sept</a:t>
            </a:r>
            <a:r>
              <a:rPr lang="en-US" altLang="zh-CN" sz="1200" dirty="0">
                <a:solidFill>
                  <a:srgbClr val="00B050"/>
                </a:solidFill>
                <a:cs typeface="Times New Roman" panose="02020603050405020304" pitchFamily="18" charset="0"/>
              </a:rPr>
              <a:t> 13    (Wednesday AM 1),		08:00-10:00 </a:t>
            </a:r>
            <a:r>
              <a:rPr lang="en-US" altLang="zh-CN" sz="1200" dirty="0">
                <a:solidFill>
                  <a:srgbClr val="00B050"/>
                </a:solidFill>
                <a:ea typeface="宋体" panose="02010600030101010101" pitchFamily="2" charset="-122"/>
              </a:rPr>
              <a:t>Atlanta</a:t>
            </a:r>
            <a:r>
              <a:rPr lang="en-US" altLang="zh-CN" sz="1200" dirty="0">
                <a:solidFill>
                  <a:srgbClr val="00B050"/>
                </a:solidFill>
                <a:cs typeface="Times New Roman" panose="02020603050405020304" pitchFamily="18" charset="0"/>
              </a:rPr>
              <a:t>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B0F0"/>
                </a:solidFill>
                <a:ea typeface="宋体" panose="02010600030101010101" pitchFamily="2" charset="-122"/>
              </a:rPr>
              <a:t>Sept 13    (Wednesday AM 2),		10:30-12:30 Atlanta time </a:t>
            </a:r>
          </a:p>
          <a:p>
            <a:pPr marL="400050" lvl="2" indent="0" algn="just">
              <a:spcBef>
                <a:spcPct val="0"/>
              </a:spcBef>
              <a:spcAft>
                <a:spcPts val="0"/>
              </a:spcAft>
              <a:buNone/>
              <a:defRPr/>
            </a:pPr>
            <a:endParaRPr lang="en-US" altLang="zh-CN" sz="1200" dirty="0">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ea typeface="宋体" panose="02010600030101010101" pitchFamily="2" charset="-122"/>
              </a:rPr>
              <a:t>Sept</a:t>
            </a:r>
            <a:r>
              <a:rPr lang="en-US" altLang="zh-CN" sz="1200" dirty="0">
                <a:solidFill>
                  <a:srgbClr val="00B0F0"/>
                </a:solidFill>
                <a:cs typeface="Times New Roman" panose="02020603050405020304" pitchFamily="18" charset="0"/>
              </a:rPr>
              <a:t> 14    (Thursday AM 2),		</a:t>
            </a:r>
            <a:r>
              <a:rPr lang="en-US" altLang="zh-CN" sz="1200" dirty="0">
                <a:solidFill>
                  <a:srgbClr val="00B0F0"/>
                </a:solidFill>
                <a:ea typeface="宋体" panose="02010600030101010101" pitchFamily="2" charset="-122"/>
              </a:rPr>
              <a:t>10:30-12:30</a:t>
            </a:r>
            <a:r>
              <a:rPr lang="en-US" altLang="zh-CN" sz="1200" dirty="0">
                <a:solidFill>
                  <a:srgbClr val="00B0F0"/>
                </a:solidFill>
                <a:cs typeface="Times New Roman" panose="02020603050405020304" pitchFamily="18" charset="0"/>
              </a:rPr>
              <a:t> </a:t>
            </a:r>
            <a:r>
              <a:rPr lang="en-US" altLang="zh-CN" sz="1200" dirty="0">
                <a:solidFill>
                  <a:srgbClr val="00B0F0"/>
                </a:solidFill>
                <a:ea typeface="宋体" panose="02010600030101010101" pitchFamily="2" charset="-122"/>
              </a:rPr>
              <a:t>Atlanta</a:t>
            </a:r>
            <a:r>
              <a:rPr lang="en-US" altLang="zh-CN" sz="1200" dirty="0">
                <a:solidFill>
                  <a:srgbClr val="00B0F0"/>
                </a:solidFill>
                <a:cs typeface="Times New Roman" panose="02020603050405020304" pitchFamily="18" charset="0"/>
              </a:rPr>
              <a:t>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7030A0"/>
                </a:solidFill>
                <a:ea typeface="宋体" panose="02010600030101010101" pitchFamily="2" charset="-122"/>
              </a:rPr>
              <a:t>Sept</a:t>
            </a:r>
            <a:r>
              <a:rPr lang="en-US" altLang="zh-CN" sz="1200" dirty="0">
                <a:solidFill>
                  <a:srgbClr val="7030A0"/>
                </a:solidFill>
                <a:cs typeface="Times New Roman" panose="02020603050405020304" pitchFamily="18" charset="0"/>
              </a:rPr>
              <a:t> 14    (Thursday PM 1),		13:30-15:30 </a:t>
            </a:r>
            <a:r>
              <a:rPr lang="en-US" altLang="zh-CN" sz="1200" dirty="0">
                <a:solidFill>
                  <a:srgbClr val="7030A0"/>
                </a:solidFill>
                <a:ea typeface="宋体" panose="02010600030101010101" pitchFamily="2" charset="-122"/>
              </a:rPr>
              <a:t>Atlanta</a:t>
            </a:r>
            <a:r>
              <a:rPr lang="en-US" altLang="zh-CN" sz="1200" dirty="0">
                <a:solidFill>
                  <a:srgbClr val="7030A0"/>
                </a:solidFill>
                <a:cs typeface="Times New Roman" panose="02020603050405020304" pitchFamily="18" charset="0"/>
              </a:rPr>
              <a:t> time</a:t>
            </a:r>
          </a:p>
          <a:p>
            <a:pPr marL="685800" lvl="2" indent="-285750" algn="just">
              <a:spcBef>
                <a:spcPct val="0"/>
              </a:spcBef>
              <a:spcAft>
                <a:spcPts val="0"/>
              </a:spcAft>
              <a:buFont typeface="Times New Roman" panose="02020603050405020304" pitchFamily="18" charset="0"/>
              <a:buChar char="―"/>
              <a:defRPr/>
            </a:pPr>
            <a:endParaRPr lang="en-US" altLang="zh-CN" dirty="0">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(July 2023 – Sept 2023 CAC calls: </a:t>
            </a:r>
            <a:r>
              <a:rPr lang="en-US" altLang="zh-CN" sz="900" dirty="0">
                <a:solidFill>
                  <a:srgbClr val="0000FF"/>
                </a:solidFill>
                <a:cs typeface="Times New Roman" panose="02020603050405020304" pitchFamily="18" charset="0"/>
              </a:rPr>
              <a:t>Aug 7, Aug 28, Sept 10</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p:txBody>
      </p:sp>
      <p:graphicFrame>
        <p:nvGraphicFramePr>
          <p:cNvPr id="8" name="表格 7"/>
          <p:cNvGraphicFramePr>
            <a:graphicFrameLocks noGrp="1"/>
          </p:cNvGraphicFramePr>
          <p:nvPr/>
        </p:nvGraphicFramePr>
        <p:xfrm>
          <a:off x="6553200" y="3814144"/>
          <a:ext cx="5486400" cy="1505585"/>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305435">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20:00-22:00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22:30-00:30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165">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PM1</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13:30-15:30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kern="1200" dirty="0">
                          <a:solidFill>
                            <a:srgbClr val="7030A0"/>
                          </a:solidFill>
                          <a:effectLst/>
                          <a:latin typeface="Calibri" panose="020F0502020204030204" pitchFamily="34" charset="0"/>
                          <a:ea typeface="宋体" panose="02010600030101010101" pitchFamily="2" charset="-122"/>
                          <a:cs typeface="+mn-cs"/>
                        </a:rPr>
                        <a:t>01:30-03:30</a:t>
                      </a:r>
                      <a:endParaRPr lang="zh-CN" altLang="en-US" sz="900" kern="1200" dirty="0">
                        <a:solidFill>
                          <a:srgbClr val="7030A0"/>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kern="1200" dirty="0">
                          <a:solidFill>
                            <a:srgbClr val="7030A0"/>
                          </a:solidFill>
                          <a:effectLst/>
                          <a:latin typeface="Calibri" panose="020F0502020204030204" pitchFamily="34" charset="0"/>
                          <a:ea typeface="宋体" panose="02010600030101010101" pitchFamily="2" charset="-122"/>
                          <a:cs typeface="+mn-cs"/>
                        </a:rPr>
                        <a:t>19:30-21:30</a:t>
                      </a:r>
                      <a:endParaRPr lang="zh-CN" altLang="en-US" sz="900" kern="1200" dirty="0">
                        <a:solidFill>
                          <a:srgbClr val="7030A0"/>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kern="1200" dirty="0">
                          <a:solidFill>
                            <a:srgbClr val="7030A0"/>
                          </a:solidFill>
                          <a:effectLst/>
                          <a:latin typeface="Calibri" panose="020F0502020204030204" pitchFamily="34" charset="0"/>
                          <a:ea typeface="宋体" panose="02010600030101010101" pitchFamily="2" charset="-122"/>
                          <a:cs typeface="+mn-cs"/>
                        </a:rPr>
                        <a:t>20:30-22:30</a:t>
                      </a:r>
                      <a:endParaRPr lang="zh-CN" altLang="en-US" sz="900" kern="1200" dirty="0">
                        <a:solidFill>
                          <a:srgbClr val="7030A0"/>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kern="1200" dirty="0">
                          <a:solidFill>
                            <a:srgbClr val="7030A0"/>
                          </a:solidFill>
                          <a:effectLst/>
                          <a:latin typeface="Calibri" panose="020F0502020204030204" pitchFamily="34" charset="0"/>
                          <a:ea typeface="宋体" panose="02010600030101010101" pitchFamily="2" charset="-122"/>
                          <a:cs typeface="+mn-cs"/>
                        </a:rPr>
                        <a:t>13:30-15:30</a:t>
                      </a:r>
                      <a:endParaRPr lang="zh-CN" altLang="en-US" sz="900" kern="1200" dirty="0">
                        <a:solidFill>
                          <a:srgbClr val="7030A0"/>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kern="1200" dirty="0">
                          <a:solidFill>
                            <a:srgbClr val="7030A0"/>
                          </a:solidFill>
                          <a:effectLst/>
                          <a:latin typeface="Calibri" panose="020F0502020204030204" pitchFamily="34" charset="0"/>
                          <a:ea typeface="宋体" panose="02010600030101010101" pitchFamily="2" charset="-122"/>
                          <a:cs typeface="+mn-cs"/>
                        </a:rPr>
                        <a:t>10:30-12:30</a:t>
                      </a:r>
                      <a:endParaRPr lang="zh-CN" altLang="en-US" sz="900" kern="1200" dirty="0">
                        <a:solidFill>
                          <a:srgbClr val="7030A0"/>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04:00-06:00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22:00-24:00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07:30-09:30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Footer Placeholder 1">
            <a:extLst>
              <a:ext uri="{FF2B5EF4-FFF2-40B4-BE49-F238E27FC236}">
                <a16:creationId xmlns:a16="http://schemas.microsoft.com/office/drawing/2014/main" id="{CD4FF4ED-76DD-6AF5-93E4-6B897D454A1C}"/>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302658E0-F950-2C84-B600-8D80A6A12CE0}"/>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4" name="Date Placeholder 3">
            <a:extLst>
              <a:ext uri="{FF2B5EF4-FFF2-40B4-BE49-F238E27FC236}">
                <a16:creationId xmlns:a16="http://schemas.microsoft.com/office/drawing/2014/main" id="{E37A8B5F-4C93-392E-9949-229526A8003E}"/>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2269220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2023-07-13</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1E848ACB-522C-B8CE-77A0-24456702959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800823E5-B5DD-58C1-92EC-4D9D60859E11}"/>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4" name="Date Placeholder 3">
            <a:extLst>
              <a:ext uri="{FF2B5EF4-FFF2-40B4-BE49-F238E27FC236}">
                <a16:creationId xmlns:a16="http://schemas.microsoft.com/office/drawing/2014/main" id="{A3E3E4A8-AC0C-E824-85DA-85A314490897}"/>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54769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July 2023 Session (mixed-mode)</a:t>
            </a:r>
          </a:p>
        </p:txBody>
      </p:sp>
      <p:sp>
        <p:nvSpPr>
          <p:cNvPr id="2" name="Footer Placeholder 1">
            <a:extLst>
              <a:ext uri="{FF2B5EF4-FFF2-40B4-BE49-F238E27FC236}">
                <a16:creationId xmlns:a16="http://schemas.microsoft.com/office/drawing/2014/main" id="{9CBE2C06-0B73-2B82-93FF-F9CDE2CE636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14A3437E-9FA6-9EA4-35DC-27BE9947BE56}"/>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4" name="Date Placeholder 3">
            <a:extLst>
              <a:ext uri="{FF2B5EF4-FFF2-40B4-BE49-F238E27FC236}">
                <a16:creationId xmlns:a16="http://schemas.microsoft.com/office/drawing/2014/main" id="{B9794B4E-0DC1-D626-BBE6-7E7BE122594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655130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May to July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2023</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8" name="Content Placeholder 7">
            <a:extLst>
              <a:ext uri="{FF2B5EF4-FFF2-40B4-BE49-F238E27FC236}">
                <a16:creationId xmlns:a16="http://schemas.microsoft.com/office/drawing/2014/main" id="{231C1190-92F2-6D83-02D2-E0350F4324D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0242" y="1752600"/>
            <a:ext cx="8679158" cy="4742734"/>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219200"/>
            <a:ext cx="8229600" cy="5181600"/>
          </a:xfrm>
        </p:spPr>
        <p:txBody>
          <a:bodyPr/>
          <a:lstStyle/>
          <a:p>
            <a:pPr>
              <a:spcBef>
                <a:spcPts val="0"/>
              </a:spcBef>
            </a:pPr>
            <a:r>
              <a:rPr lang="en-US" dirty="0"/>
              <a:t>Agenda is here: </a:t>
            </a:r>
            <a:r>
              <a:rPr lang="en-US" dirty="0">
                <a:hlinkClick r:id="rId3"/>
              </a:rPr>
              <a:t>11-23/0967r11</a:t>
            </a:r>
            <a:r>
              <a:rPr lang="en-US" dirty="0"/>
              <a:t> </a:t>
            </a:r>
          </a:p>
          <a:p>
            <a:pPr>
              <a:spcBef>
                <a:spcPts val="0"/>
              </a:spcBef>
            </a:pPr>
            <a:r>
              <a:rPr lang="en-US" dirty="0"/>
              <a:t>Comment resolution on D1.0 spreadsheet: </a:t>
            </a:r>
            <a:r>
              <a:rPr lang="en-US" dirty="0">
                <a:hlinkClick r:id="rId4"/>
              </a:rPr>
              <a:t>11-23/1152r10</a:t>
            </a:r>
            <a:r>
              <a:rPr lang="en-US" dirty="0"/>
              <a:t> </a:t>
            </a:r>
          </a:p>
          <a:p>
            <a:pPr>
              <a:spcBef>
                <a:spcPts val="0"/>
              </a:spcBef>
            </a:pPr>
            <a:r>
              <a:rPr lang="en-US" dirty="0"/>
              <a:t>Motions: </a:t>
            </a:r>
            <a:r>
              <a:rPr lang="en-US" dirty="0">
                <a:hlinkClick r:id="rId5"/>
              </a:rPr>
              <a:t>11-22/0651r21</a:t>
            </a:r>
            <a:r>
              <a:rPr lang="en-US" dirty="0"/>
              <a:t> </a:t>
            </a:r>
          </a:p>
          <a:p>
            <a:pPr>
              <a:spcBef>
                <a:spcPts val="0"/>
              </a:spcBef>
            </a:pPr>
            <a:endParaRPr lang="en-US" dirty="0"/>
          </a:p>
          <a:p>
            <a:pPr>
              <a:spcBef>
                <a:spcPts val="0"/>
              </a:spcBef>
            </a:pPr>
            <a:r>
              <a:rPr lang="en-US" dirty="0"/>
              <a:t>Resolved 9 of 294 comments; 182 assigned.  Identified 9 “topic areas” for comments.</a:t>
            </a:r>
          </a:p>
          <a:p>
            <a:pPr>
              <a:spcBef>
                <a:spcPts val="0"/>
              </a:spcBef>
            </a:pPr>
            <a:r>
              <a:rPr lang="en-US" dirty="0"/>
              <a:t>Request to put D1.0 in IEEE Store (motion later today)</a:t>
            </a:r>
          </a:p>
          <a:p>
            <a:pPr>
              <a:spcBef>
                <a:spcPts val="0"/>
              </a:spcBef>
            </a:pPr>
            <a:r>
              <a:rPr lang="en-US" dirty="0"/>
              <a:t>Considered liaison(s) from WBA which were part of what started this work: </a:t>
            </a:r>
            <a:r>
              <a:rPr lang="en-US" b="0" u="sng" dirty="0">
                <a:hlinkClick r:id="rId6"/>
              </a:rPr>
              <a:t>11-21/0703r0</a:t>
            </a:r>
            <a:r>
              <a:rPr lang="en-US" b="0" dirty="0"/>
              <a:t>, </a:t>
            </a:r>
            <a:r>
              <a:rPr lang="en-US" b="0" dirty="0">
                <a:hlinkClick r:id="rId7"/>
              </a:rPr>
              <a:t>11-21/1141r0</a:t>
            </a:r>
            <a:r>
              <a:rPr lang="en-US" b="0" dirty="0"/>
              <a:t>, </a:t>
            </a:r>
            <a:r>
              <a:rPr lang="en-US" b="0" dirty="0">
                <a:hlinkClick r:id="rId8"/>
              </a:rPr>
              <a:t>11-22/0668r0</a:t>
            </a:r>
            <a:r>
              <a:rPr lang="en-US" b="0" dirty="0"/>
              <a:t>, </a:t>
            </a:r>
            <a:r>
              <a:rPr lang="en-US" b="0" dirty="0">
                <a:hlinkClick r:id="rId9"/>
              </a:rPr>
              <a:t>11-22/0653r0</a:t>
            </a:r>
            <a:r>
              <a:rPr lang="en-US" b="0" dirty="0"/>
              <a:t> </a:t>
            </a:r>
          </a:p>
          <a:p>
            <a:pPr lvl="1">
              <a:spcBef>
                <a:spcPts val="0"/>
              </a:spcBef>
            </a:pPr>
            <a:r>
              <a:rPr lang="en-US" b="1" dirty="0"/>
              <a:t>Brief liaison response, with reference to D1.0 in Store, and plan for follow-up analysis of mapping from WBA use cases to our mechanisms (motion later today)</a:t>
            </a:r>
          </a:p>
          <a:p>
            <a:pPr lvl="1">
              <a:spcBef>
                <a:spcPts val="0"/>
              </a:spcBef>
            </a:pPr>
            <a:r>
              <a:rPr lang="en-US" b="1" dirty="0"/>
              <a:t>Will work on a more detailed liaison response, expected to be finalized in September</a:t>
            </a:r>
          </a:p>
          <a:p>
            <a:pPr>
              <a:spcBef>
                <a:spcPts val="0"/>
              </a:spcBef>
            </a:pPr>
            <a:endParaRPr lang="en-US" altLang="en-US" sz="1400" dirty="0"/>
          </a:p>
        </p:txBody>
      </p:sp>
      <p:sp>
        <p:nvSpPr>
          <p:cNvPr id="2" name="Footer Placeholder 1">
            <a:extLst>
              <a:ext uri="{FF2B5EF4-FFF2-40B4-BE49-F238E27FC236}">
                <a16:creationId xmlns:a16="http://schemas.microsoft.com/office/drawing/2014/main" id="{C1CCA323-2ADE-9B0C-0E06-B208A56BD1B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CEABE8C-4C33-3799-E93A-D674CC52A9FD}"/>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4" name="Date Placeholder 3">
            <a:extLst>
              <a:ext uri="{FF2B5EF4-FFF2-40B4-BE49-F238E27FC236}">
                <a16:creationId xmlns:a16="http://schemas.microsoft.com/office/drawing/2014/main" id="{577338D9-C0EC-CCAC-49EE-63615CCCA772}"/>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18947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00FF00"/>
                </a:highlight>
                <a:latin typeface="Times New Roman"/>
                <a:ea typeface="MS Gothic"/>
              </a:rPr>
              <a:t>May 2023</a:t>
            </a:r>
          </a:p>
          <a:p>
            <a:pPr lvl="1" algn="just">
              <a:spcBef>
                <a:spcPts val="0"/>
              </a:spcBef>
              <a:defRPr/>
            </a:pPr>
            <a:r>
              <a:rPr lang="en-US" altLang="zh-CN" sz="2400" dirty="0">
                <a:latin typeface="Times New Roman"/>
                <a:ea typeface="MS Gothic"/>
              </a:rPr>
              <a:t>Recirculation LB (D2.0)			Nov 2023</a:t>
            </a:r>
          </a:p>
          <a:p>
            <a:pPr lvl="1" algn="just">
              <a:spcBef>
                <a:spcPts val="0"/>
              </a:spcBef>
              <a:defRPr/>
            </a:pPr>
            <a:r>
              <a:rPr lang="en-US" altLang="zh-CN" sz="2400" dirty="0">
                <a:latin typeface="Times New Roman"/>
                <a:ea typeface="MS Gothic"/>
              </a:rPr>
              <a:t>Initial SA Ballot (D3.0)			Mar 2024</a:t>
            </a:r>
          </a:p>
          <a:p>
            <a:pPr lvl="1" algn="just">
              <a:spcBef>
                <a:spcPts val="0"/>
              </a:spcBef>
              <a:defRPr/>
            </a:pPr>
            <a:r>
              <a:rPr lang="en-US" altLang="zh-CN" sz="2400" dirty="0">
                <a:latin typeface="Times New Roman"/>
                <a:ea typeface="MS Gothic"/>
              </a:rPr>
              <a:t>Final 802.11 WG approval		Jul 2024</a:t>
            </a:r>
          </a:p>
          <a:p>
            <a:pPr lvl="1" algn="just">
              <a:spcBef>
                <a:spcPts val="0"/>
              </a:spcBef>
              <a:defRPr/>
            </a:pPr>
            <a:r>
              <a:rPr lang="en-US" altLang="zh-CN" sz="2400" dirty="0">
                <a:latin typeface="Times New Roman"/>
                <a:ea typeface="MS Gothic"/>
              </a:rPr>
              <a:t>802 EC approval					Jul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Sep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E4B4577B-B380-C0EB-DA6F-E21E7AD1074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B7AE396-8EA0-1B3E-D794-47F96EAA7045}"/>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4" name="Date Placeholder 3">
            <a:extLst>
              <a:ext uri="{FF2B5EF4-FFF2-40B4-BE49-F238E27FC236}">
                <a16:creationId xmlns:a16="http://schemas.microsoft.com/office/drawing/2014/main" id="{F72CA6A2-EF6D-3D30-92BA-18905B91DD00}"/>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557182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Teleconference(s)</a:t>
            </a:r>
          </a:p>
        </p:txBody>
      </p:sp>
      <p:sp>
        <p:nvSpPr>
          <p:cNvPr id="17414" name="Rectangle 3"/>
          <p:cNvSpPr>
            <a:spLocks noGrp="1" noChangeArrowheads="1"/>
          </p:cNvSpPr>
          <p:nvPr>
            <p:ph type="body" idx="1"/>
          </p:nvPr>
        </p:nvSpPr>
        <p:spPr>
          <a:xfrm>
            <a:off x="2209800" y="1676400"/>
            <a:ext cx="7772400" cy="762001"/>
          </a:xfrm>
          <a:ln>
            <a:solidFill>
              <a:schemeClr val="bg1"/>
            </a:solidFill>
          </a:ln>
        </p:spPr>
        <p:txBody>
          <a:bodyPr/>
          <a:lstStyle/>
          <a:p>
            <a:pPr>
              <a:spcBef>
                <a:spcPts val="0"/>
              </a:spcBef>
              <a:spcAft>
                <a:spcPts val="0"/>
              </a:spcAft>
              <a:buFont typeface="Calibri" panose="020F0502020204030204" pitchFamily="34" charset="0"/>
              <a:buChar char="-"/>
            </a:pPr>
            <a:r>
              <a:rPr lang="en-US" sz="2800" dirty="0"/>
              <a:t>July 25, Aug 1, 8, 22, 29, Sept 5 (Tuesdays), at 9:30am ET, 2 hours</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2743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t>September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3733800"/>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indent="-457200">
              <a:buFont typeface="Arial" panose="020B0604020202020204" pitchFamily="34" charset="0"/>
              <a:buChar char="•"/>
            </a:pPr>
            <a:r>
              <a:rPr lang="en-US" sz="2800" dirty="0"/>
              <a:t>Continue comment resolution on D1.0 Initial Letter Ballot</a:t>
            </a:r>
          </a:p>
          <a:p>
            <a:pPr marL="457200" indent="-457200">
              <a:buFont typeface="Arial" panose="020B0604020202020204" pitchFamily="34" charset="0"/>
              <a:buChar char="•"/>
            </a:pPr>
            <a:r>
              <a:rPr lang="en-US" sz="2800" dirty="0"/>
              <a:t>Response to WBA liaisons</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4DE34F15-DDBF-C5CF-DF94-4B7BB735BE8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C993261-8FB3-0A54-67FA-FD3895BE9F53}"/>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6" name="Date Placeholder 5">
            <a:extLst>
              <a:ext uri="{FF2B5EF4-FFF2-40B4-BE49-F238E27FC236}">
                <a16:creationId xmlns:a16="http://schemas.microsoft.com/office/drawing/2014/main" id="{09368A2F-CB54-92E6-43E8-99EB81486D8A}"/>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061713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2023-07-13</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30486798-FD8F-1ADC-4F7F-72A42AA87E66}"/>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76A52243-0910-E497-B2CC-7DA29061473B}"/>
              </a:ext>
            </a:extLst>
          </p:cNvPr>
          <p:cNvSpPr>
            <a:spLocks noGrp="1"/>
          </p:cNvSpPr>
          <p:nvPr>
            <p:ph type="sldNum" idx="12"/>
          </p:nvPr>
        </p:nvSpPr>
        <p:spPr/>
        <p:txBody>
          <a:bodyPr/>
          <a:lstStyle/>
          <a:p>
            <a:r>
              <a:rPr lang="en-GB"/>
              <a:t>Slide </a:t>
            </a:r>
            <a:fld id="{DE40C9FC-4879-4F20-9ECA-A574A90476B7}" type="slidenum">
              <a:rPr lang="en-GB" smtClean="0"/>
              <a:pPr/>
              <a:t>63</a:t>
            </a:fld>
            <a:endParaRPr lang="en-GB"/>
          </a:p>
        </p:txBody>
      </p:sp>
      <p:sp>
        <p:nvSpPr>
          <p:cNvPr id="5" name="Date Placeholder 4">
            <a:extLst>
              <a:ext uri="{FF2B5EF4-FFF2-40B4-BE49-F238E27FC236}">
                <a16:creationId xmlns:a16="http://schemas.microsoft.com/office/drawing/2014/main" id="{297BC72B-C6AD-2EFE-3F38-2020C65FB031}"/>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267714843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a:bodyPr>
          <a:lstStyle/>
          <a:p>
            <a:pPr>
              <a:buClr>
                <a:srgbClr val="000000"/>
              </a:buClr>
              <a:buSzPct val="100000"/>
              <a:buFont typeface="Arial"/>
              <a:buChar char="•"/>
            </a:pPr>
            <a:r>
              <a:rPr lang="en-US" dirty="0" err="1"/>
              <a:t>TGbi</a:t>
            </a:r>
            <a:r>
              <a:rPr lang="en-US" dirty="0"/>
              <a:t> met 4 times during this plenary session.</a:t>
            </a:r>
          </a:p>
          <a:p>
            <a:pPr marL="0" indent="0">
              <a:buClr>
                <a:srgbClr val="000000"/>
              </a:buClr>
              <a:buSzPct val="100000"/>
            </a:pPr>
            <a:endParaRPr lang="en-US" dirty="0"/>
          </a:p>
          <a:p>
            <a:pPr>
              <a:buClr>
                <a:srgbClr val="000000"/>
              </a:buClr>
              <a:buSzPct val="100000"/>
              <a:buFont typeface="Arial"/>
              <a:buChar char="•"/>
            </a:pPr>
            <a:r>
              <a:rPr lang="en-US" dirty="0"/>
              <a:t>We reviewed several submissions on a variety of topics with proposed spec text. We also discussed substantive issues that may impact more than one requirement.</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technical submissions, working toward an initial draft in September of 2023.</a:t>
            </a:r>
          </a:p>
          <a:p>
            <a:pPr>
              <a:buClr>
                <a:srgbClr val="000000"/>
              </a:buClr>
              <a:buSzPct val="100000"/>
              <a:buFont typeface="Arial"/>
              <a:buChar char="•"/>
            </a:pPr>
            <a:endParaRPr lang="en-US" dirty="0"/>
          </a:p>
          <a:p>
            <a:pPr>
              <a:buClr>
                <a:srgbClr val="000000"/>
              </a:buClr>
              <a:buSzPct val="100000"/>
              <a:buFont typeface="Arial"/>
              <a:buChar char="•"/>
            </a:pPr>
            <a:r>
              <a:rPr lang="en-US" dirty="0"/>
              <a:t>We have a new Secretary, Stephane Baron.  Good luck, Stephane!</a:t>
            </a:r>
          </a:p>
          <a:p>
            <a:pPr marL="0" indent="0">
              <a:buClr>
                <a:srgbClr val="000000"/>
              </a:buClr>
              <a:buSzPct val="100000"/>
            </a:pPr>
            <a:endParaRPr lang="en-US" dirty="0"/>
          </a:p>
          <a:p>
            <a:pPr>
              <a:buClr>
                <a:srgbClr val="000000"/>
              </a:buClr>
              <a:buSzPct val="100000"/>
              <a:buFont typeface="Arial"/>
              <a:buChar char="•"/>
            </a:pPr>
            <a:r>
              <a:rPr lang="en-US" dirty="0"/>
              <a:t>The timeline is unchanged.</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2164B379-930D-36A2-7ADD-B344CF4725D8}"/>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4DBFC65C-D31A-FA8B-C4FF-4A37DD057CFC}"/>
              </a:ext>
            </a:extLst>
          </p:cNvPr>
          <p:cNvSpPr>
            <a:spLocks noGrp="1"/>
          </p:cNvSpPr>
          <p:nvPr>
            <p:ph type="sldNum" idx="12"/>
          </p:nvPr>
        </p:nvSpPr>
        <p:spPr/>
        <p:txBody>
          <a:bodyPr/>
          <a:lstStyle/>
          <a:p>
            <a:r>
              <a:rPr lang="en-GB"/>
              <a:t>Slide </a:t>
            </a:r>
            <a:fld id="{F5D8E26B-7BCF-4D25-9C89-0168A6618F18}" type="slidenum">
              <a:rPr lang="en-GB" smtClean="0"/>
              <a:pPr/>
              <a:t>64</a:t>
            </a:fld>
            <a:endParaRPr lang="en-GB"/>
          </a:p>
        </p:txBody>
      </p:sp>
      <p:sp>
        <p:nvSpPr>
          <p:cNvPr id="4" name="Date Placeholder 3">
            <a:extLst>
              <a:ext uri="{FF2B5EF4-FFF2-40B4-BE49-F238E27FC236}">
                <a16:creationId xmlns:a16="http://schemas.microsoft.com/office/drawing/2014/main" id="{6CEA2913-A396-7AE9-BDBB-D009EB77EFB5}"/>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3913908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F33E-BC3D-033B-88A7-19D77D976323}"/>
              </a:ext>
            </a:extLst>
          </p:cNvPr>
          <p:cNvSpPr>
            <a:spLocks noGrp="1"/>
          </p:cNvSpPr>
          <p:nvPr>
            <p:ph type="title"/>
          </p:nvPr>
        </p:nvSpPr>
        <p:spPr/>
        <p:txBody>
          <a:bodyPr/>
          <a:lstStyle/>
          <a:p>
            <a:r>
              <a:rPr lang="en-US" dirty="0"/>
              <a:t>Brief list of features under discussion</a:t>
            </a:r>
          </a:p>
        </p:txBody>
      </p:sp>
      <p:sp>
        <p:nvSpPr>
          <p:cNvPr id="3" name="Content Placeholder 2">
            <a:extLst>
              <a:ext uri="{FF2B5EF4-FFF2-40B4-BE49-F238E27FC236}">
                <a16:creationId xmlns:a16="http://schemas.microsoft.com/office/drawing/2014/main" id="{C62FF080-2574-BF0C-4FBA-8363B4E0FDBA}"/>
              </a:ext>
            </a:extLst>
          </p:cNvPr>
          <p:cNvSpPr>
            <a:spLocks noGrp="1"/>
          </p:cNvSpPr>
          <p:nvPr>
            <p:ph idx="1"/>
          </p:nvPr>
        </p:nvSpPr>
        <p:spPr>
          <a:xfrm>
            <a:off x="609600" y="1751015"/>
            <a:ext cx="10972800" cy="4375148"/>
          </a:xfrm>
        </p:spPr>
        <p:txBody>
          <a:bodyPr/>
          <a:lstStyle/>
          <a:p>
            <a:r>
              <a:rPr lang="en-US" dirty="0"/>
              <a:t>At a high level, we discussed:</a:t>
            </a:r>
          </a:p>
          <a:p>
            <a:pPr>
              <a:buFont typeface="Arial" panose="020B0604020202020204" pitchFamily="34" charset="0"/>
              <a:buChar char="•"/>
            </a:pPr>
            <a:r>
              <a:rPr lang="en-US" dirty="0"/>
              <a:t>MAC address change while associated for MLD and non-MLD STAs</a:t>
            </a:r>
          </a:p>
          <a:p>
            <a:pPr lvl="1">
              <a:buFont typeface="Arial" panose="020B0604020202020204" pitchFamily="34" charset="0"/>
              <a:buChar char="•"/>
            </a:pPr>
            <a:r>
              <a:rPr lang="en-US" dirty="0"/>
              <a:t> Particularly how to address behavior in the transition between MACs</a:t>
            </a:r>
          </a:p>
          <a:p>
            <a:pPr>
              <a:buFont typeface="Arial" panose="020B0604020202020204" pitchFamily="34" charset="0"/>
              <a:buChar char="•"/>
            </a:pPr>
            <a:r>
              <a:rPr lang="en-US" dirty="0"/>
              <a:t>Associated parameters affected by MAC address change</a:t>
            </a:r>
          </a:p>
          <a:p>
            <a:pPr lvl="1">
              <a:buFont typeface="Arial" panose="020B0604020202020204" pitchFamily="34" charset="0"/>
              <a:buChar char="•"/>
            </a:pPr>
            <a:r>
              <a:rPr lang="en-US" dirty="0"/>
              <a:t> Particularly AID and TID which are limited number spaces</a:t>
            </a:r>
          </a:p>
          <a:p>
            <a:pPr>
              <a:buFont typeface="Arial" panose="020B0604020202020204" pitchFamily="34" charset="0"/>
              <a:buChar char="•"/>
            </a:pPr>
            <a:r>
              <a:rPr lang="en-US" dirty="0"/>
              <a:t>(re)Association message protection</a:t>
            </a:r>
          </a:p>
          <a:p>
            <a:pPr>
              <a:buFont typeface="Arial" panose="020B0604020202020204" pitchFamily="34" charset="0"/>
              <a:buChar char="•"/>
            </a:pPr>
            <a:r>
              <a:rPr lang="en-US" dirty="0"/>
              <a:t>Probe message exchange with reduced parameters</a:t>
            </a:r>
          </a:p>
        </p:txBody>
      </p:sp>
      <p:sp>
        <p:nvSpPr>
          <p:cNvPr id="4" name="Footer Placeholder 3">
            <a:extLst>
              <a:ext uri="{FF2B5EF4-FFF2-40B4-BE49-F238E27FC236}">
                <a16:creationId xmlns:a16="http://schemas.microsoft.com/office/drawing/2014/main" id="{563907EB-D264-A425-9C88-85356C84C35D}"/>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D39A1D60-5E8A-5AA9-0E3D-8DACDE24C266}"/>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6" name="Date Placeholder 5">
            <a:extLst>
              <a:ext uri="{FF2B5EF4-FFF2-40B4-BE49-F238E27FC236}">
                <a16:creationId xmlns:a16="http://schemas.microsoft.com/office/drawing/2014/main" id="{8CCD74D1-48F0-972A-612B-AD8EE483E6F3}"/>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824356775"/>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10amET.</a:t>
            </a:r>
          </a:p>
          <a:p>
            <a:pPr lvl="1">
              <a:buClr>
                <a:srgbClr val="000000"/>
              </a:buClr>
              <a:buSzPct val="100000"/>
              <a:buFont typeface="Arial"/>
              <a:buChar char="•"/>
            </a:pPr>
            <a:r>
              <a:rPr lang="en-US" dirty="0"/>
              <a:t> July 27</a:t>
            </a:r>
          </a:p>
          <a:p>
            <a:pPr lvl="1">
              <a:buClr>
                <a:srgbClr val="000000"/>
              </a:buClr>
              <a:buSzPct val="100000"/>
              <a:buFont typeface="Arial"/>
              <a:buChar char="•"/>
            </a:pPr>
            <a:r>
              <a:rPr lang="en-US" dirty="0"/>
              <a:t> August 10</a:t>
            </a:r>
          </a:p>
          <a:p>
            <a:pPr lvl="1">
              <a:buClr>
                <a:srgbClr val="000000"/>
              </a:buClr>
              <a:buSzPct val="100000"/>
              <a:buFont typeface="Arial"/>
              <a:buChar char="•"/>
            </a:pPr>
            <a:r>
              <a:rPr lang="en-US" dirty="0"/>
              <a:t> August 24</a:t>
            </a:r>
          </a:p>
          <a:p>
            <a:pPr lvl="1">
              <a:buClr>
                <a:srgbClr val="000000"/>
              </a:buClr>
              <a:buSzPct val="100000"/>
              <a:buFont typeface="Arial"/>
              <a:buChar char="•"/>
            </a:pPr>
            <a:r>
              <a:rPr lang="en-US" dirty="0"/>
              <a:t> September 7</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FC2B9EAB-0F7E-695F-94CA-38208CF8EFDF}"/>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3F168F9B-B28F-917E-AAE2-F74FAA472CFC}"/>
              </a:ext>
            </a:extLst>
          </p:cNvPr>
          <p:cNvSpPr>
            <a:spLocks noGrp="1"/>
          </p:cNvSpPr>
          <p:nvPr>
            <p:ph type="sldNum" idx="12"/>
          </p:nvPr>
        </p:nvSpPr>
        <p:spPr/>
        <p:txBody>
          <a:bodyPr/>
          <a:lstStyle/>
          <a:p>
            <a:r>
              <a:rPr lang="en-GB"/>
              <a:t>Slide </a:t>
            </a:r>
            <a:fld id="{F5D8E26B-7BCF-4D25-9C89-0168A6618F18}" type="slidenum">
              <a:rPr lang="en-GB" smtClean="0"/>
              <a:pPr/>
              <a:t>66</a:t>
            </a:fld>
            <a:endParaRPr lang="en-GB"/>
          </a:p>
        </p:txBody>
      </p:sp>
      <p:sp>
        <p:nvSpPr>
          <p:cNvPr id="4" name="Date Placeholder 3">
            <a:extLst>
              <a:ext uri="{FF2B5EF4-FFF2-40B4-BE49-F238E27FC236}">
                <a16:creationId xmlns:a16="http://schemas.microsoft.com/office/drawing/2014/main" id="{C921B0E1-7FB3-6DB6-CE31-E72752DC43CE}"/>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2943681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September 2023 </a:t>
            </a:r>
          </a:p>
          <a:p>
            <a:r>
              <a:rPr lang="en-US" dirty="0"/>
              <a:t>LB initial:   						January 2023</a:t>
            </a:r>
            <a:endParaRPr lang="en-US" dirty="0">
              <a:solidFill>
                <a:srgbClr val="FF0000"/>
              </a:solidFill>
              <a:highlight>
                <a:srgbClr val="FFFF00"/>
              </a:highlight>
            </a:endParaRPr>
          </a:p>
          <a:p>
            <a:r>
              <a:rPr lang="en-US" dirty="0"/>
              <a:t>LB re-circ:  						May 2024 </a:t>
            </a:r>
          </a:p>
          <a:p>
            <a:r>
              <a:rPr lang="en-US" dirty="0"/>
              <a:t>Ballot Pool: 						December 2024</a:t>
            </a:r>
          </a:p>
          <a:p>
            <a:r>
              <a:rPr lang="en-US" dirty="0"/>
              <a:t>MDR: 							December 2024</a:t>
            </a:r>
          </a:p>
          <a:p>
            <a:r>
              <a:rPr lang="en-US" dirty="0"/>
              <a:t>SA ballot: 						January 2025</a:t>
            </a:r>
          </a:p>
          <a:p>
            <a:r>
              <a:rPr lang="en-US" dirty="0"/>
              <a:t>SA re-circ: 						July 2025 </a:t>
            </a:r>
          </a:p>
          <a:p>
            <a:r>
              <a:rPr lang="en-US" dirty="0"/>
              <a:t>802.11/EC approval: 			January 2026</a:t>
            </a:r>
          </a:p>
          <a:p>
            <a:r>
              <a:rPr lang="en-US" dirty="0" err="1"/>
              <a:t>RevCom</a:t>
            </a:r>
            <a:r>
              <a:rPr lang="en-US" dirty="0"/>
              <a:t>/SASB approval: 		March 2026</a:t>
            </a:r>
          </a:p>
          <a:p>
            <a:endParaRPr lang="en-US" dirty="0"/>
          </a:p>
        </p:txBody>
      </p:sp>
      <p:sp>
        <p:nvSpPr>
          <p:cNvPr id="2" name="Footer Placeholder 1">
            <a:extLst>
              <a:ext uri="{FF2B5EF4-FFF2-40B4-BE49-F238E27FC236}">
                <a16:creationId xmlns:a16="http://schemas.microsoft.com/office/drawing/2014/main" id="{C2F35876-61B9-5FB3-3E90-E0AEEDC5D5D3}"/>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D6F122D1-3E3F-D47F-F52F-B03C9A0529B3}"/>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6" name="Date Placeholder 5">
            <a:extLst>
              <a:ext uri="{FF2B5EF4-FFF2-40B4-BE49-F238E27FC236}">
                <a16:creationId xmlns:a16="http://schemas.microsoft.com/office/drawing/2014/main" id="{1C9E2E01-8DBD-A374-34CD-1D4800D15CC4}"/>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6471322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July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2023-07-12</a:t>
            </a:r>
          </a:p>
        </p:txBody>
      </p:sp>
      <p:graphicFrame>
        <p:nvGraphicFramePr>
          <p:cNvPr id="3075" name="Object 3"/>
          <p:cNvGraphicFramePr>
            <a:graphicFrameLocks noChangeAspect="1"/>
          </p:cNvGraphicFramePr>
          <p:nvPr>
            <p:extLst>
              <p:ext uri="{D42A27DB-BD31-4B8C-83A1-F6EECF244321}">
                <p14:modId xmlns:p14="http://schemas.microsoft.com/office/powerpoint/2010/main" val="213428515"/>
              </p:ext>
            </p:extLst>
          </p:nvPr>
        </p:nvGraphicFramePr>
        <p:xfrm>
          <a:off x="1004888" y="2411413"/>
          <a:ext cx="10510837" cy="2482850"/>
        </p:xfrm>
        <a:graphic>
          <a:graphicData uri="http://schemas.openxmlformats.org/presentationml/2006/ole">
            <mc:AlternateContent xmlns:mc="http://schemas.openxmlformats.org/markup-compatibility/2006">
              <mc:Choice xmlns:v="urn:schemas-microsoft-com:vml" Requires="v">
                <p:oleObj name="Document" r:id="rId3" imgW="10773432" imgH="2549252" progId="Word.Document.8">
                  <p:embed/>
                </p:oleObj>
              </mc:Choice>
              <mc:Fallback>
                <p:oleObj name="Document" r:id="rId3" imgW="10773432" imgH="2549252" progId="Word.Document.8">
                  <p:embed/>
                  <p:pic>
                    <p:nvPicPr>
                      <p:cNvPr id="3075" name="Object 3"/>
                      <p:cNvPicPr>
                        <a:picLocks noChangeAspect="1" noChangeArrowheads="1"/>
                      </p:cNvPicPr>
                      <p:nvPr/>
                    </p:nvPicPr>
                    <p:blipFill>
                      <a:blip r:embed="rId4"/>
                      <a:srcRect/>
                      <a:stretch>
                        <a:fillRect/>
                      </a:stretch>
                    </p:blipFill>
                    <p:spPr bwMode="auto">
                      <a:xfrm>
                        <a:off x="1004888" y="2411413"/>
                        <a:ext cx="10510837"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6BA369E-7F49-C1D1-AABB-A8B9535217FF}"/>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148DD60B-00D0-62C8-E3D6-5AFEA203A067}"/>
              </a:ext>
            </a:extLst>
          </p:cNvPr>
          <p:cNvSpPr>
            <a:spLocks noGrp="1"/>
          </p:cNvSpPr>
          <p:nvPr>
            <p:ph type="sldNum" idx="12"/>
          </p:nvPr>
        </p:nvSpPr>
        <p:spPr/>
        <p:txBody>
          <a:bodyPr/>
          <a:lstStyle/>
          <a:p>
            <a:r>
              <a:rPr lang="en-GB"/>
              <a:t>Slide </a:t>
            </a:r>
            <a:fld id="{DE40C9FC-4879-4F20-9ECA-A574A90476B7}" type="slidenum">
              <a:rPr lang="en-GB" smtClean="0"/>
              <a:pPr/>
              <a:t>68</a:t>
            </a:fld>
            <a:endParaRPr lang="en-GB"/>
          </a:p>
        </p:txBody>
      </p:sp>
      <p:sp>
        <p:nvSpPr>
          <p:cNvPr id="4" name="Date Placeholder 3">
            <a:extLst>
              <a:ext uri="{FF2B5EF4-FFF2-40B4-BE49-F238E27FC236}">
                <a16:creationId xmlns:a16="http://schemas.microsoft.com/office/drawing/2014/main" id="{980E3F1C-A085-DAC4-6F81-1A3AD95BA98A}"/>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2615105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Plenary July 2023 meeting.</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7BDE79C7-B891-EF43-D3B0-F5A158329B2A}"/>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4B4A329E-9C42-4EE7-8EC9-BAA519734F9D}"/>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7" name="Date Placeholder 6">
            <a:extLst>
              <a:ext uri="{FF2B5EF4-FFF2-40B4-BE49-F238E27FC236}">
                <a16:creationId xmlns:a16="http://schemas.microsoft.com/office/drawing/2014/main" id="{9544E3AE-5A82-AE08-C51A-B4C4725FC426}"/>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5419734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(May to July)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2023</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9" name="Content Placeholder 8">
            <a:extLst>
              <a:ext uri="{FF2B5EF4-FFF2-40B4-BE49-F238E27FC236}">
                <a16:creationId xmlns:a16="http://schemas.microsoft.com/office/drawing/2014/main" id="{25D39B09-1C41-0D31-3BCD-AE9E5ECE65D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523999"/>
            <a:ext cx="9021294" cy="4929695"/>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July Meeting Progress and Targets Towards the Sep.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657184" cy="2195953"/>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Adopted 5 draft text submissions and expect to generate D0.2 coming out of the July meeting.</a:t>
            </a:r>
          </a:p>
          <a:p>
            <a:pPr lvl="1">
              <a:buFont typeface="Arial" panose="020B0604020202020204" pitchFamily="34" charset="0"/>
              <a:buChar char="•"/>
            </a:pPr>
            <a:r>
              <a:rPr lang="en-US" dirty="0"/>
              <a:t>Reviewed  submission discussing measurement sequence (sequence frame formats, channel access, measurement sequences).</a:t>
            </a:r>
          </a:p>
        </p:txBody>
      </p:sp>
      <p:grpSp>
        <p:nvGrpSpPr>
          <p:cNvPr id="7" name="Group 6">
            <a:extLst>
              <a:ext uri="{FF2B5EF4-FFF2-40B4-BE49-F238E27FC236}">
                <a16:creationId xmlns:a16="http://schemas.microsoft.com/office/drawing/2014/main" id="{4D382374-59A7-78BC-DACF-EB0F34E73E57}"/>
              </a:ext>
            </a:extLst>
          </p:cNvPr>
          <p:cNvGrpSpPr/>
          <p:nvPr/>
        </p:nvGrpSpPr>
        <p:grpSpPr>
          <a:xfrm>
            <a:off x="1991544" y="3951267"/>
            <a:ext cx="9853701" cy="2400410"/>
            <a:chOff x="2023881" y="3669856"/>
            <a:chExt cx="9853701" cy="2400410"/>
          </a:xfrm>
        </p:grpSpPr>
        <p:grpSp>
          <p:nvGrpSpPr>
            <p:cNvPr id="10" name="Group 9">
              <a:extLst>
                <a:ext uri="{FF2B5EF4-FFF2-40B4-BE49-F238E27FC236}">
                  <a16:creationId xmlns:a16="http://schemas.microsoft.com/office/drawing/2014/main" id="{9C3037FA-DCCF-4501-86FC-77889B31AD16}"/>
                </a:ext>
              </a:extLst>
            </p:cNvPr>
            <p:cNvGrpSpPr/>
            <p:nvPr/>
          </p:nvGrpSpPr>
          <p:grpSpPr>
            <a:xfrm>
              <a:off x="2023881" y="4869160"/>
              <a:ext cx="5631921" cy="1201106"/>
              <a:chOff x="2845792" y="3241917"/>
              <a:chExt cx="5285898" cy="855830"/>
            </a:xfrm>
          </p:grpSpPr>
          <p:sp>
            <p:nvSpPr>
              <p:cNvPr id="11" name="TextBox 10">
                <a:extLst>
                  <a:ext uri="{FF2B5EF4-FFF2-40B4-BE49-F238E27FC236}">
                    <a16:creationId xmlns:a16="http://schemas.microsoft.com/office/drawing/2014/main" id="{4A7C7271-C823-4DBE-B1C8-4D7553782EBA}"/>
                  </a:ext>
                </a:extLst>
              </p:cNvPr>
              <p:cNvSpPr txBox="1">
                <a:spLocks noChangeAspect="1"/>
              </p:cNvSpPr>
              <p:nvPr/>
            </p:nvSpPr>
            <p:spPr>
              <a:xfrm>
                <a:off x="2845792" y="3241917"/>
                <a:ext cx="2087134" cy="461665"/>
              </a:xfrm>
              <a:prstGeom prst="rect">
                <a:avLst/>
              </a:prstGeom>
              <a:noFill/>
            </p:spPr>
            <p:txBody>
              <a:bodyPr wrap="square" rtlCol="0">
                <a:spAutoFit/>
              </a:bodyPr>
              <a:lstStyle/>
              <a:p>
                <a:r>
                  <a:rPr lang="en-US" b="1" dirty="0" err="1">
                    <a:solidFill>
                      <a:schemeClr val="tx1"/>
                    </a:solidFill>
                  </a:rPr>
                  <a:t>TGbk</a:t>
                </a:r>
                <a:r>
                  <a:rPr lang="en-US" b="1" dirty="0">
                    <a:solidFill>
                      <a:schemeClr val="tx1"/>
                    </a:solidFill>
                  </a:rPr>
                  <a:t>:</a:t>
                </a:r>
              </a:p>
            </p:txBody>
          </p:sp>
          <p:sp>
            <p:nvSpPr>
              <p:cNvPr id="12" name="Rectangle 11">
                <a:extLst>
                  <a:ext uri="{FF2B5EF4-FFF2-40B4-BE49-F238E27FC236}">
                    <a16:creationId xmlns:a16="http://schemas.microsoft.com/office/drawing/2014/main" id="{C3C941D8-B7BA-4857-97D9-3D39D684FBD9}"/>
                  </a:ext>
                </a:extLst>
              </p:cNvPr>
              <p:cNvSpPr/>
              <p:nvPr/>
            </p:nvSpPr>
            <p:spPr bwMode="auto">
              <a:xfrm>
                <a:off x="4275000" y="3613737"/>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 (SFD)</a:t>
                </a:r>
              </a:p>
            </p:txBody>
          </p:sp>
          <p:cxnSp>
            <p:nvCxnSpPr>
              <p:cNvPr id="13" name="Straight Arrow Connector 12">
                <a:extLst>
                  <a:ext uri="{FF2B5EF4-FFF2-40B4-BE49-F238E27FC236}">
                    <a16:creationId xmlns:a16="http://schemas.microsoft.com/office/drawing/2014/main" id="{389AA7FF-8C2B-4816-8536-50AA731BE689}"/>
                  </a:ext>
                </a:extLst>
              </p:cNvPr>
              <p:cNvCxnSpPr/>
              <p:nvPr/>
            </p:nvCxnSpPr>
            <p:spPr bwMode="auto">
              <a:xfrm>
                <a:off x="5787427" y="3916223"/>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CE44772-81B7-45E2-B1B5-D76D9293B30B}"/>
                  </a:ext>
                </a:extLst>
              </p:cNvPr>
              <p:cNvSpPr/>
              <p:nvPr/>
            </p:nvSpPr>
            <p:spPr bwMode="auto">
              <a:xfrm>
                <a:off x="6619262" y="3613737"/>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grpSp>
          <p:nvGrpSpPr>
            <p:cNvPr id="15" name="Group 14">
              <a:extLst>
                <a:ext uri="{FF2B5EF4-FFF2-40B4-BE49-F238E27FC236}">
                  <a16:creationId xmlns:a16="http://schemas.microsoft.com/office/drawing/2014/main" id="{51C6BF5A-FC77-4B30-AFB2-E1A35F56E7A5}"/>
                </a:ext>
              </a:extLst>
            </p:cNvPr>
            <p:cNvGrpSpPr>
              <a:grpSpLocks noChangeAspect="1"/>
            </p:cNvGrpSpPr>
            <p:nvPr/>
          </p:nvGrpSpPr>
          <p:grpSpPr>
            <a:xfrm>
              <a:off x="4316742" y="3669856"/>
              <a:ext cx="7560840" cy="839328"/>
              <a:chOff x="550425" y="4856471"/>
              <a:chExt cx="9938093" cy="1103226"/>
            </a:xfrm>
          </p:grpSpPr>
          <p:sp>
            <p:nvSpPr>
              <p:cNvPr id="16" name="TextBox 15">
                <a:extLst>
                  <a:ext uri="{FF2B5EF4-FFF2-40B4-BE49-F238E27FC236}">
                    <a16:creationId xmlns:a16="http://schemas.microsoft.com/office/drawing/2014/main" id="{D1C45289-DE96-44AB-ABA5-D3957ECBAB80}"/>
                  </a:ext>
                </a:extLst>
              </p:cNvPr>
              <p:cNvSpPr txBox="1"/>
              <p:nvPr/>
            </p:nvSpPr>
            <p:spPr>
              <a:xfrm>
                <a:off x="550425" y="4856471"/>
                <a:ext cx="2087134" cy="461665"/>
              </a:xfrm>
              <a:prstGeom prst="rect">
                <a:avLst/>
              </a:prstGeom>
              <a:noFill/>
            </p:spPr>
            <p:txBody>
              <a:bodyPr wrap="square" rtlCol="0">
                <a:spAutoFit/>
              </a:bodyPr>
              <a:lstStyle/>
              <a:p>
                <a:r>
                  <a:rPr lang="en-US" b="1" dirty="0" err="1">
                    <a:solidFill>
                      <a:schemeClr val="tx1"/>
                    </a:solidFill>
                  </a:rPr>
                  <a:t>TGaz</a:t>
                </a:r>
                <a:r>
                  <a:rPr lang="en-US" b="1" dirty="0">
                    <a:solidFill>
                      <a:schemeClr val="tx1"/>
                    </a:solidFill>
                  </a:rPr>
                  <a:t>:</a:t>
                </a:r>
              </a:p>
            </p:txBody>
          </p:sp>
          <p:sp>
            <p:nvSpPr>
              <p:cNvPr id="17" name="Rectangle 16">
                <a:extLst>
                  <a:ext uri="{FF2B5EF4-FFF2-40B4-BE49-F238E27FC236}">
                    <a16:creationId xmlns:a16="http://schemas.microsoft.com/office/drawing/2014/main" id="{903714B9-50CC-43A1-B0C4-6FD9B1F1E329}"/>
                  </a:ext>
                </a:extLst>
              </p:cNvPr>
              <p:cNvSpPr/>
              <p:nvPr/>
            </p:nvSpPr>
            <p:spPr bwMode="auto">
              <a:xfrm>
                <a:off x="1943302" y="5230423"/>
                <a:ext cx="1512428" cy="482595"/>
              </a:xfrm>
              <a:prstGeom prst="rect">
                <a:avLst/>
              </a:prstGeom>
              <a:solidFill>
                <a:schemeClr val="accent1">
                  <a:lumMod val="20000"/>
                  <a:lumOff val="80000"/>
                </a:schemeClr>
              </a:solidFill>
              <a:ln>
                <a:solidFill>
                  <a:schemeClr val="accent5">
                    <a:lumMod val="20000"/>
                    <a:lumOff val="8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Usage model</a:t>
                </a:r>
              </a:p>
            </p:txBody>
          </p:sp>
          <p:sp>
            <p:nvSpPr>
              <p:cNvPr id="18" name="Rectangle 17">
                <a:extLst>
                  <a:ext uri="{FF2B5EF4-FFF2-40B4-BE49-F238E27FC236}">
                    <a16:creationId xmlns:a16="http://schemas.microsoft.com/office/drawing/2014/main" id="{21E4193D-742B-410D-9D5B-2242164DD6C0}"/>
                  </a:ext>
                </a:extLst>
              </p:cNvPr>
              <p:cNvSpPr/>
              <p:nvPr/>
            </p:nvSpPr>
            <p:spPr bwMode="auto">
              <a:xfrm>
                <a:off x="4287565" y="5229009"/>
                <a:ext cx="1512428" cy="484009"/>
              </a:xfrm>
              <a:prstGeom prst="rect">
                <a:avLst/>
              </a:prstGeom>
              <a:solidFill>
                <a:schemeClr val="accent1">
                  <a:lumMod val="60000"/>
                  <a:lumOff val="4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Functional requirements</a:t>
                </a:r>
              </a:p>
            </p:txBody>
          </p:sp>
          <p:cxnSp>
            <p:nvCxnSpPr>
              <p:cNvPr id="19" name="Straight Arrow Connector 18">
                <a:extLst>
                  <a:ext uri="{FF2B5EF4-FFF2-40B4-BE49-F238E27FC236}">
                    <a16:creationId xmlns:a16="http://schemas.microsoft.com/office/drawing/2014/main" id="{AFDCB87F-492D-44E1-82E4-4F17DEE2E23A}"/>
                  </a:ext>
                </a:extLst>
              </p:cNvPr>
              <p:cNvCxnSpPr/>
              <p:nvPr/>
            </p:nvCxnSpPr>
            <p:spPr bwMode="auto">
              <a:xfrm>
                <a:off x="3455730"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E48AF1EB-BEF7-4C50-A921-C00CE69F51E2}"/>
                  </a:ext>
                </a:extLst>
              </p:cNvPr>
              <p:cNvSpPr/>
              <p:nvPr/>
            </p:nvSpPr>
            <p:spPr bwMode="auto">
              <a:xfrm>
                <a:off x="6631828" y="5230423"/>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a:t>
                </a:r>
              </a:p>
            </p:txBody>
          </p:sp>
          <p:cxnSp>
            <p:nvCxnSpPr>
              <p:cNvPr id="21" name="Straight Arrow Connector 20">
                <a:extLst>
                  <a:ext uri="{FF2B5EF4-FFF2-40B4-BE49-F238E27FC236}">
                    <a16:creationId xmlns:a16="http://schemas.microsoft.com/office/drawing/2014/main" id="{7B2FB4BC-2144-4CD5-98CB-7964C9EB4408}"/>
                  </a:ext>
                </a:extLst>
              </p:cNvPr>
              <p:cNvCxnSpPr/>
              <p:nvPr/>
            </p:nvCxnSpPr>
            <p:spPr bwMode="auto">
              <a:xfrm>
                <a:off x="5799992"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3A26CC5-83EE-440B-9621-5AAA7692F991}"/>
                  </a:ext>
                </a:extLst>
              </p:cNvPr>
              <p:cNvCxnSpPr/>
              <p:nvPr/>
            </p:nvCxnSpPr>
            <p:spPr bwMode="auto">
              <a:xfrm>
                <a:off x="8144255"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676F90B0-F796-46CE-82CB-A1E88D4A3A07}"/>
                  </a:ext>
                </a:extLst>
              </p:cNvPr>
              <p:cNvSpPr/>
              <p:nvPr/>
            </p:nvSpPr>
            <p:spPr bwMode="auto">
              <a:xfrm>
                <a:off x="8976090" y="5230423"/>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nvGrpSpPr>
              <p:cNvPr id="24" name="Group 23">
                <a:extLst>
                  <a:ext uri="{FF2B5EF4-FFF2-40B4-BE49-F238E27FC236}">
                    <a16:creationId xmlns:a16="http://schemas.microsoft.com/office/drawing/2014/main" id="{7646E523-F714-4F76-AE20-6205277389A5}"/>
                  </a:ext>
                </a:extLst>
              </p:cNvPr>
              <p:cNvGrpSpPr/>
              <p:nvPr/>
            </p:nvGrpSpPr>
            <p:grpSpPr>
              <a:xfrm>
                <a:off x="1943301" y="5087304"/>
                <a:ext cx="1512428" cy="872393"/>
                <a:chOff x="2281259" y="5223255"/>
                <a:chExt cx="685272" cy="455796"/>
              </a:xfrm>
            </p:grpSpPr>
            <p:cxnSp>
              <p:nvCxnSpPr>
                <p:cNvPr id="28" name="Straight Connector 27">
                  <a:extLst>
                    <a:ext uri="{FF2B5EF4-FFF2-40B4-BE49-F238E27FC236}">
                      <a16:creationId xmlns:a16="http://schemas.microsoft.com/office/drawing/2014/main" id="{ADEA66FF-CDE1-4637-A658-B7539BA72D6D}"/>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9" name="Straight Connector 28">
                  <a:extLst>
                    <a:ext uri="{FF2B5EF4-FFF2-40B4-BE49-F238E27FC236}">
                      <a16:creationId xmlns:a16="http://schemas.microsoft.com/office/drawing/2014/main" id="{FF39AD60-7299-4218-A7D9-6F7DA218804A}"/>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nvGrpSpPr>
              <p:cNvPr id="25" name="Group 24">
                <a:extLst>
                  <a:ext uri="{FF2B5EF4-FFF2-40B4-BE49-F238E27FC236}">
                    <a16:creationId xmlns:a16="http://schemas.microsoft.com/office/drawing/2014/main" id="{8D61770F-6627-4769-BB11-A1FA1C701901}"/>
                  </a:ext>
                </a:extLst>
              </p:cNvPr>
              <p:cNvGrpSpPr/>
              <p:nvPr/>
            </p:nvGrpSpPr>
            <p:grpSpPr>
              <a:xfrm>
                <a:off x="4273148" y="5064576"/>
                <a:ext cx="1512428" cy="872393"/>
                <a:chOff x="2281259" y="5223255"/>
                <a:chExt cx="685272" cy="455796"/>
              </a:xfrm>
            </p:grpSpPr>
            <p:cxnSp>
              <p:nvCxnSpPr>
                <p:cNvPr id="26" name="Straight Connector 25">
                  <a:extLst>
                    <a:ext uri="{FF2B5EF4-FFF2-40B4-BE49-F238E27FC236}">
                      <a16:creationId xmlns:a16="http://schemas.microsoft.com/office/drawing/2014/main" id="{7EB889AA-D9F0-4B85-AB08-2DEA507CD0CB}"/>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7" name="Straight Connector 26">
                  <a:extLst>
                    <a:ext uri="{FF2B5EF4-FFF2-40B4-BE49-F238E27FC236}">
                      <a16:creationId xmlns:a16="http://schemas.microsoft.com/office/drawing/2014/main" id="{2FEB524A-EF46-4DCD-8DF8-35FF88BEB289}"/>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sp>
          <p:nvSpPr>
            <p:cNvPr id="30" name="Arrow: Down 29">
              <a:extLst>
                <a:ext uri="{FF2B5EF4-FFF2-40B4-BE49-F238E27FC236}">
                  <a16:creationId xmlns:a16="http://schemas.microsoft.com/office/drawing/2014/main" id="{1A1CD639-3822-47FF-83B8-75EEBEDEEE09}"/>
                </a:ext>
              </a:extLst>
            </p:cNvPr>
            <p:cNvSpPr/>
            <p:nvPr/>
          </p:nvSpPr>
          <p:spPr bwMode="auto">
            <a:xfrm rot="2901312">
              <a:off x="7664775" y="4456430"/>
              <a:ext cx="374723" cy="806669"/>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
        <p:nvSpPr>
          <p:cNvPr id="8" name="Footer Placeholder 7">
            <a:extLst>
              <a:ext uri="{FF2B5EF4-FFF2-40B4-BE49-F238E27FC236}">
                <a16:creationId xmlns:a16="http://schemas.microsoft.com/office/drawing/2014/main" id="{F801A460-E84D-9D9F-930B-B9CD90B68726}"/>
              </a:ext>
            </a:extLst>
          </p:cNvPr>
          <p:cNvSpPr>
            <a:spLocks noGrp="1"/>
          </p:cNvSpPr>
          <p:nvPr>
            <p:ph type="ftr" idx="14"/>
          </p:nvPr>
        </p:nvSpPr>
        <p:spPr/>
        <p:txBody>
          <a:bodyPr/>
          <a:lstStyle/>
          <a:p>
            <a:r>
              <a:rPr lang="en-GB"/>
              <a:t>Jonathan Segev, Intel</a:t>
            </a:r>
            <a:endParaRPr lang="en-GB" dirty="0"/>
          </a:p>
        </p:txBody>
      </p:sp>
      <p:sp>
        <p:nvSpPr>
          <p:cNvPr id="31" name="Slide Number Placeholder 30">
            <a:extLst>
              <a:ext uri="{FF2B5EF4-FFF2-40B4-BE49-F238E27FC236}">
                <a16:creationId xmlns:a16="http://schemas.microsoft.com/office/drawing/2014/main" id="{2345BC1B-FCDB-85B8-B4F1-79536013D3F1}"/>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32" name="Date Placeholder 31">
            <a:extLst>
              <a:ext uri="{FF2B5EF4-FFF2-40B4-BE49-F238E27FC236}">
                <a16:creationId xmlns:a16="http://schemas.microsoft.com/office/drawing/2014/main" id="{10A65A56-D615-7EC0-0747-8D6A93598354}"/>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8433070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1"/>
            <a:ext cx="11809312" cy="654967"/>
          </a:xfrm>
        </p:spPr>
        <p:txBody>
          <a:bodyPr/>
          <a:lstStyle/>
          <a:p>
            <a:r>
              <a:rPr lang="en-US" dirty="0"/>
              <a:t>July Meeting Progress and Targets Towards the Sep.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751015"/>
            <a:ext cx="10552856" cy="4343400"/>
          </a:xfrm>
        </p:spPr>
        <p:txBody>
          <a:bodyPr/>
          <a:lstStyle/>
          <a:p>
            <a:pPr>
              <a:buFont typeface="Arial" panose="020B0604020202020204" pitchFamily="34" charset="0"/>
              <a:buChar char="•"/>
            </a:pPr>
            <a:r>
              <a:rPr lang="en-US" b="0" dirty="0"/>
              <a:t>Work completed this week: (con.)</a:t>
            </a:r>
          </a:p>
          <a:p>
            <a:pPr lvl="1">
              <a:buFont typeface="Arial" panose="020B0604020202020204" pitchFamily="34" charset="0"/>
              <a:buChar char="•"/>
            </a:pPr>
            <a:r>
              <a:rPr lang="en-US" dirty="0"/>
              <a:t>Reviewed program timelines, sub activities division and progress of individual sub activities toward D1.0.</a:t>
            </a:r>
          </a:p>
          <a:p>
            <a:pPr lvl="1">
              <a:buFont typeface="Arial" panose="020B0604020202020204" pitchFamily="34" charset="0"/>
              <a:buChar char="•"/>
            </a:pPr>
            <a:r>
              <a:rPr lang="en-US" dirty="0"/>
              <a:t>Roughly 70% completion towards D1.0 and WG ballot.</a:t>
            </a:r>
          </a:p>
          <a:p>
            <a:pPr>
              <a:buFont typeface="Arial" panose="020B0604020202020204" pitchFamily="34" charset="0"/>
              <a:buChar char="•"/>
            </a:pPr>
            <a:endParaRPr lang="en-US" b="0" dirty="0"/>
          </a:p>
          <a:p>
            <a:pPr>
              <a:buFont typeface="Arial" panose="020B0604020202020204" pitchFamily="34" charset="0"/>
              <a:buChar char="•"/>
            </a:pPr>
            <a:r>
              <a:rPr lang="en-US" b="0" dirty="0"/>
              <a:t>Targets towards the Sep. meeting:</a:t>
            </a:r>
          </a:p>
          <a:p>
            <a:pPr lvl="1">
              <a:buFont typeface="Arial" panose="020B0604020202020204" pitchFamily="34" charset="0"/>
              <a:buChar char="•"/>
            </a:pPr>
            <a:r>
              <a:rPr lang="en-US" dirty="0"/>
              <a:t>Generate P802.11bk draft 0.2 out of July meeting and targeting D0.7 out of the Sep. meeting.</a:t>
            </a:r>
            <a:endParaRPr lang="en-US" b="0" dirty="0"/>
          </a:p>
          <a:p>
            <a:pPr lvl="1">
              <a:buFont typeface="Arial" panose="020B0604020202020204" pitchFamily="34" charset="0"/>
              <a:buChar char="•"/>
            </a:pPr>
            <a:r>
              <a:rPr lang="en-US" b="0" dirty="0"/>
              <a:t>Continue review and adoption of amendment text.</a:t>
            </a:r>
          </a:p>
          <a:p>
            <a:pPr lvl="1">
              <a:buFont typeface="Arial" panose="020B0604020202020204" pitchFamily="34" charset="0"/>
              <a:buChar char="•"/>
            </a:pPr>
            <a:r>
              <a:rPr lang="en-US" dirty="0"/>
              <a:t>Consider earlier WG ballot readiness. </a:t>
            </a:r>
            <a:endParaRPr lang="en-US" b="0"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5BB03AFA-865C-C398-F0F1-5DD8DF8EBAD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362033B3-2278-3CDC-07B1-32DA7A24F4D4}"/>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9" name="Date Placeholder 8">
            <a:extLst>
              <a:ext uri="{FF2B5EF4-FFF2-40B4-BE49-F238E27FC236}">
                <a16:creationId xmlns:a16="http://schemas.microsoft.com/office/drawing/2014/main" id="{0D6F4103-0CAB-9F57-6761-63B9A9850487}"/>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5683589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p:txBody>
          <a:bodyPr/>
          <a:lstStyle/>
          <a:p>
            <a:r>
              <a:rPr lang="en-US" dirty="0" err="1"/>
              <a:t>TGbk</a:t>
            </a:r>
            <a:r>
              <a:rPr lang="en-US" dirty="0"/>
              <a:t> Projected Timeline (previously)</a:t>
            </a:r>
          </a:p>
        </p:txBody>
      </p:sp>
      <p:grpSp>
        <p:nvGrpSpPr>
          <p:cNvPr id="94" name="Group 93">
            <a:extLst>
              <a:ext uri="{FF2B5EF4-FFF2-40B4-BE49-F238E27FC236}">
                <a16:creationId xmlns:a16="http://schemas.microsoft.com/office/drawing/2014/main" id="{B3DB5F32-438A-4776-9924-1979778026DA}"/>
              </a:ext>
            </a:extLst>
          </p:cNvPr>
          <p:cNvGrpSpPr/>
          <p:nvPr/>
        </p:nvGrpSpPr>
        <p:grpSpPr>
          <a:xfrm>
            <a:off x="1003037" y="1839498"/>
            <a:ext cx="10285410" cy="4193610"/>
            <a:chOff x="1601361" y="1830390"/>
            <a:chExt cx="10285410" cy="4193610"/>
          </a:xfrm>
        </p:grpSpPr>
        <p:sp>
          <p:nvSpPr>
            <p:cNvPr id="8" name="Rectangle 7">
              <a:extLst>
                <a:ext uri="{FF2B5EF4-FFF2-40B4-BE49-F238E27FC236}">
                  <a16:creationId xmlns:a16="http://schemas.microsoft.com/office/drawing/2014/main" id="{1FB10516-3491-4316-A725-E4F1B9846A8D}"/>
                </a:ext>
              </a:extLst>
            </p:cNvPr>
            <p:cNvSpPr>
              <a:spLocks noChangeArrowheads="1"/>
            </p:cNvSpPr>
            <p:nvPr/>
          </p:nvSpPr>
          <p:spPr bwMode="auto">
            <a:xfrm>
              <a:off x="1601361" y="1847536"/>
              <a:ext cx="10285409" cy="4176464"/>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 name="Rectangle 8">
              <a:extLst>
                <a:ext uri="{FF2B5EF4-FFF2-40B4-BE49-F238E27FC236}">
                  <a16:creationId xmlns:a16="http://schemas.microsoft.com/office/drawing/2014/main" id="{B387DA77-B53F-462C-90EA-AA2F27328AC2}"/>
                </a:ext>
              </a:extLst>
            </p:cNvPr>
            <p:cNvSpPr>
              <a:spLocks noChangeArrowheads="1"/>
            </p:cNvSpPr>
            <p:nvPr/>
          </p:nvSpPr>
          <p:spPr bwMode="auto">
            <a:xfrm>
              <a:off x="7992908"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10" name="Rectangle 9">
              <a:extLst>
                <a:ext uri="{FF2B5EF4-FFF2-40B4-BE49-F238E27FC236}">
                  <a16:creationId xmlns:a16="http://schemas.microsoft.com/office/drawing/2014/main" id="{ED863154-4D05-415D-ACB3-92E0A6E47AF4}"/>
                </a:ext>
              </a:extLst>
            </p:cNvPr>
            <p:cNvSpPr>
              <a:spLocks noChangeArrowheads="1"/>
            </p:cNvSpPr>
            <p:nvPr/>
          </p:nvSpPr>
          <p:spPr bwMode="auto">
            <a:xfrm>
              <a:off x="6727414" y="1847536"/>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1" name="Rectangle 10">
              <a:extLst>
                <a:ext uri="{FF2B5EF4-FFF2-40B4-BE49-F238E27FC236}">
                  <a16:creationId xmlns:a16="http://schemas.microsoft.com/office/drawing/2014/main" id="{FFEF244E-1972-4D20-9C4E-1D743CDE82F5}"/>
                </a:ext>
              </a:extLst>
            </p:cNvPr>
            <p:cNvSpPr>
              <a:spLocks noChangeArrowheads="1"/>
            </p:cNvSpPr>
            <p:nvPr/>
          </p:nvSpPr>
          <p:spPr bwMode="auto">
            <a:xfrm>
              <a:off x="4189307" y="1847536"/>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2" name="Rectangle 11">
              <a:extLst>
                <a:ext uri="{FF2B5EF4-FFF2-40B4-BE49-F238E27FC236}">
                  <a16:creationId xmlns:a16="http://schemas.microsoft.com/office/drawing/2014/main" id="{3AC636AE-408B-49BA-A585-EE731FCBE342}"/>
                </a:ext>
              </a:extLst>
            </p:cNvPr>
            <p:cNvSpPr>
              <a:spLocks noChangeArrowheads="1"/>
            </p:cNvSpPr>
            <p:nvPr/>
          </p:nvSpPr>
          <p:spPr bwMode="auto">
            <a:xfrm>
              <a:off x="2873974" y="1847535"/>
              <a:ext cx="131533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3" name="Rectangle 12">
              <a:extLst>
                <a:ext uri="{FF2B5EF4-FFF2-40B4-BE49-F238E27FC236}">
                  <a16:creationId xmlns:a16="http://schemas.microsoft.com/office/drawing/2014/main" id="{38A759AD-A5F9-4921-B4E4-193177D62170}"/>
                </a:ext>
              </a:extLst>
            </p:cNvPr>
            <p:cNvSpPr>
              <a:spLocks noChangeArrowheads="1"/>
            </p:cNvSpPr>
            <p:nvPr/>
          </p:nvSpPr>
          <p:spPr bwMode="auto">
            <a:xfrm>
              <a:off x="1601362" y="1847535"/>
              <a:ext cx="127261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4" name="Rectangle 13">
              <a:extLst>
                <a:ext uri="{FF2B5EF4-FFF2-40B4-BE49-F238E27FC236}">
                  <a16:creationId xmlns:a16="http://schemas.microsoft.com/office/drawing/2014/main" id="{6043A20A-AA58-435A-9C85-5D2307B670C2}"/>
                </a:ext>
              </a:extLst>
            </p:cNvPr>
            <p:cNvSpPr>
              <a:spLocks noChangeArrowheads="1"/>
            </p:cNvSpPr>
            <p:nvPr/>
          </p:nvSpPr>
          <p:spPr bwMode="auto">
            <a:xfrm>
              <a:off x="5453021" y="1847535"/>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24" name="Rectangle 23">
              <a:extLst>
                <a:ext uri="{FF2B5EF4-FFF2-40B4-BE49-F238E27FC236}">
                  <a16:creationId xmlns:a16="http://schemas.microsoft.com/office/drawing/2014/main" id="{BD678BB0-2F9C-4596-A626-291BF2C7627A}"/>
                </a:ext>
              </a:extLst>
            </p:cNvPr>
            <p:cNvSpPr>
              <a:spLocks noChangeArrowheads="1"/>
            </p:cNvSpPr>
            <p:nvPr/>
          </p:nvSpPr>
          <p:spPr bwMode="auto">
            <a:xfrm>
              <a:off x="9285986"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6" name="Line 15">
              <a:extLst>
                <a:ext uri="{FF2B5EF4-FFF2-40B4-BE49-F238E27FC236}">
                  <a16:creationId xmlns:a16="http://schemas.microsoft.com/office/drawing/2014/main" id="{68106E24-D65B-4E50-B77B-941DACCA4475}"/>
                </a:ext>
              </a:extLst>
            </p:cNvPr>
            <p:cNvSpPr>
              <a:spLocks noChangeShapeType="1"/>
            </p:cNvSpPr>
            <p:nvPr/>
          </p:nvSpPr>
          <p:spPr bwMode="auto">
            <a:xfrm flipH="1">
              <a:off x="8084484" y="188155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4">
              <a:extLst>
                <a:ext uri="{FF2B5EF4-FFF2-40B4-BE49-F238E27FC236}">
                  <a16:creationId xmlns:a16="http://schemas.microsoft.com/office/drawing/2014/main" id="{28C78A47-22C9-40BB-8E4B-99DA028C7827}"/>
                </a:ext>
              </a:extLst>
            </p:cNvPr>
            <p:cNvSpPr>
              <a:spLocks noChangeShapeType="1"/>
            </p:cNvSpPr>
            <p:nvPr/>
          </p:nvSpPr>
          <p:spPr bwMode="auto">
            <a:xfrm flipH="1">
              <a:off x="5494029" y="1881550"/>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0">
              <a:extLst>
                <a:ext uri="{FF2B5EF4-FFF2-40B4-BE49-F238E27FC236}">
                  <a16:creationId xmlns:a16="http://schemas.microsoft.com/office/drawing/2014/main" id="{0F92ABEB-0196-40D3-B81E-7278EBB15BC7}"/>
                </a:ext>
              </a:extLst>
            </p:cNvPr>
            <p:cNvSpPr>
              <a:spLocks noChangeShapeType="1"/>
            </p:cNvSpPr>
            <p:nvPr/>
          </p:nvSpPr>
          <p:spPr bwMode="auto">
            <a:xfrm>
              <a:off x="2820662"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1">
              <a:extLst>
                <a:ext uri="{FF2B5EF4-FFF2-40B4-BE49-F238E27FC236}">
                  <a16:creationId xmlns:a16="http://schemas.microsoft.com/office/drawing/2014/main" id="{E9B78053-243D-43F8-B9D5-6D6F6ABAFCBF}"/>
                </a:ext>
              </a:extLst>
            </p:cNvPr>
            <p:cNvSpPr>
              <a:spLocks noChangeShapeType="1"/>
            </p:cNvSpPr>
            <p:nvPr/>
          </p:nvSpPr>
          <p:spPr bwMode="auto">
            <a:xfrm>
              <a:off x="4188976"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10175594-B941-44A7-AEBA-76BE68099D90}"/>
                </a:ext>
              </a:extLst>
            </p:cNvPr>
            <p:cNvSpPr>
              <a:spLocks noChangeShapeType="1"/>
            </p:cNvSpPr>
            <p:nvPr/>
          </p:nvSpPr>
          <p:spPr bwMode="auto">
            <a:xfrm>
              <a:off x="6752767"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Line 15">
              <a:extLst>
                <a:ext uri="{FF2B5EF4-FFF2-40B4-BE49-F238E27FC236}">
                  <a16:creationId xmlns:a16="http://schemas.microsoft.com/office/drawing/2014/main" id="{7B29AA31-B78F-488F-A9BB-1858125D5FF0}"/>
                </a:ext>
              </a:extLst>
            </p:cNvPr>
            <p:cNvSpPr>
              <a:spLocks noChangeShapeType="1"/>
            </p:cNvSpPr>
            <p:nvPr/>
          </p:nvSpPr>
          <p:spPr bwMode="auto">
            <a:xfrm flipH="1">
              <a:off x="9320644" y="1847536"/>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9" name="Rectangle 88">
              <a:extLst>
                <a:ext uri="{FF2B5EF4-FFF2-40B4-BE49-F238E27FC236}">
                  <a16:creationId xmlns:a16="http://schemas.microsoft.com/office/drawing/2014/main" id="{FB2D85A7-131A-462B-9502-8756B1C0EE0B}"/>
                </a:ext>
              </a:extLst>
            </p:cNvPr>
            <p:cNvSpPr>
              <a:spLocks noChangeArrowheads="1"/>
            </p:cNvSpPr>
            <p:nvPr/>
          </p:nvSpPr>
          <p:spPr bwMode="auto">
            <a:xfrm>
              <a:off x="10582119" y="1837057"/>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90" name="Line 15">
              <a:extLst>
                <a:ext uri="{FF2B5EF4-FFF2-40B4-BE49-F238E27FC236}">
                  <a16:creationId xmlns:a16="http://schemas.microsoft.com/office/drawing/2014/main" id="{057E6EE2-3254-4589-9990-AA753E9B3AAF}"/>
                </a:ext>
              </a:extLst>
            </p:cNvPr>
            <p:cNvSpPr>
              <a:spLocks noChangeShapeType="1"/>
            </p:cNvSpPr>
            <p:nvPr/>
          </p:nvSpPr>
          <p:spPr bwMode="auto">
            <a:xfrm flipH="1">
              <a:off x="10616777" y="183039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
        <p:nvSpPr>
          <p:cNvPr id="95" name="Text Box 26">
            <a:extLst>
              <a:ext uri="{FF2B5EF4-FFF2-40B4-BE49-F238E27FC236}">
                <a16:creationId xmlns:a16="http://schemas.microsoft.com/office/drawing/2014/main" id="{3EBD7134-DD4C-487B-93DC-A5904E47AD1E}"/>
              </a:ext>
            </a:extLst>
          </p:cNvPr>
          <p:cNvSpPr txBox="1">
            <a:spLocks noChangeArrowheads="1"/>
          </p:cNvSpPr>
          <p:nvPr/>
        </p:nvSpPr>
        <p:spPr bwMode="auto">
          <a:xfrm flipH="1">
            <a:off x="903341" y="2523664"/>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96" name="Isosceles Triangle 95">
            <a:extLst>
              <a:ext uri="{FF2B5EF4-FFF2-40B4-BE49-F238E27FC236}">
                <a16:creationId xmlns:a16="http://schemas.microsoft.com/office/drawing/2014/main" id="{A3726148-8C90-40D6-86F2-518337385D11}"/>
              </a:ext>
            </a:extLst>
          </p:cNvPr>
          <p:cNvSpPr>
            <a:spLocks noChangeArrowheads="1"/>
          </p:cNvSpPr>
          <p:nvPr/>
        </p:nvSpPr>
        <p:spPr bwMode="auto">
          <a:xfrm flipH="1">
            <a:off x="1091710" y="2333185"/>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98" name="Rectangle 97">
            <a:extLst>
              <a:ext uri="{FF2B5EF4-FFF2-40B4-BE49-F238E27FC236}">
                <a16:creationId xmlns:a16="http://schemas.microsoft.com/office/drawing/2014/main" id="{77AF3098-DF72-48B6-BA63-507FB60A86AE}"/>
              </a:ext>
            </a:extLst>
          </p:cNvPr>
          <p:cNvSpPr/>
          <p:nvPr/>
        </p:nvSpPr>
        <p:spPr>
          <a:xfrm>
            <a:off x="1130066" y="2892649"/>
            <a:ext cx="1111020" cy="316127"/>
          </a:xfrm>
          <a:prstGeom prst="rect">
            <a:avLst/>
          </a:prstGeom>
          <a:gradFill flip="none" rotWithShape="1">
            <a:gsLst>
              <a:gs pos="0">
                <a:schemeClr val="accent1">
                  <a:lumMod val="5000"/>
                  <a:lumOff val="95000"/>
                </a:schemeClr>
              </a:gs>
              <a:gs pos="0">
                <a:schemeClr val="accent1"/>
              </a:gs>
              <a:gs pos="100000">
                <a:srgbClr val="FFFF00"/>
              </a:gs>
              <a:gs pos="95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99" name="Rectangle 98">
            <a:extLst>
              <a:ext uri="{FF2B5EF4-FFF2-40B4-BE49-F238E27FC236}">
                <a16:creationId xmlns:a16="http://schemas.microsoft.com/office/drawing/2014/main" id="{52DC9D0E-C34E-4678-B84B-3251B894A84D}"/>
              </a:ext>
            </a:extLst>
          </p:cNvPr>
          <p:cNvSpPr/>
          <p:nvPr/>
        </p:nvSpPr>
        <p:spPr>
          <a:xfrm>
            <a:off x="1899520" y="3667441"/>
            <a:ext cx="3004122" cy="316126"/>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D1.0 amendment text</a:t>
            </a:r>
          </a:p>
        </p:txBody>
      </p:sp>
      <p:sp>
        <p:nvSpPr>
          <p:cNvPr id="101" name="Rectangle 100">
            <a:extLst>
              <a:ext uri="{FF2B5EF4-FFF2-40B4-BE49-F238E27FC236}">
                <a16:creationId xmlns:a16="http://schemas.microsoft.com/office/drawing/2014/main" id="{5347C074-D267-4406-A958-F6BF5CB9A4FE}"/>
              </a:ext>
            </a:extLst>
          </p:cNvPr>
          <p:cNvSpPr/>
          <p:nvPr/>
        </p:nvSpPr>
        <p:spPr>
          <a:xfrm>
            <a:off x="4895705" y="4280847"/>
            <a:ext cx="1880903"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WG Ballot series</a:t>
            </a:r>
          </a:p>
        </p:txBody>
      </p:sp>
      <p:sp>
        <p:nvSpPr>
          <p:cNvPr id="102" name="Rectangle 101">
            <a:extLst>
              <a:ext uri="{FF2B5EF4-FFF2-40B4-BE49-F238E27FC236}">
                <a16:creationId xmlns:a16="http://schemas.microsoft.com/office/drawing/2014/main" id="{5521878A-21D2-4589-9254-DF1BC0BEF568}"/>
              </a:ext>
            </a:extLst>
          </p:cNvPr>
          <p:cNvSpPr/>
          <p:nvPr/>
        </p:nvSpPr>
        <p:spPr>
          <a:xfrm>
            <a:off x="6442473" y="4826425"/>
            <a:ext cx="1719500"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SA Ballot series</a:t>
            </a:r>
          </a:p>
        </p:txBody>
      </p:sp>
      <p:sp>
        <p:nvSpPr>
          <p:cNvPr id="104" name="Isosceles Triangle 103">
            <a:extLst>
              <a:ext uri="{FF2B5EF4-FFF2-40B4-BE49-F238E27FC236}">
                <a16:creationId xmlns:a16="http://schemas.microsoft.com/office/drawing/2014/main" id="{8ACC35D5-8B35-43CB-A9F1-9B1F5620CB3B}"/>
              </a:ext>
            </a:extLst>
          </p:cNvPr>
          <p:cNvSpPr>
            <a:spLocks noChangeArrowheads="1"/>
          </p:cNvSpPr>
          <p:nvPr/>
        </p:nvSpPr>
        <p:spPr bwMode="auto">
          <a:xfrm flipH="1">
            <a:off x="2118317" y="2360234"/>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5" name="Text Box 26">
            <a:extLst>
              <a:ext uri="{FF2B5EF4-FFF2-40B4-BE49-F238E27FC236}">
                <a16:creationId xmlns:a16="http://schemas.microsoft.com/office/drawing/2014/main" id="{38D8E094-3E96-4172-8A71-66B9C44A4826}"/>
              </a:ext>
            </a:extLst>
          </p:cNvPr>
          <p:cNvSpPr txBox="1">
            <a:spLocks noChangeArrowheads="1"/>
          </p:cNvSpPr>
          <p:nvPr/>
        </p:nvSpPr>
        <p:spPr bwMode="auto">
          <a:xfrm flipH="1">
            <a:off x="1899520" y="2542308"/>
            <a:ext cx="152914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106" name="Isosceles Triangle 105">
            <a:extLst>
              <a:ext uri="{FF2B5EF4-FFF2-40B4-BE49-F238E27FC236}">
                <a16:creationId xmlns:a16="http://schemas.microsoft.com/office/drawing/2014/main" id="{1A75E50E-D56A-401D-90FA-B2290CFA3F49}"/>
              </a:ext>
            </a:extLst>
          </p:cNvPr>
          <p:cNvSpPr>
            <a:spLocks noChangeArrowheads="1"/>
          </p:cNvSpPr>
          <p:nvPr/>
        </p:nvSpPr>
        <p:spPr bwMode="auto">
          <a:xfrm flipH="1">
            <a:off x="4801762" y="237878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7" name="Text Box 26">
            <a:extLst>
              <a:ext uri="{FF2B5EF4-FFF2-40B4-BE49-F238E27FC236}">
                <a16:creationId xmlns:a16="http://schemas.microsoft.com/office/drawing/2014/main" id="{A094C387-A5E7-4E60-889A-96910C825204}"/>
              </a:ext>
            </a:extLst>
          </p:cNvPr>
          <p:cNvSpPr txBox="1">
            <a:spLocks noChangeArrowheads="1"/>
          </p:cNvSpPr>
          <p:nvPr/>
        </p:nvSpPr>
        <p:spPr bwMode="auto">
          <a:xfrm flipH="1">
            <a:off x="4419199" y="2569259"/>
            <a:ext cx="128863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WG ballot</a:t>
            </a:r>
          </a:p>
          <a:p>
            <a:pPr algn="ctr"/>
            <a:r>
              <a:rPr lang="en-US" altLang="en-US" sz="1000" dirty="0">
                <a:latin typeface="Arial" panose="020B0604020202020204" pitchFamily="34" charset="0"/>
                <a:cs typeface="Arial" panose="020B0604020202020204" pitchFamily="34" charset="0"/>
              </a:rPr>
              <a:t>09/23</a:t>
            </a:r>
          </a:p>
        </p:txBody>
      </p:sp>
      <p:sp>
        <p:nvSpPr>
          <p:cNvPr id="108" name="Isosceles Triangle 107">
            <a:extLst>
              <a:ext uri="{FF2B5EF4-FFF2-40B4-BE49-F238E27FC236}">
                <a16:creationId xmlns:a16="http://schemas.microsoft.com/office/drawing/2014/main" id="{465E9FF8-4B95-4A2C-8C48-E4314B4455CD}"/>
              </a:ext>
            </a:extLst>
          </p:cNvPr>
          <p:cNvSpPr>
            <a:spLocks noChangeArrowheads="1"/>
          </p:cNvSpPr>
          <p:nvPr/>
        </p:nvSpPr>
        <p:spPr bwMode="auto">
          <a:xfrm flipH="1">
            <a:off x="6312290" y="237878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9" name="Text Box 26">
            <a:extLst>
              <a:ext uri="{FF2B5EF4-FFF2-40B4-BE49-F238E27FC236}">
                <a16:creationId xmlns:a16="http://schemas.microsoft.com/office/drawing/2014/main" id="{1579F5DE-63C0-4C16-BFFE-4660DAAB745B}"/>
              </a:ext>
            </a:extLst>
          </p:cNvPr>
          <p:cNvSpPr txBox="1">
            <a:spLocks noChangeArrowheads="1"/>
          </p:cNvSpPr>
          <p:nvPr/>
        </p:nvSpPr>
        <p:spPr bwMode="auto">
          <a:xfrm flipH="1">
            <a:off x="5929728" y="2569259"/>
            <a:ext cx="1140066"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SA ballot</a:t>
            </a:r>
          </a:p>
        </p:txBody>
      </p:sp>
      <p:grpSp>
        <p:nvGrpSpPr>
          <p:cNvPr id="3" name="Group 2">
            <a:extLst>
              <a:ext uri="{FF2B5EF4-FFF2-40B4-BE49-F238E27FC236}">
                <a16:creationId xmlns:a16="http://schemas.microsoft.com/office/drawing/2014/main" id="{342EA3FF-0E85-4E3A-8FAE-310634A8C7D3}"/>
              </a:ext>
            </a:extLst>
          </p:cNvPr>
          <p:cNvGrpSpPr/>
          <p:nvPr/>
        </p:nvGrpSpPr>
        <p:grpSpPr>
          <a:xfrm>
            <a:off x="7081852" y="3011494"/>
            <a:ext cx="998028" cy="570630"/>
            <a:chOff x="7680176" y="2434195"/>
            <a:chExt cx="998028" cy="570630"/>
          </a:xfrm>
        </p:grpSpPr>
        <p:sp>
          <p:nvSpPr>
            <p:cNvPr id="110" name="Isosceles Triangle 109">
              <a:extLst>
                <a:ext uri="{FF2B5EF4-FFF2-40B4-BE49-F238E27FC236}">
                  <a16:creationId xmlns:a16="http://schemas.microsoft.com/office/drawing/2014/main" id="{2F206080-C2AD-45DD-AB2E-0FE23D5B2316}"/>
                </a:ext>
              </a:extLst>
            </p:cNvPr>
            <p:cNvSpPr>
              <a:spLocks noChangeArrowheads="1"/>
            </p:cNvSpPr>
            <p:nvPr/>
          </p:nvSpPr>
          <p:spPr bwMode="auto">
            <a:xfrm flipH="1">
              <a:off x="8238432" y="2434195"/>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11" name="Text Box 26">
              <a:extLst>
                <a:ext uri="{FF2B5EF4-FFF2-40B4-BE49-F238E27FC236}">
                  <a16:creationId xmlns:a16="http://schemas.microsoft.com/office/drawing/2014/main" id="{3544CEFA-853D-42EE-BE5F-91A69969A652}"/>
                </a:ext>
              </a:extLst>
            </p:cNvPr>
            <p:cNvSpPr txBox="1">
              <a:spLocks noChangeArrowheads="1"/>
            </p:cNvSpPr>
            <p:nvPr/>
          </p:nvSpPr>
          <p:spPr bwMode="auto">
            <a:xfrm flipH="1">
              <a:off x="7680176" y="2614195"/>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11be SA ballot</a:t>
              </a:r>
            </a:p>
            <a:p>
              <a:pPr algn="ctr"/>
              <a:r>
                <a:rPr lang="en-US" altLang="en-US" sz="1000" dirty="0">
                  <a:latin typeface="Arial" panose="020B0604020202020204" pitchFamily="34" charset="0"/>
                  <a:cs typeface="Arial" panose="020B0604020202020204" pitchFamily="34" charset="0"/>
                </a:rPr>
                <a:t>completion</a:t>
              </a:r>
            </a:p>
          </p:txBody>
        </p:sp>
      </p:grpSp>
      <p:sp>
        <p:nvSpPr>
          <p:cNvPr id="112" name="Isosceles Triangle 111">
            <a:extLst>
              <a:ext uri="{FF2B5EF4-FFF2-40B4-BE49-F238E27FC236}">
                <a16:creationId xmlns:a16="http://schemas.microsoft.com/office/drawing/2014/main" id="{1CD08CAB-19C6-4B44-9301-1A978E1D519A}"/>
              </a:ext>
            </a:extLst>
          </p:cNvPr>
          <p:cNvSpPr>
            <a:spLocks noChangeArrowheads="1"/>
          </p:cNvSpPr>
          <p:nvPr/>
        </p:nvSpPr>
        <p:spPr bwMode="auto">
          <a:xfrm flipH="1">
            <a:off x="8023695" y="24299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13" name="Text Box 26">
            <a:extLst>
              <a:ext uri="{FF2B5EF4-FFF2-40B4-BE49-F238E27FC236}">
                <a16:creationId xmlns:a16="http://schemas.microsoft.com/office/drawing/2014/main" id="{3FA8BB6A-4A2B-4406-869A-143EAC92BD41}"/>
              </a:ext>
            </a:extLst>
          </p:cNvPr>
          <p:cNvSpPr txBox="1">
            <a:spLocks noChangeArrowheads="1"/>
          </p:cNvSpPr>
          <p:nvPr/>
        </p:nvSpPr>
        <p:spPr bwMode="auto">
          <a:xfrm flipH="1">
            <a:off x="7379968" y="2609996"/>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SA ballot completion</a:t>
            </a:r>
          </a:p>
        </p:txBody>
      </p:sp>
      <p:sp>
        <p:nvSpPr>
          <p:cNvPr id="41" name="Isosceles Triangle 40">
            <a:extLst>
              <a:ext uri="{FF2B5EF4-FFF2-40B4-BE49-F238E27FC236}">
                <a16:creationId xmlns:a16="http://schemas.microsoft.com/office/drawing/2014/main" id="{373B16CB-F2A9-466D-9001-89B2E901C45D}"/>
              </a:ext>
            </a:extLst>
          </p:cNvPr>
          <p:cNvSpPr>
            <a:spLocks noChangeArrowheads="1"/>
          </p:cNvSpPr>
          <p:nvPr/>
        </p:nvSpPr>
        <p:spPr bwMode="auto">
          <a:xfrm flipH="1">
            <a:off x="8434481" y="24299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2" name="Text Box 26">
            <a:extLst>
              <a:ext uri="{FF2B5EF4-FFF2-40B4-BE49-F238E27FC236}">
                <a16:creationId xmlns:a16="http://schemas.microsoft.com/office/drawing/2014/main" id="{4D7DD4BF-EF6E-4337-9846-74570E25648D}"/>
              </a:ext>
            </a:extLst>
          </p:cNvPr>
          <p:cNvSpPr txBox="1">
            <a:spLocks noChangeArrowheads="1"/>
          </p:cNvSpPr>
          <p:nvPr/>
        </p:nvSpPr>
        <p:spPr bwMode="auto">
          <a:xfrm flipH="1">
            <a:off x="8287485" y="2611916"/>
            <a:ext cx="66760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EC </a:t>
            </a:r>
          </a:p>
          <a:p>
            <a:pPr algn="ctr"/>
            <a:r>
              <a:rPr lang="en-US" altLang="en-US" sz="1000" dirty="0">
                <a:latin typeface="Arial" panose="020B0604020202020204" pitchFamily="34" charset="0"/>
                <a:cs typeface="Arial" panose="020B0604020202020204" pitchFamily="34" charset="0"/>
              </a:rPr>
              <a:t>approval</a:t>
            </a:r>
          </a:p>
        </p:txBody>
      </p:sp>
      <p:cxnSp>
        <p:nvCxnSpPr>
          <p:cNvPr id="44" name="Straight Connector 43">
            <a:extLst>
              <a:ext uri="{FF2B5EF4-FFF2-40B4-BE49-F238E27FC236}">
                <a16:creationId xmlns:a16="http://schemas.microsoft.com/office/drawing/2014/main" id="{6CF7DF2C-4FF2-45EA-9E54-23DE7C8A2595}"/>
              </a:ext>
            </a:extLst>
          </p:cNvPr>
          <p:cNvCxnSpPr>
            <a:cxnSpLocks/>
          </p:cNvCxnSpPr>
          <p:nvPr/>
        </p:nvCxnSpPr>
        <p:spPr bwMode="auto">
          <a:xfrm flipV="1">
            <a:off x="1124341" y="3222084"/>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8D80AFAB-4E2C-1199-B9BE-27186197F7DB}"/>
              </a:ext>
            </a:extLst>
          </p:cNvPr>
          <p:cNvCxnSpPr>
            <a:cxnSpLocks/>
          </p:cNvCxnSpPr>
          <p:nvPr/>
        </p:nvCxnSpPr>
        <p:spPr bwMode="auto">
          <a:xfrm flipV="1">
            <a:off x="1891636" y="4013446"/>
            <a:ext cx="8229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Footer Placeholder 14">
            <a:extLst>
              <a:ext uri="{FF2B5EF4-FFF2-40B4-BE49-F238E27FC236}">
                <a16:creationId xmlns:a16="http://schemas.microsoft.com/office/drawing/2014/main" id="{4800649B-DC2C-ECBB-F84B-0A67ACD045EC}"/>
              </a:ext>
            </a:extLst>
          </p:cNvPr>
          <p:cNvSpPr>
            <a:spLocks noGrp="1"/>
          </p:cNvSpPr>
          <p:nvPr>
            <p:ph type="ftr" idx="14"/>
          </p:nvPr>
        </p:nvSpPr>
        <p:spPr/>
        <p:txBody>
          <a:bodyPr/>
          <a:lstStyle/>
          <a:p>
            <a:r>
              <a:rPr lang="en-GB"/>
              <a:t>Jonathan Segev, Intel</a:t>
            </a:r>
            <a:endParaRPr lang="en-GB" dirty="0"/>
          </a:p>
        </p:txBody>
      </p:sp>
      <p:sp>
        <p:nvSpPr>
          <p:cNvPr id="16" name="Slide Number Placeholder 15">
            <a:extLst>
              <a:ext uri="{FF2B5EF4-FFF2-40B4-BE49-F238E27FC236}">
                <a16:creationId xmlns:a16="http://schemas.microsoft.com/office/drawing/2014/main" id="{37FAFB40-43B5-AFA7-7BCD-31F9A30A7976}"/>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17" name="Date Placeholder 16">
            <a:extLst>
              <a:ext uri="{FF2B5EF4-FFF2-40B4-BE49-F238E27FC236}">
                <a16:creationId xmlns:a16="http://schemas.microsoft.com/office/drawing/2014/main" id="{5AA01F9C-DD97-CBE8-0686-F6CDC3A0F78F}"/>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4457554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02654"/>
          </a:xfrm>
        </p:spPr>
        <p:txBody>
          <a:bodyPr/>
          <a:lstStyle/>
          <a:p>
            <a:r>
              <a:rPr lang="en-US" dirty="0" err="1"/>
              <a:t>TGbk</a:t>
            </a:r>
            <a:r>
              <a:rPr lang="en-US" dirty="0"/>
              <a:t> Projected Timeline (updated)</a:t>
            </a:r>
          </a:p>
        </p:txBody>
      </p:sp>
      <p:sp>
        <p:nvSpPr>
          <p:cNvPr id="8" name="Rectangle 7">
            <a:extLst>
              <a:ext uri="{FF2B5EF4-FFF2-40B4-BE49-F238E27FC236}">
                <a16:creationId xmlns:a16="http://schemas.microsoft.com/office/drawing/2014/main" id="{1FB10516-3491-4316-A725-E4F1B9846A8D}"/>
              </a:ext>
            </a:extLst>
          </p:cNvPr>
          <p:cNvSpPr>
            <a:spLocks noChangeArrowheads="1"/>
          </p:cNvSpPr>
          <p:nvPr/>
        </p:nvSpPr>
        <p:spPr bwMode="auto">
          <a:xfrm>
            <a:off x="949389" y="1220565"/>
            <a:ext cx="10285409" cy="5023644"/>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 name="Rectangle 8">
            <a:extLst>
              <a:ext uri="{FF2B5EF4-FFF2-40B4-BE49-F238E27FC236}">
                <a16:creationId xmlns:a16="http://schemas.microsoft.com/office/drawing/2014/main" id="{B387DA77-B53F-462C-90EA-AA2F27328AC2}"/>
              </a:ext>
            </a:extLst>
          </p:cNvPr>
          <p:cNvSpPr>
            <a:spLocks noChangeArrowheads="1"/>
          </p:cNvSpPr>
          <p:nvPr/>
        </p:nvSpPr>
        <p:spPr bwMode="auto">
          <a:xfrm>
            <a:off x="7370562" y="1220565"/>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0" name="Rectangle 9">
            <a:extLst>
              <a:ext uri="{FF2B5EF4-FFF2-40B4-BE49-F238E27FC236}">
                <a16:creationId xmlns:a16="http://schemas.microsoft.com/office/drawing/2014/main" id="{ED863154-4D05-415D-ACB3-92E0A6E47AF4}"/>
              </a:ext>
            </a:extLst>
          </p:cNvPr>
          <p:cNvSpPr>
            <a:spLocks noChangeArrowheads="1"/>
          </p:cNvSpPr>
          <p:nvPr/>
        </p:nvSpPr>
        <p:spPr bwMode="auto">
          <a:xfrm>
            <a:off x="6105068" y="1213898"/>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1" name="Rectangle 10">
            <a:extLst>
              <a:ext uri="{FF2B5EF4-FFF2-40B4-BE49-F238E27FC236}">
                <a16:creationId xmlns:a16="http://schemas.microsoft.com/office/drawing/2014/main" id="{FFEF244E-1972-4D20-9C4E-1D743CDE82F5}"/>
              </a:ext>
            </a:extLst>
          </p:cNvPr>
          <p:cNvSpPr>
            <a:spLocks noChangeArrowheads="1"/>
          </p:cNvSpPr>
          <p:nvPr/>
        </p:nvSpPr>
        <p:spPr bwMode="auto">
          <a:xfrm>
            <a:off x="3566961" y="1213898"/>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2" name="Rectangle 11">
            <a:extLst>
              <a:ext uri="{FF2B5EF4-FFF2-40B4-BE49-F238E27FC236}">
                <a16:creationId xmlns:a16="http://schemas.microsoft.com/office/drawing/2014/main" id="{3AC636AE-408B-49BA-A585-EE731FCBE342}"/>
              </a:ext>
            </a:extLst>
          </p:cNvPr>
          <p:cNvSpPr>
            <a:spLocks noChangeArrowheads="1"/>
          </p:cNvSpPr>
          <p:nvPr/>
        </p:nvSpPr>
        <p:spPr bwMode="auto">
          <a:xfrm>
            <a:off x="2194394" y="1213897"/>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3" name="Rectangle 12">
            <a:extLst>
              <a:ext uri="{FF2B5EF4-FFF2-40B4-BE49-F238E27FC236}">
                <a16:creationId xmlns:a16="http://schemas.microsoft.com/office/drawing/2014/main" id="{38A759AD-A5F9-4921-B4E4-193177D62170}"/>
              </a:ext>
            </a:extLst>
          </p:cNvPr>
          <p:cNvSpPr>
            <a:spLocks noChangeArrowheads="1"/>
          </p:cNvSpPr>
          <p:nvPr/>
        </p:nvSpPr>
        <p:spPr bwMode="auto">
          <a:xfrm>
            <a:off x="979017" y="1213897"/>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4" name="Rectangle 13">
            <a:extLst>
              <a:ext uri="{FF2B5EF4-FFF2-40B4-BE49-F238E27FC236}">
                <a16:creationId xmlns:a16="http://schemas.microsoft.com/office/drawing/2014/main" id="{6043A20A-AA58-435A-9C85-5D2307B670C2}"/>
              </a:ext>
            </a:extLst>
          </p:cNvPr>
          <p:cNvSpPr>
            <a:spLocks noChangeArrowheads="1"/>
          </p:cNvSpPr>
          <p:nvPr/>
        </p:nvSpPr>
        <p:spPr bwMode="auto">
          <a:xfrm>
            <a:off x="4830675" y="1213897"/>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24" name="Rectangle 23">
            <a:extLst>
              <a:ext uri="{FF2B5EF4-FFF2-40B4-BE49-F238E27FC236}">
                <a16:creationId xmlns:a16="http://schemas.microsoft.com/office/drawing/2014/main" id="{BD678BB0-2F9C-4596-A626-291BF2C7627A}"/>
              </a:ext>
            </a:extLst>
          </p:cNvPr>
          <p:cNvSpPr>
            <a:spLocks noChangeArrowheads="1"/>
          </p:cNvSpPr>
          <p:nvPr/>
        </p:nvSpPr>
        <p:spPr bwMode="auto">
          <a:xfrm>
            <a:off x="8663640" y="1220565"/>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26" name="Line 15">
            <a:extLst>
              <a:ext uri="{FF2B5EF4-FFF2-40B4-BE49-F238E27FC236}">
                <a16:creationId xmlns:a16="http://schemas.microsoft.com/office/drawing/2014/main" id="{68106E24-D65B-4E50-B77B-941DACCA4475}"/>
              </a:ext>
            </a:extLst>
          </p:cNvPr>
          <p:cNvSpPr>
            <a:spLocks noChangeShapeType="1"/>
          </p:cNvSpPr>
          <p:nvPr/>
        </p:nvSpPr>
        <p:spPr bwMode="auto">
          <a:xfrm flipH="1">
            <a:off x="7462138" y="1247912"/>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4">
            <a:extLst>
              <a:ext uri="{FF2B5EF4-FFF2-40B4-BE49-F238E27FC236}">
                <a16:creationId xmlns:a16="http://schemas.microsoft.com/office/drawing/2014/main" id="{28C78A47-22C9-40BB-8E4B-99DA028C7827}"/>
              </a:ext>
            </a:extLst>
          </p:cNvPr>
          <p:cNvSpPr>
            <a:spLocks noChangeShapeType="1"/>
          </p:cNvSpPr>
          <p:nvPr/>
        </p:nvSpPr>
        <p:spPr bwMode="auto">
          <a:xfrm flipH="1">
            <a:off x="4871683" y="1247912"/>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0">
            <a:extLst>
              <a:ext uri="{FF2B5EF4-FFF2-40B4-BE49-F238E27FC236}">
                <a16:creationId xmlns:a16="http://schemas.microsoft.com/office/drawing/2014/main" id="{0F92ABEB-0196-40D3-B81E-7278EBB15BC7}"/>
              </a:ext>
            </a:extLst>
          </p:cNvPr>
          <p:cNvSpPr>
            <a:spLocks noChangeShapeType="1"/>
          </p:cNvSpPr>
          <p:nvPr/>
        </p:nvSpPr>
        <p:spPr bwMode="auto">
          <a:xfrm>
            <a:off x="2198316" y="1247912"/>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1">
            <a:extLst>
              <a:ext uri="{FF2B5EF4-FFF2-40B4-BE49-F238E27FC236}">
                <a16:creationId xmlns:a16="http://schemas.microsoft.com/office/drawing/2014/main" id="{E9B78053-243D-43F8-B9D5-6D6F6ABAFCBF}"/>
              </a:ext>
            </a:extLst>
          </p:cNvPr>
          <p:cNvSpPr>
            <a:spLocks noChangeShapeType="1"/>
          </p:cNvSpPr>
          <p:nvPr/>
        </p:nvSpPr>
        <p:spPr bwMode="auto">
          <a:xfrm>
            <a:off x="3566630" y="1247912"/>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10175594-B941-44A7-AEBA-76BE68099D90}"/>
              </a:ext>
            </a:extLst>
          </p:cNvPr>
          <p:cNvSpPr>
            <a:spLocks noChangeShapeType="1"/>
          </p:cNvSpPr>
          <p:nvPr/>
        </p:nvSpPr>
        <p:spPr bwMode="auto">
          <a:xfrm>
            <a:off x="6130421" y="1247912"/>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Line 15">
            <a:extLst>
              <a:ext uri="{FF2B5EF4-FFF2-40B4-BE49-F238E27FC236}">
                <a16:creationId xmlns:a16="http://schemas.microsoft.com/office/drawing/2014/main" id="{7B29AA31-B78F-488F-A9BB-1858125D5FF0}"/>
              </a:ext>
            </a:extLst>
          </p:cNvPr>
          <p:cNvSpPr>
            <a:spLocks noChangeShapeType="1"/>
          </p:cNvSpPr>
          <p:nvPr/>
        </p:nvSpPr>
        <p:spPr bwMode="auto">
          <a:xfrm flipH="1">
            <a:off x="8698298" y="1213898"/>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9" name="Rectangle 88">
            <a:extLst>
              <a:ext uri="{FF2B5EF4-FFF2-40B4-BE49-F238E27FC236}">
                <a16:creationId xmlns:a16="http://schemas.microsoft.com/office/drawing/2014/main" id="{FB2D85A7-131A-462B-9502-8756B1C0EE0B}"/>
              </a:ext>
            </a:extLst>
          </p:cNvPr>
          <p:cNvSpPr>
            <a:spLocks noChangeArrowheads="1"/>
          </p:cNvSpPr>
          <p:nvPr/>
        </p:nvSpPr>
        <p:spPr bwMode="auto">
          <a:xfrm>
            <a:off x="9959773" y="1203419"/>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90" name="Line 15">
            <a:extLst>
              <a:ext uri="{FF2B5EF4-FFF2-40B4-BE49-F238E27FC236}">
                <a16:creationId xmlns:a16="http://schemas.microsoft.com/office/drawing/2014/main" id="{057E6EE2-3254-4589-9990-AA753E9B3AAF}"/>
              </a:ext>
            </a:extLst>
          </p:cNvPr>
          <p:cNvSpPr>
            <a:spLocks noChangeShapeType="1"/>
          </p:cNvSpPr>
          <p:nvPr/>
        </p:nvSpPr>
        <p:spPr bwMode="auto">
          <a:xfrm flipH="1">
            <a:off x="9994431" y="1196752"/>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5" name="Text Box 26">
            <a:extLst>
              <a:ext uri="{FF2B5EF4-FFF2-40B4-BE49-F238E27FC236}">
                <a16:creationId xmlns:a16="http://schemas.microsoft.com/office/drawing/2014/main" id="{3EBD7134-DD4C-487B-93DC-A5904E47AD1E}"/>
              </a:ext>
            </a:extLst>
          </p:cNvPr>
          <p:cNvSpPr txBox="1">
            <a:spLocks noChangeArrowheads="1"/>
          </p:cNvSpPr>
          <p:nvPr/>
        </p:nvSpPr>
        <p:spPr bwMode="auto">
          <a:xfrm flipH="1">
            <a:off x="879319" y="1880918"/>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96" name="Isosceles Triangle 95">
            <a:extLst>
              <a:ext uri="{FF2B5EF4-FFF2-40B4-BE49-F238E27FC236}">
                <a16:creationId xmlns:a16="http://schemas.microsoft.com/office/drawing/2014/main" id="{A3726148-8C90-40D6-86F2-518337385D11}"/>
              </a:ext>
            </a:extLst>
          </p:cNvPr>
          <p:cNvSpPr>
            <a:spLocks noChangeArrowheads="1"/>
          </p:cNvSpPr>
          <p:nvPr/>
        </p:nvSpPr>
        <p:spPr bwMode="auto">
          <a:xfrm flipH="1">
            <a:off x="1067688" y="1690439"/>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98" name="Rectangle 97">
            <a:extLst>
              <a:ext uri="{FF2B5EF4-FFF2-40B4-BE49-F238E27FC236}">
                <a16:creationId xmlns:a16="http://schemas.microsoft.com/office/drawing/2014/main" id="{77AF3098-DF72-48B6-BA63-507FB60A86AE}"/>
              </a:ext>
            </a:extLst>
          </p:cNvPr>
          <p:cNvSpPr/>
          <p:nvPr/>
        </p:nvSpPr>
        <p:spPr>
          <a:xfrm>
            <a:off x="1106044" y="2249904"/>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104" name="Isosceles Triangle 103">
            <a:extLst>
              <a:ext uri="{FF2B5EF4-FFF2-40B4-BE49-F238E27FC236}">
                <a16:creationId xmlns:a16="http://schemas.microsoft.com/office/drawing/2014/main" id="{8ACC35D5-8B35-43CB-A9F1-9B1F5620CB3B}"/>
              </a:ext>
            </a:extLst>
          </p:cNvPr>
          <p:cNvSpPr>
            <a:spLocks noChangeArrowheads="1"/>
          </p:cNvSpPr>
          <p:nvPr/>
        </p:nvSpPr>
        <p:spPr bwMode="auto">
          <a:xfrm flipH="1">
            <a:off x="2094295" y="1717488"/>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5" name="Text Box 26">
            <a:extLst>
              <a:ext uri="{FF2B5EF4-FFF2-40B4-BE49-F238E27FC236}">
                <a16:creationId xmlns:a16="http://schemas.microsoft.com/office/drawing/2014/main" id="{38D8E094-3E96-4172-8A71-66B9C44A4826}"/>
              </a:ext>
            </a:extLst>
          </p:cNvPr>
          <p:cNvSpPr txBox="1">
            <a:spLocks noChangeArrowheads="1"/>
          </p:cNvSpPr>
          <p:nvPr/>
        </p:nvSpPr>
        <p:spPr bwMode="auto">
          <a:xfrm flipH="1">
            <a:off x="1875498" y="1899562"/>
            <a:ext cx="152914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99" name="Rectangle 98">
            <a:extLst>
              <a:ext uri="{FF2B5EF4-FFF2-40B4-BE49-F238E27FC236}">
                <a16:creationId xmlns:a16="http://schemas.microsoft.com/office/drawing/2014/main" id="{52DC9D0E-C34E-4678-B84B-3251B894A84D}"/>
              </a:ext>
            </a:extLst>
          </p:cNvPr>
          <p:cNvSpPr/>
          <p:nvPr/>
        </p:nvSpPr>
        <p:spPr>
          <a:xfrm>
            <a:off x="2208588" y="2519467"/>
            <a:ext cx="6506328" cy="236123"/>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D1.0 amendment text development</a:t>
            </a:r>
          </a:p>
        </p:txBody>
      </p:sp>
      <p:cxnSp>
        <p:nvCxnSpPr>
          <p:cNvPr id="44" name="Straight Connector 43">
            <a:extLst>
              <a:ext uri="{FF2B5EF4-FFF2-40B4-BE49-F238E27FC236}">
                <a16:creationId xmlns:a16="http://schemas.microsoft.com/office/drawing/2014/main" id="{6CF7DF2C-4FF2-45EA-9E54-23DE7C8A2595}"/>
              </a:ext>
            </a:extLst>
          </p:cNvPr>
          <p:cNvCxnSpPr>
            <a:cxnSpLocks/>
          </p:cNvCxnSpPr>
          <p:nvPr/>
        </p:nvCxnSpPr>
        <p:spPr bwMode="auto">
          <a:xfrm flipV="1">
            <a:off x="2220784" y="2767848"/>
            <a:ext cx="40233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793BC54C-DC30-47A8-996C-2B491F26EAD1}"/>
              </a:ext>
            </a:extLst>
          </p:cNvPr>
          <p:cNvSpPr/>
          <p:nvPr/>
        </p:nvSpPr>
        <p:spPr>
          <a:xfrm>
            <a:off x="2209741" y="2851751"/>
            <a:ext cx="5348022" cy="202115"/>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TB and NTB Meas. Sequence</a:t>
            </a:r>
          </a:p>
        </p:txBody>
      </p:sp>
      <p:sp>
        <p:nvSpPr>
          <p:cNvPr id="15" name="Rectangle 14">
            <a:extLst>
              <a:ext uri="{FF2B5EF4-FFF2-40B4-BE49-F238E27FC236}">
                <a16:creationId xmlns:a16="http://schemas.microsoft.com/office/drawing/2014/main" id="{2CC31CDD-7886-717F-6BC1-4442327FA854}"/>
              </a:ext>
            </a:extLst>
          </p:cNvPr>
          <p:cNvSpPr/>
          <p:nvPr/>
        </p:nvSpPr>
        <p:spPr>
          <a:xfrm>
            <a:off x="2209739" y="3150027"/>
            <a:ext cx="1726022" cy="202115"/>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TB and NTB negotiation</a:t>
            </a:r>
          </a:p>
        </p:txBody>
      </p:sp>
      <p:sp>
        <p:nvSpPr>
          <p:cNvPr id="16" name="Rectangle 15">
            <a:extLst>
              <a:ext uri="{FF2B5EF4-FFF2-40B4-BE49-F238E27FC236}">
                <a16:creationId xmlns:a16="http://schemas.microsoft.com/office/drawing/2014/main" id="{ED036B8E-5B74-65B4-1DF9-B91B53EF1014}"/>
              </a:ext>
            </a:extLst>
          </p:cNvPr>
          <p:cNvSpPr/>
          <p:nvPr/>
        </p:nvSpPr>
        <p:spPr>
          <a:xfrm>
            <a:off x="2209741" y="4343131"/>
            <a:ext cx="1770894" cy="202115"/>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TX, RX LTF VECTORS</a:t>
            </a:r>
          </a:p>
        </p:txBody>
      </p:sp>
      <p:sp>
        <p:nvSpPr>
          <p:cNvPr id="17" name="Rectangle 16">
            <a:extLst>
              <a:ext uri="{FF2B5EF4-FFF2-40B4-BE49-F238E27FC236}">
                <a16:creationId xmlns:a16="http://schemas.microsoft.com/office/drawing/2014/main" id="{E94B6E14-DA3E-CBDD-3157-D354364BB3E1}"/>
              </a:ext>
            </a:extLst>
          </p:cNvPr>
          <p:cNvSpPr/>
          <p:nvPr/>
        </p:nvSpPr>
        <p:spPr>
          <a:xfrm>
            <a:off x="2209741" y="4044855"/>
            <a:ext cx="1770894" cy="202115"/>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MAC Passive Ranging</a:t>
            </a:r>
          </a:p>
        </p:txBody>
      </p:sp>
      <p:sp>
        <p:nvSpPr>
          <p:cNvPr id="18" name="Rectangle 17">
            <a:extLst>
              <a:ext uri="{FF2B5EF4-FFF2-40B4-BE49-F238E27FC236}">
                <a16:creationId xmlns:a16="http://schemas.microsoft.com/office/drawing/2014/main" id="{9248664F-350D-4A54-861F-45A599C584BF}"/>
              </a:ext>
            </a:extLst>
          </p:cNvPr>
          <p:cNvSpPr/>
          <p:nvPr/>
        </p:nvSpPr>
        <p:spPr>
          <a:xfrm>
            <a:off x="2209740" y="5536235"/>
            <a:ext cx="1275929" cy="202115"/>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EHT Tx Procedure</a:t>
            </a:r>
          </a:p>
        </p:txBody>
      </p:sp>
      <p:sp>
        <p:nvSpPr>
          <p:cNvPr id="19" name="Rectangle 18">
            <a:extLst>
              <a:ext uri="{FF2B5EF4-FFF2-40B4-BE49-F238E27FC236}">
                <a16:creationId xmlns:a16="http://schemas.microsoft.com/office/drawing/2014/main" id="{075A8C69-CF4E-FE3A-43EB-B00DE5A5FFF2}"/>
              </a:ext>
            </a:extLst>
          </p:cNvPr>
          <p:cNvSpPr/>
          <p:nvPr/>
        </p:nvSpPr>
        <p:spPr>
          <a:xfrm>
            <a:off x="2204926" y="5828103"/>
            <a:ext cx="1275929" cy="202115"/>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TOD Accuracy </a:t>
            </a:r>
          </a:p>
        </p:txBody>
      </p:sp>
      <p:sp>
        <p:nvSpPr>
          <p:cNvPr id="20" name="Rectangle 19">
            <a:extLst>
              <a:ext uri="{FF2B5EF4-FFF2-40B4-BE49-F238E27FC236}">
                <a16:creationId xmlns:a16="http://schemas.microsoft.com/office/drawing/2014/main" id="{980CE0F8-CCA1-3355-00BC-8E88D394640C}"/>
              </a:ext>
            </a:extLst>
          </p:cNvPr>
          <p:cNvSpPr/>
          <p:nvPr/>
        </p:nvSpPr>
        <p:spPr>
          <a:xfrm>
            <a:off x="2209740" y="4641407"/>
            <a:ext cx="5344844" cy="202115"/>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PHY section EHT TB Ranging NDP </a:t>
            </a:r>
          </a:p>
        </p:txBody>
      </p:sp>
      <p:sp>
        <p:nvSpPr>
          <p:cNvPr id="21" name="Rectangle 20">
            <a:extLst>
              <a:ext uri="{FF2B5EF4-FFF2-40B4-BE49-F238E27FC236}">
                <a16:creationId xmlns:a16="http://schemas.microsoft.com/office/drawing/2014/main" id="{78581DAF-9F02-5538-866B-963EAA4B9E2E}"/>
              </a:ext>
            </a:extLst>
          </p:cNvPr>
          <p:cNvSpPr/>
          <p:nvPr/>
        </p:nvSpPr>
        <p:spPr>
          <a:xfrm>
            <a:off x="2209740" y="4939683"/>
            <a:ext cx="5341669" cy="202115"/>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PHY section EHT Ranging NDP </a:t>
            </a:r>
          </a:p>
        </p:txBody>
      </p:sp>
      <p:sp>
        <p:nvSpPr>
          <p:cNvPr id="22" name="Rectangle 21">
            <a:extLst>
              <a:ext uri="{FF2B5EF4-FFF2-40B4-BE49-F238E27FC236}">
                <a16:creationId xmlns:a16="http://schemas.microsoft.com/office/drawing/2014/main" id="{C9F14778-A98D-820D-DF9A-3AEE324E31C9}"/>
              </a:ext>
            </a:extLst>
          </p:cNvPr>
          <p:cNvSpPr/>
          <p:nvPr/>
        </p:nvSpPr>
        <p:spPr>
          <a:xfrm>
            <a:off x="2209738" y="3448303"/>
            <a:ext cx="5348021" cy="202115"/>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MAC section pseudo random LTF sequence</a:t>
            </a:r>
          </a:p>
        </p:txBody>
      </p:sp>
      <p:sp>
        <p:nvSpPr>
          <p:cNvPr id="23" name="Rectangle 22">
            <a:extLst>
              <a:ext uri="{FF2B5EF4-FFF2-40B4-BE49-F238E27FC236}">
                <a16:creationId xmlns:a16="http://schemas.microsoft.com/office/drawing/2014/main" id="{2A0EB79D-8E11-C127-57CC-53F31A86767B}"/>
              </a:ext>
            </a:extLst>
          </p:cNvPr>
          <p:cNvSpPr/>
          <p:nvPr/>
        </p:nvSpPr>
        <p:spPr>
          <a:xfrm>
            <a:off x="2209741" y="5237959"/>
            <a:ext cx="2934128" cy="202115"/>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PHY section pseudo random sequence mapping</a:t>
            </a:r>
          </a:p>
        </p:txBody>
      </p:sp>
      <p:sp>
        <p:nvSpPr>
          <p:cNvPr id="32" name="Rectangle 31">
            <a:extLst>
              <a:ext uri="{FF2B5EF4-FFF2-40B4-BE49-F238E27FC236}">
                <a16:creationId xmlns:a16="http://schemas.microsoft.com/office/drawing/2014/main" id="{7C8C64E1-C044-7088-2AB2-38C82C68A6C1}"/>
              </a:ext>
            </a:extLst>
          </p:cNvPr>
          <p:cNvSpPr/>
          <p:nvPr/>
        </p:nvSpPr>
        <p:spPr>
          <a:xfrm>
            <a:off x="2209741" y="3746579"/>
            <a:ext cx="2900368" cy="202115"/>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Elements and frame formats (ctrl , man etc.)</a:t>
            </a:r>
          </a:p>
        </p:txBody>
      </p:sp>
      <p:cxnSp>
        <p:nvCxnSpPr>
          <p:cNvPr id="33" name="Straight Connector 32">
            <a:extLst>
              <a:ext uri="{FF2B5EF4-FFF2-40B4-BE49-F238E27FC236}">
                <a16:creationId xmlns:a16="http://schemas.microsoft.com/office/drawing/2014/main" id="{7019C62D-195F-5499-9233-121F92A9D24A}"/>
              </a:ext>
            </a:extLst>
          </p:cNvPr>
          <p:cNvCxnSpPr>
            <a:cxnSpLocks/>
          </p:cNvCxnSpPr>
          <p:nvPr/>
        </p:nvCxnSpPr>
        <p:spPr bwMode="auto">
          <a:xfrm flipV="1">
            <a:off x="2208586" y="3057718"/>
            <a:ext cx="3931920" cy="9002"/>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94499338-A748-4369-13EB-5DA5C9FDCD33}"/>
              </a:ext>
            </a:extLst>
          </p:cNvPr>
          <p:cNvCxnSpPr>
            <a:cxnSpLocks/>
          </p:cNvCxnSpPr>
          <p:nvPr/>
        </p:nvCxnSpPr>
        <p:spPr bwMode="auto">
          <a:xfrm flipV="1">
            <a:off x="2206472" y="3383888"/>
            <a:ext cx="997527"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FF5114C8-7AF1-40A7-F6A8-9541DD6F7BF1}"/>
              </a:ext>
            </a:extLst>
          </p:cNvPr>
          <p:cNvCxnSpPr>
            <a:cxnSpLocks/>
          </p:cNvCxnSpPr>
          <p:nvPr/>
        </p:nvCxnSpPr>
        <p:spPr bwMode="auto">
          <a:xfrm flipV="1">
            <a:off x="2206470" y="3667966"/>
            <a:ext cx="3566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F3AF0BA8-92AF-6C6A-BACA-5E79417C0017}"/>
              </a:ext>
            </a:extLst>
          </p:cNvPr>
          <p:cNvCxnSpPr>
            <a:cxnSpLocks/>
          </p:cNvCxnSpPr>
          <p:nvPr/>
        </p:nvCxnSpPr>
        <p:spPr bwMode="auto">
          <a:xfrm flipV="1">
            <a:off x="2220785" y="3973104"/>
            <a:ext cx="100584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C3260396-6705-A7A6-C6E5-E3DE5E42ADEA}"/>
              </a:ext>
            </a:extLst>
          </p:cNvPr>
          <p:cNvCxnSpPr>
            <a:cxnSpLocks/>
          </p:cNvCxnSpPr>
          <p:nvPr/>
        </p:nvCxnSpPr>
        <p:spPr bwMode="auto">
          <a:xfrm flipV="1">
            <a:off x="2204926" y="4568048"/>
            <a:ext cx="15544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D7123FA9-7133-5821-F4C9-7273FEB88DBE}"/>
              </a:ext>
            </a:extLst>
          </p:cNvPr>
          <p:cNvCxnSpPr>
            <a:cxnSpLocks/>
          </p:cNvCxnSpPr>
          <p:nvPr/>
        </p:nvCxnSpPr>
        <p:spPr bwMode="auto">
          <a:xfrm flipV="1">
            <a:off x="2209738" y="4270727"/>
            <a:ext cx="146304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0D4B3355-A191-3F3C-D2D1-4E32C049103F}"/>
              </a:ext>
            </a:extLst>
          </p:cNvPr>
          <p:cNvCxnSpPr>
            <a:cxnSpLocks/>
          </p:cNvCxnSpPr>
          <p:nvPr/>
        </p:nvCxnSpPr>
        <p:spPr bwMode="auto">
          <a:xfrm flipV="1">
            <a:off x="2204926" y="4878845"/>
            <a:ext cx="39319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B432F241-0CB6-0588-798C-135BFCC59874}"/>
              </a:ext>
            </a:extLst>
          </p:cNvPr>
          <p:cNvCxnSpPr>
            <a:cxnSpLocks/>
          </p:cNvCxnSpPr>
          <p:nvPr/>
        </p:nvCxnSpPr>
        <p:spPr bwMode="auto">
          <a:xfrm flipV="1">
            <a:off x="2200771" y="5162356"/>
            <a:ext cx="39319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031BAECB-F2C0-11B3-A1AC-372DBF33755F}"/>
              </a:ext>
            </a:extLst>
          </p:cNvPr>
          <p:cNvCxnSpPr>
            <a:cxnSpLocks/>
          </p:cNvCxnSpPr>
          <p:nvPr/>
        </p:nvCxnSpPr>
        <p:spPr bwMode="auto">
          <a:xfrm flipV="1">
            <a:off x="1104901" y="2439786"/>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Isosceles Triangle 2">
            <a:extLst>
              <a:ext uri="{FF2B5EF4-FFF2-40B4-BE49-F238E27FC236}">
                <a16:creationId xmlns:a16="http://schemas.microsoft.com/office/drawing/2014/main" id="{EF46D08F-C1FA-216C-D49D-9B8B39170C11}"/>
              </a:ext>
            </a:extLst>
          </p:cNvPr>
          <p:cNvSpPr>
            <a:spLocks noChangeArrowheads="1"/>
          </p:cNvSpPr>
          <p:nvPr/>
        </p:nvSpPr>
        <p:spPr bwMode="auto">
          <a:xfrm flipH="1">
            <a:off x="8530066" y="179170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5" name="Text Box 26">
            <a:extLst>
              <a:ext uri="{FF2B5EF4-FFF2-40B4-BE49-F238E27FC236}">
                <a16:creationId xmlns:a16="http://schemas.microsoft.com/office/drawing/2014/main" id="{C276C8F9-B7E7-F86C-4CBB-7518ACE3B0D3}"/>
              </a:ext>
            </a:extLst>
          </p:cNvPr>
          <p:cNvSpPr txBox="1">
            <a:spLocks noChangeArrowheads="1"/>
          </p:cNvSpPr>
          <p:nvPr/>
        </p:nvSpPr>
        <p:spPr bwMode="auto">
          <a:xfrm flipH="1">
            <a:off x="8311269" y="1973774"/>
            <a:ext cx="152914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ballot</a:t>
            </a:r>
          </a:p>
          <a:p>
            <a:pPr algn="ctr"/>
            <a:r>
              <a:rPr lang="en-US" altLang="en-US" sz="1000" dirty="0">
                <a:latin typeface="Arial" panose="020B0604020202020204" pitchFamily="34" charset="0"/>
                <a:cs typeface="Arial" panose="020B0604020202020204" pitchFamily="34" charset="0"/>
              </a:rPr>
              <a:t>11/23</a:t>
            </a:r>
          </a:p>
        </p:txBody>
      </p:sp>
      <p:cxnSp>
        <p:nvCxnSpPr>
          <p:cNvPr id="35" name="Straight Connector 34">
            <a:extLst>
              <a:ext uri="{FF2B5EF4-FFF2-40B4-BE49-F238E27FC236}">
                <a16:creationId xmlns:a16="http://schemas.microsoft.com/office/drawing/2014/main" id="{CFC21342-8B59-0394-20FC-3AEC8134F27C}"/>
              </a:ext>
            </a:extLst>
          </p:cNvPr>
          <p:cNvCxnSpPr>
            <a:cxnSpLocks/>
          </p:cNvCxnSpPr>
          <p:nvPr/>
        </p:nvCxnSpPr>
        <p:spPr bwMode="auto">
          <a:xfrm flipV="1">
            <a:off x="2200770" y="5444329"/>
            <a:ext cx="2286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Footer Placeholder 33">
            <a:extLst>
              <a:ext uri="{FF2B5EF4-FFF2-40B4-BE49-F238E27FC236}">
                <a16:creationId xmlns:a16="http://schemas.microsoft.com/office/drawing/2014/main" id="{AD8CA8B9-6562-0DD4-B376-BA71F2E50F95}"/>
              </a:ext>
            </a:extLst>
          </p:cNvPr>
          <p:cNvSpPr>
            <a:spLocks noGrp="1"/>
          </p:cNvSpPr>
          <p:nvPr>
            <p:ph type="ftr" idx="14"/>
          </p:nvPr>
        </p:nvSpPr>
        <p:spPr/>
        <p:txBody>
          <a:bodyPr/>
          <a:lstStyle/>
          <a:p>
            <a:r>
              <a:rPr lang="en-GB"/>
              <a:t>Jonathan Segev, Intel</a:t>
            </a:r>
            <a:endParaRPr lang="en-GB" dirty="0"/>
          </a:p>
        </p:txBody>
      </p:sp>
      <p:sp>
        <p:nvSpPr>
          <p:cNvPr id="37" name="Slide Number Placeholder 36">
            <a:extLst>
              <a:ext uri="{FF2B5EF4-FFF2-40B4-BE49-F238E27FC236}">
                <a16:creationId xmlns:a16="http://schemas.microsoft.com/office/drawing/2014/main" id="{BCCEDABA-D5A1-A4A5-7192-565F63E49401}"/>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38" name="Date Placeholder 37">
            <a:extLst>
              <a:ext uri="{FF2B5EF4-FFF2-40B4-BE49-F238E27FC236}">
                <a16:creationId xmlns:a16="http://schemas.microsoft.com/office/drawing/2014/main" id="{0B4FCBBE-7C49-703E-1338-0131B6206157}"/>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2916624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Tue. Aug. 1</a:t>
            </a:r>
            <a:r>
              <a:rPr lang="en-US" altLang="en-US" kern="0" baseline="30000" dirty="0"/>
              <a:t>st</a:t>
            </a:r>
            <a:r>
              <a:rPr lang="en-US" altLang="en-US" kern="0" dirty="0"/>
              <a:t> </a:t>
            </a:r>
            <a:r>
              <a:rPr lang="en-US" altLang="en-US" b="0" kern="0" dirty="0"/>
              <a:t>		13:00-14:30 ET / </a:t>
            </a:r>
            <a:r>
              <a:rPr lang="en-US" altLang="en-US" kern="0" dirty="0"/>
              <a:t>10:00 – 11:30 PT</a:t>
            </a:r>
          </a:p>
          <a:p>
            <a:pPr lvl="1">
              <a:buFont typeface="Arial" panose="020B0604020202020204" pitchFamily="34" charset="0"/>
              <a:buChar char="•"/>
            </a:pPr>
            <a:r>
              <a:rPr lang="en-US" altLang="en-US" kern="0" dirty="0"/>
              <a:t>Tue. </a:t>
            </a:r>
            <a:r>
              <a:rPr lang="en-US" altLang="en-US" b="0" kern="0" dirty="0"/>
              <a:t>Aug. 15</a:t>
            </a:r>
            <a:r>
              <a:rPr lang="en-US" altLang="en-US" b="0" kern="0" baseline="30000" dirty="0"/>
              <a:t>th</a:t>
            </a:r>
            <a:r>
              <a:rPr lang="en-US" altLang="en-US" b="0" kern="0" dirty="0"/>
              <a:t> </a:t>
            </a:r>
            <a:r>
              <a:rPr lang="en-US" altLang="en-US" kern="0" dirty="0"/>
              <a:t>	</a:t>
            </a:r>
            <a:r>
              <a:rPr lang="en-US" altLang="en-US" b="0" kern="0" dirty="0"/>
              <a:t>13:00-14:30 ET / </a:t>
            </a:r>
            <a:r>
              <a:rPr lang="en-US" altLang="en-US" kern="0" dirty="0"/>
              <a:t>10:00 – 11:30 PT</a:t>
            </a:r>
            <a:endParaRPr lang="en-US" altLang="en-US" sz="1100" b="0" kern="0" baseline="30000" dirty="0"/>
          </a:p>
          <a:p>
            <a:pPr lvl="1">
              <a:buFont typeface="Arial" panose="020B0604020202020204" pitchFamily="34" charset="0"/>
              <a:buChar char="•"/>
            </a:pPr>
            <a:r>
              <a:rPr lang="en-US" altLang="en-US" kern="0" dirty="0"/>
              <a:t>Tue. </a:t>
            </a:r>
            <a:r>
              <a:rPr lang="en-US" altLang="en-US" b="0" kern="0" dirty="0"/>
              <a:t>Aug. 29</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13:00-14:30 ET / </a:t>
            </a:r>
            <a:r>
              <a:rPr lang="en-US" altLang="en-US" kern="0" dirty="0"/>
              <a:t>10:00 – 11:30 PT</a:t>
            </a:r>
            <a:r>
              <a:rPr lang="en-US" altLang="en-US" sz="1600" b="0" kern="0" baseline="30000" dirty="0"/>
              <a:t> </a:t>
            </a:r>
            <a:r>
              <a:rPr lang="en-US" altLang="en-US" sz="1200" b="0" kern="0" baseline="30000" dirty="0"/>
              <a:t>┼</a:t>
            </a:r>
            <a:endParaRPr lang="en-US" altLang="en-US" kern="0" baseline="30000" dirty="0"/>
          </a:p>
          <a:p>
            <a:pPr marL="0" indent="0"/>
            <a:endParaRPr lang="en-US" altLang="en-US" sz="2000" b="0" kern="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830997"/>
          </a:xfrm>
          <a:prstGeom prst="rect">
            <a:avLst/>
          </a:prstGeom>
          <a:noFill/>
        </p:spPr>
        <p:txBody>
          <a:bodyPr wrap="square" rtlCol="0">
            <a:spAutoFit/>
          </a:bodyPr>
          <a:lstStyle/>
          <a:p>
            <a:pPr marL="0" indent="0"/>
            <a:r>
              <a:rPr lang="en-US" altLang="en-US" sz="1400" b="0" dirty="0">
                <a:solidFill>
                  <a:schemeClr val="tx1"/>
                </a:solidFill>
              </a:rPr>
              <a:t>* - </a:t>
            </a:r>
            <a:r>
              <a:rPr lang="en-US" altLang="en-US" sz="1600" dirty="0">
                <a:solidFill>
                  <a:schemeClr val="tx1"/>
                </a:solidFill>
              </a:rPr>
              <a:t>newly announced</a:t>
            </a:r>
          </a:p>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
        <p:nvSpPr>
          <p:cNvPr id="3" name="Footer Placeholder 2">
            <a:extLst>
              <a:ext uri="{FF2B5EF4-FFF2-40B4-BE49-F238E27FC236}">
                <a16:creationId xmlns:a16="http://schemas.microsoft.com/office/drawing/2014/main" id="{DE3BC049-6173-D74E-C5E0-3E33A4D2F96E}"/>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7D798179-41FE-FF51-481E-10897251CA33}"/>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10" name="Date Placeholder 9">
            <a:extLst>
              <a:ext uri="{FF2B5EF4-FFF2-40B4-BE49-F238E27FC236}">
                <a16:creationId xmlns:a16="http://schemas.microsoft.com/office/drawing/2014/main" id="{9A226A17-9E14-4BA4-45FF-668EC245658C}"/>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7136871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July 2023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2023-07-13</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4C303A0F-8764-59D4-1B57-5D69835BAC08}"/>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8B394EA0-E010-44E4-FE1B-EA900F21125F}"/>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5" name="Date Placeholder 4">
            <a:extLst>
              <a:ext uri="{FF2B5EF4-FFF2-40B4-BE49-F238E27FC236}">
                <a16:creationId xmlns:a16="http://schemas.microsoft.com/office/drawing/2014/main" id="{66F93296-EFAA-D757-1BBA-B769FF4D6505}"/>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2143573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sz="1800" dirty="0"/>
              <a:t>Provided response to comments from other WG on 802.11bn PAR and CSD documents</a:t>
            </a:r>
          </a:p>
          <a:p>
            <a:pPr lvl="1">
              <a:lnSpc>
                <a:spcPct val="90000"/>
              </a:lnSpc>
            </a:pPr>
            <a:r>
              <a:rPr lang="en-US" sz="1800"/>
              <a:t>Updated 802.11bn PAR </a:t>
            </a:r>
            <a:r>
              <a:rPr lang="en-US" sz="1800" dirty="0"/>
              <a:t>and CSD based on comments:</a:t>
            </a:r>
          </a:p>
          <a:p>
            <a:pPr lvl="2">
              <a:lnSpc>
                <a:spcPct val="90000"/>
              </a:lnSpc>
            </a:pPr>
            <a:r>
              <a:rPr lang="en-GB" sz="1600" dirty="0"/>
              <a:t>PAR motion: 130Y, 4N, 11A</a:t>
            </a:r>
          </a:p>
          <a:p>
            <a:pPr lvl="2">
              <a:lnSpc>
                <a:spcPct val="90000"/>
              </a:lnSpc>
            </a:pPr>
            <a:r>
              <a:rPr lang="en-GB" sz="1600" dirty="0"/>
              <a:t>CSD motion: 129Y, 0N, 11A</a:t>
            </a:r>
            <a:endParaRPr lang="en-US" sz="1600" dirty="0"/>
          </a:p>
          <a:p>
            <a:pPr lvl="1">
              <a:lnSpc>
                <a:spcPct val="90000"/>
              </a:lnSpc>
            </a:pPr>
            <a:r>
              <a:rPr lang="en-US" sz="1800" dirty="0"/>
              <a:t>21 contributions focused on technical proposals addressing the PAR KPIs</a:t>
            </a:r>
          </a:p>
          <a:p>
            <a:pPr lvl="1">
              <a:lnSpc>
                <a:spcPct val="90000"/>
              </a:lnSpc>
            </a:pPr>
            <a:endParaRPr lang="en-US" dirty="0"/>
          </a:p>
          <a:p>
            <a:pPr lvl="1">
              <a:lnSpc>
                <a:spcPct val="90000"/>
              </a:lnSpc>
            </a:pPr>
            <a:r>
              <a:rPr lang="en-US" dirty="0"/>
              <a:t>Minutes:</a:t>
            </a:r>
          </a:p>
          <a:p>
            <a:pPr lvl="2">
              <a:lnSpc>
                <a:spcPct val="90000"/>
              </a:lnSpc>
            </a:pPr>
            <a:r>
              <a:rPr lang="en-US" sz="1800" dirty="0">
                <a:hlinkClick r:id="rId3"/>
              </a:rPr>
              <a:t>https://mentor.ieee.org/802.11/dcn/23/11-23-1181-00-0uhr-uhr-sg-july-2023-meeting-minutes.docx</a:t>
            </a:r>
            <a:endParaRPr lang="en-US" sz="1800" dirty="0"/>
          </a:p>
          <a:p>
            <a:pPr lvl="1">
              <a:lnSpc>
                <a:spcPct val="90000"/>
              </a:lnSpc>
            </a:pPr>
            <a:endParaRPr lang="en-US" dirty="0"/>
          </a:p>
          <a:p>
            <a:pPr lvl="2">
              <a:lnSpc>
                <a:spcPct val="90000"/>
              </a:lnSpc>
            </a:pPr>
            <a:endParaRPr lang="en-US" dirty="0">
              <a:hlinkClick r:id="rId4">
                <a:extLst>
                  <a:ext uri="{A12FA001-AC4F-418D-AE19-62706E023703}">
                    <ahyp:hlinkClr xmlns:ahyp="http://schemas.microsoft.com/office/drawing/2018/hyperlinkcolor" val="tx"/>
                  </a:ext>
                </a:extLst>
              </a:hlinkClick>
            </a:endParaRPr>
          </a:p>
          <a:p>
            <a:pPr lvl="2">
              <a:lnSpc>
                <a:spcPct val="90000"/>
              </a:lnSpc>
            </a:pPr>
            <a:endParaRPr lang="en-US" dirty="0"/>
          </a:p>
          <a:p>
            <a:pPr lvl="2">
              <a:lnSpc>
                <a:spcPct val="90000"/>
              </a:lnSpc>
            </a:pPr>
            <a:endParaRPr lang="en-US" sz="1600" dirty="0"/>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EA0464AE-8D25-F9ED-0C74-59A43330C65E}"/>
              </a:ext>
            </a:extLst>
          </p:cNvPr>
          <p:cNvSpPr>
            <a:spLocks noGrp="1"/>
          </p:cNvSpPr>
          <p:nvPr>
            <p:ph type="ftr" sz="quarter" idx="11"/>
          </p:nvPr>
        </p:nvSpPr>
        <p:spPr/>
        <p:txBody>
          <a:bodyPr/>
          <a:lstStyle/>
          <a:p>
            <a:pPr>
              <a:defRPr/>
            </a:pPr>
            <a:r>
              <a:rPr lang="en-US"/>
              <a:t>Laurent Cariou, Intel</a:t>
            </a:r>
            <a:endParaRPr lang="en-US" dirty="0"/>
          </a:p>
        </p:txBody>
      </p:sp>
      <p:sp>
        <p:nvSpPr>
          <p:cNvPr id="4" name="Slide Number Placeholder 3">
            <a:extLst>
              <a:ext uri="{FF2B5EF4-FFF2-40B4-BE49-F238E27FC236}">
                <a16:creationId xmlns:a16="http://schemas.microsoft.com/office/drawing/2014/main" id="{D1711298-65AB-C989-B345-E6430C92C74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76</a:t>
            </a:fld>
            <a:endParaRPr lang="en-US" dirty="0"/>
          </a:p>
        </p:txBody>
      </p:sp>
      <p:sp>
        <p:nvSpPr>
          <p:cNvPr id="5" name="Date Placeholder 4">
            <a:extLst>
              <a:ext uri="{FF2B5EF4-FFF2-40B4-BE49-F238E27FC236}">
                <a16:creationId xmlns:a16="http://schemas.microsoft.com/office/drawing/2014/main" id="{A1DC7335-5C06-AD2D-08D3-09C26903705C}"/>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10131201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a:buFont typeface="Arial" panose="020B0604020202020204" pitchFamily="34" charset="0"/>
              <a:buChar char="•"/>
            </a:pPr>
            <a:r>
              <a:rPr lang="en-US" sz="1600" dirty="0"/>
              <a:t>July 24</a:t>
            </a:r>
            <a:r>
              <a:rPr lang="en-US" sz="1600" baseline="30000" dirty="0"/>
              <a:t>th	</a:t>
            </a:r>
            <a:r>
              <a:rPr lang="en-US" sz="1600" dirty="0"/>
              <a:t>10am-12pm ET</a:t>
            </a:r>
          </a:p>
          <a:p>
            <a:pPr>
              <a:buFont typeface="Arial" panose="020B0604020202020204" pitchFamily="34" charset="0"/>
              <a:buChar char="•"/>
            </a:pPr>
            <a:r>
              <a:rPr lang="en-US" sz="1600" dirty="0"/>
              <a:t>July 31</a:t>
            </a:r>
            <a:r>
              <a:rPr lang="en-US" sz="1600" baseline="30000" dirty="0"/>
              <a:t>st</a:t>
            </a:r>
            <a:r>
              <a:rPr lang="en-US" sz="1600" dirty="0"/>
              <a:t> </a:t>
            </a:r>
            <a:r>
              <a:rPr lang="en-US" sz="1600" baseline="30000" dirty="0"/>
              <a:t>	</a:t>
            </a:r>
            <a:r>
              <a:rPr lang="en-US" sz="1600" dirty="0"/>
              <a:t>10am-12pm ET</a:t>
            </a:r>
          </a:p>
          <a:p>
            <a:pPr>
              <a:buFont typeface="Arial" panose="020B0604020202020204" pitchFamily="34" charset="0"/>
              <a:buChar char="•"/>
            </a:pPr>
            <a:r>
              <a:rPr lang="en-US" sz="1600" dirty="0"/>
              <a:t>August 7</a:t>
            </a:r>
            <a:r>
              <a:rPr lang="en-US" sz="1600" baseline="30000" dirty="0"/>
              <a:t>th</a:t>
            </a:r>
            <a:r>
              <a:rPr lang="en-US" sz="1600" dirty="0"/>
              <a:t>	10am-12pm ET</a:t>
            </a:r>
          </a:p>
          <a:p>
            <a:pPr>
              <a:buFont typeface="Arial" panose="020B0604020202020204" pitchFamily="34" charset="0"/>
              <a:buChar char="•"/>
            </a:pPr>
            <a:r>
              <a:rPr lang="en-US" sz="1600" dirty="0"/>
              <a:t>August 14</a:t>
            </a:r>
            <a:r>
              <a:rPr lang="en-US" sz="1600" baseline="30000" dirty="0"/>
              <a:t>th	</a:t>
            </a:r>
            <a:r>
              <a:rPr lang="en-US" sz="1600" dirty="0"/>
              <a:t>10am-12pm ET</a:t>
            </a:r>
          </a:p>
          <a:p>
            <a:pPr>
              <a:buFont typeface="Arial" panose="020B0604020202020204" pitchFamily="34" charset="0"/>
              <a:buChar char="•"/>
            </a:pPr>
            <a:r>
              <a:rPr lang="en-US" sz="1600" dirty="0"/>
              <a:t>August 21</a:t>
            </a:r>
            <a:r>
              <a:rPr lang="en-US" sz="1600" baseline="30000" dirty="0"/>
              <a:t>st</a:t>
            </a:r>
            <a:r>
              <a:rPr lang="en-US" sz="1600" dirty="0"/>
              <a:t> </a:t>
            </a:r>
            <a:r>
              <a:rPr lang="en-US" sz="1600" baseline="30000" dirty="0"/>
              <a:t>	</a:t>
            </a:r>
            <a:r>
              <a:rPr lang="en-US" sz="1600" dirty="0"/>
              <a:t>10am-12pm ET</a:t>
            </a:r>
          </a:p>
          <a:p>
            <a:pPr>
              <a:buFont typeface="Arial" panose="020B0604020202020204" pitchFamily="34" charset="0"/>
              <a:buChar char="•"/>
            </a:pPr>
            <a:r>
              <a:rPr lang="en-US" sz="1600" dirty="0"/>
              <a:t>August 28</a:t>
            </a:r>
            <a:r>
              <a:rPr lang="en-US" sz="1600" baseline="30000" dirty="0"/>
              <a:t>th	</a:t>
            </a:r>
            <a:r>
              <a:rPr lang="en-US" sz="1600" dirty="0"/>
              <a:t>10am-12pm ET</a:t>
            </a:r>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a:t>
            </a:r>
            <a:r>
              <a:rPr lang="en-US" dirty="0"/>
              <a:t>September</a:t>
            </a:r>
            <a:r>
              <a:rPr lang="en-US" kern="0" dirty="0"/>
              <a:t>:</a:t>
            </a:r>
          </a:p>
          <a:p>
            <a:pPr lvl="1">
              <a:lnSpc>
                <a:spcPct val="90000"/>
              </a:lnSpc>
            </a:pPr>
            <a:r>
              <a:rPr lang="en-US" dirty="0"/>
              <a:t>Technical presentations and discussion addressing UHR PAR KPIs</a:t>
            </a:r>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September</a:t>
            </a:r>
          </a:p>
        </p:txBody>
      </p:sp>
      <p:sp>
        <p:nvSpPr>
          <p:cNvPr id="3" name="Footer Placeholder 2">
            <a:extLst>
              <a:ext uri="{FF2B5EF4-FFF2-40B4-BE49-F238E27FC236}">
                <a16:creationId xmlns:a16="http://schemas.microsoft.com/office/drawing/2014/main" id="{E14B62DC-F112-6C8B-439D-16A8FA73D39B}"/>
              </a:ext>
            </a:extLst>
          </p:cNvPr>
          <p:cNvSpPr>
            <a:spLocks noGrp="1"/>
          </p:cNvSpPr>
          <p:nvPr>
            <p:ph type="ftr" sz="quarter" idx="11"/>
          </p:nvPr>
        </p:nvSpPr>
        <p:spPr/>
        <p:txBody>
          <a:bodyPr/>
          <a:lstStyle/>
          <a:p>
            <a:pPr>
              <a:defRPr/>
            </a:pPr>
            <a:r>
              <a:rPr lang="en-US"/>
              <a:t>Laurent Cariou, Intel</a:t>
            </a:r>
            <a:endParaRPr lang="en-US" dirty="0"/>
          </a:p>
        </p:txBody>
      </p:sp>
      <p:sp>
        <p:nvSpPr>
          <p:cNvPr id="5" name="Slide Number Placeholder 4">
            <a:extLst>
              <a:ext uri="{FF2B5EF4-FFF2-40B4-BE49-F238E27FC236}">
                <a16:creationId xmlns:a16="http://schemas.microsoft.com/office/drawing/2014/main" id="{FEF63B13-C559-A209-6CAE-C34B0DF0CD75}"/>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77</a:t>
            </a:fld>
            <a:endParaRPr lang="en-US" dirty="0"/>
          </a:p>
        </p:txBody>
      </p:sp>
      <p:sp>
        <p:nvSpPr>
          <p:cNvPr id="7" name="Date Placeholder 6">
            <a:extLst>
              <a:ext uri="{FF2B5EF4-FFF2-40B4-BE49-F238E27FC236}">
                <a16:creationId xmlns:a16="http://schemas.microsoft.com/office/drawing/2014/main" id="{C1C94B64-5374-C3C8-B6A9-A0E86511F09F}"/>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39376327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Jul 2023 Plenary</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SG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Vice Chair: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err="1">
                <a:latin typeface="Arial" panose="020B0604020202020204" pitchFamily="34" charset="0"/>
              </a:rPr>
              <a:t>Hao</a:t>
            </a:r>
            <a:r>
              <a:rPr lang="en-US" altLang="zh-CN" sz="2000" kern="0" dirty="0">
                <a:latin typeface="Arial" panose="020B0604020202020204" pitchFamily="34" charset="0"/>
              </a:rPr>
              <a:t> Wang (</a:t>
            </a:r>
            <a:r>
              <a:rPr lang="en-US" altLang="zh-CN" sz="2000" kern="0" dirty="0" err="1">
                <a:latin typeface="Arial" panose="020B0604020202020204" pitchFamily="34" charset="0"/>
              </a:rPr>
              <a:t>Tencent</a:t>
            </a:r>
            <a:r>
              <a:rPr lang="en-US" altLang="zh-CN"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920887AF-9FBB-8DD3-267E-5B2179D43B45}"/>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2AC88CB7-AA23-143C-31DF-D71DBBADDE52}"/>
              </a:ext>
            </a:extLst>
          </p:cNvPr>
          <p:cNvSpPr>
            <a:spLocks noGrp="1"/>
          </p:cNvSpPr>
          <p:nvPr>
            <p:ph type="sldNum" idx="12"/>
          </p:nvPr>
        </p:nvSpPr>
        <p:spPr/>
        <p:txBody>
          <a:bodyPr/>
          <a:lstStyle/>
          <a:p>
            <a:r>
              <a:rPr lang="en-GB"/>
              <a:t>Slide </a:t>
            </a:r>
            <a:fld id="{06B781AF-4CCF-49B0-A572-DE54FBE5D942}" type="slidenum">
              <a:rPr lang="en-GB" smtClean="0"/>
              <a:pPr/>
              <a:t>78</a:t>
            </a:fld>
            <a:endParaRPr lang="en-GB"/>
          </a:p>
        </p:txBody>
      </p:sp>
      <p:sp>
        <p:nvSpPr>
          <p:cNvPr id="4" name="Date Placeholder 3">
            <a:extLst>
              <a:ext uri="{FF2B5EF4-FFF2-40B4-BE49-F238E27FC236}">
                <a16:creationId xmlns:a16="http://schemas.microsoft.com/office/drawing/2014/main" id="{E5862379-27FB-EAD5-7382-A69528ACF86A}"/>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35735512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7500"/>
          </a:bodyPr>
          <a:lstStyle/>
          <a:p>
            <a:pPr>
              <a:buFont typeface="Arial" panose="020B0604020202020204" pitchFamily="34" charset="0"/>
              <a:buChar char="•"/>
            </a:pPr>
            <a:r>
              <a:rPr lang="en-GB" altLang="en-US" dirty="0"/>
              <a:t>4 AMP SG meetings were organized in this week</a:t>
            </a:r>
          </a:p>
          <a:p>
            <a:pPr lvl="0">
              <a:buFont typeface="Arial" panose="020B0604020202020204" pitchFamily="34" charset="0"/>
              <a:buChar char="•"/>
            </a:pPr>
            <a:r>
              <a:rPr lang="en-GB" altLang="en-US" dirty="0"/>
              <a:t>12 technical submissions were presented and discussed, covering PAR/CSD content proposal and tech feasibility to assist PAR/CSD documents development.</a:t>
            </a:r>
          </a:p>
          <a:p>
            <a:pPr>
              <a:buFont typeface="Arial" panose="020B0604020202020204" pitchFamily="34" charset="0"/>
              <a:buChar char="•"/>
            </a:pPr>
            <a:r>
              <a:rPr lang="en-GB" altLang="en-US" dirty="0"/>
              <a:t>AMP SG agenda for this week is as below:</a:t>
            </a:r>
          </a:p>
          <a:p>
            <a:pPr lvl="1">
              <a:buFont typeface="Arial" panose="020B0604020202020204" pitchFamily="34" charset="0"/>
              <a:buChar char="•"/>
            </a:pPr>
            <a:r>
              <a:rPr lang="en-GB" altLang="en-US" dirty="0">
                <a:hlinkClick r:id="rId2"/>
              </a:rPr>
              <a:t>https://mentor.ieee.org/802.11/dcn/23/11-23-0931-04-0amp-amp-sg-meeting-agenda-for-jul-plenary-2023.pptx</a:t>
            </a:r>
            <a:endParaRPr lang="en-GB" altLang="en-US" dirty="0"/>
          </a:p>
          <a:p>
            <a:pPr lvl="1">
              <a:buFont typeface="Arial" panose="020B0604020202020204" pitchFamily="34" charset="0"/>
              <a:buChar char="•"/>
            </a:pPr>
            <a:endParaRPr lang="en-US" altLang="en-GB" dirty="0"/>
          </a:p>
          <a:p>
            <a:pPr marL="57150" indent="0"/>
            <a:r>
              <a:rPr lang="en-US" altLang="en-GB" dirty="0"/>
              <a:t>Goal of future AMP SG work: </a:t>
            </a:r>
          </a:p>
          <a:p>
            <a:pPr marL="514350" lvl="1" indent="0"/>
            <a:r>
              <a:rPr lang="en-US" altLang="en-GB" dirty="0"/>
              <a:t>PAR/CSD development</a:t>
            </a:r>
          </a:p>
        </p:txBody>
      </p:sp>
      <p:sp>
        <p:nvSpPr>
          <p:cNvPr id="7" name="标题 6"/>
          <p:cNvSpPr>
            <a:spLocks noGrp="1"/>
          </p:cNvSpPr>
          <p:nvPr>
            <p:ph type="title"/>
          </p:nvPr>
        </p:nvSpPr>
        <p:spPr/>
        <p:txBody>
          <a:bodyPr/>
          <a:lstStyle/>
          <a:p>
            <a:r>
              <a:rPr lang="en-US" altLang="zh-CN" dirty="0"/>
              <a:t>AMP SG’s Progress during this week</a:t>
            </a:r>
            <a:endParaRPr lang="zh-CN" altLang="en-US" dirty="0"/>
          </a:p>
        </p:txBody>
      </p:sp>
      <p:sp>
        <p:nvSpPr>
          <p:cNvPr id="2" name="Footer Placeholder 1">
            <a:extLst>
              <a:ext uri="{FF2B5EF4-FFF2-40B4-BE49-F238E27FC236}">
                <a16:creationId xmlns:a16="http://schemas.microsoft.com/office/drawing/2014/main" id="{83F645A2-0F27-2D96-AE37-557F2B16FF12}"/>
              </a:ext>
            </a:extLst>
          </p:cNvPr>
          <p:cNvSpPr>
            <a:spLocks noGrp="1"/>
          </p:cNvSpPr>
          <p:nvPr>
            <p:ph type="ftr" idx="14"/>
          </p:nvPr>
        </p:nvSpPr>
        <p:spPr/>
        <p:txBody>
          <a:bodyPr/>
          <a:lstStyle/>
          <a:p>
            <a:r>
              <a:rPr lang="en-GB"/>
              <a:t>Bo Sun, SaneChips</a:t>
            </a:r>
            <a:endParaRPr lang="en-GB" dirty="0"/>
          </a:p>
        </p:txBody>
      </p:sp>
      <p:sp>
        <p:nvSpPr>
          <p:cNvPr id="8" name="Slide Number Placeholder 7">
            <a:extLst>
              <a:ext uri="{FF2B5EF4-FFF2-40B4-BE49-F238E27FC236}">
                <a16:creationId xmlns:a16="http://schemas.microsoft.com/office/drawing/2014/main" id="{D92ED1B5-F9FD-573A-29EF-5AB45CDC82D5}"/>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9" name="Date Placeholder 8">
            <a:extLst>
              <a:ext uri="{FF2B5EF4-FFF2-40B4-BE49-F238E27FC236}">
                <a16:creationId xmlns:a16="http://schemas.microsoft.com/office/drawing/2014/main" id="{1B151742-D301-3C42-30DE-B4D7D1F626B2}"/>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50569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2BC9-DB0A-15B7-919C-01A1198B7B84}"/>
              </a:ext>
            </a:extLst>
          </p:cNvPr>
          <p:cNvSpPr>
            <a:spLocks noGrp="1"/>
          </p:cNvSpPr>
          <p:nvPr>
            <p:ph type="title"/>
          </p:nvPr>
        </p:nvSpPr>
        <p:spPr/>
        <p:txBody>
          <a:bodyPr/>
          <a:lstStyle/>
          <a:p>
            <a:r>
              <a:rPr lang="en-US" dirty="0"/>
              <a:t>Attendance by affiliation (July plenary session)</a:t>
            </a:r>
          </a:p>
        </p:txBody>
      </p:sp>
      <p:pic>
        <p:nvPicPr>
          <p:cNvPr id="8" name="Content Placeholder 7">
            <a:extLst>
              <a:ext uri="{FF2B5EF4-FFF2-40B4-BE49-F238E27FC236}">
                <a16:creationId xmlns:a16="http://schemas.microsoft.com/office/drawing/2014/main" id="{832AFBC2-B6C8-CB77-1D99-158A62BE149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63918"/>
            <a:ext cx="8762999" cy="4788550"/>
          </a:xfrm>
        </p:spPr>
      </p:pic>
      <p:sp>
        <p:nvSpPr>
          <p:cNvPr id="4" name="Slide Number Placeholder 3">
            <a:extLst>
              <a:ext uri="{FF2B5EF4-FFF2-40B4-BE49-F238E27FC236}">
                <a16:creationId xmlns:a16="http://schemas.microsoft.com/office/drawing/2014/main" id="{C15F72D2-542D-F489-8F92-BFFE47C60D1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90A17187-B04E-4589-BA94-D62387DBC507}"/>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306A7FC0-7255-38AA-09F4-58AE233729E8}"/>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6037028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SG Timeline and Teleconference Plan</a:t>
            </a:r>
            <a:endParaRPr lang="zh-CN" altLang="en-US" dirty="0"/>
          </a:p>
        </p:txBody>
      </p:sp>
      <p:sp>
        <p:nvSpPr>
          <p:cNvPr id="9" name="内容占位符 2"/>
          <p:cNvSpPr txBox="1">
            <a:spLocks/>
          </p:cNvSpPr>
          <p:nvPr/>
        </p:nvSpPr>
        <p:spPr>
          <a:xfrm>
            <a:off x="2726267" y="3812925"/>
            <a:ext cx="7543800" cy="2492743"/>
          </a:xfrm>
          <a:prstGeom prst="rect">
            <a:avLst/>
          </a:prstGeom>
        </p:spPr>
        <p:txBody>
          <a:bodyPr>
            <a:normAutofit fontScale="92500"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50000"/>
              </a:lnSpc>
              <a:spcBef>
                <a:spcPts val="600"/>
              </a:spcBef>
              <a:spcAft>
                <a:spcPts val="600"/>
              </a:spcAft>
            </a:pPr>
            <a:r>
              <a:rPr lang="en-US" dirty="0"/>
              <a:t>AMP SG teleconference plan after Jul 802 plenary session:</a:t>
            </a:r>
          </a:p>
          <a:p>
            <a:pPr marL="586105" lvl="1" indent="-285750">
              <a:lnSpc>
                <a:spcPct val="150000"/>
              </a:lnSpc>
              <a:spcBef>
                <a:spcPts val="600"/>
              </a:spcBef>
              <a:spcAft>
                <a:spcPts val="600"/>
              </a:spcAft>
              <a:buFont typeface="Arial" panose="020B0604020202020204" pitchFamily="34" charset="0"/>
              <a:buChar char="•"/>
            </a:pPr>
            <a:r>
              <a:rPr lang="en-US" altLang="zh-CN" sz="2400" dirty="0"/>
              <a:t>Aug 8</a:t>
            </a:r>
            <a:r>
              <a:rPr lang="en-US" altLang="zh-CN" sz="2400" baseline="30000" dirty="0"/>
              <a:t>th</a:t>
            </a:r>
            <a:r>
              <a:rPr lang="en-US" altLang="zh-CN" sz="2400" dirty="0"/>
              <a:t>, 10:00am, ET; 2 hours, </a:t>
            </a:r>
            <a:r>
              <a:rPr lang="en-US" altLang="zh-CN" sz="2400" dirty="0" err="1"/>
              <a:t>webex</a:t>
            </a:r>
            <a:endParaRPr lang="en-US" altLang="zh-CN" sz="2400" dirty="0"/>
          </a:p>
          <a:p>
            <a:pPr marL="586105" lvl="1" indent="-285750">
              <a:lnSpc>
                <a:spcPct val="150000"/>
              </a:lnSpc>
              <a:spcBef>
                <a:spcPts val="600"/>
              </a:spcBef>
              <a:spcAft>
                <a:spcPts val="600"/>
              </a:spcAft>
              <a:buFont typeface="Arial" panose="020B0604020202020204" pitchFamily="34" charset="0"/>
              <a:buChar char="•"/>
            </a:pPr>
            <a:r>
              <a:rPr lang="en-US" altLang="zh-CN" sz="2400" dirty="0"/>
              <a:t>Aug 29</a:t>
            </a:r>
            <a:r>
              <a:rPr lang="en-US" altLang="zh-CN" sz="2400" baseline="30000" dirty="0"/>
              <a:t>th</a:t>
            </a:r>
            <a:r>
              <a:rPr lang="en-US" altLang="zh-CN" sz="2400" dirty="0"/>
              <a:t>, 10:00am, ET; 2 hours, </a:t>
            </a:r>
            <a:r>
              <a:rPr lang="en-US" altLang="zh-CN" sz="2400" dirty="0" err="1"/>
              <a:t>webex</a:t>
            </a:r>
            <a:endParaRPr lang="en-US" altLang="zh-CN" sz="2400" dirty="0"/>
          </a:p>
          <a:p>
            <a:pPr marL="586105" lvl="1" indent="-285750">
              <a:lnSpc>
                <a:spcPct val="150000"/>
              </a:lnSpc>
              <a:spcBef>
                <a:spcPts val="600"/>
              </a:spcBef>
              <a:spcAft>
                <a:spcPts val="600"/>
              </a:spcAft>
              <a:buFont typeface="Arial" panose="020B0604020202020204" pitchFamily="34" charset="0"/>
              <a:buChar char="•"/>
            </a:pPr>
            <a:r>
              <a:rPr lang="en-US" altLang="zh-CN" sz="2400" dirty="0"/>
              <a:t>Sep 5</a:t>
            </a:r>
            <a:r>
              <a:rPr lang="en-US" altLang="zh-CN" sz="2400" baseline="30000" dirty="0"/>
              <a:t>th</a:t>
            </a:r>
            <a:r>
              <a:rPr lang="en-US" altLang="zh-CN" sz="2400" dirty="0"/>
              <a:t>, 10:00am, ET; 2 hours, </a:t>
            </a:r>
            <a:r>
              <a:rPr lang="en-US" altLang="zh-CN" sz="2400" dirty="0" err="1"/>
              <a:t>webex</a:t>
            </a:r>
            <a:endParaRPr lang="en-US" altLang="zh-CN" sz="2400" dirty="0"/>
          </a:p>
        </p:txBody>
      </p:sp>
      <p:cxnSp>
        <p:nvCxnSpPr>
          <p:cNvPr id="8" name="直接箭头连接符 7"/>
          <p:cNvCxnSpPr/>
          <p:nvPr/>
        </p:nvCxnSpPr>
        <p:spPr bwMode="auto">
          <a:xfrm>
            <a:off x="1186869" y="3020092"/>
            <a:ext cx="10058136" cy="0"/>
          </a:xfrm>
          <a:prstGeom prst="straightConnector1">
            <a:avLst/>
          </a:prstGeom>
          <a:solidFill>
            <a:srgbClr val="00B8FF"/>
          </a:solidFill>
          <a:ln w="38100" cap="flat" cmpd="sng" algn="ctr">
            <a:solidFill>
              <a:schemeClr val="bg1">
                <a:lumMod val="50000"/>
              </a:schemeClr>
            </a:solidFill>
            <a:prstDash val="solid"/>
            <a:round/>
            <a:headEnd type="none" w="med" len="med"/>
            <a:tailEnd type="triangle"/>
          </a:ln>
        </p:spPr>
      </p:cxnSp>
      <p:sp>
        <p:nvSpPr>
          <p:cNvPr id="10" name="文本框 9"/>
          <p:cNvSpPr txBox="1"/>
          <p:nvPr/>
        </p:nvSpPr>
        <p:spPr>
          <a:xfrm>
            <a:off x="1223850" y="3147532"/>
            <a:ext cx="990574" cy="307777"/>
          </a:xfrm>
          <a:prstGeom prst="rect">
            <a:avLst/>
          </a:prstGeom>
          <a:noFill/>
        </p:spPr>
        <p:txBody>
          <a:bodyPr wrap="square" rtlCol="0">
            <a:spAutoFit/>
          </a:bodyPr>
          <a:lstStyle/>
          <a:p>
            <a:r>
              <a:rPr lang="en-US" sz="1400" dirty="0">
                <a:solidFill>
                  <a:schemeClr val="tx1"/>
                </a:solidFill>
              </a:rPr>
              <a:t>May 2023</a:t>
            </a:r>
          </a:p>
        </p:txBody>
      </p:sp>
      <p:sp>
        <p:nvSpPr>
          <p:cNvPr id="11" name="文本框 10"/>
          <p:cNvSpPr txBox="1"/>
          <p:nvPr/>
        </p:nvSpPr>
        <p:spPr>
          <a:xfrm>
            <a:off x="3481495" y="3147532"/>
            <a:ext cx="990574" cy="307777"/>
          </a:xfrm>
          <a:prstGeom prst="rect">
            <a:avLst/>
          </a:prstGeom>
          <a:noFill/>
        </p:spPr>
        <p:txBody>
          <a:bodyPr wrap="square" rtlCol="0">
            <a:spAutoFit/>
          </a:bodyPr>
          <a:lstStyle/>
          <a:p>
            <a:r>
              <a:rPr lang="en-US" sz="1400" dirty="0">
                <a:solidFill>
                  <a:schemeClr val="tx1"/>
                </a:solidFill>
              </a:rPr>
              <a:t>Jul 2023</a:t>
            </a:r>
          </a:p>
        </p:txBody>
      </p:sp>
      <p:sp>
        <p:nvSpPr>
          <p:cNvPr id="12" name="文本框 11"/>
          <p:cNvSpPr txBox="1"/>
          <p:nvPr/>
        </p:nvSpPr>
        <p:spPr>
          <a:xfrm>
            <a:off x="5739140" y="3147532"/>
            <a:ext cx="990574" cy="307777"/>
          </a:xfrm>
          <a:prstGeom prst="rect">
            <a:avLst/>
          </a:prstGeom>
          <a:noFill/>
        </p:spPr>
        <p:txBody>
          <a:bodyPr wrap="square" rtlCol="0">
            <a:spAutoFit/>
          </a:bodyPr>
          <a:lstStyle/>
          <a:p>
            <a:r>
              <a:rPr lang="en-US" sz="1400" dirty="0">
                <a:solidFill>
                  <a:schemeClr val="tx1"/>
                </a:solidFill>
              </a:rPr>
              <a:t>Sep 2023</a:t>
            </a:r>
          </a:p>
        </p:txBody>
      </p:sp>
      <p:sp>
        <p:nvSpPr>
          <p:cNvPr id="13" name="文本框 12"/>
          <p:cNvSpPr txBox="1"/>
          <p:nvPr/>
        </p:nvSpPr>
        <p:spPr>
          <a:xfrm>
            <a:off x="7996785" y="3147531"/>
            <a:ext cx="990574" cy="307777"/>
          </a:xfrm>
          <a:prstGeom prst="rect">
            <a:avLst/>
          </a:prstGeom>
          <a:noFill/>
        </p:spPr>
        <p:txBody>
          <a:bodyPr wrap="square" rtlCol="0">
            <a:spAutoFit/>
          </a:bodyPr>
          <a:lstStyle/>
          <a:p>
            <a:r>
              <a:rPr lang="en-US" sz="1400" dirty="0">
                <a:solidFill>
                  <a:schemeClr val="tx1"/>
                </a:solidFill>
              </a:rPr>
              <a:t>Nov 2023</a:t>
            </a:r>
          </a:p>
        </p:txBody>
      </p:sp>
      <p:sp>
        <p:nvSpPr>
          <p:cNvPr id="14" name="文本框 13"/>
          <p:cNvSpPr txBox="1"/>
          <p:nvPr/>
        </p:nvSpPr>
        <p:spPr>
          <a:xfrm>
            <a:off x="10254431" y="3152001"/>
            <a:ext cx="990574" cy="307777"/>
          </a:xfrm>
          <a:prstGeom prst="rect">
            <a:avLst/>
          </a:prstGeom>
          <a:noFill/>
        </p:spPr>
        <p:txBody>
          <a:bodyPr wrap="square" rtlCol="0">
            <a:spAutoFit/>
          </a:bodyPr>
          <a:lstStyle/>
          <a:p>
            <a:r>
              <a:rPr lang="en-US" sz="1400" dirty="0">
                <a:solidFill>
                  <a:schemeClr val="tx1"/>
                </a:solidFill>
              </a:rPr>
              <a:t>Jan 2024</a:t>
            </a:r>
          </a:p>
        </p:txBody>
      </p:sp>
      <p:sp>
        <p:nvSpPr>
          <p:cNvPr id="15" name="椭圆 14"/>
          <p:cNvSpPr/>
          <p:nvPr/>
        </p:nvSpPr>
        <p:spPr bwMode="auto">
          <a:xfrm>
            <a:off x="1616046" y="296951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40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16" name="椭圆 15"/>
          <p:cNvSpPr/>
          <p:nvPr/>
        </p:nvSpPr>
        <p:spPr bwMode="auto">
          <a:xfrm>
            <a:off x="3842956" y="2943894"/>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40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17" name="椭圆 16"/>
          <p:cNvSpPr/>
          <p:nvPr/>
        </p:nvSpPr>
        <p:spPr bwMode="auto">
          <a:xfrm>
            <a:off x="6069866" y="2969450"/>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40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18" name="椭圆 17"/>
          <p:cNvSpPr/>
          <p:nvPr/>
        </p:nvSpPr>
        <p:spPr bwMode="auto">
          <a:xfrm>
            <a:off x="8296776" y="2976631"/>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40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19" name="椭圆 18"/>
          <p:cNvSpPr/>
          <p:nvPr/>
        </p:nvSpPr>
        <p:spPr bwMode="auto">
          <a:xfrm>
            <a:off x="10523685" y="2976219"/>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40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20" name="文本框 19"/>
          <p:cNvSpPr txBox="1"/>
          <p:nvPr/>
        </p:nvSpPr>
        <p:spPr>
          <a:xfrm>
            <a:off x="1110671" y="2327127"/>
            <a:ext cx="1312346" cy="523220"/>
          </a:xfrm>
          <a:prstGeom prst="rect">
            <a:avLst/>
          </a:prstGeom>
          <a:noFill/>
        </p:spPr>
        <p:txBody>
          <a:bodyPr wrap="square" rtlCol="0">
            <a:spAutoFit/>
          </a:bodyPr>
          <a:lstStyle/>
          <a:p>
            <a:r>
              <a:rPr lang="en-US" sz="1400" dirty="0">
                <a:solidFill>
                  <a:schemeClr val="tx1"/>
                </a:solidFill>
              </a:rPr>
              <a:t>SG Kick-off</a:t>
            </a:r>
          </a:p>
          <a:p>
            <a:r>
              <a:rPr lang="en-US" sz="1400" dirty="0">
                <a:solidFill>
                  <a:schemeClr val="tx1"/>
                </a:solidFill>
              </a:rPr>
              <a:t>PAR/CSD draft</a:t>
            </a:r>
          </a:p>
        </p:txBody>
      </p:sp>
      <p:sp>
        <p:nvSpPr>
          <p:cNvPr id="21" name="文本框 20"/>
          <p:cNvSpPr txBox="1"/>
          <p:nvPr/>
        </p:nvSpPr>
        <p:spPr>
          <a:xfrm>
            <a:off x="5198107" y="2344687"/>
            <a:ext cx="2300960" cy="523220"/>
          </a:xfrm>
          <a:prstGeom prst="rect">
            <a:avLst/>
          </a:prstGeom>
          <a:noFill/>
        </p:spPr>
        <p:txBody>
          <a:bodyPr wrap="square" rtlCol="0">
            <a:spAutoFit/>
          </a:bodyPr>
          <a:lstStyle/>
          <a:p>
            <a:r>
              <a:rPr lang="en-US" sz="1400" dirty="0">
                <a:solidFill>
                  <a:schemeClr val="tx1"/>
                </a:solidFill>
              </a:rPr>
              <a:t>WG approve PAR/CSD submitted to EC for review </a:t>
            </a:r>
          </a:p>
        </p:txBody>
      </p:sp>
      <p:sp>
        <p:nvSpPr>
          <p:cNvPr id="22" name="文本框 21"/>
          <p:cNvSpPr txBox="1"/>
          <p:nvPr/>
        </p:nvSpPr>
        <p:spPr>
          <a:xfrm>
            <a:off x="7663699" y="2327127"/>
            <a:ext cx="1851490" cy="523220"/>
          </a:xfrm>
          <a:prstGeom prst="rect">
            <a:avLst/>
          </a:prstGeom>
          <a:noFill/>
        </p:spPr>
        <p:txBody>
          <a:bodyPr wrap="square" rtlCol="0">
            <a:spAutoFit/>
          </a:bodyPr>
          <a:lstStyle/>
          <a:p>
            <a:r>
              <a:rPr lang="en-US" sz="1400" dirty="0">
                <a:solidFill>
                  <a:schemeClr val="tx1"/>
                </a:solidFill>
              </a:rPr>
              <a:t>Comments reply and potential update</a:t>
            </a:r>
          </a:p>
        </p:txBody>
      </p:sp>
      <p:sp>
        <p:nvSpPr>
          <p:cNvPr id="23" name="文本框 22"/>
          <p:cNvSpPr txBox="1"/>
          <p:nvPr/>
        </p:nvSpPr>
        <p:spPr>
          <a:xfrm>
            <a:off x="10160311" y="2511793"/>
            <a:ext cx="990574" cy="307777"/>
          </a:xfrm>
          <a:prstGeom prst="rect">
            <a:avLst/>
          </a:prstGeom>
          <a:noFill/>
        </p:spPr>
        <p:txBody>
          <a:bodyPr wrap="square" rtlCol="0">
            <a:spAutoFit/>
          </a:bodyPr>
          <a:lstStyle/>
          <a:p>
            <a:r>
              <a:rPr lang="en-US" sz="1400" dirty="0">
                <a:solidFill>
                  <a:schemeClr val="tx1"/>
                </a:solidFill>
              </a:rPr>
              <a:t>TG kickoff</a:t>
            </a:r>
          </a:p>
        </p:txBody>
      </p:sp>
      <p:sp>
        <p:nvSpPr>
          <p:cNvPr id="24" name="文本框 23"/>
          <p:cNvSpPr txBox="1"/>
          <p:nvPr/>
        </p:nvSpPr>
        <p:spPr>
          <a:xfrm>
            <a:off x="3396611" y="2327127"/>
            <a:ext cx="1156374" cy="523220"/>
          </a:xfrm>
          <a:prstGeom prst="rect">
            <a:avLst/>
          </a:prstGeom>
          <a:noFill/>
        </p:spPr>
        <p:txBody>
          <a:bodyPr wrap="square" rtlCol="0">
            <a:spAutoFit/>
          </a:bodyPr>
          <a:lstStyle/>
          <a:p>
            <a:r>
              <a:rPr lang="en-US" sz="1400" dirty="0">
                <a:solidFill>
                  <a:schemeClr val="tx1"/>
                </a:solidFill>
              </a:rPr>
              <a:t>PAR/CSD development</a:t>
            </a:r>
          </a:p>
        </p:txBody>
      </p:sp>
      <p:sp>
        <p:nvSpPr>
          <p:cNvPr id="2" name="下箭头 1"/>
          <p:cNvSpPr/>
          <p:nvPr/>
        </p:nvSpPr>
        <p:spPr bwMode="auto">
          <a:xfrm>
            <a:off x="3842956" y="2057400"/>
            <a:ext cx="195644" cy="287287"/>
          </a:xfrm>
          <a:prstGeom prst="downArrow">
            <a:avLst/>
          </a:prstGeom>
          <a:solidFill>
            <a:srgbClr val="FF33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zh-CN" altLang="en-US" sz="2400" b="0" i="0" u="none" strike="noStrike" cap="none" normalizeH="0" baseline="0">
              <a:ln>
                <a:noFill/>
              </a:ln>
              <a:solidFill>
                <a:schemeClr val="tx1"/>
              </a:solidFill>
              <a:effectLst/>
              <a:latin typeface="Times New Roman" panose="02020603050405020304" pitchFamily="18" charset="0"/>
              <a:ea typeface="MS Gothic" panose="020B0609070205080204" charset="-128"/>
            </a:endParaRPr>
          </a:p>
        </p:txBody>
      </p:sp>
      <p:sp>
        <p:nvSpPr>
          <p:cNvPr id="25" name="文本框 24"/>
          <p:cNvSpPr txBox="1"/>
          <p:nvPr/>
        </p:nvSpPr>
        <p:spPr>
          <a:xfrm>
            <a:off x="3154689" y="1736520"/>
            <a:ext cx="1767821" cy="338554"/>
          </a:xfrm>
          <a:prstGeom prst="rect">
            <a:avLst/>
          </a:prstGeom>
          <a:noFill/>
        </p:spPr>
        <p:txBody>
          <a:bodyPr wrap="square" rtlCol="0">
            <a:spAutoFit/>
          </a:bodyPr>
          <a:lstStyle/>
          <a:p>
            <a:r>
              <a:rPr lang="en-US" sz="1600" dirty="0">
                <a:solidFill>
                  <a:schemeClr val="tx1"/>
                </a:solidFill>
                <a:effectLst>
                  <a:outerShdw blurRad="38100" dist="38100" dir="2700000" algn="tl">
                    <a:srgbClr val="000000">
                      <a:alpha val="43137"/>
                    </a:srgbClr>
                  </a:outerShdw>
                </a:effectLst>
              </a:rPr>
              <a:t>Now we are here!</a:t>
            </a:r>
          </a:p>
        </p:txBody>
      </p:sp>
      <p:sp>
        <p:nvSpPr>
          <p:cNvPr id="3" name="Footer Placeholder 2">
            <a:extLst>
              <a:ext uri="{FF2B5EF4-FFF2-40B4-BE49-F238E27FC236}">
                <a16:creationId xmlns:a16="http://schemas.microsoft.com/office/drawing/2014/main" id="{41A24047-1575-BB53-9945-67D09B5D276A}"/>
              </a:ext>
            </a:extLst>
          </p:cNvPr>
          <p:cNvSpPr>
            <a:spLocks noGrp="1"/>
          </p:cNvSpPr>
          <p:nvPr>
            <p:ph type="ftr" idx="14"/>
          </p:nvPr>
        </p:nvSpPr>
        <p:spPr/>
        <p:txBody>
          <a:bodyPr/>
          <a:lstStyle/>
          <a:p>
            <a:r>
              <a:rPr lang="en-GB"/>
              <a:t>Bo Sun, SaneChips</a:t>
            </a:r>
            <a:endParaRPr lang="en-GB" dirty="0"/>
          </a:p>
        </p:txBody>
      </p:sp>
      <p:sp>
        <p:nvSpPr>
          <p:cNvPr id="26" name="Slide Number Placeholder 25">
            <a:extLst>
              <a:ext uri="{FF2B5EF4-FFF2-40B4-BE49-F238E27FC236}">
                <a16:creationId xmlns:a16="http://schemas.microsoft.com/office/drawing/2014/main" id="{7AB7657E-678D-C52C-6E15-897B08357D69}"/>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27" name="Date Placeholder 26">
            <a:extLst>
              <a:ext uri="{FF2B5EF4-FFF2-40B4-BE49-F238E27FC236}">
                <a16:creationId xmlns:a16="http://schemas.microsoft.com/office/drawing/2014/main" id="{5651DE8C-6D62-AF0D-7B85-800EC017B279}"/>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4768296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July 2023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2023-07-14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873024517"/>
              </p:ext>
            </p:extLst>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name="Document" r:id="rId3" imgW="8534348" imgH="1182309" progId="Word.Document.8">
                  <p:embed/>
                </p:oleObj>
              </mc:Choice>
              <mc:Fallback>
                <p:oleObj name="Document" r:id="rId3" imgW="8534348" imgH="1182309" progId="Word.Document.8">
                  <p:embed/>
                  <p:pic>
                    <p:nvPicPr>
                      <p:cNvPr id="1026" name="Object 11"/>
                      <p:cNvPicPr>
                        <a:picLocks noChangeAspect="1" noChangeArrowheads="1"/>
                      </p:cNvPicPr>
                      <p:nvPr/>
                    </p:nvPicPr>
                    <p:blipFill>
                      <a:blip r:embed="rId4"/>
                      <a:srcRect/>
                      <a:stretch>
                        <a:fillRect/>
                      </a:stretch>
                    </p:blipFill>
                    <p:spPr bwMode="auto">
                      <a:xfrm>
                        <a:off x="2071688" y="2357438"/>
                        <a:ext cx="8559800" cy="1190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0444A9ED-B08C-C30D-C91B-1829225B8710}"/>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11713ED5-3A34-1733-5843-D3F3878C1A1E}"/>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5" name="Date Placeholder 4">
            <a:extLst>
              <a:ext uri="{FF2B5EF4-FFF2-40B4-BE49-F238E27FC236}">
                <a16:creationId xmlns:a16="http://schemas.microsoft.com/office/drawing/2014/main" id="{12C2C54C-48B5-1BF1-4B46-076D1E0522C4}"/>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7020919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July 2023</a:t>
            </a:r>
          </a:p>
        </p:txBody>
      </p:sp>
      <p:sp>
        <p:nvSpPr>
          <p:cNvPr id="2" name="Footer Placeholder 1">
            <a:extLst>
              <a:ext uri="{FF2B5EF4-FFF2-40B4-BE49-F238E27FC236}">
                <a16:creationId xmlns:a16="http://schemas.microsoft.com/office/drawing/2014/main" id="{09B25D0F-543F-CC68-D2FE-94E9C6C17301}"/>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24CCD42D-1D1F-01D9-DB10-1F3A0E04DEE8}"/>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4" name="Date Placeholder 3">
            <a:extLst>
              <a:ext uri="{FF2B5EF4-FFF2-40B4-BE49-F238E27FC236}">
                <a16:creationId xmlns:a16="http://schemas.microsoft.com/office/drawing/2014/main" id="{49C4EAC1-FEA1-1EFA-F0B5-82F0F5B32002}"/>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7777845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4 Meeting Slots</a:t>
            </a:r>
          </a:p>
          <a:p>
            <a:pPr marL="685800" lvl="2" indent="-342900">
              <a:lnSpc>
                <a:spcPct val="90000"/>
              </a:lnSpc>
            </a:pPr>
            <a:r>
              <a:rPr lang="en-US" sz="2000" dirty="0"/>
              <a:t>Monday PM1</a:t>
            </a:r>
          </a:p>
          <a:p>
            <a:pPr marL="685800" lvl="2" indent="-342900">
              <a:lnSpc>
                <a:spcPct val="90000"/>
              </a:lnSpc>
            </a:pPr>
            <a:r>
              <a:rPr lang="en-US" sz="2000" dirty="0"/>
              <a:t>Tuesday PM1</a:t>
            </a:r>
          </a:p>
          <a:p>
            <a:pPr marL="685800" lvl="2" indent="-342900">
              <a:lnSpc>
                <a:spcPct val="90000"/>
              </a:lnSpc>
            </a:pPr>
            <a:r>
              <a:rPr lang="en-US" sz="2000" dirty="0"/>
              <a:t>Wednesday AM2</a:t>
            </a:r>
          </a:p>
          <a:p>
            <a:pPr marL="685800" lvl="2" indent="-342900">
              <a:lnSpc>
                <a:spcPct val="90000"/>
              </a:lnSpc>
            </a:pPr>
            <a:r>
              <a:rPr lang="en-US" sz="2000" dirty="0"/>
              <a:t>Thursday PM1</a:t>
            </a:r>
          </a:p>
          <a:p>
            <a:pPr marL="685800" lvl="2" indent="-342900">
              <a:lnSpc>
                <a:spcPct val="90000"/>
              </a:lnSpc>
            </a:pPr>
            <a:r>
              <a:rPr lang="en-US" sz="2000" b="1" i="1" dirty="0"/>
              <a:t>Agenda:</a:t>
            </a:r>
            <a:r>
              <a:rPr lang="en-US" sz="2000" dirty="0"/>
              <a:t> 11-23/926r7</a:t>
            </a:r>
            <a:endParaRPr lang="en-US" sz="1800" dirty="0"/>
          </a:p>
          <a:p>
            <a:pPr marL="342900" lvl="1" indent="-342900">
              <a:lnSpc>
                <a:spcPct val="90000"/>
              </a:lnSpc>
              <a:buChar char="•"/>
            </a:pPr>
            <a:r>
              <a:rPr lang="en-US" sz="2400" b="1" dirty="0">
                <a:ea typeface="+mn-ea"/>
                <a:cs typeface="+mn-cs"/>
              </a:rPr>
              <a:t>An AIML use case and feature contribution was submitted and presented to the UHR SG</a:t>
            </a:r>
          </a:p>
          <a:p>
            <a:pPr marL="685800" lvl="2" indent="-342900">
              <a:lnSpc>
                <a:spcPct val="90000"/>
              </a:lnSpc>
            </a:pPr>
            <a:r>
              <a:rPr lang="en-US" sz="2000" dirty="0"/>
              <a:t>Based on the SP results, currently the AIML TIG is considering the following three options for the next steps:</a:t>
            </a:r>
          </a:p>
          <a:p>
            <a:pPr marL="857250" lvl="1">
              <a:spcBef>
                <a:spcPts val="0"/>
              </a:spcBef>
              <a:spcAft>
                <a:spcPts val="0"/>
              </a:spcAft>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1. Wrap technical report up in September 2023 and stop</a:t>
            </a:r>
          </a:p>
          <a:p>
            <a:pPr marL="857250" lvl="1">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2. extend the AIML TIG (e.g. 1 meeting cycle or 3 meeting cycles, but with justification) and look at options to continue AIML related work and defer the decision</a:t>
            </a:r>
            <a:endParaRPr lang="en-US" dirty="0">
              <a:effectLst/>
              <a:latin typeface="Times New Roman" panose="02020603050405020304" pitchFamily="18" charset="0"/>
              <a:ea typeface="Times New Roman" panose="02020603050405020304" pitchFamily="18" charset="0"/>
            </a:endParaRPr>
          </a:p>
          <a:p>
            <a:pPr marL="857250" lvl="1">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3. extend AIML TIG (1 meeting cycle or 3 meeting cycles but with justification) and with the intention to form a SG in November 2023 or March 2024</a:t>
            </a:r>
            <a:endParaRPr lang="en-US" dirty="0">
              <a:effectLst/>
              <a:latin typeface="Times New Roman" panose="02020603050405020304" pitchFamily="18" charset="0"/>
              <a:ea typeface="Times New Roman" panose="02020603050405020304" pitchFamily="18" charset="0"/>
            </a:endParaRPr>
          </a:p>
          <a:p>
            <a:pPr marL="685800" lvl="2" indent="-342900">
              <a:lnSpc>
                <a:spcPct val="90000"/>
              </a:lnSpc>
            </a:pPr>
            <a:endParaRPr lang="en-US" sz="20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F3BE120D-C6B5-1319-773C-EC1F47B24E20}"/>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6D55DD9C-EF4D-01E6-4017-5814F03ADA5D}"/>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83</a:t>
            </a:fld>
            <a:endParaRPr lang="en-US" dirty="0"/>
          </a:p>
        </p:txBody>
      </p:sp>
      <p:sp>
        <p:nvSpPr>
          <p:cNvPr id="5" name="Date Placeholder 4">
            <a:extLst>
              <a:ext uri="{FF2B5EF4-FFF2-40B4-BE49-F238E27FC236}">
                <a16:creationId xmlns:a16="http://schemas.microsoft.com/office/drawing/2014/main" id="{55AA1416-7DB8-6686-DB56-0281A905B8FD}"/>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31149646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10 technical contributions</a:t>
            </a:r>
          </a:p>
          <a:p>
            <a:pPr marL="685800" lvl="2" indent="-342900">
              <a:lnSpc>
                <a:spcPct val="90000"/>
              </a:lnSpc>
            </a:pPr>
            <a:r>
              <a:rPr lang="en-US" sz="2000" dirty="0"/>
              <a:t>7 technical report draft proposals</a:t>
            </a:r>
          </a:p>
          <a:p>
            <a:pPr marL="685800" lvl="2" indent="-342900">
              <a:lnSpc>
                <a:spcPct val="90000"/>
              </a:lnSpc>
            </a:pPr>
            <a:r>
              <a:rPr lang="en-US" sz="2000" dirty="0"/>
              <a:t>1 new technical contribution</a:t>
            </a:r>
          </a:p>
          <a:p>
            <a:pPr marL="685800" lvl="2" indent="-342900">
              <a:lnSpc>
                <a:spcPct val="90000"/>
              </a:lnSpc>
            </a:pPr>
            <a:r>
              <a:rPr lang="en-US" sz="2000" dirty="0"/>
              <a:t>1 additional technical contribution on AIML-based CSI compression</a:t>
            </a:r>
          </a:p>
          <a:p>
            <a:pPr marL="685800" lvl="2" indent="-342900">
              <a:lnSpc>
                <a:spcPct val="90000"/>
              </a:lnSpc>
            </a:pPr>
            <a:r>
              <a:rPr lang="en-US" sz="2000" dirty="0"/>
              <a:t>1 additional technical contribution on AIML model sharing use case</a:t>
            </a:r>
          </a:p>
          <a:p>
            <a:pPr marL="342900" lvl="2" indent="0">
              <a:lnSpc>
                <a:spcPct val="90000"/>
              </a:lnSpc>
              <a:buNone/>
            </a:pPr>
            <a:endParaRPr lang="en-US" dirty="0"/>
          </a:p>
          <a:p>
            <a:pPr>
              <a:lnSpc>
                <a:spcPct val="90000"/>
              </a:lnSpc>
            </a:pPr>
            <a:r>
              <a:rPr lang="en-US" b="1" dirty="0">
                <a:ea typeface="+mn-ea"/>
                <a:cs typeface="+mn-cs"/>
              </a:rPr>
              <a:t>AIML TIG Technical report draft r8 has been approved: </a:t>
            </a:r>
          </a:p>
          <a:p>
            <a:pPr lvl="1">
              <a:lnSpc>
                <a:spcPct val="90000"/>
              </a:lnSpc>
            </a:pPr>
            <a:r>
              <a:rPr lang="en-US" b="1" dirty="0">
                <a:ea typeface="+mn-ea"/>
                <a:cs typeface="+mn-cs"/>
              </a:rPr>
              <a:t>11-22/987r8 now contains 4 use cases with two additional use cases under consideration</a:t>
            </a:r>
          </a:p>
          <a:p>
            <a:pPr marL="971550" lvl="1" indent="-457200">
              <a:lnSpc>
                <a:spcPct val="90000"/>
              </a:lnSpc>
              <a:buFont typeface="+mj-lt"/>
              <a:buAutoNum type="arabicPeriod"/>
            </a:pPr>
            <a:r>
              <a:rPr lang="en-US" sz="1600" dirty="0"/>
              <a:t>AIML-based CSI Compression</a:t>
            </a:r>
          </a:p>
          <a:p>
            <a:pPr marL="971550" lvl="1" indent="-457200">
              <a:lnSpc>
                <a:spcPct val="90000"/>
              </a:lnSpc>
              <a:buFont typeface="+mj-lt"/>
              <a:buAutoNum type="arabicPeriod"/>
            </a:pPr>
            <a:r>
              <a:rPr lang="en-US" sz="1600" dirty="0"/>
              <a:t>AIML-based channel access</a:t>
            </a:r>
          </a:p>
          <a:p>
            <a:pPr marL="971550" lvl="1" indent="-457200">
              <a:lnSpc>
                <a:spcPct val="90000"/>
              </a:lnSpc>
              <a:buFont typeface="+mj-lt"/>
              <a:buAutoNum type="arabicPeriod"/>
            </a:pPr>
            <a:r>
              <a:rPr lang="en-US" sz="1600" dirty="0"/>
              <a:t>AIML Model sharing</a:t>
            </a:r>
          </a:p>
          <a:p>
            <a:pPr marL="971550" lvl="1" indent="-457200">
              <a:lnSpc>
                <a:spcPct val="90000"/>
              </a:lnSpc>
              <a:buFont typeface="+mj-lt"/>
              <a:buAutoNum type="arabicPeriod"/>
            </a:pPr>
            <a:r>
              <a:rPr lang="en-US" sz="1600" dirty="0"/>
              <a:t>AIML-based roaming enhancement</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01BA8B67-2971-3563-CEC0-F5F657BADA6D}"/>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858A3B78-E4F3-3727-1B54-18BA8A3A946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84</a:t>
            </a:fld>
            <a:endParaRPr lang="en-US" dirty="0"/>
          </a:p>
        </p:txBody>
      </p:sp>
      <p:sp>
        <p:nvSpPr>
          <p:cNvPr id="5" name="Date Placeholder 4">
            <a:extLst>
              <a:ext uri="{FF2B5EF4-FFF2-40B4-BE49-F238E27FC236}">
                <a16:creationId xmlns:a16="http://schemas.microsoft.com/office/drawing/2014/main" id="{DCB80542-C2AF-EAEA-AA43-8F0C8C26816D}"/>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30849682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3 Teleconferences on Tuesdays announced on the reflector: </a:t>
            </a:r>
          </a:p>
          <a:p>
            <a:pPr lvl="1">
              <a:lnSpc>
                <a:spcPct val="80000"/>
              </a:lnSpc>
            </a:pPr>
            <a:r>
              <a:rPr lang="en-US" altLang="en-US" b="1" dirty="0"/>
              <a:t>July 25, 2023 at 10 am -- 11:30 am ET</a:t>
            </a:r>
          </a:p>
          <a:p>
            <a:pPr lvl="1">
              <a:lnSpc>
                <a:spcPct val="80000"/>
              </a:lnSpc>
            </a:pPr>
            <a:r>
              <a:rPr lang="en-US" altLang="en-US" b="1" dirty="0"/>
              <a:t>August 8, 2023 at 10 am – 11:30 am ET</a:t>
            </a:r>
          </a:p>
          <a:p>
            <a:pPr lvl="1">
              <a:lnSpc>
                <a:spcPct val="80000"/>
              </a:lnSpc>
            </a:pPr>
            <a:r>
              <a:rPr lang="en-US" altLang="en-US" b="1" dirty="0"/>
              <a:t>September 5, 2023 at 10 am – 12:00 pm ET</a:t>
            </a:r>
          </a:p>
          <a:p>
            <a:pPr marL="457200" lvl="1" indent="0">
              <a:lnSpc>
                <a:spcPct val="90000"/>
              </a:lnSpc>
              <a:buNone/>
            </a:pPr>
            <a:endParaRPr lang="en-US" kern="0" dirty="0"/>
          </a:p>
          <a:p>
            <a:pPr>
              <a:lnSpc>
                <a:spcPct val="90000"/>
              </a:lnSpc>
            </a:pPr>
            <a:r>
              <a:rPr lang="en-US" kern="0" dirty="0"/>
              <a:t>Decision on the next steps</a:t>
            </a:r>
          </a:p>
          <a:p>
            <a:pPr>
              <a:lnSpc>
                <a:spcPct val="90000"/>
              </a:lnSpc>
            </a:pPr>
            <a:endParaRPr lang="en-US" kern="0" dirty="0"/>
          </a:p>
          <a:p>
            <a:pPr>
              <a:lnSpc>
                <a:spcPct val="90000"/>
              </a:lnSpc>
            </a:pPr>
            <a:r>
              <a:rPr lang="en-US" kern="0" dirty="0"/>
              <a:t>Continue with technical presentations</a:t>
            </a:r>
          </a:p>
          <a:p>
            <a:pPr lvl="1">
              <a:lnSpc>
                <a:spcPct val="90000"/>
              </a:lnSpc>
            </a:pPr>
            <a:r>
              <a:rPr lang="en-US" dirty="0"/>
              <a:t>Use cases and technical report presentations</a:t>
            </a:r>
          </a:p>
          <a:p>
            <a:pPr lvl="1">
              <a:lnSpc>
                <a:spcPct val="90000"/>
              </a:lnSpc>
            </a:pPr>
            <a:r>
              <a:rPr lang="en-US" dirty="0"/>
              <a:t>Conclusions and recommendations</a:t>
            </a:r>
          </a:p>
          <a:p>
            <a:pPr lvl="1">
              <a:lnSpc>
                <a:spcPct val="90000"/>
              </a:lnSpc>
            </a:pPr>
            <a:r>
              <a:rPr lang="en-US" dirty="0"/>
              <a:t>Improve/finalize the technical report</a:t>
            </a:r>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September 2023</a:t>
            </a:r>
          </a:p>
        </p:txBody>
      </p:sp>
      <p:sp>
        <p:nvSpPr>
          <p:cNvPr id="3" name="Footer Placeholder 2">
            <a:extLst>
              <a:ext uri="{FF2B5EF4-FFF2-40B4-BE49-F238E27FC236}">
                <a16:creationId xmlns:a16="http://schemas.microsoft.com/office/drawing/2014/main" id="{58E72CBE-CB29-D916-4F79-29F56AA2CDE5}"/>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3B443A5A-7CB7-BD0D-B7C9-4ED89B52C0D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85</a:t>
            </a:fld>
            <a:endParaRPr lang="en-US" dirty="0"/>
          </a:p>
        </p:txBody>
      </p:sp>
      <p:sp>
        <p:nvSpPr>
          <p:cNvPr id="6" name="Date Placeholder 5">
            <a:extLst>
              <a:ext uri="{FF2B5EF4-FFF2-40B4-BE49-F238E27FC236}">
                <a16:creationId xmlns:a16="http://schemas.microsoft.com/office/drawing/2014/main" id="{FDA450A0-ECBF-652C-4B32-5EBDB4480E3F}"/>
              </a:ext>
            </a:extLst>
          </p:cNvPr>
          <p:cNvSpPr>
            <a:spLocks noGrp="1"/>
          </p:cNvSpPr>
          <p:nvPr>
            <p:ph type="dt" sz="half" idx="10"/>
          </p:nvPr>
        </p:nvSpPr>
        <p:spPr/>
        <p:txBody>
          <a:bodyPr/>
          <a:lstStyle/>
          <a:p>
            <a:pPr>
              <a:defRPr/>
            </a:pPr>
            <a:r>
              <a:rPr lang="en-US"/>
              <a:t>July 2023</a:t>
            </a:r>
            <a:endParaRPr lang="en-US" dirty="0"/>
          </a:p>
        </p:txBody>
      </p:sp>
    </p:spTree>
    <p:extLst>
      <p:ext uri="{BB962C8B-B14F-4D97-AF65-F5344CB8AC3E}">
        <p14:creationId xmlns:p14="http://schemas.microsoft.com/office/powerpoint/2010/main" val="1482778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9425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July 2023</a:t>
            </a:r>
            <a:endParaRPr lang="en-GB" altLang="en-US" sz="1800" dirty="0"/>
          </a:p>
        </p:txBody>
      </p:sp>
      <p:sp>
        <p:nvSpPr>
          <p:cNvPr id="1331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Hassan Yaghoobi (Intel Corp.)</a:t>
            </a:r>
            <a:endParaRPr lang="en-GB" sz="1200" b="0" dirty="0"/>
          </a:p>
        </p:txBody>
      </p:sp>
      <p:sp>
        <p:nvSpPr>
          <p:cNvPr id="13316" name="Slide Number Placeholder 5"/>
          <p:cNvSpPr>
            <a:spLocks noGrp="1"/>
          </p:cNvSpPr>
          <p:nvPr>
            <p:ph type="sldNum" sz="quarter" idx="12"/>
          </p:nvPr>
        </p:nvSpPr>
        <p:spPr>
          <a:xfrm>
            <a:off x="5807968" y="6483483"/>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86</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July</a:t>
            </a:r>
            <a:r>
              <a:rPr lang="en-US" dirty="0"/>
              <a:t> 2023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2023-07-13</a:t>
            </a:r>
          </a:p>
        </p:txBody>
      </p:sp>
      <p:sp>
        <p:nvSpPr>
          <p:cNvPr id="13320" name="Rectangle 6"/>
          <p:cNvSpPr>
            <a:spLocks noChangeArrowheads="1"/>
          </p:cNvSpPr>
          <p:nvPr/>
        </p:nvSpPr>
        <p:spPr bwMode="auto">
          <a:xfrm>
            <a:off x="911424" y="2200548"/>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10" name="Object 3">
            <a:extLst>
              <a:ext uri="{FF2B5EF4-FFF2-40B4-BE49-F238E27FC236}">
                <a16:creationId xmlns:a16="http://schemas.microsoft.com/office/drawing/2014/main" id="{6879C326-1D95-4E8B-8E79-546079A50284}"/>
              </a:ext>
            </a:extLst>
          </p:cNvPr>
          <p:cNvGraphicFramePr>
            <a:graphicFrameLocks noChangeAspect="1"/>
          </p:cNvGraphicFramePr>
          <p:nvPr/>
        </p:nvGraphicFramePr>
        <p:xfrm>
          <a:off x="868679" y="2785248"/>
          <a:ext cx="10744200" cy="3740150"/>
        </p:xfrm>
        <a:graphic>
          <a:graphicData uri="http://schemas.openxmlformats.org/presentationml/2006/ole">
            <mc:AlternateContent xmlns:mc="http://schemas.openxmlformats.org/markup-compatibility/2006">
              <mc:Choice xmlns:v="urn:schemas-microsoft-com:vml" Requires="v">
                <p:oleObj name="Document" r:id="rId3" imgW="8245941" imgH="2875837" progId="Word.Document.8">
                  <p:embed/>
                </p:oleObj>
              </mc:Choice>
              <mc:Fallback>
                <p:oleObj name="Document" r:id="rId3" imgW="8245941" imgH="2875837" progId="Word.Document.8">
                  <p:embed/>
                  <p:pic>
                    <p:nvPicPr>
                      <p:cNvPr id="10" name="Object 3">
                        <a:extLst>
                          <a:ext uri="{FF2B5EF4-FFF2-40B4-BE49-F238E27FC236}">
                            <a16:creationId xmlns:a16="http://schemas.microsoft.com/office/drawing/2014/main" id="{6879C326-1D95-4E8B-8E79-546079A50284}"/>
                          </a:ext>
                        </a:extLst>
                      </p:cNvPr>
                      <p:cNvPicPr>
                        <a:picLocks noChangeAspect="1" noChangeArrowheads="1"/>
                      </p:cNvPicPr>
                      <p:nvPr/>
                    </p:nvPicPr>
                    <p:blipFill>
                      <a:blip r:embed="rId4"/>
                      <a:srcRect/>
                      <a:stretch>
                        <a:fillRect/>
                      </a:stretch>
                    </p:blipFill>
                    <p:spPr bwMode="auto">
                      <a:xfrm>
                        <a:off x="868679" y="2785248"/>
                        <a:ext cx="10744200" cy="3740150"/>
                      </a:xfrm>
                      <a:prstGeom prst="rect">
                        <a:avLst/>
                      </a:prstGeom>
                      <a:noFill/>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202704"/>
          </a:xfrm>
        </p:spPr>
        <p:txBody>
          <a:bodyPr/>
          <a:lstStyle/>
          <a:p>
            <a:r>
              <a:rPr lang="en-US" altLang="en-US" dirty="0"/>
              <a:t>Meeting Results</a:t>
            </a:r>
          </a:p>
        </p:txBody>
      </p:sp>
      <p:sp>
        <p:nvSpPr>
          <p:cNvPr id="6147" name="Content Placeholder 2"/>
          <p:cNvSpPr>
            <a:spLocks noGrp="1"/>
          </p:cNvSpPr>
          <p:nvPr>
            <p:ph idx="1"/>
          </p:nvPr>
        </p:nvSpPr>
        <p:spPr>
          <a:xfrm>
            <a:off x="931576" y="775737"/>
            <a:ext cx="10639389" cy="5184576"/>
          </a:xfrm>
        </p:spPr>
        <p:txBody>
          <a:bodyPr/>
          <a:lstStyle/>
          <a:p>
            <a:pPr marL="342900" lvl="2" indent="-342900">
              <a:spcBef>
                <a:spcPts val="300"/>
              </a:spcBef>
              <a:spcAft>
                <a:spcPts val="0"/>
              </a:spcAft>
              <a:defRPr/>
            </a:pPr>
            <a:r>
              <a:rPr lang="en-US" altLang="en-US" sz="2000" dirty="0"/>
              <a:t>Had one Session: Thu 07/13/2023 16:00 CET</a:t>
            </a:r>
          </a:p>
          <a:p>
            <a:pPr>
              <a:spcBef>
                <a:spcPts val="0"/>
              </a:spcBef>
              <a:spcAft>
                <a:spcPts val="0"/>
              </a:spcAft>
            </a:pPr>
            <a:r>
              <a:rPr lang="en-US" sz="2000" b="0" dirty="0"/>
              <a:t>Contributions: </a:t>
            </a:r>
            <a:r>
              <a:rPr lang="en-US" sz="1800" b="0" dirty="0">
                <a:latin typeface="+mj-lt"/>
              </a:rPr>
              <a:t>No Contributions</a:t>
            </a:r>
            <a:endParaRPr lang="en-US" dirty="0"/>
          </a:p>
          <a:p>
            <a:pPr marL="342900" lvl="2" indent="-342900">
              <a:spcBef>
                <a:spcPts val="300"/>
              </a:spcBef>
              <a:spcAft>
                <a:spcPts val="0"/>
              </a:spcAft>
              <a:buFont typeface="Arial" panose="020B0604020202020204" pitchFamily="34" charset="0"/>
              <a:buChar char="•"/>
              <a:defRPr/>
            </a:pPr>
            <a:r>
              <a:rPr lang="en-US" sz="2000" dirty="0"/>
              <a:t>Updates from ITU-R WP5A:</a:t>
            </a:r>
            <a:endParaRPr lang="en-US" sz="1600" dirty="0">
              <a:effectLst/>
            </a:endParaRPr>
          </a:p>
          <a:p>
            <a:pPr marL="857250" lvl="1" indent="-457200">
              <a:spcBef>
                <a:spcPts val="200"/>
              </a:spcBef>
              <a:buFont typeface="+mj-lt"/>
              <a:buAutoNum type="alphaLcPeriod"/>
              <a:defRPr/>
            </a:pPr>
            <a:r>
              <a:rPr lang="en-US" sz="1800" dirty="0"/>
              <a:t>Review of contributions to and output documents of Twenty-ninth meeting of Working Party 5A (Merida, Mexico, 9-18 May 2023)</a:t>
            </a:r>
          </a:p>
          <a:p>
            <a:pPr marL="400050" lvl="1" indent="0">
              <a:spcBef>
                <a:spcPts val="200"/>
              </a:spcBef>
              <a:buNone/>
              <a:defRPr/>
            </a:pPr>
            <a:r>
              <a:rPr lang="en-US" sz="1800" b="1" i="0" u="none" strike="noStrike" kern="1200" dirty="0">
                <a:solidFill>
                  <a:srgbClr val="0000CC"/>
                </a:solidFill>
                <a:effectLst/>
                <a:latin typeface="Times New Roman" panose="02020603050405020304" pitchFamily="18" charset="0"/>
                <a:ea typeface="MS Gothic" panose="020B0609070205080204" pitchFamily="49" charset="-128"/>
                <a:hlinkClick r:id="rId2"/>
              </a:rPr>
              <a:t>[ 769 ]</a:t>
            </a:r>
            <a:r>
              <a:rPr lang="en-US" sz="1800" b="0" i="0" u="none" strike="noStrike" kern="1200" dirty="0">
                <a:solidFill>
                  <a:srgbClr val="0000CC"/>
                </a:solidFill>
                <a:effectLst/>
                <a:latin typeface="Times New Roman" panose="02020603050405020304" pitchFamily="18" charset="0"/>
                <a:ea typeface="MS Gothic" panose="020B0609070205080204" pitchFamily="49" charset="-128"/>
              </a:rPr>
              <a:t>   </a:t>
            </a:r>
            <a:r>
              <a:rPr lang="en-US" sz="1800" b="0" i="0" u="none" strike="noStrike" kern="1200" dirty="0">
                <a:solidFill>
                  <a:srgbClr val="000000"/>
                </a:solidFill>
                <a:effectLst/>
                <a:latin typeface="Times New Roman" panose="02020603050405020304" pitchFamily="18" charset="0"/>
                <a:ea typeface="MS Gothic" panose="020B0609070205080204" pitchFamily="49" charset="-128"/>
              </a:rPr>
              <a:t>+Ann.1-18  Report on the twenty-ninth meeting of Working Party 5A (Merida, Mexico, 9-18 May 2023)   </a:t>
            </a:r>
            <a:endParaRPr lang="en-US" sz="1800" b="0" i="0" u="none" strike="noStrike" dirty="0">
              <a:effectLst/>
              <a:latin typeface="Arial" panose="020B0604020202020204" pitchFamily="34" charset="0"/>
            </a:endParaRPr>
          </a:p>
          <a:p>
            <a:pPr marL="342900" lvl="2" indent="-342900">
              <a:spcBef>
                <a:spcPts val="300"/>
              </a:spcBef>
              <a:spcAft>
                <a:spcPts val="0"/>
              </a:spcAft>
              <a:buFont typeface="Arial" panose="020B0604020202020204" pitchFamily="34" charset="0"/>
              <a:buChar char="•"/>
              <a:defRPr/>
            </a:pPr>
            <a:r>
              <a:rPr lang="en-US" sz="2000" dirty="0"/>
              <a:t>Call for contributions:</a:t>
            </a:r>
          </a:p>
          <a:p>
            <a:pPr marL="742950" lvl="3" indent="-285750">
              <a:spcBef>
                <a:spcPts val="300"/>
              </a:spcBef>
              <a:spcAft>
                <a:spcPts val="0"/>
              </a:spcAft>
              <a:defRPr/>
            </a:pPr>
            <a:r>
              <a:rPr lang="en-US" sz="1800" dirty="0">
                <a:latin typeface="+mj-lt"/>
              </a:rPr>
              <a:t>Latest M.1450, M.1801 working drafts and</a:t>
            </a:r>
          </a:p>
          <a:p>
            <a:pPr marL="742950" lvl="3" indent="-285750">
              <a:spcBef>
                <a:spcPts val="300"/>
              </a:spcBef>
              <a:spcAft>
                <a:spcPts val="0"/>
              </a:spcAft>
              <a:defRPr/>
            </a:pPr>
            <a:r>
              <a:rPr lang="en-CA" sz="1800" dirty="0">
                <a:latin typeface="+mj-lt"/>
              </a:rPr>
              <a:t>M.[BB-WAS-FREQ]</a:t>
            </a:r>
            <a:r>
              <a:rPr lang="en-US" sz="1800" dirty="0">
                <a:latin typeface="+mj-lt"/>
              </a:rPr>
              <a:t> and</a:t>
            </a:r>
          </a:p>
          <a:p>
            <a:pPr marL="742950" lvl="3" indent="-285750">
              <a:spcBef>
                <a:spcPts val="300"/>
              </a:spcBef>
              <a:spcAft>
                <a:spcPts val="0"/>
              </a:spcAft>
              <a:defRPr/>
            </a:pPr>
            <a:r>
              <a:rPr lang="en-US" sz="1800" dirty="0">
                <a:latin typeface="+mj-lt"/>
              </a:rPr>
              <a:t>other subjects based on the output of  WP5A May 2023</a:t>
            </a:r>
          </a:p>
          <a:p>
            <a:pPr marL="342900" lvl="2" indent="-342900">
              <a:spcBef>
                <a:spcPts val="300"/>
              </a:spcBef>
              <a:spcAft>
                <a:spcPts val="0"/>
              </a:spcAft>
              <a:buFont typeface="Arial" panose="020B0604020202020204" pitchFamily="34" charset="0"/>
              <a:buChar char="•"/>
              <a:defRPr/>
            </a:pPr>
            <a:r>
              <a:rPr lang="en-US" sz="2000" dirty="0"/>
              <a:t>Next Steps:</a:t>
            </a:r>
            <a:endParaRPr lang="en-US" dirty="0">
              <a:effectLst/>
            </a:endParaRPr>
          </a:p>
          <a:p>
            <a:pPr lvl="1">
              <a:spcBef>
                <a:spcPts val="0"/>
              </a:spcBef>
              <a:spcAft>
                <a:spcPts val="300"/>
              </a:spcAft>
              <a:tabLst>
                <a:tab pos="914400" algn="l"/>
              </a:tabLst>
            </a:pPr>
            <a:r>
              <a:rPr lang="en-US" sz="1800" dirty="0">
                <a:effectLst/>
                <a:latin typeface="Times New Roman" panose="02020603050405020304" pitchFamily="18" charset="0"/>
                <a:ea typeface="SimSun" panose="02010600030101010101" pitchFamily="2" charset="-122"/>
              </a:rPr>
              <a:t>Development of ITU AHG recommended contributions to 802.11 and 802.18 for further processing and submission to WP5A </a:t>
            </a:r>
            <a:r>
              <a:rPr lang="en-US" sz="1800" dirty="0">
                <a:latin typeface="Times New Roman" panose="02020603050405020304" pitchFamily="18" charset="0"/>
                <a:ea typeface="SimSun" panose="02010600030101010101" pitchFamily="2" charset="-122"/>
              </a:rPr>
              <a:t>Sep</a:t>
            </a:r>
            <a:r>
              <a:rPr lang="en-US" sz="1800" dirty="0">
                <a:effectLst/>
                <a:latin typeface="Times New Roman" panose="02020603050405020304" pitchFamily="18" charset="0"/>
                <a:ea typeface="SimSun" panose="02010600030101010101" pitchFamily="2" charset="-122"/>
              </a:rPr>
              <a:t> 2023 session.</a:t>
            </a:r>
          </a:p>
          <a:p>
            <a:pPr lvl="1">
              <a:spcBef>
                <a:spcPts val="0"/>
              </a:spcBef>
              <a:spcAft>
                <a:spcPts val="300"/>
              </a:spcAft>
              <a:tabLst>
                <a:tab pos="914400" algn="l"/>
              </a:tabLst>
            </a:pPr>
            <a:r>
              <a:rPr lang="en-US" sz="1800" dirty="0">
                <a:effectLst/>
                <a:latin typeface="Times New Roman" panose="02020603050405020304" pitchFamily="18" charset="0"/>
                <a:ea typeface="SimSun" panose="02010600030101010101" pitchFamily="2" charset="-122"/>
              </a:rPr>
              <a:t>Working Party 5A Next Meeting Dates </a:t>
            </a:r>
            <a:r>
              <a:rPr lang="en-US" sz="1800" dirty="0">
                <a:solidFill>
                  <a:srgbClr val="0000CC"/>
                </a:solidFill>
                <a:hlinkClick r:id="rId3">
                  <a:extLst>
                    <a:ext uri="{A12FA001-AC4F-418D-AE19-62706E023703}">
                      <ahyp:hlinkClr xmlns:ahyp="http://schemas.microsoft.com/office/drawing/2018/hyperlinkcolor" val="tx"/>
                    </a:ext>
                  </a:extLst>
                </a:hlinkClick>
              </a:rPr>
              <a:t>Wednesday 2023-09-13 - Friday 2023-09-22</a:t>
            </a:r>
            <a:r>
              <a:rPr lang="en-US" sz="1800" dirty="0">
                <a:solidFill>
                  <a:srgbClr val="0000CC"/>
                </a:solidFill>
                <a:latin typeface="+mj-lt"/>
                <a:hlinkClick r:id="rId4">
                  <a:extLst>
                    <a:ext uri="{A12FA001-AC4F-418D-AE19-62706E023703}">
                      <ahyp:hlinkClr xmlns:ahyp="http://schemas.microsoft.com/office/drawing/2018/hyperlinkcolor" val="tx"/>
                    </a:ext>
                  </a:extLst>
                </a:hlinkClick>
              </a:rPr>
              <a:t> </a:t>
            </a:r>
            <a:endParaRPr lang="en-GB" sz="1800" u="sng" dirty="0">
              <a:solidFill>
                <a:srgbClr val="0000FF"/>
              </a:solidFill>
              <a:latin typeface="Times New Roman" panose="02020603050405020304" pitchFamily="18" charset="0"/>
              <a:ea typeface="SimSun" panose="02010600030101010101" pitchFamily="2" charset="-122"/>
            </a:endParaRPr>
          </a:p>
          <a:p>
            <a:pPr lvl="1">
              <a:spcBef>
                <a:spcPts val="0"/>
              </a:spcBef>
              <a:spcAft>
                <a:spcPts val="300"/>
              </a:spcAft>
              <a:tabLst>
                <a:tab pos="914400" algn="l"/>
              </a:tabLst>
            </a:pPr>
            <a:r>
              <a:rPr lang="pt-BR" sz="1800" dirty="0">
                <a:effectLst/>
                <a:latin typeface="Times New Roman" panose="02020603050405020304" pitchFamily="18" charset="0"/>
                <a:ea typeface="SimSun" panose="02010600030101010101" pitchFamily="2" charset="-122"/>
              </a:rPr>
              <a:t>Next AHG Meeting: </a:t>
            </a:r>
            <a:r>
              <a:rPr lang="en-US" sz="1800" dirty="0"/>
              <a:t>August 1, 2023, 4:00-5:30 PM PT (7:00-8:30 PM ET; need to have recommendation(s) for 802.18 ready no later than Aug 17, 2023)</a:t>
            </a:r>
            <a:endParaRPr lang="en-GB" sz="1800" dirty="0">
              <a:effectLst/>
              <a:latin typeface="Times New Roman" panose="02020603050405020304" pitchFamily="18" charset="0"/>
              <a:ea typeface="SimSun" panose="02010600030101010101" pitchFamily="2" charset="-122"/>
            </a:endParaRPr>
          </a:p>
          <a:p>
            <a:r>
              <a:rPr lang="pt-BR" altLang="en-US" sz="2000" b="0" dirty="0"/>
              <a:t>Meeting Minutes: 11-23-0984</a:t>
            </a:r>
          </a:p>
        </p:txBody>
      </p:sp>
      <p:sp>
        <p:nvSpPr>
          <p:cNvPr id="4" name="Date Placeholder 3"/>
          <p:cNvSpPr>
            <a:spLocks noGrp="1"/>
          </p:cNvSpPr>
          <p:nvPr>
            <p:ph type="dt" sz="quarter" idx="10"/>
          </p:nvPr>
        </p:nvSpPr>
        <p:spPr bwMode="auto">
          <a:xfrm>
            <a:off x="929218" y="332601"/>
            <a:ext cx="9425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July 2023</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dirty="0"/>
          </a:p>
        </p:txBody>
      </p:sp>
      <p:sp>
        <p:nvSpPr>
          <p:cNvPr id="6150" name="Slide Number Placeholder 5"/>
          <p:cNvSpPr>
            <a:spLocks noGrp="1"/>
          </p:cNvSpPr>
          <p:nvPr>
            <p:ph type="sldNum" sz="quarter" idx="12"/>
          </p:nvPr>
        </p:nvSpPr>
        <p:spPr>
          <a:xfrm>
            <a:off x="5735960" y="6584032"/>
            <a:ext cx="1296144" cy="760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87</a:t>
            </a:fld>
            <a:endParaRPr lang="en-US" altLang="en-US" sz="1200" b="0" dirty="0"/>
          </a:p>
        </p:txBody>
      </p:sp>
    </p:spTree>
    <p:extLst>
      <p:ext uri="{BB962C8B-B14F-4D97-AF65-F5344CB8AC3E}">
        <p14:creationId xmlns:p14="http://schemas.microsoft.com/office/powerpoint/2010/main" val="32120941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B9AF62-D36D-DDBD-61BC-2E1EEBD14699}"/>
              </a:ext>
            </a:extLst>
          </p:cNvPr>
          <p:cNvSpPr>
            <a:spLocks noGrp="1"/>
          </p:cNvSpPr>
          <p:nvPr>
            <p:ph type="title"/>
          </p:nvPr>
        </p:nvSpPr>
        <p:spPr/>
        <p:txBody>
          <a:bodyPr/>
          <a:lstStyle/>
          <a:p>
            <a:r>
              <a:rPr lang="en-US" dirty="0"/>
              <a:t>Internal Liaison Reports</a:t>
            </a:r>
          </a:p>
        </p:txBody>
      </p:sp>
      <p:sp>
        <p:nvSpPr>
          <p:cNvPr id="8" name="Text Placeholder 7">
            <a:extLst>
              <a:ext uri="{FF2B5EF4-FFF2-40B4-BE49-F238E27FC236}">
                <a16:creationId xmlns:a16="http://schemas.microsoft.com/office/drawing/2014/main" id="{CC90E7E8-91E4-4023-4C8A-E84DFA58DEC3}"/>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3693676E-2C34-D32F-648E-9AE6198679CC}"/>
              </a:ext>
            </a:extLst>
          </p:cNvPr>
          <p:cNvSpPr>
            <a:spLocks noGrp="1"/>
          </p:cNvSpPr>
          <p:nvPr>
            <p:ph type="dt" idx="10"/>
          </p:nvPr>
        </p:nvSpPr>
        <p:spPr/>
        <p:txBody>
          <a:bodyPr/>
          <a:lstStyle/>
          <a:p>
            <a:r>
              <a:rPr lang="en-US"/>
              <a:t>July 2023</a:t>
            </a:r>
            <a:endParaRPr lang="en-GB" dirty="0"/>
          </a:p>
        </p:txBody>
      </p:sp>
      <p:sp>
        <p:nvSpPr>
          <p:cNvPr id="5" name="Footer Placeholder 4">
            <a:extLst>
              <a:ext uri="{FF2B5EF4-FFF2-40B4-BE49-F238E27FC236}">
                <a16:creationId xmlns:a16="http://schemas.microsoft.com/office/drawing/2014/main" id="{D52F1361-9310-401E-4F1A-9A57E4724437}"/>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AB333E86-C423-8D92-6126-0357086718C2}"/>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Tree>
    <p:extLst>
      <p:ext uri="{BB962C8B-B14F-4D97-AF65-F5344CB8AC3E}">
        <p14:creationId xmlns:p14="http://schemas.microsoft.com/office/powerpoint/2010/main" val="26844940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B0373-96F4-6CC1-9BFA-F3139BFBE8DF}"/>
              </a:ext>
            </a:extLst>
          </p:cNvPr>
          <p:cNvSpPr>
            <a:spLocks noGrp="1"/>
          </p:cNvSpPr>
          <p:nvPr>
            <p:ph type="ctrTitle"/>
          </p:nvPr>
        </p:nvSpPr>
        <p:spPr/>
        <p:txBody>
          <a:bodyPr/>
          <a:lstStyle/>
          <a:p>
            <a:r>
              <a:rPr lang="en-US"/>
              <a:t>802.15 liaison</a:t>
            </a:r>
          </a:p>
        </p:txBody>
      </p:sp>
      <p:sp>
        <p:nvSpPr>
          <p:cNvPr id="3" name="Subtitle 2">
            <a:extLst>
              <a:ext uri="{FF2B5EF4-FFF2-40B4-BE49-F238E27FC236}">
                <a16:creationId xmlns:a16="http://schemas.microsoft.com/office/drawing/2014/main" id="{D2C5CA0F-A807-D6E4-2572-E270257EDBD0}"/>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E2FD0F66-AAD8-6261-9BA4-DC2A27EE9B66}"/>
              </a:ext>
            </a:extLst>
          </p:cNvPr>
          <p:cNvSpPr>
            <a:spLocks noGrp="1"/>
          </p:cNvSpPr>
          <p:nvPr>
            <p:ph type="ftr" idx="11"/>
          </p:nvPr>
        </p:nvSpPr>
        <p:spPr/>
        <p:txBody>
          <a:bodyPr/>
          <a:lstStyle/>
          <a:p>
            <a:r>
              <a:rPr lang="en-GB"/>
              <a:t>Jonathan Segev, Intel</a:t>
            </a:r>
          </a:p>
        </p:txBody>
      </p:sp>
      <p:sp>
        <p:nvSpPr>
          <p:cNvPr id="8" name="Slide Number Placeholder 7">
            <a:extLst>
              <a:ext uri="{FF2B5EF4-FFF2-40B4-BE49-F238E27FC236}">
                <a16:creationId xmlns:a16="http://schemas.microsoft.com/office/drawing/2014/main" id="{E90613ED-8ABB-4AAB-EDE8-523017633F92}"/>
              </a:ext>
            </a:extLst>
          </p:cNvPr>
          <p:cNvSpPr>
            <a:spLocks noGrp="1"/>
          </p:cNvSpPr>
          <p:nvPr>
            <p:ph type="sldNum" idx="12"/>
          </p:nvPr>
        </p:nvSpPr>
        <p:spPr/>
        <p:txBody>
          <a:bodyPr/>
          <a:lstStyle/>
          <a:p>
            <a:r>
              <a:rPr lang="en-GB"/>
              <a:t>Slide </a:t>
            </a:r>
            <a:fld id="{DE40C9FC-4879-4F20-9ECA-A574A90476B7}" type="slidenum">
              <a:rPr lang="en-GB" smtClean="0"/>
              <a:pPr/>
              <a:t>89</a:t>
            </a:fld>
            <a:endParaRPr lang="en-GB"/>
          </a:p>
        </p:txBody>
      </p:sp>
      <p:sp>
        <p:nvSpPr>
          <p:cNvPr id="9" name="Date Placeholder 8">
            <a:extLst>
              <a:ext uri="{FF2B5EF4-FFF2-40B4-BE49-F238E27FC236}">
                <a16:creationId xmlns:a16="http://schemas.microsoft.com/office/drawing/2014/main" id="{183790B3-3E6F-F54E-2C01-EB8A65B1B526}"/>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418839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D85B-2D77-B2C3-CE95-8548922584F1}"/>
              </a:ext>
            </a:extLst>
          </p:cNvPr>
          <p:cNvSpPr>
            <a:spLocks noGrp="1"/>
          </p:cNvSpPr>
          <p:nvPr>
            <p:ph type="title"/>
          </p:nvPr>
        </p:nvSpPr>
        <p:spPr/>
        <p:txBody>
          <a:bodyPr/>
          <a:lstStyle/>
          <a:p>
            <a:r>
              <a:rPr lang="en-US" dirty="0"/>
              <a:t>Attendance by breakout (July plenary session)</a:t>
            </a:r>
          </a:p>
        </p:txBody>
      </p:sp>
      <p:sp>
        <p:nvSpPr>
          <p:cNvPr id="4" name="Slide Number Placeholder 3">
            <a:extLst>
              <a:ext uri="{FF2B5EF4-FFF2-40B4-BE49-F238E27FC236}">
                <a16:creationId xmlns:a16="http://schemas.microsoft.com/office/drawing/2014/main" id="{9D557582-E976-BD93-2076-E259752D59B4}"/>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030D8100-78E9-8E09-641B-559EC7768E52}"/>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9BE143E4-EA47-DA95-2B04-35D0B6AD8170}"/>
              </a:ext>
            </a:extLst>
          </p:cNvPr>
          <p:cNvSpPr>
            <a:spLocks noGrp="1"/>
          </p:cNvSpPr>
          <p:nvPr>
            <p:ph type="dt" idx="15"/>
          </p:nvPr>
        </p:nvSpPr>
        <p:spPr/>
        <p:txBody>
          <a:bodyPr/>
          <a:lstStyle/>
          <a:p>
            <a:r>
              <a:rPr lang="en-US"/>
              <a:t>July 2023</a:t>
            </a:r>
            <a:endParaRPr lang="en-GB" dirty="0"/>
          </a:p>
        </p:txBody>
      </p:sp>
      <p:pic>
        <p:nvPicPr>
          <p:cNvPr id="10" name="Content Placeholder 9">
            <a:extLst>
              <a:ext uri="{FF2B5EF4-FFF2-40B4-BE49-F238E27FC236}">
                <a16:creationId xmlns:a16="http://schemas.microsoft.com/office/drawing/2014/main" id="{B7AABEE4-C35C-3B17-9803-0A3A5327ADE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524000"/>
            <a:ext cx="9019047" cy="4928468"/>
          </a:xfrm>
        </p:spPr>
      </p:pic>
    </p:spTree>
    <p:extLst>
      <p:ext uri="{BB962C8B-B14F-4D97-AF65-F5344CB8AC3E}">
        <p14:creationId xmlns:p14="http://schemas.microsoft.com/office/powerpoint/2010/main" val="30167826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July 2023</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10 July 2023</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name="Document" r:id="rId3" imgW="8284803" imgH="4492752" progId="Word.Document.8">
                  <p:embed/>
                </p:oleObj>
              </mc:Choice>
              <mc:Fallback>
                <p:oleObj name="Document" r:id="rId3" imgW="8284803" imgH="4492752" progId="Word.Document.8">
                  <p:embed/>
                  <p:pic>
                    <p:nvPicPr>
                      <p:cNvPr id="12" name="Object 11"/>
                      <p:cNvPicPr>
                        <a:picLocks noChangeAspect="1" noChangeArrowheads="1"/>
                      </p:cNvPicPr>
                      <p:nvPr/>
                    </p:nvPicPr>
                    <p:blipFill>
                      <a:blip r:embed="rId4"/>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69A5DF9D-C8FA-880A-DEF5-A32010E1E3F8}"/>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F5C7CFE4-5F86-93DB-EFC2-5B9E49BAE489}"/>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4" name="Date Placeholder 3">
            <a:extLst>
              <a:ext uri="{FF2B5EF4-FFF2-40B4-BE49-F238E27FC236}">
                <a16:creationId xmlns:a16="http://schemas.microsoft.com/office/drawing/2014/main" id="{AAF4F5C1-7368-DFB0-B351-CF521EFB3428}"/>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510727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16 June 2023</a:t>
            </a:r>
          </a:p>
          <a:p>
            <a:pPr lvl="1" algn="just">
              <a:spcBef>
                <a:spcPts val="300"/>
              </a:spcBef>
              <a:buFont typeface="Arial" panose="020B0604020202020204" pitchFamily="34" charset="0"/>
              <a:buChar char="•"/>
            </a:pPr>
            <a:r>
              <a:rPr lang="en-US" altLang="en-US" sz="1800" dirty="0"/>
              <a:t>50 voters (including 8 on LMSC)</a:t>
            </a:r>
          </a:p>
          <a:p>
            <a:pPr lvl="1" algn="just">
              <a:spcBef>
                <a:spcPts val="300"/>
              </a:spcBef>
              <a:buFont typeface="Arial" panose="020B0604020202020204" pitchFamily="34" charset="0"/>
              <a:buChar char="•"/>
            </a:pPr>
            <a:r>
              <a:rPr lang="en-US" altLang="en-US" sz="1800" dirty="0"/>
              <a:t>6 nearly voters</a:t>
            </a:r>
          </a:p>
          <a:p>
            <a:pPr lvl="1" algn="just">
              <a:spcBef>
                <a:spcPts val="300"/>
              </a:spcBef>
              <a:buFont typeface="Arial" panose="020B0604020202020204" pitchFamily="34" charset="0"/>
              <a:buChar char="•"/>
            </a:pPr>
            <a:r>
              <a:rPr lang="en-US" altLang="en-US" sz="1800" dirty="0"/>
              <a:t>9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Stuart Kerry (OK-Brit; Self)</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rgbClr val="FF0000"/>
                </a:solidFill>
              </a:rPr>
              <a:t>Secretary:  VACANT </a:t>
            </a:r>
          </a:p>
          <a:p>
            <a:pPr algn="just"/>
            <a:r>
              <a:rPr lang="en-US" altLang="en-US" sz="2200" dirty="0"/>
              <a:t>Ad-hoc chair</a:t>
            </a:r>
          </a:p>
          <a:p>
            <a:pPr lvl="1" algn="just">
              <a:spcBef>
                <a:spcPts val="300"/>
              </a:spcBef>
              <a:buFont typeface="Arial" panose="020B0604020202020204" pitchFamily="34" charset="0"/>
              <a:buChar char="•"/>
            </a:pPr>
            <a:r>
              <a:rPr lang="en-US" altLang="en-US" sz="1800" dirty="0"/>
              <a:t>IEEE Statement Update on Spectrum (ISUS):  Amelia </a:t>
            </a:r>
            <a:r>
              <a:rPr lang="en-US" altLang="en-US" sz="1800" dirty="0" err="1"/>
              <a:t>Andersdotter</a:t>
            </a:r>
            <a:r>
              <a:rPr lang="en-US" altLang="en-US" sz="1800" dirty="0"/>
              <a:t> (Self)</a:t>
            </a: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D28C8ADC-D001-02FD-B850-A59162C5E55B}"/>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8E31DD4F-1DE7-A66F-3948-76DB5C236944}"/>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5" name="Date Placeholder 4">
            <a:extLst>
              <a:ext uri="{FF2B5EF4-FFF2-40B4-BE49-F238E27FC236}">
                <a16:creationId xmlns:a16="http://schemas.microsoft.com/office/drawing/2014/main" id="{860EC7CA-A23C-05DD-574E-2F6A1201548B}"/>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9549855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May interim (1)</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r>
              <a:rPr lang="en-US" altLang="en-US" sz="2200" dirty="0"/>
              <a:t>.</a:t>
            </a:r>
          </a:p>
          <a:p>
            <a:pPr algn="just">
              <a:buFont typeface="Arial" panose="020B0604020202020204" pitchFamily="34" charset="0"/>
              <a:buChar char="•"/>
            </a:pPr>
            <a:r>
              <a:rPr lang="en-US" altLang="en-US" sz="2200" dirty="0"/>
              <a:t>Approved the following IEEE 802 LMSC submissions:</a:t>
            </a:r>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939554389"/>
              </p:ext>
            </p:extLst>
          </p:nvPr>
        </p:nvGraphicFramePr>
        <p:xfrm>
          <a:off x="1295400" y="2529840"/>
          <a:ext cx="9906000" cy="2270760"/>
        </p:xfrm>
        <a:graphic>
          <a:graphicData uri="http://schemas.openxmlformats.org/drawingml/2006/table">
            <a:tbl>
              <a:tblPr firstRow="1" bandRow="1">
                <a:tableStyleId>{93296810-A885-4BE3-A3E7-6D5BEEA58F35}</a:tableStyleId>
              </a:tblPr>
              <a:tblGrid>
                <a:gridCol w="8511822">
                  <a:extLst>
                    <a:ext uri="{9D8B030D-6E8A-4147-A177-3AD203B41FA5}">
                      <a16:colId xmlns:a16="http://schemas.microsoft.com/office/drawing/2014/main" val="20000"/>
                    </a:ext>
                  </a:extLst>
                </a:gridCol>
                <a:gridCol w="1394178">
                  <a:extLst>
                    <a:ext uri="{9D8B030D-6E8A-4147-A177-3AD203B41FA5}">
                      <a16:colId xmlns:a16="http://schemas.microsoft.com/office/drawing/2014/main" val="20001"/>
                    </a:ext>
                  </a:extLst>
                </a:gridCol>
              </a:tblGrid>
              <a:tr h="370840">
                <a:tc>
                  <a:txBody>
                    <a:bodyPr/>
                    <a:lstStyle/>
                    <a:p>
                      <a:r>
                        <a:rPr lang="en-US" dirty="0"/>
                        <a:t>Topics</a:t>
                      </a:r>
                    </a:p>
                  </a:txBody>
                  <a:tcPr/>
                </a:tc>
                <a:tc>
                  <a:txBody>
                    <a:bodyPr/>
                    <a:lstStyle/>
                    <a:p>
                      <a:r>
                        <a:rPr lang="en-US" dirty="0"/>
                        <a:t>DCN</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u="none" dirty="0"/>
                        <a:t>Taiwan MODA’s consultation on draft amendment of “Table of Radio Frequency Allocations of the Republic of China (Taiwan)”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4"/>
                        </a:rPr>
                        <a:t>18-23/0056r3</a:t>
                      </a:r>
                      <a:endParaRPr lang="en-US" sz="1600" dirty="0"/>
                    </a:p>
                    <a:p>
                      <a:endParaRPr lang="en-US" sz="1600"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dirty="0"/>
                        <a:t>Taiwan MODA’s consultation on </a:t>
                      </a:r>
                      <a:r>
                        <a:rPr lang="en-US" sz="1600" spc="-5" dirty="0">
                          <a:solidFill>
                            <a:schemeClr val="tx1"/>
                          </a:solidFill>
                          <a:cs typeface="Arial"/>
                        </a:rPr>
                        <a:t>draft amendment of “Radio Frequency Supply Plan” </a:t>
                      </a:r>
                      <a:endParaRPr lang="en-US" sz="1600" spc="-5" dirty="0">
                        <a:cs typeface="Arial"/>
                      </a:endParaRPr>
                    </a:p>
                  </a:txBody>
                  <a:tcPr/>
                </a:tc>
                <a:tc>
                  <a:txBody>
                    <a:bodyPr/>
                    <a:lstStyle/>
                    <a:p>
                      <a:r>
                        <a:rPr lang="en-US" sz="1600" dirty="0">
                          <a:hlinkClick r:id="rId5"/>
                        </a:rPr>
                        <a:t>18-23/0057r3</a:t>
                      </a:r>
                      <a:endParaRPr lang="en-US" sz="1600" dirty="0"/>
                    </a:p>
                  </a:txBody>
                  <a:tcPr/>
                </a:tc>
                <a:extLst>
                  <a:ext uri="{0D108BD9-81ED-4DB2-BD59-A6C34878D82A}">
                    <a16:rowId xmlns:a16="http://schemas.microsoft.com/office/drawing/2014/main" val="10002"/>
                  </a:ext>
                </a:extLst>
              </a:tr>
              <a:tr h="370840">
                <a:tc>
                  <a:txBody>
                    <a:bodyPr/>
                    <a:lstStyle/>
                    <a:p>
                      <a:r>
                        <a:rPr lang="en-US" sz="1600" spc="-5" dirty="0">
                          <a:cs typeface="Arial"/>
                        </a:rPr>
                        <a:t>China MIIT’s consultation </a:t>
                      </a:r>
                      <a:r>
                        <a:rPr lang="en-US" sz="1600" b="0" i="0" u="none" strike="noStrike" kern="1200" baseline="0" dirty="0">
                          <a:solidFill>
                            <a:schemeClr val="dk1"/>
                          </a:solidFill>
                          <a:latin typeface="+mn-lt"/>
                          <a:ea typeface="+mn-ea"/>
                          <a:cs typeface="+mn-cs"/>
                        </a:rPr>
                        <a:t>“Technical requirements and test methods for new type approval of wireless LAN equipment adopting IEEE 802.11be technical standards” “</a:t>
                      </a:r>
                      <a:endParaRPr lang="en-US" sz="1600" spc="-5" dirty="0">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6"/>
                        </a:rPr>
                        <a:t>18-23/0066r6</a:t>
                      </a:r>
                      <a:endParaRPr lang="en-US" sz="1600" dirty="0"/>
                    </a:p>
                    <a:p>
                      <a:endParaRPr lang="en-US" sz="1600"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5" dirty="0">
                          <a:cs typeface="Arial"/>
                        </a:rPr>
                        <a:t>UAE TDRA’s consultation </a:t>
                      </a:r>
                      <a:r>
                        <a:rPr lang="en-US" sz="1600" kern="1200" dirty="0">
                          <a:solidFill>
                            <a:schemeClr val="dk1"/>
                          </a:solidFill>
                          <a:effectLst/>
                          <a:latin typeface="+mn-lt"/>
                          <a:ea typeface="+mn-ea"/>
                          <a:cs typeface="+mn-cs"/>
                        </a:rPr>
                        <a:t>“TDRA Regulations– Ultra Wide Band and Short Range Devices”</a:t>
                      </a:r>
                      <a:endParaRPr lang="en-US" sz="1600" spc="-5" dirty="0">
                        <a:cs typeface="Arial"/>
                      </a:endParaRPr>
                    </a:p>
                  </a:txBody>
                  <a:tcPr/>
                </a:tc>
                <a:tc>
                  <a:txBody>
                    <a:bodyPr/>
                    <a:lstStyle/>
                    <a:p>
                      <a:r>
                        <a:rPr lang="en-US" sz="1600" dirty="0">
                          <a:hlinkClick r:id="rId7"/>
                        </a:rPr>
                        <a:t>18-23/0067r9</a:t>
                      </a:r>
                      <a:endParaRPr lang="en-US" sz="1600" dirty="0"/>
                    </a:p>
                  </a:txBody>
                  <a:tcPr/>
                </a:tc>
                <a:extLst>
                  <a:ext uri="{0D108BD9-81ED-4DB2-BD59-A6C34878D82A}">
                    <a16:rowId xmlns:a16="http://schemas.microsoft.com/office/drawing/2014/main" val="10004"/>
                  </a:ext>
                </a:extLst>
              </a:tr>
            </a:tbl>
          </a:graphicData>
        </a:graphic>
      </p:graphicFrame>
      <p:sp>
        <p:nvSpPr>
          <p:cNvPr id="3" name="Footer Placeholder 2">
            <a:extLst>
              <a:ext uri="{FF2B5EF4-FFF2-40B4-BE49-F238E27FC236}">
                <a16:creationId xmlns:a16="http://schemas.microsoft.com/office/drawing/2014/main" id="{845C4CCD-E5B3-0D9C-DDE0-5F64AFD6C005}"/>
              </a:ext>
            </a:extLst>
          </p:cNvPr>
          <p:cNvSpPr>
            <a:spLocks noGrp="1"/>
          </p:cNvSpPr>
          <p:nvPr>
            <p:ph type="ftr" idx="14"/>
          </p:nvPr>
        </p:nvSpPr>
        <p:spPr/>
        <p:txBody>
          <a:bodyPr/>
          <a:lstStyle/>
          <a:p>
            <a:r>
              <a:rPr lang="en-GB"/>
              <a:t>Edward Au, Huawei</a:t>
            </a:r>
            <a:endParaRPr lang="en-GB" dirty="0"/>
          </a:p>
        </p:txBody>
      </p:sp>
      <p:sp>
        <p:nvSpPr>
          <p:cNvPr id="5" name="Slide Number Placeholder 4">
            <a:extLst>
              <a:ext uri="{FF2B5EF4-FFF2-40B4-BE49-F238E27FC236}">
                <a16:creationId xmlns:a16="http://schemas.microsoft.com/office/drawing/2014/main" id="{54ECA62B-264C-EA9A-6424-A468D4E52754}"/>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6" name="Date Placeholder 5">
            <a:extLst>
              <a:ext uri="{FF2B5EF4-FFF2-40B4-BE49-F238E27FC236}">
                <a16:creationId xmlns:a16="http://schemas.microsoft.com/office/drawing/2014/main" id="{F65DC35D-87FB-C12F-6635-4764B797E11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0733643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May interim (2)</a:t>
            </a:r>
          </a:p>
        </p:txBody>
      </p:sp>
      <p:sp>
        <p:nvSpPr>
          <p:cNvPr id="10" name="Content Placeholder 2"/>
          <p:cNvSpPr>
            <a:spLocks noGrp="1"/>
          </p:cNvSpPr>
          <p:nvPr>
            <p:ph idx="1"/>
          </p:nvPr>
        </p:nvSpPr>
        <p:spPr>
          <a:xfrm>
            <a:off x="838200" y="1524000"/>
            <a:ext cx="10439400" cy="1676399"/>
          </a:xfrm>
        </p:spPr>
        <p:txBody>
          <a:bodyPr/>
          <a:lstStyle/>
          <a:p>
            <a:pPr algn="just">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spcAft>
                <a:spcPts val="600"/>
              </a:spcAft>
              <a:buFont typeface="Arial" panose="020B0604020202020204" pitchFamily="34" charset="0"/>
              <a:buChar char="•"/>
            </a:pPr>
            <a:r>
              <a:rPr lang="en-US" altLang="en-US" sz="2200" dirty="0"/>
              <a:t>Update from ETSI BRAN on 15 June 2023 (</a:t>
            </a:r>
            <a:r>
              <a:rPr lang="en-US" altLang="en-US" sz="2200" dirty="0">
                <a:hlinkClick r:id="rId3"/>
              </a:rPr>
              <a:t>18-23/0068r0</a:t>
            </a:r>
            <a:r>
              <a:rPr lang="en-US" altLang="en-US" sz="2200" dirty="0"/>
              <a:t>) and 22 June 2023.</a:t>
            </a:r>
          </a:p>
          <a:p>
            <a:pPr marL="0" indent="0" algn="just">
              <a:spcAft>
                <a:spcPts val="600"/>
              </a:spcAft>
            </a:pPr>
            <a:endParaRPr lang="en-US" altLang="en-US" sz="2000" dirty="0"/>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B04E985A-BD96-0F20-55CC-6B3947F6206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8BA953B0-29BD-31B2-B4FB-1123825CFE27}"/>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5" name="Date Placeholder 4">
            <a:extLst>
              <a:ext uri="{FF2B5EF4-FFF2-40B4-BE49-F238E27FC236}">
                <a16:creationId xmlns:a16="http://schemas.microsoft.com/office/drawing/2014/main" id="{D2CE42E9-CC56-5B31-E8D0-3B2600D9E6D3}"/>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7466789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discuss the possibility of preparing response to selected ongoing consultations and liaison statements</a:t>
            </a: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Japan MIC:  </a:t>
            </a:r>
            <a:r>
              <a:rPr lang="en-GB" sz="1800" u="sng" dirty="0">
                <a:hlinkClick r:id="rId3"/>
              </a:rPr>
              <a:t>Call for comments on the draft ministerial ordinance for partial revision of the Ordinance for Radio Equipment</a:t>
            </a:r>
            <a:endParaRPr lang="en-US" sz="18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EC RSPG:  </a:t>
            </a:r>
            <a:r>
              <a:rPr lang="en-US" sz="1800" u="sng" dirty="0">
                <a:cs typeface="Arial"/>
                <a:hlinkClick r:id="rId4"/>
              </a:rPr>
              <a:t>Public Consultation on the Draft RSPG Opinion “The development of 6G and possible implications for spectrum needs and guidance on the rollout of future wireless broadband networks”</a:t>
            </a:r>
            <a:endParaRPr lang="en-US" sz="1800" u="sng" dirty="0">
              <a:cs typeface="Arial"/>
            </a:endParaRP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UK </a:t>
            </a:r>
            <a:r>
              <a:rPr lang="en-US" sz="1800" spc="-5" dirty="0" err="1">
                <a:solidFill>
                  <a:schemeClr val="tx1"/>
                </a:solidFill>
                <a:cs typeface="Arial"/>
              </a:rPr>
              <a:t>Ofcom</a:t>
            </a:r>
            <a:r>
              <a:rPr lang="en-US" sz="1800" spc="-5" dirty="0">
                <a:solidFill>
                  <a:schemeClr val="tx1"/>
                </a:solidFill>
                <a:cs typeface="Arial"/>
              </a:rPr>
              <a:t>:  </a:t>
            </a:r>
            <a:r>
              <a:rPr lang="en-US" sz="1800" u="sng" dirty="0">
                <a:cs typeface="Arial"/>
                <a:hlinkClick r:id="rId5"/>
              </a:rPr>
              <a:t>Consultation:  Hybrid sharing: enabling both licensed mobile and Wi-Fi users to access the upper 6 GHz band</a:t>
            </a:r>
            <a:endParaRPr lang="en-US" sz="18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APG23-6 meeting</a:t>
            </a: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ETSI ISG THZ</a:t>
            </a:r>
          </a:p>
          <a:p>
            <a:pPr algn="just">
              <a:spcBef>
                <a:spcPts val="1800"/>
              </a:spcBef>
              <a:buFont typeface="Arial" panose="020B0604020202020204" pitchFamily="34" charset="0"/>
              <a:buChar char="•"/>
            </a:pPr>
            <a:r>
              <a:rPr lang="en-US" altLang="en-US" sz="2200" dirty="0">
                <a:cs typeface="Arial" panose="020B0604020202020204" pitchFamily="34" charset="0"/>
              </a:rPr>
              <a:t>Discussed the latest topics related to spectrum and regulation in Europe, North America, and Asia Pacific.</a:t>
            </a:r>
          </a:p>
          <a:p>
            <a:pPr lvl="1" algn="just">
              <a:spcBef>
                <a:spcPts val="600"/>
              </a:spcBef>
              <a:buFont typeface="Arial" panose="020B0604020202020204" pitchFamily="34" charset="0"/>
              <a:buChar char="•"/>
            </a:pPr>
            <a:r>
              <a:rPr lang="en-US" altLang="en-US" sz="1800" dirty="0">
                <a:cs typeface="Arial" panose="020B0604020202020204" pitchFamily="34" charset="0"/>
              </a:rPr>
              <a:t>Update on UWB regulation in Europe (</a:t>
            </a:r>
            <a:r>
              <a:rPr lang="en-US" altLang="en-US" sz="1800" dirty="0">
                <a:cs typeface="Arial" panose="020B0604020202020204" pitchFamily="34" charset="0"/>
                <a:hlinkClick r:id="rId6"/>
              </a:rPr>
              <a:t>18-23/0071</a:t>
            </a:r>
            <a:r>
              <a:rPr lang="en-US" altLang="en-US" sz="1800" dirty="0">
                <a:cs typeface="Arial" panose="020B0604020202020204" pitchFamily="34" charset="0"/>
              </a:rPr>
              <a:t>)</a:t>
            </a:r>
          </a:p>
          <a:p>
            <a:pPr algn="just">
              <a:spcBef>
                <a:spcPts val="1800"/>
              </a:spcBef>
              <a:buFont typeface="Arial" panose="020B0604020202020204" pitchFamily="34" charset="0"/>
              <a:buChar char="•"/>
            </a:pPr>
            <a:endParaRPr lang="en-US" altLang="en-US" sz="20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83A86522-EF5E-60D3-AE08-B0FBBB5E3C7A}"/>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12C28E8F-B57B-6C4C-D2B2-DEE0D0972C78}"/>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5" name="Date Placeholder 4">
            <a:extLst>
              <a:ext uri="{FF2B5EF4-FFF2-40B4-BE49-F238E27FC236}">
                <a16:creationId xmlns:a16="http://schemas.microsoft.com/office/drawing/2014/main" id="{B7A5D910-C137-B22B-4CF1-C159357FA0B5}"/>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42042160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Member enrichment activities</a:t>
            </a:r>
          </a:p>
          <a:p>
            <a:pPr lvl="1" algn="just">
              <a:spcBef>
                <a:spcPts val="600"/>
              </a:spcBef>
              <a:buFont typeface="Arial" panose="020B0604020202020204" pitchFamily="34" charset="0"/>
              <a:buChar char="•"/>
            </a:pPr>
            <a:r>
              <a:rPr lang="en-US" altLang="en-US" sz="1800" dirty="0">
                <a:cs typeface="Arial" panose="020B0604020202020204" pitchFamily="34" charset="0"/>
              </a:rPr>
              <a:t>Title:  Spectrum Sensibilities: 2030 and Beyond</a:t>
            </a:r>
          </a:p>
          <a:p>
            <a:pPr lvl="1" algn="just">
              <a:spcBef>
                <a:spcPts val="600"/>
              </a:spcBef>
              <a:buFont typeface="Arial" panose="020B0604020202020204" pitchFamily="34" charset="0"/>
              <a:buChar char="•"/>
            </a:pPr>
            <a:r>
              <a:rPr lang="en-US" altLang="en-US" sz="1800" dirty="0">
                <a:cs typeface="Arial" panose="020B0604020202020204" pitchFamily="34" charset="0"/>
              </a:rPr>
              <a:t>Author:  Rich Kennedy (Bluetooth SIG)</a:t>
            </a:r>
          </a:p>
          <a:p>
            <a:pPr lvl="1" algn="just">
              <a:spcBef>
                <a:spcPts val="600"/>
              </a:spcBef>
              <a:buFont typeface="Arial" panose="020B0604020202020204" pitchFamily="34" charset="0"/>
              <a:buChar char="•"/>
            </a:pPr>
            <a:r>
              <a:rPr lang="en-US" sz="1800" spc="-5" dirty="0">
                <a:solidFill>
                  <a:schemeClr val="tx1"/>
                </a:solidFill>
                <a:cs typeface="Arial"/>
              </a:rPr>
              <a:t>Abstract:  The global RF spectrum maps represent decades of adding licensees and unlicensed/license-exempt spectrum based on available spaces, not optimization of the applications being supported. This had led to a very complicated, and in some cases unworkable situations for new technologies.  The only real solution for the next 100 years is a full study of how best to remap spectrum based on today's understanding of spectrum needs, application optimization, and continued technology advances.</a:t>
            </a:r>
            <a:endParaRPr lang="en-US" sz="1800" dirty="0">
              <a:solidFill>
                <a:srgbClr val="FF0000"/>
              </a:solidFill>
            </a:endParaRPr>
          </a:p>
          <a:p>
            <a:pPr lvl="1" algn="just">
              <a:spcBef>
                <a:spcPts val="600"/>
              </a:spcBef>
              <a:buFont typeface="Arial" panose="020B0604020202020204" pitchFamily="34" charset="0"/>
              <a:buChar char="•"/>
            </a:pPr>
            <a:r>
              <a:rPr lang="en-US" altLang="en-US" sz="1800" dirty="0">
                <a:cs typeface="Arial" panose="020B0604020202020204" pitchFamily="34" charset="0"/>
              </a:rPr>
              <a:t>Document:  </a:t>
            </a:r>
            <a:r>
              <a:rPr lang="en-US" altLang="en-US" sz="1800" dirty="0">
                <a:cs typeface="Arial" panose="020B0604020202020204" pitchFamily="34" charset="0"/>
                <a:hlinkClick r:id="rId3"/>
              </a:rPr>
              <a:t>18-23/0070</a:t>
            </a:r>
            <a:endParaRPr lang="en-US" altLang="en-US" sz="1800" dirty="0">
              <a:cs typeface="Arial" panose="020B0604020202020204" pitchFamily="34" charset="0"/>
            </a:endParaRPr>
          </a:p>
          <a:p>
            <a:pPr lvl="1" algn="just">
              <a:spcBef>
                <a:spcPts val="600"/>
              </a:spcBef>
              <a:buFont typeface="Arial" panose="020B0604020202020204" pitchFamily="34" charset="0"/>
              <a:buChar char="•"/>
            </a:pPr>
            <a:endParaRPr lang="en-US" altLang="en-US" sz="1800" dirty="0">
              <a:cs typeface="Arial" panose="020B0604020202020204" pitchFamily="34" charset="0"/>
            </a:endParaRPr>
          </a:p>
          <a:p>
            <a:pPr algn="just">
              <a:spcBef>
                <a:spcPts val="1800"/>
              </a:spcBef>
              <a:buFont typeface="Arial" panose="020B0604020202020204" pitchFamily="34" charset="0"/>
              <a:buChar char="•"/>
            </a:pPr>
            <a:endParaRPr lang="en-US" altLang="en-US" sz="18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AAD1ECBB-6A4F-2CC9-E2E9-032B928EEA6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6908D7C5-F4A4-2883-D206-03E3B884EB2F}"/>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5" name="Date Placeholder 4">
            <a:extLst>
              <a:ext uri="{FF2B5EF4-FFF2-40B4-BE49-F238E27FC236}">
                <a16:creationId xmlns:a16="http://schemas.microsoft.com/office/drawing/2014/main" id="{54D0DD73-F52C-ADCC-D6DC-3DB2125B0A43}"/>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7427618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txBox="1">
            <a:spLocks noChangeArrowheads="1"/>
          </p:cNvSpPr>
          <p:nvPr/>
        </p:nvSpPr>
        <p:spPr bwMode="auto">
          <a:xfrm>
            <a:off x="914400" y="533400"/>
            <a:ext cx="1028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Future meeting schedule </a:t>
            </a:r>
          </a:p>
          <a:p>
            <a:pPr algn="ctr">
              <a:spcBef>
                <a:spcPct val="0"/>
              </a:spcBef>
              <a:buFontTx/>
              <a:buNone/>
            </a:pPr>
            <a:r>
              <a:rPr lang="en-US" altLang="en-US" sz="2000" dirty="0">
                <a:solidFill>
                  <a:schemeClr val="tx2"/>
                </a:solidFill>
              </a:rPr>
              <a:t>(scheduled till the September 2023 interim)</a:t>
            </a:r>
          </a:p>
        </p:txBody>
      </p:sp>
      <p:graphicFrame>
        <p:nvGraphicFramePr>
          <p:cNvPr id="7" name="Table 6"/>
          <p:cNvGraphicFramePr>
            <a:graphicFrameLocks noGrp="1"/>
          </p:cNvGraphicFramePr>
          <p:nvPr>
            <p:extLst>
              <p:ext uri="{D42A27DB-BD31-4B8C-83A1-F6EECF244321}">
                <p14:modId xmlns:p14="http://schemas.microsoft.com/office/powerpoint/2010/main" val="1843904825"/>
              </p:ext>
            </p:extLst>
          </p:nvPr>
        </p:nvGraphicFramePr>
        <p:xfrm>
          <a:off x="914400" y="1828801"/>
          <a:ext cx="10287000" cy="1925637"/>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00"/>
                    </a:ext>
                  </a:extLst>
                </a:gridCol>
                <a:gridCol w="7848600">
                  <a:extLst>
                    <a:ext uri="{9D8B030D-6E8A-4147-A177-3AD203B41FA5}">
                      <a16:colId xmlns:a16="http://schemas.microsoft.com/office/drawing/2014/main" val="20001"/>
                    </a:ext>
                  </a:extLst>
                </a:gridCol>
              </a:tblGrid>
              <a:tr h="370901">
                <a:tc>
                  <a:txBody>
                    <a:bodyPr/>
                    <a:lstStyle/>
                    <a:p>
                      <a:r>
                        <a:rPr lang="en-US" sz="1500" dirty="0"/>
                        <a:t>Events</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Date and time*</a:t>
                      </a:r>
                    </a:p>
                  </a:txBody>
                  <a:tcPr marL="91433" marR="91433" marT="45728" marB="45728"/>
                </a:tc>
                <a:extLst>
                  <a:ext uri="{0D108BD9-81ED-4DB2-BD59-A6C34878D82A}">
                    <a16:rowId xmlns:a16="http://schemas.microsoft.com/office/drawing/2014/main" val="10000"/>
                  </a:ext>
                </a:extLst>
              </a:tr>
              <a:tr h="777368">
                <a:tc>
                  <a:txBody>
                    <a:bodyPr/>
                    <a:lstStyle/>
                    <a:p>
                      <a:r>
                        <a:rPr lang="en-US" sz="1500" dirty="0"/>
                        <a:t>Weekly</a:t>
                      </a:r>
                      <a:r>
                        <a:rPr lang="en-US" sz="1500" baseline="0" dirty="0"/>
                        <a:t> </a:t>
                      </a:r>
                      <a:r>
                        <a:rPr lang="en-US" sz="1500" dirty="0"/>
                        <a:t>teleconference</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p>
                    <a:p>
                      <a:r>
                        <a:rPr lang="en-US" sz="1500" dirty="0"/>
                        <a:t>20 July 2023 to 21 September 2023</a:t>
                      </a:r>
                    </a:p>
                  </a:txBody>
                  <a:tcPr marL="91433" marR="91433" marT="45728" marB="45728"/>
                </a:tc>
                <a:extLst>
                  <a:ext uri="{0D108BD9-81ED-4DB2-BD59-A6C34878D82A}">
                    <a16:rowId xmlns:a16="http://schemas.microsoft.com/office/drawing/2014/main" val="10001"/>
                  </a:ext>
                </a:extLst>
              </a:tr>
              <a:tr h="777368">
                <a:tc>
                  <a:txBody>
                    <a:bodyPr/>
                    <a:lstStyle/>
                    <a:p>
                      <a:r>
                        <a:rPr lang="en-US" sz="1500" dirty="0"/>
                        <a:t>ISUS</a:t>
                      </a:r>
                      <a:r>
                        <a:rPr lang="en-US" sz="1500" baseline="0" dirty="0"/>
                        <a:t> ad-hoc</a:t>
                      </a:r>
                      <a:endParaRPr lang="en-US" sz="1500" dirty="0"/>
                    </a:p>
                  </a:txBody>
                  <a:tcPr marL="91433" marR="91433" marT="45728" marB="45728"/>
                </a:tc>
                <a:tc>
                  <a:txBody>
                    <a:bodyPr/>
                    <a:lstStyle/>
                    <a:p>
                      <a:r>
                        <a:rPr lang="en-US" sz="1500" baseline="0" dirty="0"/>
                        <a:t>12:00pm ET to 1:00pm ET,</a:t>
                      </a:r>
                    </a:p>
                    <a:p>
                      <a:r>
                        <a:rPr lang="en-US" sz="1500" baseline="0" dirty="0"/>
                        <a:t>Every Fridays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21 July 2023 to 22 September 2023</a:t>
                      </a:r>
                    </a:p>
                  </a:txBody>
                  <a:tcPr marL="91433" marR="91433" marT="45728" marB="45728"/>
                </a:tc>
                <a:extLst>
                  <a:ext uri="{0D108BD9-81ED-4DB2-BD59-A6C34878D82A}">
                    <a16:rowId xmlns:a16="http://schemas.microsoft.com/office/drawing/2014/main" val="10002"/>
                  </a:ext>
                </a:extLst>
              </a:tr>
            </a:tbl>
          </a:graphicData>
        </a:graphic>
      </p:graphicFrame>
      <p:sp>
        <p:nvSpPr>
          <p:cNvPr id="29716" name="Rectangle 7"/>
          <p:cNvSpPr>
            <a:spLocks noChangeArrowheads="1"/>
          </p:cNvSpPr>
          <p:nvPr/>
        </p:nvSpPr>
        <p:spPr bwMode="auto">
          <a:xfrm>
            <a:off x="914400" y="6096000"/>
            <a:ext cx="10515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500" dirty="0">
                <a:cs typeface="Arial" panose="020B0604020202020204" pitchFamily="34" charset="0"/>
              </a:rPr>
              <a:t>*Call in info is also available at </a:t>
            </a:r>
            <a:r>
              <a:rPr lang="en-US" altLang="en-US" sz="1500" dirty="0">
                <a:cs typeface="Arial" panose="020B0604020202020204" pitchFamily="34" charset="0"/>
                <a:hlinkClick r:id="rId3"/>
              </a:rPr>
              <a:t>18-16/0038</a:t>
            </a:r>
            <a:r>
              <a:rPr lang="en-US" altLang="en-US" sz="1500" dirty="0">
                <a:cs typeface="Arial" panose="020B0604020202020204" pitchFamily="34" charset="0"/>
              </a:rPr>
              <a:t> and the 802.18 </a:t>
            </a:r>
            <a:r>
              <a:rPr lang="en-US" altLang="en-US" sz="1500" dirty="0">
                <a:cs typeface="Arial" panose="020B0604020202020204" pitchFamily="34" charset="0"/>
                <a:hlinkClick r:id="rId4"/>
              </a:rPr>
              <a:t>Google Calendar</a:t>
            </a:r>
            <a:endParaRPr lang="en-US" altLang="en-US" sz="1500" dirty="0">
              <a:cs typeface="Arial" panose="020B0604020202020204" pitchFamily="34" charset="0"/>
            </a:endParaRPr>
          </a:p>
        </p:txBody>
      </p:sp>
      <p:sp>
        <p:nvSpPr>
          <p:cNvPr id="2" name="Footer Placeholder 1">
            <a:extLst>
              <a:ext uri="{FF2B5EF4-FFF2-40B4-BE49-F238E27FC236}">
                <a16:creationId xmlns:a16="http://schemas.microsoft.com/office/drawing/2014/main" id="{5CE0D4E9-01B7-61A2-B03A-C7DFD1A8F7B8}"/>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92E68BE2-78B2-083D-DF59-F3A8A2372524}"/>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B41B0897-AD57-B59B-8BB1-9BF53953DD81}"/>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7502068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Call for secretary</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If interested, please let me know by Tuesday, 25 July 2023</a:t>
            </a:r>
            <a:r>
              <a:rPr lang="en-US" altLang="en-US" sz="2200">
                <a:cs typeface="Arial" panose="020B0604020202020204" pitchFamily="34" charset="0"/>
              </a:rPr>
              <a:t>, A.O.E.</a:t>
            </a:r>
            <a:endParaRPr lang="en-US" altLang="en-US" sz="1800" dirty="0">
              <a:cs typeface="Arial" panose="020B0604020202020204" pitchFamily="34" charset="0"/>
            </a:endParaRPr>
          </a:p>
          <a:p>
            <a:pPr lvl="1" algn="just">
              <a:spcBef>
                <a:spcPts val="600"/>
              </a:spcBef>
              <a:buFont typeface="Arial" panose="020B0604020202020204" pitchFamily="34" charset="0"/>
              <a:buChar char="•"/>
            </a:pPr>
            <a:endParaRPr lang="en-US" altLang="en-US" sz="1800" dirty="0">
              <a:cs typeface="Arial" panose="020B0604020202020204" pitchFamily="34" charset="0"/>
            </a:endParaRPr>
          </a:p>
          <a:p>
            <a:pPr algn="just">
              <a:spcBef>
                <a:spcPts val="1800"/>
              </a:spcBef>
              <a:buFont typeface="Arial" panose="020B0604020202020204" pitchFamily="34" charset="0"/>
              <a:buChar char="•"/>
            </a:pPr>
            <a:endParaRPr lang="en-US" altLang="en-US" sz="18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9FB54C9B-353C-4ECE-5123-CF97576C0E26}"/>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609DEDDE-7E80-B7E9-DA59-E6009C18B92C}"/>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5" name="Date Placeholder 4">
            <a:extLst>
              <a:ext uri="{FF2B5EF4-FFF2-40B4-BE49-F238E27FC236}">
                <a16:creationId xmlns:a16="http://schemas.microsoft.com/office/drawing/2014/main" id="{128FD932-A13E-B00C-9ABF-69EC45148876}"/>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8566981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July 2023 Liaison Report to 802.11 WG</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2023-07-12</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D31E035B-8CA5-0204-F80E-BA38314144F5}"/>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D7B53052-B82F-1AC8-7D94-62CA36BD94D3}"/>
              </a:ext>
            </a:extLst>
          </p:cNvPr>
          <p:cNvSpPr>
            <a:spLocks noGrp="1"/>
          </p:cNvSpPr>
          <p:nvPr>
            <p:ph type="sldNum" idx="12"/>
          </p:nvPr>
        </p:nvSpPr>
        <p:spPr/>
        <p:txBody>
          <a:bodyPr/>
          <a:lstStyle/>
          <a:p>
            <a:r>
              <a:rPr lang="en-GB"/>
              <a:t>Slide </a:t>
            </a:r>
            <a:fld id="{DE40C9FC-4879-4F20-9ECA-A574A90476B7}" type="slidenum">
              <a:rPr lang="en-GB" smtClean="0"/>
              <a:pPr/>
              <a:t>98</a:t>
            </a:fld>
            <a:endParaRPr lang="en-GB"/>
          </a:p>
        </p:txBody>
      </p:sp>
      <p:sp>
        <p:nvSpPr>
          <p:cNvPr id="5" name="Date Placeholder 4">
            <a:extLst>
              <a:ext uri="{FF2B5EF4-FFF2-40B4-BE49-F238E27FC236}">
                <a16:creationId xmlns:a16="http://schemas.microsoft.com/office/drawing/2014/main" id="{41A79975-20A9-D658-7DAC-61B48F2EE258}"/>
              </a:ext>
            </a:extLst>
          </p:cNvPr>
          <p:cNvSpPr>
            <a:spLocks noGrp="1"/>
          </p:cNvSpPr>
          <p:nvPr>
            <p:ph type="dt" idx="10"/>
          </p:nvPr>
        </p:nvSpPr>
        <p:spPr/>
        <p:txBody>
          <a:bodyPr/>
          <a:lstStyle/>
          <a:p>
            <a:r>
              <a:rPr lang="en-US"/>
              <a:t>July 2023</a:t>
            </a:r>
            <a:endParaRPr lang="en-GB"/>
          </a:p>
        </p:txBody>
      </p:sp>
    </p:spTree>
    <p:extLst>
      <p:ext uri="{BB962C8B-B14F-4D97-AF65-F5344CB8AC3E}">
        <p14:creationId xmlns:p14="http://schemas.microsoft.com/office/powerpoint/2010/main" val="2022580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51 voters as of July 2023.</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Monday.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97D30D42-2BEC-3ED9-3B51-ABC0A0AC7641}"/>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921056F2-F647-A8EB-A7C5-47A9DA661F19}"/>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8" name="Date Placeholder 7">
            <a:extLst>
              <a:ext uri="{FF2B5EF4-FFF2-40B4-BE49-F238E27FC236}">
                <a16:creationId xmlns:a16="http://schemas.microsoft.com/office/drawing/2014/main" id="{4D4C20C2-B762-F4FB-5248-6BE5D06890DA}"/>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18110568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3410</TotalTime>
  <Words>10970</Words>
  <Application>Microsoft Office PowerPoint</Application>
  <PresentationFormat>Widescreen</PresentationFormat>
  <Paragraphs>1967</Paragraphs>
  <Slides>126</Slides>
  <Notes>79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126</vt:i4>
      </vt:variant>
    </vt:vector>
  </HeadingPairs>
  <TitlesOfParts>
    <vt:vector size="137" baseType="lpstr">
      <vt:lpstr>微软雅黑</vt:lpstr>
      <vt:lpstr>Arial</vt:lpstr>
      <vt:lpstr>Arial Black</vt:lpstr>
      <vt:lpstr>Calibri</vt:lpstr>
      <vt:lpstr>Helvetica</vt:lpstr>
      <vt:lpstr>Symbol</vt:lpstr>
      <vt:lpstr>Times</vt:lpstr>
      <vt:lpstr>Times New Roman</vt:lpstr>
      <vt:lpstr>Wingdings</vt:lpstr>
      <vt:lpstr>Office Theme</vt:lpstr>
      <vt:lpstr>Document</vt:lpstr>
      <vt:lpstr>802.11 WG July 2023 Session Report</vt:lpstr>
      <vt:lpstr>Abstract</vt:lpstr>
      <vt:lpstr>Attendance Data</vt:lpstr>
      <vt:lpstr>PowerPoint Presentation</vt:lpstr>
      <vt:lpstr>PowerPoint Presentation</vt:lpstr>
      <vt:lpstr>Attendees by affiliation (attended at least one meeting May to July</vt:lpstr>
      <vt:lpstr>Attendance by subgroup (May to July)</vt:lpstr>
      <vt:lpstr>Attendance by affiliation (July plenary session)</vt:lpstr>
      <vt:lpstr>Attendance by breakout (July plenary session)</vt:lpstr>
      <vt:lpstr>Subgroup Closing Reports</vt:lpstr>
      <vt:lpstr>802.11 WG Editor’s Closing Report (July 2023)</vt:lpstr>
      <vt:lpstr>Agenda for 2023-07-11 meeting</vt:lpstr>
      <vt:lpstr>Volunteer Editor Contacts</vt:lpstr>
      <vt:lpstr>July 11 roundtable status report</vt:lpstr>
      <vt:lpstr>REVme MDR</vt:lpstr>
      <vt:lpstr>Editor Amendment Ordering</vt:lpstr>
      <vt:lpstr>Draft Development Snapshot</vt:lpstr>
      <vt:lpstr>ARC Closing Report </vt:lpstr>
      <vt:lpstr>Abstract</vt:lpstr>
      <vt:lpstr>Work Completed - 1</vt:lpstr>
      <vt:lpstr>Work Completed - 3</vt:lpstr>
      <vt:lpstr>Monitoring/future activities</vt:lpstr>
      <vt:lpstr>Plans</vt:lpstr>
      <vt:lpstr>Coex SC Closing Report</vt:lpstr>
      <vt:lpstr>Abstract</vt:lpstr>
      <vt:lpstr>Submissions &amp; Technical Discussion Items</vt:lpstr>
      <vt:lpstr>Coex SC – ETSI BRAN News (1/2)</vt:lpstr>
      <vt:lpstr>Coex SC – ETSI BRAN News (2/2)</vt:lpstr>
      <vt:lpstr>Coex SC – Bluetooth SIG Update (1/2)</vt:lpstr>
      <vt:lpstr>Coex SC – Bluetooth SIG Update (2/2)</vt:lpstr>
      <vt:lpstr>Narrowband with LBT Simulations (11-23/1279r0)</vt:lpstr>
      <vt:lpstr>Plans for September</vt:lpstr>
      <vt:lpstr>References for this week</vt:lpstr>
      <vt:lpstr>PAR Review SC - Final Report to 802.11</vt:lpstr>
      <vt:lpstr>WNG SC Closing Report</vt:lpstr>
      <vt:lpstr>Abstract</vt:lpstr>
      <vt:lpstr>PowerPoint Presentation</vt:lpstr>
      <vt:lpstr>IEEE 802 JTC1 Standing Committee July 2023 (mixed-mode) closing report</vt:lpstr>
      <vt:lpstr>The IEEE 802 JTC1 SC reviewed the PSDO process status, including IPR issues holding up 802.11ax/ay/ba/az</vt:lpstr>
      <vt:lpstr>The IEEE 802 JTC1 SC will undertake its usual work at its mixed-mode meeting in Atlanta in September 2023</vt:lpstr>
      <vt:lpstr>REVme Closing Report – July 2023</vt:lpstr>
      <vt:lpstr>Work Completed</vt:lpstr>
      <vt:lpstr>Plans for September</vt:lpstr>
      <vt:lpstr>Recirculation Motion</vt:lpstr>
      <vt:lpstr>Conditional SA Ballot approval</vt:lpstr>
      <vt:lpstr>Conditional SA Ballot approval</vt:lpstr>
      <vt:lpstr>Adhoc Motion</vt:lpstr>
      <vt:lpstr>TGme Timeline</vt:lpstr>
      <vt:lpstr>TGbe July Closing Report</vt:lpstr>
      <vt:lpstr>TGbe (Extremely High Throughput)</vt:lpstr>
      <vt:lpstr>Teleconference Plan</vt:lpstr>
      <vt:lpstr>TGbe Timeline And Status</vt:lpstr>
      <vt:lpstr>PowerPoint Presentation</vt:lpstr>
      <vt:lpstr>Abstract</vt:lpstr>
      <vt:lpstr>TGbf (WLAN Sensing)– July 2023</vt:lpstr>
      <vt:lpstr>TGbf Timeline (Updated)</vt:lpstr>
      <vt:lpstr>PowerPoint Presentation</vt:lpstr>
      <vt:lpstr>TGbh Closing Report </vt:lpstr>
      <vt:lpstr>Abstract</vt:lpstr>
      <vt:lpstr>Work Completed</vt:lpstr>
      <vt:lpstr>Timeline</vt:lpstr>
      <vt:lpstr>Teleconference(s)</vt:lpstr>
      <vt:lpstr>TGbi Closing Report</vt:lpstr>
      <vt:lpstr>IEEE 802.11 TGbi</vt:lpstr>
      <vt:lpstr>Brief list of features under discussion</vt:lpstr>
      <vt:lpstr>IEEE 802.11 TGbi</vt:lpstr>
      <vt:lpstr>Timeline</vt:lpstr>
      <vt:lpstr>TGbk 320MHz Positioning July Meeting Closing Report</vt:lpstr>
      <vt:lpstr>Abstract</vt:lpstr>
      <vt:lpstr>July Meeting Progress and Targets Towards the Sep. Meeting</vt:lpstr>
      <vt:lpstr>July Meeting Progress and Targets Towards the Sep. Meeting</vt:lpstr>
      <vt:lpstr>TGbk Projected Timeline (previously)</vt:lpstr>
      <vt:lpstr>TGbk Projected Timeline (updated)</vt:lpstr>
      <vt:lpstr>Scheduled TGbk telecons</vt:lpstr>
      <vt:lpstr>July 2023 UHR SG Closing Report</vt:lpstr>
      <vt:lpstr>Work Completed</vt:lpstr>
      <vt:lpstr>Plans for September</vt:lpstr>
      <vt:lpstr>IEEE 802.11 Jul 2023 Plenary AMP SG Closing Report</vt:lpstr>
      <vt:lpstr>AMP SG’s Progress during this week</vt:lpstr>
      <vt:lpstr>AMP SG Timeline and Teleconference Plan</vt:lpstr>
      <vt:lpstr>July 2023 AIML TIG Closing Report</vt:lpstr>
      <vt:lpstr>Abstract</vt:lpstr>
      <vt:lpstr>Work Completed</vt:lpstr>
      <vt:lpstr>Work Completed</vt:lpstr>
      <vt:lpstr>Plans for September 2023</vt:lpstr>
      <vt:lpstr>ITU AHG Closing Report for July 2023 Plenary</vt:lpstr>
      <vt:lpstr>Meeting Results</vt:lpstr>
      <vt:lpstr>Internal Liaison Reports</vt:lpstr>
      <vt:lpstr>802.15 liaison</vt:lpstr>
      <vt:lpstr>802.18 Liaison Report – July 2023</vt:lpstr>
      <vt:lpstr>RR-TAG at a glance</vt:lpstr>
      <vt:lpstr>Progress since the 2023 May interim (1)</vt:lpstr>
      <vt:lpstr>Progress since the 2023 May interim (2)</vt:lpstr>
      <vt:lpstr>Objectives this week (1)</vt:lpstr>
      <vt:lpstr>Objectives this week (2)</vt:lpstr>
      <vt:lpstr>PowerPoint Presentation</vt:lpstr>
      <vt:lpstr>Call for secretary</vt:lpstr>
      <vt:lpstr>802.19 July 2023 Liaison Report to 802.11 WG</vt:lpstr>
      <vt:lpstr>IEEE 802.19 Overview</vt:lpstr>
      <vt:lpstr>Agenda</vt:lpstr>
      <vt:lpstr>Current Surveys</vt:lpstr>
      <vt:lpstr>External Liaison Reports</vt:lpstr>
      <vt:lpstr>Wi-Fi Alliance (WFA) Liaison Update</vt:lpstr>
      <vt:lpstr>Major updates (1/2)</vt:lpstr>
      <vt:lpstr>Major updates (2/2)</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117 July 22-28, 2023</vt:lpstr>
      <vt:lpstr>IETF/IRTF groups being (re-)chartered</vt:lpstr>
      <vt:lpstr>YANG Model Catalog</vt:lpstr>
      <vt:lpstr>IoT-related work</vt:lpstr>
      <vt:lpstr>IoT-related work (cont.)</vt:lpstr>
      <vt:lpstr>MADINAS WG</vt:lpstr>
      <vt:lpstr>EAP Method Update (EMU)</vt:lpstr>
      <vt:lpstr>Operations Area Working Group</vt:lpstr>
      <vt:lpstr>Transport Layer Security (TLS)</vt:lpstr>
      <vt:lpstr>Deterministic Networking (DETNET)</vt:lpstr>
      <vt:lpstr>Reliable and Available Wireless (RAW) </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170</cp:revision>
  <cp:lastPrinted>1601-01-01T00:00:00Z</cp:lastPrinted>
  <dcterms:created xsi:type="dcterms:W3CDTF">2018-05-10T15:59:06Z</dcterms:created>
  <dcterms:modified xsi:type="dcterms:W3CDTF">2023-07-14T07:56:46Z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