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6"/>
  </p:notesMasterIdLst>
  <p:handoutMasterIdLst>
    <p:handoutMasterId r:id="rId37"/>
  </p:handoutMasterIdLst>
  <p:sldIdLst>
    <p:sldId id="256" r:id="rId5"/>
    <p:sldId id="257" r:id="rId6"/>
    <p:sldId id="283" r:id="rId7"/>
    <p:sldId id="2350" r:id="rId8"/>
    <p:sldId id="258" r:id="rId9"/>
    <p:sldId id="259" r:id="rId10"/>
    <p:sldId id="262" r:id="rId11"/>
    <p:sldId id="287" r:id="rId12"/>
    <p:sldId id="274" r:id="rId13"/>
    <p:sldId id="2388" r:id="rId14"/>
    <p:sldId id="2389" r:id="rId15"/>
    <p:sldId id="1574" r:id="rId16"/>
    <p:sldId id="2390" r:id="rId17"/>
    <p:sldId id="2391" r:id="rId18"/>
    <p:sldId id="2392" r:id="rId19"/>
    <p:sldId id="288" r:id="rId20"/>
    <p:sldId id="295" r:id="rId21"/>
    <p:sldId id="298" r:id="rId22"/>
    <p:sldId id="299" r:id="rId23"/>
    <p:sldId id="2404" r:id="rId24"/>
    <p:sldId id="2394" r:id="rId25"/>
    <p:sldId id="2401" r:id="rId26"/>
    <p:sldId id="2402" r:id="rId27"/>
    <p:sldId id="2403" r:id="rId28"/>
    <p:sldId id="2398" r:id="rId29"/>
    <p:sldId id="2399" r:id="rId30"/>
    <p:sldId id="1578" r:id="rId31"/>
    <p:sldId id="1579" r:id="rId32"/>
    <p:sldId id="2381" r:id="rId33"/>
    <p:sldId id="2382" r:id="rId34"/>
    <p:sldId id="261"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92" d="100"/>
          <a:sy n="92" d="100"/>
        </p:scale>
        <p:origin x="106" y="19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D1.0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682</c:v>
                </c:pt>
                <c:pt idx="1">
                  <c:v>27</c:v>
                </c:pt>
                <c:pt idx="2">
                  <c:v>436</c:v>
                </c:pt>
              </c:numCache>
            </c:numRef>
          </c:val>
          <c:extLs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228720432"/>
        <c:axId val="228718256"/>
      </c:barChart>
      <c:catAx>
        <c:axId val="22872043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228718256"/>
        <c:crosses val="autoZero"/>
        <c:auto val="1"/>
        <c:lblAlgn val="ctr"/>
        <c:lblOffset val="100"/>
        <c:noMultiLvlLbl val="0"/>
      </c:catAx>
      <c:valAx>
        <c:axId val="22871825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22872043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968315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05948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18184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9730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968036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094034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814028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3809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March 2018</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29</a:t>
            </a:fld>
            <a:endParaRPr lang="en-US"/>
          </a:p>
        </p:txBody>
      </p:sp>
    </p:spTree>
    <p:extLst>
      <p:ext uri="{BB962C8B-B14F-4D97-AF65-F5344CB8AC3E}">
        <p14:creationId xmlns:p14="http://schemas.microsoft.com/office/powerpoint/2010/main" val="6672549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March 2018</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30</a:t>
            </a:fld>
            <a:endParaRPr lang="en-US"/>
          </a:p>
        </p:txBody>
      </p:sp>
    </p:spTree>
    <p:extLst>
      <p:ext uri="{BB962C8B-B14F-4D97-AF65-F5344CB8AC3E}">
        <p14:creationId xmlns:p14="http://schemas.microsoft.com/office/powerpoint/2010/main" val="1217417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31</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802.11-16/0222r2</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18019800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529924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945656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802.11-23/0972</a:t>
            </a:r>
          </a:p>
        </p:txBody>
      </p:sp>
      <p:sp>
        <p:nvSpPr>
          <p:cNvPr id="5" name="Rectangle 3"/>
          <p:cNvSpPr>
            <a:spLocks noGrp="1" noChangeArrowheads="1"/>
          </p:cNvSpPr>
          <p:nvPr>
            <p:ph type="dt"/>
          </p:nvPr>
        </p:nvSpPr>
        <p:spPr>
          <a:ln/>
        </p:spPr>
        <p:txBody>
          <a:bodyPr/>
          <a:lstStyle/>
          <a:p>
            <a:r>
              <a:rPr lang="en-GB"/>
              <a:t>July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0316E4E-9467-F658-E2F8-FDD2E4A6A655}"/>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6387" name="Rectangle 3">
            <a:extLst>
              <a:ext uri="{FF2B5EF4-FFF2-40B4-BE49-F238E27FC236}">
                <a16:creationId xmlns:a16="http://schemas.microsoft.com/office/drawing/2014/main" id="{727DC58B-0AD4-9385-1ED5-E2FC12C2AEE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6388" name="Rectangle 6">
            <a:extLst>
              <a:ext uri="{FF2B5EF4-FFF2-40B4-BE49-F238E27FC236}">
                <a16:creationId xmlns:a16="http://schemas.microsoft.com/office/drawing/2014/main" id="{C0F7BCDB-B44F-D1BD-E4BE-EED865C6BA8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a:extLst>
              <a:ext uri="{FF2B5EF4-FFF2-40B4-BE49-F238E27FC236}">
                <a16:creationId xmlns:a16="http://schemas.microsoft.com/office/drawing/2014/main" id="{23821599-2418-8E63-AEC8-C977C053C4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3A83B2F-9E2C-4DE3-B48D-241AB7E3333A}" type="slidenum">
              <a:rPr lang="en-US" altLang="en-US" smtClean="0"/>
              <a:pPr>
                <a:spcBef>
                  <a:spcPct val="0"/>
                </a:spcBef>
              </a:pPr>
              <a:t>9</a:t>
            </a:fld>
            <a:endParaRPr lang="en-US" altLang="en-US"/>
          </a:p>
        </p:txBody>
      </p:sp>
      <p:sp>
        <p:nvSpPr>
          <p:cNvPr id="16390" name="Rectangle 2">
            <a:extLst>
              <a:ext uri="{FF2B5EF4-FFF2-40B4-BE49-F238E27FC236}">
                <a16:creationId xmlns:a16="http://schemas.microsoft.com/office/drawing/2014/main" id="{1C362020-B58F-82C5-129E-BA88D7284C11}"/>
              </a:ext>
            </a:extLst>
          </p:cNvPr>
          <p:cNvSpPr>
            <a:spLocks noGrp="1" noRot="1" noChangeAspect="1" noChangeArrowheads="1" noTextEdit="1"/>
          </p:cNvSpPr>
          <p:nvPr>
            <p:ph type="sldImg"/>
          </p:nvPr>
        </p:nvSpPr>
        <p:spPr>
          <a:xfrm>
            <a:off x="382588" y="700088"/>
            <a:ext cx="6172200" cy="3471862"/>
          </a:xfrm>
          <a:ln/>
        </p:spPr>
      </p:sp>
      <p:sp>
        <p:nvSpPr>
          <p:cNvPr id="16391" name="Rectangle 3">
            <a:extLst>
              <a:ext uri="{FF2B5EF4-FFF2-40B4-BE49-F238E27FC236}">
                <a16:creationId xmlns:a16="http://schemas.microsoft.com/office/drawing/2014/main" id="{0A840F7C-222D-CD07-413D-7FE493F35A41}"/>
              </a:ext>
            </a:extLst>
          </p:cNvPr>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8269785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31D5E9C-8508-4AA8-B0B2-5152880D386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204147BA-2DF6-4A39-BC13-5568E64F4B1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201424C8-98EF-4D9E-85AA-34F9E0A9794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DC8224F6-0F60-4005-9D65-DE709302882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1B3F440B-0484-4FE3-B860-DE40816D92C9}" type="slidenum">
              <a:rPr lang="en-US" altLang="en-US" sz="1200" smtClean="0"/>
              <a:pPr/>
              <a:t>10</a:t>
            </a:fld>
            <a:endParaRPr lang="en-US" altLang="en-US" sz="1200"/>
          </a:p>
        </p:txBody>
      </p:sp>
      <p:sp>
        <p:nvSpPr>
          <p:cNvPr id="16390" name="Rectangle 2">
            <a:extLst>
              <a:ext uri="{FF2B5EF4-FFF2-40B4-BE49-F238E27FC236}">
                <a16:creationId xmlns:a16="http://schemas.microsoft.com/office/drawing/2014/main" id="{67692396-9051-4115-926E-D0800F7C8D08}"/>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E53F7D09-ECD2-4CB4-9294-4F16CA848D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1873014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2667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802.11-23/0985r1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921-06-00be-july-mac-adhoc-agenda.docx" TargetMode="External"/><Relationship Id="rId2" Type="http://schemas.openxmlformats.org/officeDocument/2006/relationships/hyperlink" Target="https://mentor.ieee.org/802.11/dcn/23/11-23-0918-14-00be-may-jul-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2.emf"/><Relationship Id="rId4" Type="http://schemas.openxmlformats.org/officeDocument/2006/relationships/hyperlink" Target="https://mentor.ieee.org/802.11/dcn/23/11-23-0919-01-00be-tgbe-july-2023-meeting-agenda.ppt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3/11-23-0967-01-00bh-agenda-tgbh-2023-july-plenary.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ocuments?is_dcn=569&amp;is_year=2023"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3/11-23-0785-01-0uhr-uhr-sg-may-2023-meeting-minutes.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11/dcn/23/11-23-0937-03-0uhr-uhr-sg-june-2023-telecon-minutes.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3/11-23-1078-00-0amp-amp-sg-telecon-minutes-june-27th.docx" TargetMode="External"/><Relationship Id="rId2" Type="http://schemas.openxmlformats.org/officeDocument/2006/relationships/hyperlink" Target="https://mentor.ieee.org/802.11/dcn/23/11-23-1017-00-0amp-amp-sg-telecon-minutes-june-13th.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210-00-0itu-itu-ahg-minutes-for-march-2023-plenary.doc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hyperlink" Target="https://www.itu.int/events/eventdetails.asp?eventid=20117" TargetMode="External"/><Relationship Id="rId4" Type="http://schemas.openxmlformats.org/officeDocument/2006/relationships/hyperlink" Target="https://www.itu.int/events/eventdetails.asp?eventid=20096"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968-02-0arc-arc-sc-agenda-july-2023.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www.ieee802.org/1/files/public/docs2023/dj-draft-PAR-extension-0523-v01.pdf" TargetMode="External"/><Relationship Id="rId3" Type="http://schemas.openxmlformats.org/officeDocument/2006/relationships/hyperlink" Target="https://mentor.ieee.org/802-ec/dcn/18/ec-18-0088-01-ACSD-p60802.pdf" TargetMode="External"/><Relationship Id="rId7" Type="http://schemas.openxmlformats.org/officeDocument/2006/relationships/hyperlink" Target="https://mentor.ieee.org/802-ec/dcn/18/ec-18-0242-00-ACSD-p802-1dg.pdf" TargetMode="External"/><Relationship Id="rId12" Type="http://schemas.openxmlformats.org/officeDocument/2006/relationships/hyperlink" Target="https://mentor.ieee.org/802.11/dcn/23/11-23-0079-05-0uhr-uhr-draft-proposed-csd.docx" TargetMode="External"/><Relationship Id="rId2" Type="http://schemas.openxmlformats.org/officeDocument/2006/relationships/hyperlink" Target="https://www.ieee802.org/1/files/public/docs2023/60802-draft-PAR-modification-0523-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g-draft-PAR-extension-0523-v01.pdf" TargetMode="External"/><Relationship Id="rId11" Type="http://schemas.openxmlformats.org/officeDocument/2006/relationships/hyperlink" Target="https://mentor.ieee.org/802.11/dcn/23/11-23-0480-01-0uhr-uhr-proposed-par.pdf" TargetMode="External"/><Relationship Id="rId5" Type="http://schemas.openxmlformats.org/officeDocument/2006/relationships/hyperlink" Target="https://protect2.fireeye.com/v1/url?k=31323334-501d5122-313273af-454445555731-afeff704524eb8fa&amp;q=1&amp;e=a299d06e-7032-4dc3-bdd9-87f4ffdf9956&amp;u=https%3A%2F%2Fwww.ieee802.org%2F1%2Ffiles%2Fpublic%2Fdocs2023%2Fdy-draft-CSD-0523-v01.pdf" TargetMode="External"/><Relationship Id="rId10" Type="http://schemas.openxmlformats.org/officeDocument/2006/relationships/hyperlink" Target="https://mentor.ieee.org/802.1/dcn/23/1-23-0004-06-ICne-draft-nendica-icaid-renewal-to-september-2025.docx" TargetMode="External"/><Relationship Id="rId4" Type="http://schemas.openxmlformats.org/officeDocument/2006/relationships/hyperlink" Target="https://protect2.fireeye.com/v1/url?k=31323334-501d5122-313273af-454445555731-02d06c38c192a614&amp;q=1&amp;e=a299d06e-7032-4dc3-bdd9-87f4ffdf9956&amp;u=https%3A%2F%2Fwww.ieee802.org%2F1%2Ffiles%2Fpublic%2Fdocs2023%2Fdy-draft-PAR-0523-v01.pdf" TargetMode="External"/><Relationship Id="rId9" Type="http://schemas.openxmlformats.org/officeDocument/2006/relationships/hyperlink" Target="https://mentor.ieee.org/802-ec/dcn/19/ec-19-0139-00-ACSD-p802-1qdj.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3/11-23-0866-00-0wng-wng-meeting-minutes-2023-may-orlando-meeting.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July 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2023-07-10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Date Placeholder 1">
            <a:extLst>
              <a:ext uri="{FF2B5EF4-FFF2-40B4-BE49-F238E27FC236}">
                <a16:creationId xmlns:a16="http://schemas.microsoft.com/office/drawing/2014/main" id="{ECC0FAFD-0F33-DE11-122F-9B428D0B38D4}"/>
              </a:ext>
            </a:extLst>
          </p:cNvPr>
          <p:cNvSpPr>
            <a:spLocks noGrp="1"/>
          </p:cNvSpPr>
          <p:nvPr>
            <p:ph type="dt" idx="10"/>
          </p:nvPr>
        </p:nvSpPr>
        <p:spPr/>
        <p:txBody>
          <a:bodyPr/>
          <a:lstStyle/>
          <a:p>
            <a:r>
              <a:rPr lang="en-US"/>
              <a:t>July 2023</a:t>
            </a:r>
            <a:endParaRPr lang="en-GB"/>
          </a:p>
        </p:txBody>
      </p:sp>
      <p:sp>
        <p:nvSpPr>
          <p:cNvPr id="3" name="Footer Placeholder 2">
            <a:extLst>
              <a:ext uri="{FF2B5EF4-FFF2-40B4-BE49-F238E27FC236}">
                <a16:creationId xmlns:a16="http://schemas.microsoft.com/office/drawing/2014/main" id="{3E2987CB-A009-80C5-6C3A-E8994F115B34}"/>
              </a:ext>
            </a:extLst>
          </p:cNvPr>
          <p:cNvSpPr>
            <a:spLocks noGrp="1"/>
          </p:cNvSpPr>
          <p:nvPr>
            <p:ph type="ftr" idx="11"/>
          </p:nvPr>
        </p:nvSpPr>
        <p:spPr/>
        <p:txBody>
          <a:bodyPr/>
          <a:lstStyle/>
          <a:p>
            <a:r>
              <a:rPr lang="en-GB"/>
              <a:t>Robert Stacey, Intel</a:t>
            </a:r>
          </a:p>
        </p:txBody>
      </p:sp>
      <p:sp>
        <p:nvSpPr>
          <p:cNvPr id="4" name="Slide Number Placeholder 3">
            <a:extLst>
              <a:ext uri="{FF2B5EF4-FFF2-40B4-BE49-F238E27FC236}">
                <a16:creationId xmlns:a16="http://schemas.microsoft.com/office/drawing/2014/main" id="{BD8B7AF4-703A-ADA9-6225-37DAC0A36547}"/>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AD760D47-1541-450F-A9F4-3EE3A4E58EF0}"/>
              </a:ext>
            </a:extLst>
          </p:cNvPr>
          <p:cNvSpPr>
            <a:spLocks noGrp="1" noChangeArrowheads="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dirty="0"/>
              <a:t>IEEE 802 JTC1 SC will meet once on </a:t>
            </a:r>
            <a:r>
              <a:rPr lang="en-AU" altLang="en-US" dirty="0"/>
              <a:t>Tue, 11 July 2023 @ 4pm CEST</a:t>
            </a:r>
            <a:endParaRPr lang="en-US" altLang="en-US" dirty="0"/>
          </a:p>
        </p:txBody>
      </p:sp>
      <p:sp>
        <p:nvSpPr>
          <p:cNvPr id="3078" name="Content Placeholder 2">
            <a:extLst>
              <a:ext uri="{FF2B5EF4-FFF2-40B4-BE49-F238E27FC236}">
                <a16:creationId xmlns:a16="http://schemas.microsoft.com/office/drawing/2014/main" id="{627ED99F-55AC-42D4-9A6E-D9C9BEC370F9}"/>
              </a:ext>
            </a:extLst>
          </p:cNvPr>
          <p:cNvSpPr>
            <a:spLocks noGrp="1"/>
          </p:cNvSpPr>
          <p:nvPr>
            <p:ph idx="4294967295"/>
          </p:nvPr>
        </p:nvSpPr>
        <p:spPr>
          <a:xfrm>
            <a:off x="2209800" y="1981200"/>
            <a:ext cx="7696200" cy="43434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(11-23-0959) will include “the usual”:</a:t>
            </a:r>
          </a:p>
          <a:p>
            <a:pPr marL="0" indent="0">
              <a:defRPr/>
            </a:pPr>
            <a:endParaRPr lang="en-AU" altLang="en-US" dirty="0"/>
          </a:p>
          <a:p>
            <a:pPr>
              <a:defRPr/>
            </a:pPr>
            <a:r>
              <a:rPr lang="en-AU" dirty="0"/>
              <a:t>Review of status of PSDO process</a:t>
            </a:r>
          </a:p>
          <a:p>
            <a:pPr lvl="1">
              <a:defRPr/>
            </a:pPr>
            <a:r>
              <a:rPr lang="en-AU" dirty="0"/>
              <a:t>Review liaisons &amp; notifications of projects to SC 6</a:t>
            </a:r>
          </a:p>
          <a:p>
            <a:pPr lvl="1">
              <a:defRPr/>
            </a:pPr>
            <a:r>
              <a:rPr lang="en-AU" dirty="0"/>
              <a:t>Review status of ballots (hah!)</a:t>
            </a:r>
          </a:p>
          <a:p>
            <a:pPr lvl="1">
              <a:defRPr/>
            </a:pPr>
            <a:endParaRPr lang="en-AU" dirty="0"/>
          </a:p>
          <a:p>
            <a:pPr>
              <a:defRPr/>
            </a:pPr>
            <a:r>
              <a:rPr lang="en-AU" dirty="0"/>
              <a:t>Discussion of IPR issues</a:t>
            </a:r>
          </a:p>
          <a:p>
            <a:pPr lvl="1">
              <a:defRPr/>
            </a:pPr>
            <a:r>
              <a:rPr lang="en-AU" dirty="0"/>
              <a:t>Negative </a:t>
            </a:r>
            <a:r>
              <a:rPr lang="en-AU" dirty="0" err="1"/>
              <a:t>LoAs</a:t>
            </a:r>
            <a:r>
              <a:rPr lang="en-AU" dirty="0"/>
              <a:t> are blocking ratification of standards under the PSDO Agreement</a:t>
            </a:r>
          </a:p>
          <a:p>
            <a:pPr lvl="1">
              <a:defRPr/>
            </a:pPr>
            <a:endParaRPr lang="en-AU" dirty="0"/>
          </a:p>
        </p:txBody>
      </p:sp>
      <p:sp>
        <p:nvSpPr>
          <p:cNvPr id="5" name="Footer Placeholder 4">
            <a:extLst>
              <a:ext uri="{FF2B5EF4-FFF2-40B4-BE49-F238E27FC236}">
                <a16:creationId xmlns:a16="http://schemas.microsoft.com/office/drawing/2014/main" id="{9C3E8A76-C2DC-09DD-4ED2-3AD4232F0E55}"/>
              </a:ext>
            </a:extLst>
          </p:cNvPr>
          <p:cNvSpPr>
            <a:spLocks noGrp="1"/>
          </p:cNvSpPr>
          <p:nvPr>
            <p:ph type="ftr" idx="11"/>
          </p:nvPr>
        </p:nvSpPr>
        <p:spPr/>
        <p:txBody>
          <a:bodyPr/>
          <a:lstStyle/>
          <a:p>
            <a:r>
              <a:rPr lang="en-GB"/>
              <a:t>Peter Yee, AKAYLA</a:t>
            </a:r>
          </a:p>
        </p:txBody>
      </p:sp>
      <p:sp>
        <p:nvSpPr>
          <p:cNvPr id="6" name="Slide Number Placeholder 5">
            <a:extLst>
              <a:ext uri="{FF2B5EF4-FFF2-40B4-BE49-F238E27FC236}">
                <a16:creationId xmlns:a16="http://schemas.microsoft.com/office/drawing/2014/main" id="{D969409B-B2F2-FCCF-22BF-6746E4F0E07C}"/>
              </a:ext>
            </a:extLst>
          </p:cNvPr>
          <p:cNvSpPr>
            <a:spLocks noGrp="1"/>
          </p:cNvSpPr>
          <p:nvPr>
            <p:ph type="sldNum" idx="12"/>
          </p:nvPr>
        </p:nvSpPr>
        <p:spPr/>
        <p:txBody>
          <a:bodyPr/>
          <a:lstStyle/>
          <a:p>
            <a:r>
              <a:rPr lang="en-GB"/>
              <a:t>Slide </a:t>
            </a:r>
            <a:fld id="{F5D8E26B-7BCF-4D25-9C89-0168A6618F18}" type="slidenum">
              <a:rPr lang="en-GB" smtClean="0"/>
              <a:pPr/>
              <a:t>10</a:t>
            </a:fld>
            <a:endParaRPr lang="en-GB"/>
          </a:p>
        </p:txBody>
      </p:sp>
      <p:sp>
        <p:nvSpPr>
          <p:cNvPr id="7" name="Date Placeholder 6">
            <a:extLst>
              <a:ext uri="{FF2B5EF4-FFF2-40B4-BE49-F238E27FC236}">
                <a16:creationId xmlns:a16="http://schemas.microsoft.com/office/drawing/2014/main" id="{4CC47685-11BE-BFFC-EB26-99A5FFF0366B}"/>
              </a:ext>
            </a:extLst>
          </p:cNvPr>
          <p:cNvSpPr>
            <a:spLocks noGrp="1"/>
          </p:cNvSpPr>
          <p:nvPr>
            <p:ph type="dt" idx="10"/>
          </p:nvPr>
        </p:nvSpPr>
        <p:spPr/>
        <p:txBody>
          <a:bodyPr/>
          <a:lstStyle/>
          <a:p>
            <a:r>
              <a:rPr lang="en-US"/>
              <a:t>July 2023</a:t>
            </a:r>
            <a:endParaRPr lang="en-GB"/>
          </a:p>
        </p:txBody>
      </p:sp>
    </p:spTree>
    <p:extLst>
      <p:ext uri="{BB962C8B-B14F-4D97-AF65-F5344CB8AC3E}">
        <p14:creationId xmlns:p14="http://schemas.microsoft.com/office/powerpoint/2010/main" val="2920764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A690F96-F50F-4421-ACF9-7FBC8ADE58D3}"/>
              </a:ext>
            </a:extLst>
          </p:cNvPr>
          <p:cNvSpPr>
            <a:spLocks noGrp="1"/>
          </p:cNvSpPr>
          <p:nvPr>
            <p:ph type="title"/>
          </p:nvPr>
        </p:nvSpPr>
        <p:spPr/>
        <p:txBody>
          <a:bodyPr/>
          <a:lstStyle/>
          <a:p>
            <a:r>
              <a:rPr lang="en-AU" dirty="0"/>
              <a:t>A large number of IEEE 802 submissions ought to be in the PSDO balloting &amp; publication process - but</a:t>
            </a:r>
          </a:p>
        </p:txBody>
      </p:sp>
      <p:sp>
        <p:nvSpPr>
          <p:cNvPr id="13" name="Content Placeholder 2">
            <a:extLst>
              <a:ext uri="{FF2B5EF4-FFF2-40B4-BE49-F238E27FC236}">
                <a16:creationId xmlns:a16="http://schemas.microsoft.com/office/drawing/2014/main" id="{144ABE54-771A-0D47-C3B3-21618112F4D4}"/>
              </a:ext>
            </a:extLst>
          </p:cNvPr>
          <p:cNvSpPr>
            <a:spLocks noGrp="1"/>
          </p:cNvSpPr>
          <p:nvPr>
            <p:ph idx="1"/>
          </p:nvPr>
        </p:nvSpPr>
        <p:spPr>
          <a:xfrm>
            <a:off x="2209800" y="1981200"/>
            <a:ext cx="2590800" cy="4114800"/>
          </a:xfrm>
        </p:spPr>
        <p:txBody>
          <a:bodyPr/>
          <a:lstStyle/>
          <a:p>
            <a:pPr lvl="2">
              <a:defRPr/>
            </a:pPr>
            <a:endParaRPr lang="en-AU" dirty="0"/>
          </a:p>
          <a:p>
            <a:pPr lvl="2">
              <a:defRPr/>
            </a:pPr>
            <a:endParaRPr lang="en-AU" dirty="0">
              <a:solidFill>
                <a:srgbClr val="FF0000"/>
              </a:solidFill>
            </a:endParaRPr>
          </a:p>
          <a:p>
            <a:pPr marL="182563" indent="-182563">
              <a:spcBef>
                <a:spcPts val="400"/>
              </a:spcBef>
              <a:defRPr/>
            </a:pPr>
            <a:endParaRPr lang="en-AU" sz="2000" b="0" dirty="0"/>
          </a:p>
          <a:p>
            <a:pPr>
              <a:defRPr/>
            </a:pPr>
            <a:endParaRPr lang="en-AU" sz="2000" dirty="0"/>
          </a:p>
        </p:txBody>
      </p:sp>
      <p:sp>
        <p:nvSpPr>
          <p:cNvPr id="14" name="Content Placeholder 2">
            <a:extLst>
              <a:ext uri="{FF2B5EF4-FFF2-40B4-BE49-F238E27FC236}">
                <a16:creationId xmlns:a16="http://schemas.microsoft.com/office/drawing/2014/main" id="{944F97B6-ADE0-D1AE-DEAA-548D8AEE0E93}"/>
              </a:ext>
            </a:extLst>
          </p:cNvPr>
          <p:cNvSpPr txBox="1">
            <a:spLocks noChangeArrowheads="1"/>
          </p:cNvSpPr>
          <p:nvPr/>
        </p:nvSpPr>
        <p:spPr bwMode="auto">
          <a:xfrm>
            <a:off x="4876800" y="1981200"/>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182563" indent="-182563">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vl="1"/>
            <a:endParaRPr lang="en-AU" altLang="en-US" sz="1600"/>
          </a:p>
          <a:p>
            <a:endParaRPr lang="en-AU" altLang="en-US"/>
          </a:p>
        </p:txBody>
      </p:sp>
      <p:sp>
        <p:nvSpPr>
          <p:cNvPr id="15" name="Rectangle 14">
            <a:extLst>
              <a:ext uri="{FF2B5EF4-FFF2-40B4-BE49-F238E27FC236}">
                <a16:creationId xmlns:a16="http://schemas.microsoft.com/office/drawing/2014/main" id="{2C247F2E-3D47-A937-B139-69199601BFF9}"/>
              </a:ext>
            </a:extLst>
          </p:cNvPr>
          <p:cNvSpPr/>
          <p:nvPr/>
        </p:nvSpPr>
        <p:spPr bwMode="auto">
          <a:xfrm>
            <a:off x="10129309" y="5241926"/>
            <a:ext cx="1260475" cy="354012"/>
          </a:xfrm>
          <a:prstGeom prst="rect">
            <a:avLst/>
          </a:prstGeom>
          <a:noFill/>
          <a:ln w="12700" cap="flat" cmpd="sng" algn="ctr">
            <a:solidFill>
              <a:srgbClr val="FF0000"/>
            </a:solidFill>
            <a:prstDash val="solid"/>
            <a:round/>
            <a:headEnd type="none" w="sm" len="sm"/>
            <a:tailEnd type="none" w="sm" len="sm"/>
          </a:ln>
          <a:effectLst/>
        </p:spPr>
        <p:txBody>
          <a:bodyPr/>
          <a:lstStyle/>
          <a:p>
            <a:pPr algn="ctr">
              <a:defRPr/>
            </a:pPr>
            <a:r>
              <a:rPr lang="en-AU" sz="1600" dirty="0">
                <a:solidFill>
                  <a:srgbClr val="FF0000"/>
                </a:solidFill>
                <a:latin typeface="+mj-lt"/>
              </a:rPr>
              <a:t>IPR issues</a:t>
            </a:r>
          </a:p>
        </p:txBody>
      </p:sp>
      <p:sp>
        <p:nvSpPr>
          <p:cNvPr id="16" name="Content Placeholder 2">
            <a:extLst>
              <a:ext uri="{FF2B5EF4-FFF2-40B4-BE49-F238E27FC236}">
                <a16:creationId xmlns:a16="http://schemas.microsoft.com/office/drawing/2014/main" id="{4F4F6614-02B8-E0B1-DDC6-CDD68EEA13E6}"/>
              </a:ext>
            </a:extLst>
          </p:cNvPr>
          <p:cNvSpPr txBox="1">
            <a:spLocks/>
          </p:cNvSpPr>
          <p:nvPr/>
        </p:nvSpPr>
        <p:spPr bwMode="auto">
          <a:xfrm>
            <a:off x="4876800" y="2219325"/>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In 60-day ballot </a:t>
            </a:r>
          </a:p>
          <a:p>
            <a:pPr lvl="2">
              <a:spcBef>
                <a:spcPts val="200"/>
              </a:spcBef>
              <a:defRPr/>
            </a:pPr>
            <a:r>
              <a:rPr lang="en-AU" dirty="0"/>
              <a:t>Nothing</a:t>
            </a:r>
          </a:p>
          <a:p>
            <a:pPr marL="184150" lvl="2" indent="0">
              <a:spcBef>
                <a:spcPts val="200"/>
              </a:spcBef>
              <a:buNone/>
              <a:defRPr/>
            </a:pPr>
            <a:endParaRPr lang="en-AU" sz="1800" kern="0" dirty="0"/>
          </a:p>
          <a:p>
            <a:pPr lvl="1">
              <a:spcBef>
                <a:spcPts val="200"/>
              </a:spcBef>
              <a:defRPr/>
            </a:pPr>
            <a:r>
              <a:rPr lang="en-AU" sz="1800" kern="0" dirty="0"/>
              <a:t>Passed 60-day ballot</a:t>
            </a:r>
            <a:br>
              <a:rPr lang="en-AU" sz="1800" kern="0" dirty="0"/>
            </a:br>
            <a:r>
              <a:rPr lang="en-AU" sz="1800" dirty="0"/>
              <a:t>(resolutions req)</a:t>
            </a:r>
            <a:endParaRPr lang="en-AU" sz="1800" kern="0" dirty="0"/>
          </a:p>
          <a:p>
            <a:pPr lvl="2">
              <a:spcBef>
                <a:spcPts val="200"/>
              </a:spcBef>
              <a:defRPr/>
            </a:pPr>
            <a:r>
              <a:rPr lang="en-AU" kern="0" dirty="0">
                <a:solidFill>
                  <a:srgbClr val="FF0000"/>
                </a:solidFill>
              </a:rPr>
              <a:t>802.11ax</a:t>
            </a:r>
          </a:p>
          <a:p>
            <a:pPr marL="184150" lvl="2" indent="0">
              <a:spcBef>
                <a:spcPts val="200"/>
              </a:spcBef>
              <a:buNone/>
              <a:defRPr/>
            </a:pPr>
            <a:endParaRPr lang="en-AU" sz="1800" kern="0" dirty="0"/>
          </a:p>
          <a:p>
            <a:pPr lvl="1">
              <a:spcBef>
                <a:spcPts val="200"/>
              </a:spcBef>
              <a:defRPr/>
            </a:pPr>
            <a:r>
              <a:rPr lang="en-AU" sz="1800" kern="0" dirty="0"/>
              <a:t>Failed 60-day ballot</a:t>
            </a:r>
          </a:p>
          <a:p>
            <a:pPr lvl="2">
              <a:spcBef>
                <a:spcPts val="200"/>
              </a:spcBef>
              <a:defRPr/>
            </a:pPr>
            <a:r>
              <a:rPr lang="en-AU" kern="0" dirty="0">
                <a:solidFill>
                  <a:srgbClr val="FF0000"/>
                </a:solidFill>
              </a:rPr>
              <a:t>802.11ay</a:t>
            </a:r>
          </a:p>
          <a:p>
            <a:pPr marL="184150" lvl="2" indent="0">
              <a:spcBef>
                <a:spcPts val="200"/>
              </a:spcBef>
              <a:buNone/>
              <a:defRPr/>
            </a:pPr>
            <a:endParaRPr lang="en-AU" kern="0" dirty="0">
              <a:solidFill>
                <a:srgbClr val="FF0000"/>
              </a:solidFill>
            </a:endParaRPr>
          </a:p>
          <a:p>
            <a:pPr lvl="1">
              <a:defRPr/>
            </a:pPr>
            <a:r>
              <a:rPr lang="en-AU" sz="1800" kern="0" dirty="0"/>
              <a:t>Waiting for ballot</a:t>
            </a:r>
          </a:p>
          <a:p>
            <a:pPr lvl="2">
              <a:defRPr/>
            </a:pPr>
            <a:r>
              <a:rPr lang="en-AU" kern="0" dirty="0"/>
              <a:t>Many</a:t>
            </a:r>
          </a:p>
        </p:txBody>
      </p:sp>
      <p:sp>
        <p:nvSpPr>
          <p:cNvPr id="17" name="Content Placeholder 2">
            <a:extLst>
              <a:ext uri="{FF2B5EF4-FFF2-40B4-BE49-F238E27FC236}">
                <a16:creationId xmlns:a16="http://schemas.microsoft.com/office/drawing/2014/main" id="{DDBBEF5C-4EC7-D96F-D833-FBE4AD31620E}"/>
              </a:ext>
            </a:extLst>
          </p:cNvPr>
          <p:cNvSpPr txBox="1">
            <a:spLocks/>
          </p:cNvSpPr>
          <p:nvPr/>
        </p:nvSpPr>
        <p:spPr bwMode="auto">
          <a:xfrm>
            <a:off x="7391400" y="2209800"/>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In FDIS</a:t>
            </a:r>
          </a:p>
          <a:p>
            <a:pPr lvl="2">
              <a:spcBef>
                <a:spcPts val="200"/>
              </a:spcBef>
              <a:defRPr/>
            </a:pPr>
            <a:r>
              <a:rPr lang="en-AU" dirty="0"/>
              <a:t>Nothing</a:t>
            </a:r>
            <a:endParaRPr lang="en-AU" sz="1800" kern="0" dirty="0"/>
          </a:p>
          <a:p>
            <a:pPr lvl="1">
              <a:defRPr/>
            </a:pPr>
            <a:r>
              <a:rPr lang="en-AU" sz="1800" kern="0" dirty="0"/>
              <a:t>Passed FDIS ballot</a:t>
            </a:r>
            <a:br>
              <a:rPr lang="en-AU" sz="1800" kern="0" dirty="0"/>
            </a:br>
            <a:r>
              <a:rPr lang="en-AU" sz="1800" dirty="0"/>
              <a:t>(resolutions req)</a:t>
            </a:r>
          </a:p>
          <a:p>
            <a:pPr lvl="2">
              <a:defRPr/>
            </a:pPr>
            <a:r>
              <a:rPr lang="en-AU" sz="1800" kern="0" dirty="0"/>
              <a:t>Nothing</a:t>
            </a:r>
          </a:p>
          <a:p>
            <a:pPr lvl="1">
              <a:defRPr/>
            </a:pPr>
            <a:r>
              <a:rPr lang="en-AU" sz="1800" kern="0" dirty="0"/>
              <a:t>Waiting for publication</a:t>
            </a:r>
          </a:p>
          <a:p>
            <a:pPr lvl="2">
              <a:defRPr/>
            </a:pPr>
            <a:r>
              <a:rPr lang="en-AU" kern="0" dirty="0"/>
              <a:t>Nothing</a:t>
            </a:r>
          </a:p>
          <a:p>
            <a:pPr lvl="1">
              <a:defRPr/>
            </a:pPr>
            <a:r>
              <a:rPr lang="en-AU" sz="1800" kern="0" dirty="0"/>
              <a:t>Published</a:t>
            </a:r>
            <a:endParaRPr lang="en-AU" kern="0" dirty="0"/>
          </a:p>
          <a:p>
            <a:pPr lvl="2">
              <a:defRPr/>
            </a:pPr>
            <a:endParaRPr lang="en-AU" kern="0" dirty="0"/>
          </a:p>
          <a:p>
            <a:pPr lvl="2">
              <a:defRPr/>
            </a:pPr>
            <a:endParaRPr lang="en-AU" kern="0" dirty="0"/>
          </a:p>
          <a:p>
            <a:pPr lvl="2">
              <a:defRPr/>
            </a:pPr>
            <a:endParaRPr lang="en-AU" kern="0" dirty="0"/>
          </a:p>
          <a:p>
            <a:pPr lvl="2">
              <a:defRPr/>
            </a:pPr>
            <a:endParaRPr lang="en-AU" kern="0" dirty="0"/>
          </a:p>
        </p:txBody>
      </p:sp>
      <p:sp>
        <p:nvSpPr>
          <p:cNvPr id="18" name="Content Placeholder 2">
            <a:extLst>
              <a:ext uri="{FF2B5EF4-FFF2-40B4-BE49-F238E27FC236}">
                <a16:creationId xmlns:a16="http://schemas.microsoft.com/office/drawing/2014/main" id="{44E6D47F-3504-94A9-F942-33D843422342}"/>
              </a:ext>
            </a:extLst>
          </p:cNvPr>
          <p:cNvSpPr txBox="1">
            <a:spLocks/>
          </p:cNvSpPr>
          <p:nvPr/>
        </p:nvSpPr>
        <p:spPr bwMode="auto">
          <a:xfrm>
            <a:off x="2166851" y="2209800"/>
            <a:ext cx="2590800" cy="3641235"/>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Waiting for 60-day ballot</a:t>
            </a:r>
          </a:p>
          <a:p>
            <a:pPr lvl="2">
              <a:spcBef>
                <a:spcPts val="200"/>
              </a:spcBef>
              <a:defRPr/>
            </a:pPr>
            <a:r>
              <a:rPr lang="en-AU" dirty="0">
                <a:solidFill>
                  <a:srgbClr val="FF0000"/>
                </a:solidFill>
              </a:rPr>
              <a:t>802.11ba</a:t>
            </a:r>
          </a:p>
          <a:p>
            <a:pPr lvl="2">
              <a:spcBef>
                <a:spcPts val="200"/>
              </a:spcBef>
              <a:defRPr/>
            </a:pPr>
            <a:r>
              <a:rPr lang="en-AU" dirty="0"/>
              <a:t>802.1AEdk</a:t>
            </a:r>
          </a:p>
          <a:p>
            <a:pPr lvl="2">
              <a:spcBef>
                <a:spcPts val="200"/>
              </a:spcBef>
              <a:defRPr/>
            </a:pPr>
            <a:r>
              <a:rPr lang="en-AU" dirty="0">
                <a:solidFill>
                  <a:srgbClr val="FF0000"/>
                </a:solidFill>
              </a:rPr>
              <a:t>802.3-REV</a:t>
            </a:r>
          </a:p>
          <a:p>
            <a:pPr lvl="2">
              <a:spcBef>
                <a:spcPts val="200"/>
              </a:spcBef>
              <a:defRPr/>
            </a:pPr>
            <a:r>
              <a:rPr lang="en-AU" dirty="0">
                <a:highlight>
                  <a:srgbClr val="FFFF00"/>
                </a:highlight>
              </a:rPr>
              <a:t>802.15.4</a:t>
            </a:r>
          </a:p>
          <a:p>
            <a:pPr lvl="2">
              <a:spcBef>
                <a:spcPts val="200"/>
              </a:spcBef>
              <a:defRPr/>
            </a:pPr>
            <a:r>
              <a:rPr lang="en-AU" dirty="0">
                <a:highlight>
                  <a:srgbClr val="FFFF00"/>
                </a:highlight>
              </a:rPr>
              <a:t>802.15.4w</a:t>
            </a:r>
          </a:p>
          <a:p>
            <a:pPr lvl="2">
              <a:spcBef>
                <a:spcPts val="200"/>
              </a:spcBef>
              <a:defRPr/>
            </a:pPr>
            <a:r>
              <a:rPr lang="en-AU" dirty="0">
                <a:highlight>
                  <a:srgbClr val="FFFF00"/>
                </a:highlight>
              </a:rPr>
              <a:t>802.15.4z</a:t>
            </a:r>
          </a:p>
          <a:p>
            <a:pPr lvl="2">
              <a:spcBef>
                <a:spcPts val="200"/>
              </a:spcBef>
              <a:defRPr/>
            </a:pPr>
            <a:r>
              <a:rPr lang="en-AU" dirty="0">
                <a:highlight>
                  <a:srgbClr val="FFFF00"/>
                </a:highlight>
              </a:rPr>
              <a:t>802.15.4aa</a:t>
            </a:r>
          </a:p>
          <a:p>
            <a:pPr lvl="2">
              <a:spcBef>
                <a:spcPts val="200"/>
              </a:spcBef>
              <a:defRPr/>
            </a:pPr>
            <a:r>
              <a:rPr lang="en-AU" dirty="0">
                <a:highlight>
                  <a:srgbClr val="FFFF00"/>
                </a:highlight>
              </a:rPr>
              <a:t>802.15.3d</a:t>
            </a:r>
          </a:p>
          <a:p>
            <a:pPr lvl="2">
              <a:spcBef>
                <a:spcPts val="200"/>
              </a:spcBef>
              <a:defRPr/>
            </a:pPr>
            <a:r>
              <a:rPr lang="en-AU" dirty="0">
                <a:highlight>
                  <a:srgbClr val="FFFF00"/>
                </a:highlight>
              </a:rPr>
              <a:t>803.15.3e</a:t>
            </a:r>
          </a:p>
          <a:p>
            <a:pPr lvl="2">
              <a:spcBef>
                <a:spcPts val="200"/>
              </a:spcBef>
              <a:defRPr/>
            </a:pPr>
            <a:r>
              <a:rPr lang="en-AU" dirty="0">
                <a:highlight>
                  <a:srgbClr val="FFFF00"/>
                </a:highlight>
              </a:rPr>
              <a:t>803.15.3f</a:t>
            </a:r>
          </a:p>
          <a:p>
            <a:pPr lvl="2">
              <a:spcBef>
                <a:spcPts val="200"/>
              </a:spcBef>
              <a:defRPr/>
            </a:pPr>
            <a:r>
              <a:rPr lang="en-AU" dirty="0">
                <a:highlight>
                  <a:srgbClr val="FFFF00"/>
                </a:highlight>
              </a:rPr>
              <a:t>802.15.9</a:t>
            </a:r>
            <a:endParaRPr lang="en-AU" kern="0" dirty="0">
              <a:solidFill>
                <a:schemeClr val="accent2"/>
              </a:solidFill>
              <a:highlight>
                <a:srgbClr val="FFFF00"/>
              </a:highlight>
            </a:endParaRPr>
          </a:p>
        </p:txBody>
      </p:sp>
      <p:sp>
        <p:nvSpPr>
          <p:cNvPr id="2" name="Footer Placeholder 1">
            <a:extLst>
              <a:ext uri="{FF2B5EF4-FFF2-40B4-BE49-F238E27FC236}">
                <a16:creationId xmlns:a16="http://schemas.microsoft.com/office/drawing/2014/main" id="{D3DFFCFC-6557-8904-D3A4-5E85E551E213}"/>
              </a:ext>
            </a:extLst>
          </p:cNvPr>
          <p:cNvSpPr>
            <a:spLocks noGrp="1"/>
          </p:cNvSpPr>
          <p:nvPr>
            <p:ph type="ftr" idx="14"/>
          </p:nvPr>
        </p:nvSpPr>
        <p:spPr/>
        <p:txBody>
          <a:bodyPr/>
          <a:lstStyle/>
          <a:p>
            <a:r>
              <a:rPr lang="en-GB"/>
              <a:t>Peter Yee, AKAYLA</a:t>
            </a:r>
            <a:endParaRPr lang="en-GB" dirty="0"/>
          </a:p>
        </p:txBody>
      </p:sp>
      <p:sp>
        <p:nvSpPr>
          <p:cNvPr id="3" name="Slide Number Placeholder 2">
            <a:extLst>
              <a:ext uri="{FF2B5EF4-FFF2-40B4-BE49-F238E27FC236}">
                <a16:creationId xmlns:a16="http://schemas.microsoft.com/office/drawing/2014/main" id="{7F0A762F-6162-B341-5302-5FC96224B9F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 name="Date Placeholder 5">
            <a:extLst>
              <a:ext uri="{FF2B5EF4-FFF2-40B4-BE49-F238E27FC236}">
                <a16:creationId xmlns:a16="http://schemas.microsoft.com/office/drawing/2014/main" id="{CA54862E-4619-4897-0370-070D3EC54412}"/>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379512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D18B70FE-940C-4EEC-BB97-1F3A9B31AB6E}"/>
              </a:ext>
            </a:extLst>
          </p:cNvPr>
          <p:cNvSpPr>
            <a:spLocks noGrp="1" noChangeArrowheads="1"/>
          </p:cNvSpPr>
          <p:nvPr>
            <p:ph type="title"/>
          </p:nvPr>
        </p:nvSpPr>
        <p:spPr/>
        <p:txBody>
          <a:bodyPr/>
          <a:lstStyle/>
          <a:p>
            <a:pPr algn="l"/>
            <a:r>
              <a:rPr lang="en-AU" altLang="en-US" dirty="0"/>
              <a:t>IEEE 802 has 144 standards in or through the PSDO pipeline</a:t>
            </a:r>
          </a:p>
        </p:txBody>
      </p:sp>
      <p:graphicFrame>
        <p:nvGraphicFramePr>
          <p:cNvPr id="7" name="Content Placeholder 5">
            <a:extLst>
              <a:ext uri="{FF2B5EF4-FFF2-40B4-BE49-F238E27FC236}">
                <a16:creationId xmlns:a16="http://schemas.microsoft.com/office/drawing/2014/main" id="{F91E72E4-ABDD-0713-354E-7E5BF6044CA2}"/>
              </a:ext>
            </a:extLst>
          </p:cNvPr>
          <p:cNvGraphicFramePr>
            <a:graphicFrameLocks noGrp="1"/>
          </p:cNvGraphicFramePr>
          <p:nvPr>
            <p:ph idx="1"/>
            <p:extLst>
              <p:ext uri="{D42A27DB-BD31-4B8C-83A1-F6EECF244321}">
                <p14:modId xmlns:p14="http://schemas.microsoft.com/office/powerpoint/2010/main" val="56867474"/>
              </p:ext>
            </p:extLst>
          </p:nvPr>
        </p:nvGraphicFramePr>
        <p:xfrm>
          <a:off x="3124200" y="2133600"/>
          <a:ext cx="5791200" cy="370840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a:t>WG</a:t>
                      </a:r>
                    </a:p>
                  </a:txBody>
                  <a:tcPr/>
                </a:tc>
                <a:tc>
                  <a:txBody>
                    <a:bodyPr/>
                    <a:lstStyle/>
                    <a:p>
                      <a:pPr algn="ctr"/>
                      <a:r>
                        <a:rPr lang="en-AU"/>
                        <a:t>Completed</a:t>
                      </a:r>
                    </a:p>
                  </a:txBody>
                  <a:tcPr/>
                </a:tc>
                <a:tc>
                  <a:txBody>
                    <a:bodyPr/>
                    <a:lstStyle/>
                    <a:p>
                      <a:pPr algn="ctr"/>
                      <a:r>
                        <a:rPr lang="en-AU"/>
                        <a:t>In-process</a:t>
                      </a:r>
                    </a:p>
                  </a:txBody>
                  <a:tcPr/>
                </a:tc>
                <a:extLst>
                  <a:ext uri="{0D108BD9-81ED-4DB2-BD59-A6C34878D82A}">
                    <a16:rowId xmlns:a16="http://schemas.microsoft.com/office/drawing/2014/main" val="2218623818"/>
                  </a:ext>
                </a:extLst>
              </a:tr>
              <a:tr h="370840">
                <a:tc>
                  <a:txBody>
                    <a:bodyPr/>
                    <a:lstStyle/>
                    <a:p>
                      <a:pPr algn="ctr"/>
                      <a:r>
                        <a:rPr lang="en-AU" b="1"/>
                        <a:t>802.1</a:t>
                      </a:r>
                    </a:p>
                  </a:txBody>
                  <a:tcPr/>
                </a:tc>
                <a:tc>
                  <a:txBody>
                    <a:bodyPr/>
                    <a:lstStyle/>
                    <a:p>
                      <a:pPr algn="ctr"/>
                      <a:r>
                        <a:rPr lang="en-AU" dirty="0"/>
                        <a:t>45</a:t>
                      </a:r>
                    </a:p>
                  </a:txBody>
                  <a:tcPr/>
                </a:tc>
                <a:tc>
                  <a:txBody>
                    <a:bodyPr/>
                    <a:lstStyle/>
                    <a:p>
                      <a:pPr algn="ctr"/>
                      <a:r>
                        <a:rPr lang="en-US" dirty="0"/>
                        <a:t>1</a:t>
                      </a:r>
                      <a:r>
                        <a:rPr lang="en-AU" dirty="0"/>
                        <a:t>3</a:t>
                      </a:r>
                    </a:p>
                  </a:txBody>
                  <a:tcPr/>
                </a:tc>
                <a:extLst>
                  <a:ext uri="{0D108BD9-81ED-4DB2-BD59-A6C34878D82A}">
                    <a16:rowId xmlns:a16="http://schemas.microsoft.com/office/drawing/2014/main" val="2541870238"/>
                  </a:ext>
                </a:extLst>
              </a:tr>
              <a:tr h="370840">
                <a:tc>
                  <a:txBody>
                    <a:bodyPr/>
                    <a:lstStyle/>
                    <a:p>
                      <a:pPr algn="ctr"/>
                      <a:r>
                        <a:rPr lang="en-AU" b="1"/>
                        <a:t>802.3</a:t>
                      </a:r>
                    </a:p>
                  </a:txBody>
                  <a:tcPr/>
                </a:tc>
                <a:tc>
                  <a:txBody>
                    <a:bodyPr/>
                    <a:lstStyle/>
                    <a:p>
                      <a:pPr algn="ctr"/>
                      <a:r>
                        <a:rPr lang="en-AU" dirty="0"/>
                        <a:t>29</a:t>
                      </a:r>
                    </a:p>
                  </a:txBody>
                  <a:tcPr/>
                </a:tc>
                <a:tc>
                  <a:txBody>
                    <a:bodyPr/>
                    <a:lstStyle/>
                    <a:p>
                      <a:pPr algn="ctr"/>
                      <a:r>
                        <a:rPr lang="en-AU" dirty="0"/>
                        <a:t>8</a:t>
                      </a:r>
                    </a:p>
                  </a:txBody>
                  <a:tcPr/>
                </a:tc>
                <a:extLst>
                  <a:ext uri="{0D108BD9-81ED-4DB2-BD59-A6C34878D82A}">
                    <a16:rowId xmlns:a16="http://schemas.microsoft.com/office/drawing/2014/main" val="2616437558"/>
                  </a:ext>
                </a:extLst>
              </a:tr>
              <a:tr h="370840">
                <a:tc>
                  <a:txBody>
                    <a:bodyPr/>
                    <a:lstStyle/>
                    <a:p>
                      <a:pPr algn="ctr"/>
                      <a:r>
                        <a:rPr lang="en-AU" b="1"/>
                        <a:t>802.11</a:t>
                      </a:r>
                    </a:p>
                  </a:txBody>
                  <a:tcPr/>
                </a:tc>
                <a:tc>
                  <a:txBody>
                    <a:bodyPr/>
                    <a:lstStyle/>
                    <a:p>
                      <a:pPr algn="ctr"/>
                      <a:r>
                        <a:rPr lang="en-AU" dirty="0"/>
                        <a:t>13</a:t>
                      </a:r>
                    </a:p>
                  </a:txBody>
                  <a:tcPr/>
                </a:tc>
                <a:tc>
                  <a:txBody>
                    <a:bodyPr/>
                    <a:lstStyle/>
                    <a:p>
                      <a:pPr algn="ctr"/>
                      <a:r>
                        <a:rPr lang="en-AU" dirty="0"/>
                        <a:t>9</a:t>
                      </a:r>
                    </a:p>
                  </a:txBody>
                  <a:tcPr/>
                </a:tc>
                <a:extLst>
                  <a:ext uri="{0D108BD9-81ED-4DB2-BD59-A6C34878D82A}">
                    <a16:rowId xmlns:a16="http://schemas.microsoft.com/office/drawing/2014/main" val="3943146548"/>
                  </a:ext>
                </a:extLst>
              </a:tr>
              <a:tr h="370840">
                <a:tc>
                  <a:txBody>
                    <a:bodyPr/>
                    <a:lstStyle/>
                    <a:p>
                      <a:pPr algn="ctr"/>
                      <a:r>
                        <a:rPr lang="en-AU" b="1"/>
                        <a:t>802.15</a:t>
                      </a:r>
                    </a:p>
                  </a:txBody>
                  <a:tcPr/>
                </a:tc>
                <a:tc>
                  <a:txBody>
                    <a:bodyPr/>
                    <a:lstStyle/>
                    <a:p>
                      <a:pPr algn="ctr"/>
                      <a:r>
                        <a:rPr lang="en-AU" dirty="0"/>
                        <a:t>3</a:t>
                      </a:r>
                    </a:p>
                  </a:txBody>
                  <a:tcPr/>
                </a:tc>
                <a:tc>
                  <a:txBody>
                    <a:bodyPr/>
                    <a:lstStyle/>
                    <a:p>
                      <a:pPr algn="ctr"/>
                      <a:r>
                        <a:rPr lang="en-AU" dirty="0"/>
                        <a:t>14</a:t>
                      </a:r>
                    </a:p>
                  </a:txBody>
                  <a:tcPr/>
                </a:tc>
                <a:extLst>
                  <a:ext uri="{0D108BD9-81ED-4DB2-BD59-A6C34878D82A}">
                    <a16:rowId xmlns:a16="http://schemas.microsoft.com/office/drawing/2014/main" val="2187709932"/>
                  </a:ext>
                </a:extLst>
              </a:tr>
              <a:tr h="370840">
                <a:tc>
                  <a:txBody>
                    <a:bodyPr/>
                    <a:lstStyle/>
                    <a:p>
                      <a:pPr algn="ctr"/>
                      <a:r>
                        <a:rPr lang="en-AU" b="1"/>
                        <a:t>802.16</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930315798"/>
                  </a:ext>
                </a:extLst>
              </a:tr>
              <a:tr h="370840">
                <a:tc>
                  <a:txBody>
                    <a:bodyPr/>
                    <a:lstStyle/>
                    <a:p>
                      <a:pPr algn="ctr"/>
                      <a:r>
                        <a:rPr lang="en-AU" b="1"/>
                        <a:t>802.19</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3937154170"/>
                  </a:ext>
                </a:extLst>
              </a:tr>
              <a:tr h="370840">
                <a:tc>
                  <a:txBody>
                    <a:bodyPr/>
                    <a:lstStyle/>
                    <a:p>
                      <a:pPr algn="ctr"/>
                      <a:r>
                        <a:rPr lang="en-AU" b="1"/>
                        <a:t>802.21</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3179030079"/>
                  </a:ext>
                </a:extLst>
              </a:tr>
              <a:tr h="370840">
                <a:tc>
                  <a:txBody>
                    <a:bodyPr/>
                    <a:lstStyle/>
                    <a:p>
                      <a:pPr algn="ctr"/>
                      <a:r>
                        <a:rPr lang="en-AU" b="1"/>
                        <a:t>802.22</a:t>
                      </a:r>
                    </a:p>
                  </a:txBody>
                  <a:tcPr/>
                </a:tc>
                <a:tc>
                  <a:txBody>
                    <a:bodyPr/>
                    <a:lstStyle/>
                    <a:p>
                      <a:pPr algn="ctr"/>
                      <a:r>
                        <a:rPr lang="en-AU" dirty="0"/>
                        <a:t>4</a:t>
                      </a:r>
                    </a:p>
                  </a:txBody>
                  <a:tcPr>
                    <a:lnB w="12700" cap="flat" cmpd="sng" algn="ctr">
                      <a:solidFill>
                        <a:schemeClr val="tx1"/>
                      </a:solidFill>
                      <a:prstDash val="solid"/>
                      <a:round/>
                      <a:headEnd type="none" w="med" len="med"/>
                      <a:tailEnd type="none" w="med" len="med"/>
                    </a:lnB>
                  </a:tcPr>
                </a:tc>
                <a:tc>
                  <a:txBody>
                    <a:bodyPr/>
                    <a:lstStyle/>
                    <a:p>
                      <a:pPr algn="ctr"/>
                      <a:r>
                        <a:rPr lang="en-AU" dirty="0"/>
                        <a:t>0</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a:t>All</a:t>
                      </a:r>
                    </a:p>
                  </a:txBody>
                  <a:tcPr/>
                </a:tc>
                <a:tc>
                  <a:txBody>
                    <a:bodyPr/>
                    <a:lstStyle/>
                    <a:p>
                      <a:pPr algn="ctr"/>
                      <a:r>
                        <a:rPr lang="en-AU" b="1" dirty="0"/>
                        <a:t>98</a:t>
                      </a:r>
                    </a:p>
                  </a:txBody>
                  <a:tcPr>
                    <a:lnT w="12700" cap="flat" cmpd="sng" algn="ctr">
                      <a:solidFill>
                        <a:schemeClr val="tx1"/>
                      </a:solidFill>
                      <a:prstDash val="solid"/>
                      <a:round/>
                      <a:headEnd type="none" w="med" len="med"/>
                      <a:tailEnd type="none" w="med" len="med"/>
                    </a:lnT>
                  </a:tcPr>
                </a:tc>
                <a:tc>
                  <a:txBody>
                    <a:bodyPr/>
                    <a:lstStyle/>
                    <a:p>
                      <a:pPr algn="ctr"/>
                      <a:r>
                        <a:rPr lang="en-US" b="1" dirty="0"/>
                        <a:t>46</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4" name="Footer Placeholder 3">
            <a:extLst>
              <a:ext uri="{FF2B5EF4-FFF2-40B4-BE49-F238E27FC236}">
                <a16:creationId xmlns:a16="http://schemas.microsoft.com/office/drawing/2014/main" id="{06B5185B-D77D-B7B9-A832-368469AC408E}"/>
              </a:ext>
            </a:extLst>
          </p:cNvPr>
          <p:cNvSpPr>
            <a:spLocks noGrp="1"/>
          </p:cNvSpPr>
          <p:nvPr>
            <p:ph type="ftr" idx="14"/>
          </p:nvPr>
        </p:nvSpPr>
        <p:spPr/>
        <p:txBody>
          <a:bodyPr/>
          <a:lstStyle/>
          <a:p>
            <a:r>
              <a:rPr lang="en-GB"/>
              <a:t>Peter Yee, AKAYLA</a:t>
            </a:r>
            <a:endParaRPr lang="en-GB" dirty="0"/>
          </a:p>
        </p:txBody>
      </p:sp>
      <p:sp>
        <p:nvSpPr>
          <p:cNvPr id="6" name="Slide Number Placeholder 5">
            <a:extLst>
              <a:ext uri="{FF2B5EF4-FFF2-40B4-BE49-F238E27FC236}">
                <a16:creationId xmlns:a16="http://schemas.microsoft.com/office/drawing/2014/main" id="{2EE81DE2-F328-96A6-729E-881F5AC64F4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 name="Date Placeholder 7">
            <a:extLst>
              <a:ext uri="{FF2B5EF4-FFF2-40B4-BE49-F238E27FC236}">
                <a16:creationId xmlns:a16="http://schemas.microsoft.com/office/drawing/2014/main" id="{9BFFFE22-812E-868F-1AE0-5F5933475D3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210688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TGme</a:t>
            </a:r>
            <a:r>
              <a:rPr lang="en-US" altLang="en-US" dirty="0"/>
              <a:t> (Maintenance) Summary </a:t>
            </a:r>
            <a:endParaRPr lang="en-GB" dirty="0"/>
          </a:p>
        </p:txBody>
      </p:sp>
      <p:sp>
        <p:nvSpPr>
          <p:cNvPr id="5122" name="Rectangle 2"/>
          <p:cNvSpPr>
            <a:spLocks noGrp="1" noChangeArrowheads="1"/>
          </p:cNvSpPr>
          <p:nvPr>
            <p:ph idx="1"/>
          </p:nvPr>
        </p:nvSpPr>
        <p:spPr>
          <a:xfrm>
            <a:off x="914401" y="1556792"/>
            <a:ext cx="10361084" cy="4615407"/>
          </a:xfrm>
          <a:ln/>
        </p:spPr>
        <p:txBody>
          <a:bodyPr/>
          <a:lstStyle/>
          <a:p>
            <a:pPr>
              <a:buFontTx/>
              <a:buNone/>
              <a:defRPr/>
            </a:pPr>
            <a:r>
              <a:rPr lang="en-US" altLang="en-US" sz="2000" dirty="0">
                <a:ea typeface="ＭＳ Ｐゴシック" panose="020B0600070205080204" pitchFamily="34" charset="-128"/>
              </a:rPr>
              <a:t>Status:</a:t>
            </a:r>
          </a:p>
          <a:p>
            <a:pPr lvl="1">
              <a:buFont typeface="Arial" panose="020B0604020202020204" pitchFamily="34" charset="0"/>
              <a:buChar char="•"/>
              <a:defRPr/>
            </a:pPr>
            <a:r>
              <a:rPr lang="en-US" altLang="en-US" sz="1600" dirty="0">
                <a:ea typeface="ＭＳ Ｐゴシック" panose="020B0600070205080204" pitchFamily="34" charset="-128"/>
              </a:rPr>
              <a:t>Continuing to work through resolving comments on LB 273</a:t>
            </a:r>
            <a:endParaRPr lang="en-US" altLang="en-US" sz="1400" dirty="0">
              <a:ea typeface="ＭＳ Ｐゴシック" panose="020B0600070205080204" pitchFamily="34" charset="-128"/>
            </a:endParaRPr>
          </a:p>
          <a:p>
            <a:pPr marL="0" indent="0">
              <a:buFontTx/>
              <a:buNone/>
              <a:defRPr/>
            </a:pPr>
            <a:r>
              <a:rPr lang="en-US" altLang="en-US" sz="2000" dirty="0">
                <a:ea typeface="ＭＳ Ｐゴシック" panose="020B0600070205080204" pitchFamily="34" charset="-128"/>
              </a:rPr>
              <a:t>Objectives:</a:t>
            </a:r>
          </a:p>
          <a:p>
            <a:pPr lvl="1">
              <a:buFont typeface="Arial" panose="020B0604020202020204" pitchFamily="34" charset="0"/>
              <a:buChar char="•"/>
              <a:defRPr/>
            </a:pPr>
            <a:r>
              <a:rPr lang="en-US" altLang="en-US" sz="1600" dirty="0">
                <a:ea typeface="ＭＳ Ｐゴシック" panose="020B0600070205080204" pitchFamily="34" charset="-128"/>
              </a:rPr>
              <a:t>Complete comment resolution on LB 273</a:t>
            </a:r>
          </a:p>
          <a:p>
            <a:pPr lvl="1">
              <a:buFont typeface="Arial" panose="020B0604020202020204" pitchFamily="34" charset="0"/>
              <a:buChar char="•"/>
              <a:defRPr/>
            </a:pPr>
            <a:r>
              <a:rPr lang="en-US" altLang="en-US" sz="1600" dirty="0">
                <a:ea typeface="ＭＳ Ｐゴシック" panose="020B0600070205080204" pitchFamily="34" charset="-128"/>
              </a:rPr>
              <a:t>Approve WG MDR review report</a:t>
            </a:r>
          </a:p>
          <a:p>
            <a:pPr lvl="1">
              <a:buFont typeface="Arial" panose="020B0604020202020204" pitchFamily="34" charset="0"/>
              <a:buChar char="•"/>
              <a:defRPr/>
            </a:pPr>
            <a:r>
              <a:rPr lang="en-US" altLang="en-US" sz="1600" dirty="0">
                <a:ea typeface="ＭＳ Ｐゴシック" panose="020B0600070205080204" pitchFamily="34" charset="-128"/>
              </a:rPr>
              <a:t>Approve  recirculation LB on D4.0</a:t>
            </a:r>
          </a:p>
          <a:p>
            <a:pPr lvl="1">
              <a:buFont typeface="Arial" panose="020B0604020202020204" pitchFamily="34" charset="0"/>
              <a:buChar char="•"/>
              <a:defRPr/>
            </a:pPr>
            <a:r>
              <a:rPr lang="en-US" altLang="en-US" sz="1600" dirty="0">
                <a:ea typeface="ＭＳ Ｐゴシック" panose="020B0600070205080204" pitchFamily="34" charset="-128"/>
              </a:rPr>
              <a:t>Approve conditional approval for SA Ballot in July.</a:t>
            </a:r>
          </a:p>
          <a:p>
            <a:pPr marL="0" indent="0">
              <a:buFontTx/>
              <a:buNone/>
              <a:defRPr/>
            </a:pPr>
            <a:r>
              <a:rPr lang="en-US" altLang="en-US" sz="2000" dirty="0">
                <a:ea typeface="ＭＳ Ｐゴシック" panose="020B0600070205080204" pitchFamily="34" charset="-128"/>
              </a:rPr>
              <a:t>Meetings: </a:t>
            </a:r>
          </a:p>
          <a:p>
            <a:pPr lvl="1">
              <a:buFont typeface="Arial" panose="020B0604020202020204" pitchFamily="34" charset="0"/>
              <a:buChar char="•"/>
              <a:defRPr/>
            </a:pPr>
            <a:r>
              <a:rPr lang="en-US" altLang="en-US" sz="1600" dirty="0">
                <a:ea typeface="ＭＳ Ｐゴシック" panose="020B0600070205080204" pitchFamily="34" charset="-128"/>
              </a:rPr>
              <a:t>Monday May 15, 4-6pm CEST</a:t>
            </a:r>
          </a:p>
          <a:p>
            <a:pPr lvl="1">
              <a:buFont typeface="Arial" panose="020B0604020202020204" pitchFamily="34" charset="0"/>
              <a:buChar char="•"/>
              <a:defRPr/>
            </a:pPr>
            <a:r>
              <a:rPr lang="en-US" altLang="en-US" sz="1600" dirty="0">
                <a:ea typeface="ＭＳ Ｐゴシック" panose="020B0600070205080204" pitchFamily="34" charset="-128"/>
              </a:rPr>
              <a:t>Tuesday May 15 10:30-12:30am CEST</a:t>
            </a:r>
          </a:p>
          <a:p>
            <a:pPr lvl="1">
              <a:buFont typeface="Arial" panose="020B0604020202020204" pitchFamily="34" charset="0"/>
              <a:buChar char="•"/>
              <a:defRPr/>
            </a:pPr>
            <a:r>
              <a:rPr lang="en-US" altLang="en-US" sz="1600" dirty="0">
                <a:ea typeface="ＭＳ Ｐゴシック" panose="020B0600070205080204" pitchFamily="34" charset="-128"/>
              </a:rPr>
              <a:t>Tuesday May 16, 4-6pm CEST</a:t>
            </a:r>
          </a:p>
          <a:p>
            <a:pPr lvl="1">
              <a:buFont typeface="Arial" panose="020B0604020202020204" pitchFamily="34" charset="0"/>
              <a:buChar char="•"/>
              <a:defRPr/>
            </a:pPr>
            <a:r>
              <a:rPr lang="en-US" altLang="en-US" sz="1600" dirty="0">
                <a:ea typeface="ＭＳ Ｐゴシック" panose="020B0600070205080204" pitchFamily="34" charset="-128"/>
              </a:rPr>
              <a:t>Wednesday May 17, 10:30-12:30pm CEST</a:t>
            </a:r>
          </a:p>
          <a:p>
            <a:pPr lvl="1">
              <a:buFont typeface="Arial" panose="020B0604020202020204" pitchFamily="34" charset="0"/>
              <a:buChar char="•"/>
              <a:defRPr/>
            </a:pPr>
            <a:r>
              <a:rPr lang="en-US" altLang="en-US" sz="1600" dirty="0">
                <a:ea typeface="ＭＳ Ｐゴシック" panose="020B0600070205080204" pitchFamily="34" charset="-128"/>
              </a:rPr>
              <a:t>Wednesday May 17, 4-6pm CEST</a:t>
            </a:r>
          </a:p>
          <a:p>
            <a:pPr lvl="1">
              <a:buFont typeface="Arial" panose="020B0604020202020204" pitchFamily="34" charset="0"/>
              <a:buChar char="•"/>
              <a:defRPr/>
            </a:pPr>
            <a:r>
              <a:rPr lang="en-US" altLang="en-US" sz="1600" dirty="0">
                <a:ea typeface="ＭＳ Ｐゴシック" panose="020B0600070205080204" pitchFamily="34" charset="-128"/>
              </a:rPr>
              <a:t>Thursday May 18, 4-6 pm CEST</a:t>
            </a:r>
          </a:p>
        </p:txBody>
      </p:sp>
      <p:sp>
        <p:nvSpPr>
          <p:cNvPr id="2" name="Footer Placeholder 1">
            <a:extLst>
              <a:ext uri="{FF2B5EF4-FFF2-40B4-BE49-F238E27FC236}">
                <a16:creationId xmlns:a16="http://schemas.microsoft.com/office/drawing/2014/main" id="{38C88B20-BB04-E99D-B8AA-02E9843C1948}"/>
              </a:ext>
            </a:extLst>
          </p:cNvPr>
          <p:cNvSpPr>
            <a:spLocks noGrp="1"/>
          </p:cNvSpPr>
          <p:nvPr>
            <p:ph type="ftr" idx="14"/>
          </p:nvPr>
        </p:nvSpPr>
        <p:spPr/>
        <p:txBody>
          <a:bodyPr/>
          <a:lstStyle/>
          <a:p>
            <a:r>
              <a:rPr lang="en-GB"/>
              <a:t>Mike Montemurro, Huawei</a:t>
            </a:r>
            <a:endParaRPr lang="en-GB" dirty="0"/>
          </a:p>
        </p:txBody>
      </p:sp>
      <p:sp>
        <p:nvSpPr>
          <p:cNvPr id="3" name="Slide Number Placeholder 2">
            <a:extLst>
              <a:ext uri="{FF2B5EF4-FFF2-40B4-BE49-F238E27FC236}">
                <a16:creationId xmlns:a16="http://schemas.microsoft.com/office/drawing/2014/main" id="{4B9B3383-D2B8-7877-CB4B-14A53900D4C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7" name="Date Placeholder 6">
            <a:extLst>
              <a:ext uri="{FF2B5EF4-FFF2-40B4-BE49-F238E27FC236}">
                <a16:creationId xmlns:a16="http://schemas.microsoft.com/office/drawing/2014/main" id="{D0ABBF0A-44E8-3548-1804-D765BBE20FA0}"/>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9300924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p:txBody>
          <a:bodyPr/>
          <a:lstStyle/>
          <a:p>
            <a:r>
              <a:rPr lang="en-US" dirty="0"/>
              <a:t>TGbe (Extremely High Throughput)</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1" y="1905001"/>
            <a:ext cx="7353353" cy="4495800"/>
          </a:xfrm>
        </p:spPr>
        <p:txBody>
          <a:bodyPr/>
          <a:lstStyle/>
          <a:p>
            <a:pPr>
              <a:buFont typeface="Arial" panose="020B0604020202020204" pitchFamily="34" charset="0"/>
              <a:buChar char="•"/>
            </a:pPr>
            <a:r>
              <a:rPr lang="en-US" sz="1800" dirty="0"/>
              <a:t>Since the May interim</a:t>
            </a:r>
          </a:p>
          <a:p>
            <a:pPr lvl="1">
              <a:buFont typeface="Arial" panose="020B0604020202020204" pitchFamily="34" charset="0"/>
              <a:buChar char="•"/>
            </a:pPr>
            <a:r>
              <a:rPr lang="en-US" sz="1600" dirty="0"/>
              <a:t>Delivered IEEE802.11be D3.2, </a:t>
            </a:r>
          </a:p>
          <a:p>
            <a:pPr marL="1200150" lvl="2" indent="-285750">
              <a:buFont typeface="Arial" panose="020B0604020202020204" pitchFamily="34" charset="0"/>
              <a:buChar char="•"/>
            </a:pPr>
            <a:r>
              <a:rPr lang="en-US" sz="1400" dirty="0"/>
              <a:t>Draft is available in the members area</a:t>
            </a:r>
          </a:p>
          <a:p>
            <a:pPr lvl="1">
              <a:buFont typeface="Arial" panose="020B0604020202020204" pitchFamily="34" charset="0"/>
              <a:buChar char="•"/>
            </a:pPr>
            <a:r>
              <a:rPr lang="en-US" sz="1600" dirty="0"/>
              <a:t>Held 8 teleconferences between</a:t>
            </a:r>
            <a:r>
              <a:rPr lang="en-US" sz="1600" dirty="0">
                <a:solidFill>
                  <a:srgbClr val="FF0000"/>
                </a:solidFill>
              </a:rPr>
              <a:t> </a:t>
            </a:r>
            <a:r>
              <a:rPr lang="en-US" sz="1600" dirty="0">
                <a:solidFill>
                  <a:schemeClr val="tx1"/>
                </a:solidFill>
              </a:rPr>
              <a:t>May and July (</a:t>
            </a:r>
            <a:r>
              <a:rPr lang="en-US" sz="1600" dirty="0">
                <a:solidFill>
                  <a:schemeClr val="tx1"/>
                </a:solidFill>
                <a:hlinkClick r:id="rId2"/>
              </a:rPr>
              <a:t>11-23/918</a:t>
            </a:r>
            <a:r>
              <a:rPr lang="en-US" sz="1600" dirty="0">
                <a:solidFill>
                  <a:schemeClr val="tx1"/>
                </a:solidFill>
              </a:rPr>
              <a:t>)</a:t>
            </a:r>
          </a:p>
          <a:p>
            <a:pPr marL="1200150" lvl="2" indent="-285750">
              <a:buFont typeface="Arial" panose="020B0604020202020204" pitchFamily="34" charset="0"/>
              <a:buChar char="•"/>
            </a:pPr>
            <a:r>
              <a:rPr lang="en-US" sz="1400" dirty="0"/>
              <a:t>2 Joint, and 2 MAC/PHY, and 4 MAC telcos</a:t>
            </a:r>
          </a:p>
          <a:p>
            <a:pPr marL="1200150" lvl="2" indent="-285750">
              <a:buFont typeface="Arial" panose="020B0604020202020204" pitchFamily="34" charset="0"/>
              <a:buChar char="•"/>
            </a:pPr>
            <a:r>
              <a:rPr lang="en-US" sz="1400" dirty="0"/>
              <a:t>During which were resolved*: ~</a:t>
            </a:r>
            <a:r>
              <a:rPr lang="en-US" sz="1400" dirty="0">
                <a:solidFill>
                  <a:srgbClr val="FF0000"/>
                </a:solidFill>
              </a:rPr>
              <a:t>125</a:t>
            </a:r>
            <a:r>
              <a:rPr lang="en-US" sz="1400" dirty="0"/>
              <a:t> MAC, ~</a:t>
            </a:r>
            <a:r>
              <a:rPr lang="en-US" sz="1400" dirty="0">
                <a:solidFill>
                  <a:srgbClr val="FF0000"/>
                </a:solidFill>
              </a:rPr>
              <a:t>60</a:t>
            </a:r>
            <a:r>
              <a:rPr lang="en-US" sz="1400" dirty="0"/>
              <a:t> Joint, and ~</a:t>
            </a:r>
            <a:r>
              <a:rPr lang="en-US" sz="1400" dirty="0">
                <a:solidFill>
                  <a:srgbClr val="FF0000"/>
                </a:solidFill>
              </a:rPr>
              <a:t>30</a:t>
            </a:r>
            <a:r>
              <a:rPr lang="en-US" sz="1400" dirty="0"/>
              <a:t> PHY comments</a:t>
            </a:r>
          </a:p>
          <a:p>
            <a:pPr marL="800100" lvl="1">
              <a:buFont typeface="Arial" panose="020B0604020202020204" pitchFamily="34" charset="0"/>
              <a:buChar char="•"/>
            </a:pPr>
            <a:r>
              <a:rPr lang="en-US" sz="1600" dirty="0"/>
              <a:t>Held a 3-day MAC ad-hoc meeting in Berlin, Germany (</a:t>
            </a:r>
            <a:r>
              <a:rPr lang="en-US" sz="1600" dirty="0">
                <a:hlinkClick r:id="rId3"/>
              </a:rPr>
              <a:t>11-23/921r6</a:t>
            </a:r>
            <a:r>
              <a:rPr lang="en-US" sz="1600" dirty="0"/>
              <a:t>)</a:t>
            </a:r>
          </a:p>
          <a:p>
            <a:pPr marL="1200150" lvl="2">
              <a:buFont typeface="Arial" panose="020B0604020202020204" pitchFamily="34" charset="0"/>
              <a:buChar char="•"/>
            </a:pPr>
            <a:r>
              <a:rPr lang="en-US" sz="1400" dirty="0"/>
              <a:t>During which an additional ~</a:t>
            </a:r>
            <a:r>
              <a:rPr lang="en-US" sz="1400" dirty="0">
                <a:solidFill>
                  <a:srgbClr val="FF0000"/>
                </a:solidFill>
              </a:rPr>
              <a:t>280</a:t>
            </a:r>
            <a:r>
              <a:rPr lang="en-US" sz="1400" dirty="0"/>
              <a:t> comments were resolved</a:t>
            </a:r>
          </a:p>
          <a:p>
            <a:pPr>
              <a:buFont typeface="Arial" panose="020B0604020202020204" pitchFamily="34" charset="0"/>
              <a:buChar char="•"/>
            </a:pPr>
            <a:r>
              <a:rPr lang="en-US" sz="1800" dirty="0"/>
              <a:t>Targets for July plenary</a:t>
            </a:r>
          </a:p>
          <a:p>
            <a:pPr lvl="1">
              <a:buFont typeface="Arial" panose="020B0604020202020204" pitchFamily="34" charset="0"/>
              <a:buChar char="•"/>
            </a:pPr>
            <a:r>
              <a:rPr lang="en-US" sz="1600" dirty="0"/>
              <a:t>Continue and eventually complete* LB271 comment resolutions</a:t>
            </a:r>
          </a:p>
          <a:p>
            <a:pPr marL="914400" lvl="2" indent="0"/>
            <a:r>
              <a:rPr lang="en-US" sz="1400" dirty="0"/>
              <a:t>*Remaining CIDs: ~390 CIDs presented but not concluded yet &amp; ~310 pending CIDs</a:t>
            </a:r>
          </a:p>
          <a:p>
            <a:pPr lvl="1">
              <a:buFont typeface="Arial" panose="020B0604020202020204" pitchFamily="34" charset="0"/>
              <a:buChar char="•"/>
            </a:pPr>
            <a:r>
              <a:rPr lang="en-US" sz="1600" dirty="0"/>
              <a:t>Discuss any technical presentations</a:t>
            </a:r>
          </a:p>
          <a:p>
            <a:pPr>
              <a:buFont typeface="Arial" panose="020B0604020202020204" pitchFamily="34" charset="0"/>
              <a:buChar char="•"/>
            </a:pPr>
            <a:r>
              <a:rPr lang="en-US" sz="1800" dirty="0"/>
              <a:t>Agenda is available in </a:t>
            </a:r>
            <a:r>
              <a:rPr lang="en-US" sz="1800" dirty="0">
                <a:hlinkClick r:id="rId4"/>
              </a:rPr>
              <a:t>11-23/919r0</a:t>
            </a:r>
            <a:endParaRPr lang="en-US" sz="1800" dirty="0">
              <a:solidFill>
                <a:srgbClr val="FF0000"/>
              </a:solidFill>
            </a:endParaRPr>
          </a:p>
          <a:p>
            <a:pPr lvl="1">
              <a:buFont typeface="Arial" panose="020B0604020202020204" pitchFamily="34" charset="0"/>
              <a:buChar char="•"/>
            </a:pPr>
            <a:r>
              <a:rPr lang="en-US" sz="1600" dirty="0"/>
              <a:t>Schedule is provided in the next slide</a:t>
            </a:r>
          </a:p>
        </p:txBody>
      </p:sp>
      <p:grpSp>
        <p:nvGrpSpPr>
          <p:cNvPr id="11" name="Group 10">
            <a:extLst>
              <a:ext uri="{FF2B5EF4-FFF2-40B4-BE49-F238E27FC236}">
                <a16:creationId xmlns:a16="http://schemas.microsoft.com/office/drawing/2014/main" id="{8DE90360-D941-43D1-853B-3415B3A0ED7E}"/>
              </a:ext>
            </a:extLst>
          </p:cNvPr>
          <p:cNvGrpSpPr/>
          <p:nvPr/>
        </p:nvGrpSpPr>
        <p:grpSpPr>
          <a:xfrm>
            <a:off x="8552278" y="5181755"/>
            <a:ext cx="3188501" cy="1043858"/>
            <a:chOff x="9314474" y="5383231"/>
            <a:chExt cx="2634469" cy="1006577"/>
          </a:xfrm>
        </p:grpSpPr>
        <p:sp>
          <p:nvSpPr>
            <p:cNvPr id="2" name="Rectangle 1">
              <a:extLst>
                <a:ext uri="{FF2B5EF4-FFF2-40B4-BE49-F238E27FC236}">
                  <a16:creationId xmlns:a16="http://schemas.microsoft.com/office/drawing/2014/main" id="{24DBDADD-EFD5-4EBD-8722-F83530F3A109}"/>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TextBox 8">
              <a:extLst>
                <a:ext uri="{FF2B5EF4-FFF2-40B4-BE49-F238E27FC236}">
                  <a16:creationId xmlns:a16="http://schemas.microsoft.com/office/drawing/2014/main" id="{F1036C4B-10F5-4228-BB94-1D0325C95929}"/>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12" name="Rectangle 11">
              <a:extLst>
                <a:ext uri="{FF2B5EF4-FFF2-40B4-BE49-F238E27FC236}">
                  <a16:creationId xmlns:a16="http://schemas.microsoft.com/office/drawing/2014/main" id="{3CABFFB5-EB33-496A-8B11-9F178DE319A0}"/>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0C08FBFF-CEAD-49D5-BC69-DCF68E787267}"/>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7FE48AD9-9D43-4965-A380-828DB24EF4E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TextBox 9">
              <a:extLst>
                <a:ext uri="{FF2B5EF4-FFF2-40B4-BE49-F238E27FC236}">
                  <a16:creationId xmlns:a16="http://schemas.microsoft.com/office/drawing/2014/main" id="{13AC7F5B-8E05-46E5-8A8C-8CA361E79753}"/>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23" name="TextBox 22">
              <a:extLst>
                <a:ext uri="{FF2B5EF4-FFF2-40B4-BE49-F238E27FC236}">
                  <a16:creationId xmlns:a16="http://schemas.microsoft.com/office/drawing/2014/main" id="{50D181A5-EDC2-4175-8345-CCC7A324853D}"/>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24" name="TextBox 23">
              <a:extLst>
                <a:ext uri="{FF2B5EF4-FFF2-40B4-BE49-F238E27FC236}">
                  <a16:creationId xmlns:a16="http://schemas.microsoft.com/office/drawing/2014/main" id="{AAA1AB56-3428-4FAA-B81A-51FE57AE3119}"/>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22" name="TextBox 21">
            <a:extLst>
              <a:ext uri="{FF2B5EF4-FFF2-40B4-BE49-F238E27FC236}">
                <a16:creationId xmlns:a16="http://schemas.microsoft.com/office/drawing/2014/main" id="{E1139043-43E5-B97C-4B52-0CD55CF29C3C}"/>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33" name="TextBox 32">
            <a:extLst>
              <a:ext uri="{FF2B5EF4-FFF2-40B4-BE49-F238E27FC236}">
                <a16:creationId xmlns:a16="http://schemas.microsoft.com/office/drawing/2014/main" id="{BD911947-3F10-DC44-B977-0E11C4E945E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34" name="TextBox 33">
            <a:extLst>
              <a:ext uri="{FF2B5EF4-FFF2-40B4-BE49-F238E27FC236}">
                <a16:creationId xmlns:a16="http://schemas.microsoft.com/office/drawing/2014/main" id="{22CAA85B-14A2-2477-3BED-CFDE4FF457CE}"/>
              </a:ext>
            </a:extLst>
          </p:cNvPr>
          <p:cNvSpPr txBox="1"/>
          <p:nvPr/>
        </p:nvSpPr>
        <p:spPr>
          <a:xfrm>
            <a:off x="11156127" y="5510553"/>
            <a:ext cx="652456" cy="261610"/>
          </a:xfrm>
          <a:prstGeom prst="rect">
            <a:avLst/>
          </a:prstGeom>
          <a:noFill/>
        </p:spPr>
        <p:txBody>
          <a:bodyPr wrap="square">
            <a:spAutoFit/>
          </a:bodyPr>
          <a:lstStyle/>
          <a:p>
            <a:r>
              <a:rPr lang="en-US" sz="1100" b="1" dirty="0">
                <a:solidFill>
                  <a:schemeClr val="tx1"/>
                </a:solidFill>
              </a:rPr>
              <a:t>JOINT</a:t>
            </a:r>
          </a:p>
        </p:txBody>
      </p:sp>
      <p:grpSp>
        <p:nvGrpSpPr>
          <p:cNvPr id="20" name="Group 19">
            <a:extLst>
              <a:ext uri="{FF2B5EF4-FFF2-40B4-BE49-F238E27FC236}">
                <a16:creationId xmlns:a16="http://schemas.microsoft.com/office/drawing/2014/main" id="{5ABE383E-2882-F325-A834-90F45192B92B}"/>
              </a:ext>
            </a:extLst>
          </p:cNvPr>
          <p:cNvGrpSpPr/>
          <p:nvPr/>
        </p:nvGrpSpPr>
        <p:grpSpPr>
          <a:xfrm>
            <a:off x="7869467" y="1676400"/>
            <a:ext cx="4281630" cy="3211222"/>
            <a:chOff x="7869467" y="1676400"/>
            <a:chExt cx="4281630" cy="3211222"/>
          </a:xfrm>
        </p:grpSpPr>
        <p:pic>
          <p:nvPicPr>
            <p:cNvPr id="13" name="Picture 12">
              <a:extLst>
                <a:ext uri="{FF2B5EF4-FFF2-40B4-BE49-F238E27FC236}">
                  <a16:creationId xmlns:a16="http://schemas.microsoft.com/office/drawing/2014/main" id="{FE02301D-AD30-8363-DB13-EFBC8183E969}"/>
                </a:ext>
              </a:extLst>
            </p:cNvPr>
            <p:cNvPicPr>
              <a:picLocks noChangeAspect="1"/>
            </p:cNvPicPr>
            <p:nvPr/>
          </p:nvPicPr>
          <p:blipFill>
            <a:blip r:embed="rId5"/>
            <a:stretch>
              <a:fillRect/>
            </a:stretch>
          </p:blipFill>
          <p:spPr>
            <a:xfrm>
              <a:off x="7869467" y="1676400"/>
              <a:ext cx="4281630" cy="3211222"/>
            </a:xfrm>
            <a:prstGeom prst="rect">
              <a:avLst/>
            </a:prstGeom>
          </p:spPr>
        </p:pic>
        <p:sp>
          <p:nvSpPr>
            <p:cNvPr id="14" name="Rectangle 13">
              <a:extLst>
                <a:ext uri="{FF2B5EF4-FFF2-40B4-BE49-F238E27FC236}">
                  <a16:creationId xmlns:a16="http://schemas.microsoft.com/office/drawing/2014/main" id="{5C711AF5-13B6-B36B-A977-C8FFCBCBB8EA}"/>
                </a:ext>
              </a:extLst>
            </p:cNvPr>
            <p:cNvSpPr/>
            <p:nvPr/>
          </p:nvSpPr>
          <p:spPr bwMode="auto">
            <a:xfrm>
              <a:off x="9347969" y="2547048"/>
              <a:ext cx="650134" cy="1977161"/>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304FE8AE-C130-387A-F05A-621A1AC5DB0E}"/>
                </a:ext>
              </a:extLst>
            </p:cNvPr>
            <p:cNvSpPr/>
            <p:nvPr/>
          </p:nvSpPr>
          <p:spPr bwMode="auto">
            <a:xfrm>
              <a:off x="8526612" y="2039912"/>
              <a:ext cx="650133" cy="2484198"/>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EB712E1E-DF4D-3C5A-1075-31ACEFFCD3FC}"/>
                </a:ext>
              </a:extLst>
            </p:cNvPr>
            <p:cNvSpPr/>
            <p:nvPr/>
          </p:nvSpPr>
          <p:spPr bwMode="auto">
            <a:xfrm>
              <a:off x="10181487" y="2290592"/>
              <a:ext cx="650133" cy="223361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BCE092BE-5972-46FC-A428-DAA5409E929F}"/>
                </a:ext>
              </a:extLst>
            </p:cNvPr>
            <p:cNvSpPr/>
            <p:nvPr/>
          </p:nvSpPr>
          <p:spPr bwMode="auto">
            <a:xfrm>
              <a:off x="11010633" y="2460039"/>
              <a:ext cx="650134" cy="2082750"/>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
        <p:nvSpPr>
          <p:cNvPr id="3" name="Footer Placeholder 2">
            <a:extLst>
              <a:ext uri="{FF2B5EF4-FFF2-40B4-BE49-F238E27FC236}">
                <a16:creationId xmlns:a16="http://schemas.microsoft.com/office/drawing/2014/main" id="{73B6BCDE-AAE2-C9A1-BFD3-49FB5AA6D329}"/>
              </a:ext>
            </a:extLst>
          </p:cNvPr>
          <p:cNvSpPr>
            <a:spLocks noGrp="1"/>
          </p:cNvSpPr>
          <p:nvPr>
            <p:ph type="ftr" idx="14"/>
          </p:nvPr>
        </p:nvSpPr>
        <p:spPr/>
        <p:txBody>
          <a:bodyPr/>
          <a:lstStyle/>
          <a:p>
            <a:r>
              <a:rPr lang="en-GB"/>
              <a:t>Alfred Asterjadhi, Qualcomm</a:t>
            </a:r>
            <a:endParaRPr lang="en-GB" dirty="0"/>
          </a:p>
        </p:txBody>
      </p:sp>
      <p:sp>
        <p:nvSpPr>
          <p:cNvPr id="21" name="Slide Number Placeholder 20">
            <a:extLst>
              <a:ext uri="{FF2B5EF4-FFF2-40B4-BE49-F238E27FC236}">
                <a16:creationId xmlns:a16="http://schemas.microsoft.com/office/drawing/2014/main" id="{77D95AF3-5FCF-6B0C-593D-7391CC4B307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25" name="Date Placeholder 24">
            <a:extLst>
              <a:ext uri="{FF2B5EF4-FFF2-40B4-BE49-F238E27FC236}">
                <a16:creationId xmlns:a16="http://schemas.microsoft.com/office/drawing/2014/main" id="{75A00918-2002-7523-668C-4DCF6716D240}"/>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236444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ACE5-785B-EC0B-5471-23CDEFFFFEFD}"/>
              </a:ext>
            </a:extLst>
          </p:cNvPr>
          <p:cNvSpPr>
            <a:spLocks noGrp="1"/>
          </p:cNvSpPr>
          <p:nvPr>
            <p:ph type="title"/>
          </p:nvPr>
        </p:nvSpPr>
        <p:spPr/>
        <p:txBody>
          <a:bodyPr/>
          <a:lstStyle/>
          <a:p>
            <a:r>
              <a:rPr lang="en-US" dirty="0">
                <a:solidFill>
                  <a:schemeClr val="tx1"/>
                </a:solidFill>
              </a:rPr>
              <a:t>TGbe July F2F Schedule</a:t>
            </a:r>
          </a:p>
        </p:txBody>
      </p:sp>
      <p:graphicFrame>
        <p:nvGraphicFramePr>
          <p:cNvPr id="3" name="Table 2">
            <a:extLst>
              <a:ext uri="{FF2B5EF4-FFF2-40B4-BE49-F238E27FC236}">
                <a16:creationId xmlns:a16="http://schemas.microsoft.com/office/drawing/2014/main" id="{8AF071A8-FA8B-0ECC-60C5-276D0F87251A}"/>
              </a:ext>
            </a:extLst>
          </p:cNvPr>
          <p:cNvGraphicFramePr>
            <a:graphicFrameLocks noGrp="1"/>
          </p:cNvGraphicFramePr>
          <p:nvPr>
            <p:extLst>
              <p:ext uri="{D42A27DB-BD31-4B8C-83A1-F6EECF244321}">
                <p14:modId xmlns:p14="http://schemas.microsoft.com/office/powerpoint/2010/main" val="972579196"/>
              </p:ext>
            </p:extLst>
          </p:nvPr>
        </p:nvGraphicFramePr>
        <p:xfrm>
          <a:off x="2637272" y="2133600"/>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
        <p:nvSpPr>
          <p:cNvPr id="7" name="Footer Placeholder 6">
            <a:extLst>
              <a:ext uri="{FF2B5EF4-FFF2-40B4-BE49-F238E27FC236}">
                <a16:creationId xmlns:a16="http://schemas.microsoft.com/office/drawing/2014/main" id="{706D155B-D8FD-C023-FA41-8C987CFF1CEF}"/>
              </a:ext>
            </a:extLst>
          </p:cNvPr>
          <p:cNvSpPr>
            <a:spLocks noGrp="1"/>
          </p:cNvSpPr>
          <p:nvPr>
            <p:ph type="ftr" idx="14"/>
          </p:nvPr>
        </p:nvSpPr>
        <p:spPr/>
        <p:txBody>
          <a:bodyPr/>
          <a:lstStyle/>
          <a:p>
            <a:r>
              <a:rPr lang="en-GB"/>
              <a:t>Alfred Asterjadhi, Qualcomm</a:t>
            </a:r>
            <a:endParaRPr lang="en-GB" dirty="0"/>
          </a:p>
        </p:txBody>
      </p:sp>
      <p:sp>
        <p:nvSpPr>
          <p:cNvPr id="8" name="Slide Number Placeholder 7">
            <a:extLst>
              <a:ext uri="{FF2B5EF4-FFF2-40B4-BE49-F238E27FC236}">
                <a16:creationId xmlns:a16="http://schemas.microsoft.com/office/drawing/2014/main" id="{7D574FF7-8DF5-804D-7828-FD80A7E42AD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9" name="Date Placeholder 8">
            <a:extLst>
              <a:ext uri="{FF2B5EF4-FFF2-40B4-BE49-F238E27FC236}">
                <a16:creationId xmlns:a16="http://schemas.microsoft.com/office/drawing/2014/main" id="{D016BCBB-9DAC-7B8F-4162-366F48575CB1}"/>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5149338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a:t>TGbf</a:t>
            </a:r>
            <a:r>
              <a:rPr lang="en-US" altLang="zh-CN" dirty="0"/>
              <a:t> (WLAN Sensing)</a:t>
            </a:r>
            <a:r>
              <a:rPr lang="en-US" dirty="0"/>
              <a:t>–</a:t>
            </a:r>
            <a:r>
              <a:rPr lang="en-US" altLang="zh-CN" dirty="0"/>
              <a:t> </a:t>
            </a:r>
            <a:r>
              <a:rPr lang="en-US" altLang="zh-CN" dirty="0">
                <a:solidFill>
                  <a:srgbClr val="0000FF"/>
                </a:solidFill>
              </a:rPr>
              <a:t>July </a:t>
            </a:r>
            <a:r>
              <a:rPr lang="en-US" dirty="0"/>
              <a:t>2023</a:t>
            </a:r>
            <a:endParaRPr lang="en-GB" dirty="0"/>
          </a:p>
        </p:txBody>
      </p:sp>
      <p:sp>
        <p:nvSpPr>
          <p:cNvPr id="9218" name="Rectangle 2"/>
          <p:cNvSpPr>
            <a:spLocks noGrp="1" noChangeArrowheads="1"/>
          </p:cNvSpPr>
          <p:nvPr>
            <p:ph idx="1"/>
          </p:nvPr>
        </p:nvSpPr>
        <p:spPr>
          <a:xfrm>
            <a:off x="914402" y="1524000"/>
            <a:ext cx="6629398" cy="4800600"/>
          </a:xfrm>
          <a:ln/>
        </p:spPr>
        <p:txBody>
          <a:bodyPr/>
          <a:lstStyle/>
          <a:p>
            <a:pPr algn="just">
              <a:spcBef>
                <a:spcPts val="0"/>
              </a:spcBef>
              <a:spcAft>
                <a:spcPts val="600"/>
              </a:spcAft>
              <a:buFont typeface="Arial" panose="020B0604020202020204" pitchFamily="34" charset="0"/>
              <a:buChar char="•"/>
            </a:pPr>
            <a:r>
              <a:rPr lang="en-US" sz="1800" dirty="0"/>
              <a:t>Progress since </a:t>
            </a:r>
            <a:r>
              <a:rPr lang="en-US" altLang="zh-CN" sz="1800" dirty="0">
                <a:solidFill>
                  <a:srgbClr val="0000FF"/>
                </a:solidFill>
              </a:rPr>
              <a:t>May </a:t>
            </a:r>
            <a:r>
              <a:rPr lang="en-US" altLang="zh-CN" sz="1800" dirty="0"/>
              <a:t>2023 session</a:t>
            </a:r>
            <a:endParaRPr lang="en-US" sz="1800" dirty="0"/>
          </a:p>
          <a:p>
            <a:pPr marL="720725" lvl="1" indent="-342900" algn="just">
              <a:spcBef>
                <a:spcPts val="0"/>
              </a:spcBef>
              <a:spcAft>
                <a:spcPts val="600"/>
              </a:spcAft>
              <a:buFont typeface="Times New Roman" panose="02020603050405020304" pitchFamily="18" charset="0"/>
              <a:buChar char="−"/>
            </a:pPr>
            <a:r>
              <a:rPr lang="en-US" sz="1600" dirty="0">
                <a:solidFill>
                  <a:srgbClr val="0000FF"/>
                </a:solidFill>
              </a:rPr>
              <a:t>12</a:t>
            </a:r>
            <a:r>
              <a:rPr lang="en-US" sz="1600" dirty="0"/>
              <a:t> teleconference calls were held</a:t>
            </a:r>
          </a:p>
          <a:p>
            <a:pPr marL="720725" lvl="1" indent="-342900" algn="just">
              <a:spcBef>
                <a:spcPts val="0"/>
              </a:spcBef>
              <a:spcAft>
                <a:spcPts val="600"/>
              </a:spcAft>
              <a:buFont typeface="Times New Roman" panose="02020603050405020304" pitchFamily="18" charset="0"/>
              <a:buChar char="−"/>
            </a:pPr>
            <a:r>
              <a:rPr lang="en-US" altLang="zh-CN" sz="1600" dirty="0" err="1"/>
              <a:t>TGbf</a:t>
            </a:r>
            <a:r>
              <a:rPr lang="en-US" altLang="zh-CN" sz="1600" dirty="0"/>
              <a:t> ad-hoc meeting on </a:t>
            </a:r>
            <a:r>
              <a:rPr lang="en-US" altLang="zh-CN" sz="1600" dirty="0">
                <a:solidFill>
                  <a:srgbClr val="0000FF"/>
                </a:solidFill>
              </a:rPr>
              <a:t>July 6, 7, 8</a:t>
            </a:r>
            <a:r>
              <a:rPr lang="en-US" altLang="zh-CN" sz="1600" dirty="0"/>
              <a:t>, 2023, in the </a:t>
            </a:r>
            <a:r>
              <a:rPr lang="en-US" altLang="zh-CN" sz="1600" dirty="0">
                <a:solidFill>
                  <a:srgbClr val="0000FF"/>
                </a:solidFill>
              </a:rPr>
              <a:t>Ericsson Office, Lund, Sweden </a:t>
            </a:r>
          </a:p>
          <a:p>
            <a:pPr marL="720725" lvl="1" indent="-342900" algn="just">
              <a:spcBef>
                <a:spcPts val="0"/>
              </a:spcBef>
              <a:spcAft>
                <a:spcPts val="300"/>
              </a:spcAft>
              <a:buFont typeface="Times New Roman" panose="02020603050405020304" pitchFamily="18" charset="0"/>
              <a:buChar char="−"/>
            </a:pPr>
            <a:r>
              <a:rPr lang="en-US" altLang="zh-CN" sz="1800" dirty="0">
                <a:solidFill>
                  <a:srgbClr val="0000FF"/>
                </a:solidFill>
              </a:rPr>
              <a:t>Comment resolution </a:t>
            </a:r>
            <a:r>
              <a:rPr lang="en-US" altLang="zh-CN" sz="1800" dirty="0"/>
              <a:t>for D1.0 (LB272)</a:t>
            </a:r>
          </a:p>
          <a:p>
            <a:pPr marL="1120775" lvl="2" indent="-342900" algn="just">
              <a:spcBef>
                <a:spcPts val="0"/>
              </a:spcBef>
              <a:spcAft>
                <a:spcPts val="300"/>
              </a:spcAft>
              <a:buSzPct val="50000"/>
              <a:buFont typeface="Wingdings" panose="05000000000000000000" pitchFamily="2" charset="2"/>
              <a:buChar char="n"/>
            </a:pPr>
            <a:r>
              <a:rPr lang="en-US" altLang="zh-CN" sz="1600" dirty="0"/>
              <a:t>the Comment resolution for </a:t>
            </a:r>
            <a:r>
              <a:rPr lang="en-US" altLang="zh-CN" sz="1600" dirty="0">
                <a:solidFill>
                  <a:srgbClr val="FF0000"/>
                </a:solidFill>
              </a:rPr>
              <a:t>407 </a:t>
            </a:r>
            <a:r>
              <a:rPr lang="en-US" altLang="zh-CN" sz="1600" dirty="0"/>
              <a:t>CID are </a:t>
            </a:r>
            <a:r>
              <a:rPr lang="en-US" altLang="zh-CN" sz="1600" dirty="0">
                <a:solidFill>
                  <a:srgbClr val="0000FF"/>
                </a:solidFill>
              </a:rPr>
              <a:t>newly</a:t>
            </a:r>
            <a:r>
              <a:rPr lang="en-US" altLang="zh-CN" sz="1600" dirty="0"/>
              <a:t> approved </a:t>
            </a:r>
            <a:r>
              <a:rPr lang="en-US" altLang="zh-CN" sz="1600" dirty="0">
                <a:solidFill>
                  <a:schemeClr val="tx1"/>
                </a:solidFill>
              </a:rPr>
              <a:t>or </a:t>
            </a:r>
            <a:r>
              <a:rPr lang="en-US" altLang="zh-CN" sz="1600" dirty="0">
                <a:solidFill>
                  <a:srgbClr val="0000FF"/>
                </a:solidFill>
              </a:rPr>
              <a:t>marked</a:t>
            </a:r>
            <a:r>
              <a:rPr lang="en-US" altLang="zh-CN" sz="1600" dirty="0">
                <a:solidFill>
                  <a:schemeClr val="tx1"/>
                </a:solidFill>
              </a:rPr>
              <a:t> as “ready for motion” </a:t>
            </a:r>
            <a:endParaRPr lang="en-US" altLang="zh-CN" sz="1600" dirty="0"/>
          </a:p>
          <a:p>
            <a:pPr marL="1120775" lvl="2" indent="-342900" algn="just">
              <a:spcBef>
                <a:spcPts val="0"/>
              </a:spcBef>
              <a:spcAft>
                <a:spcPts val="300"/>
              </a:spcAft>
              <a:buSzPct val="50000"/>
              <a:buFont typeface="Wingdings" panose="05000000000000000000" pitchFamily="2" charset="2"/>
              <a:buChar char="n"/>
            </a:pPr>
            <a:r>
              <a:rPr lang="en-US" altLang="zh-CN" sz="1600" dirty="0">
                <a:solidFill>
                  <a:srgbClr val="FF0000"/>
                </a:solidFill>
              </a:rPr>
              <a:t>87.94</a:t>
            </a:r>
            <a:r>
              <a:rPr lang="en-US" altLang="zh-CN" sz="1600" dirty="0">
                <a:solidFill>
                  <a:schemeClr val="tx1"/>
                </a:solidFill>
              </a:rPr>
              <a:t>% of all LB272 comments are now resolved or marked as “ready for motion” </a:t>
            </a:r>
          </a:p>
          <a:p>
            <a:pPr marL="1120775" lvl="2" indent="-342900" algn="just">
              <a:spcBef>
                <a:spcPts val="0"/>
              </a:spcBef>
              <a:spcAft>
                <a:spcPts val="300"/>
              </a:spcAft>
              <a:buSzPct val="50000"/>
              <a:buFont typeface="Wingdings" panose="05000000000000000000" pitchFamily="2" charset="2"/>
              <a:buChar char="n"/>
            </a:pPr>
            <a:r>
              <a:rPr lang="en-US" altLang="zh-CN" sz="1600" dirty="0">
                <a:solidFill>
                  <a:schemeClr val="tx1"/>
                </a:solidFill>
              </a:rPr>
              <a:t>(</a:t>
            </a:r>
            <a:r>
              <a:rPr lang="en-US" altLang="zh-CN" sz="1600" dirty="0">
                <a:solidFill>
                  <a:srgbClr val="FF0000"/>
                </a:solidFill>
              </a:rPr>
              <a:t>1145 </a:t>
            </a:r>
            <a:r>
              <a:rPr lang="en-US" altLang="zh-CN" sz="1600" dirty="0">
                <a:solidFill>
                  <a:schemeClr val="tx1"/>
                </a:solidFill>
              </a:rPr>
              <a:t>/1302, Please refer to the figure)</a:t>
            </a:r>
          </a:p>
          <a:p>
            <a:pPr marL="720725" lvl="1" indent="-342900" algn="just">
              <a:spcBef>
                <a:spcPts val="0"/>
              </a:spcBef>
              <a:spcAft>
                <a:spcPts val="300"/>
              </a:spcAft>
              <a:buFont typeface="Times New Roman" panose="02020603050405020304" pitchFamily="18" charset="0"/>
              <a:buChar char="−"/>
            </a:pPr>
            <a:r>
              <a:rPr lang="en-US" altLang="zh-CN" sz="1800" dirty="0">
                <a:solidFill>
                  <a:schemeClr val="tx1"/>
                </a:solidFill>
              </a:rPr>
              <a:t>Privacy discussion for 802.11bf</a:t>
            </a:r>
          </a:p>
          <a:p>
            <a:pPr marL="1657350" lvl="3" indent="-342900" algn="just">
              <a:spcBef>
                <a:spcPts val="0"/>
              </a:spcBef>
              <a:spcAft>
                <a:spcPts val="600"/>
              </a:spcAft>
              <a:buFont typeface="Arial" panose="020B0604020202020204" pitchFamily="34" charset="0"/>
              <a:buChar char="•"/>
            </a:pPr>
            <a:endParaRPr lang="en-US" sz="1200" dirty="0"/>
          </a:p>
          <a:p>
            <a:pPr algn="just">
              <a:spcBef>
                <a:spcPts val="0"/>
              </a:spcBef>
              <a:spcAft>
                <a:spcPts val="600"/>
              </a:spcAft>
              <a:buFont typeface="Arial" panose="020B0604020202020204" pitchFamily="34" charset="0"/>
              <a:buChar char="•"/>
            </a:pPr>
            <a:r>
              <a:rPr lang="en-US" sz="1800" dirty="0"/>
              <a:t>Goals for </a:t>
            </a:r>
            <a:r>
              <a:rPr lang="en-US" altLang="zh-CN" sz="1800" dirty="0">
                <a:solidFill>
                  <a:srgbClr val="0000FF"/>
                </a:solidFill>
              </a:rPr>
              <a:t>July </a:t>
            </a:r>
            <a:r>
              <a:rPr lang="en-US" altLang="zh-CN" sz="1800" dirty="0"/>
              <a:t>2023 session</a:t>
            </a:r>
            <a:endParaRPr lang="en-US" sz="1800" dirty="0"/>
          </a:p>
          <a:p>
            <a:pPr marL="720725" lvl="1" indent="-342900" algn="just">
              <a:spcBef>
                <a:spcPts val="0"/>
              </a:spcBef>
              <a:spcAft>
                <a:spcPts val="600"/>
              </a:spcAft>
              <a:buFont typeface="Times New Roman" panose="02020603050405020304" pitchFamily="18" charset="0"/>
              <a:buChar char="−"/>
            </a:pPr>
            <a:r>
              <a:rPr lang="en-US" sz="1600" dirty="0">
                <a:solidFill>
                  <a:srgbClr val="0000FF"/>
                </a:solidFill>
              </a:rPr>
              <a:t>8</a:t>
            </a:r>
            <a:r>
              <a:rPr lang="en-US" sz="1600" dirty="0"/>
              <a:t> teleconference calls scheduled for </a:t>
            </a:r>
            <a:r>
              <a:rPr lang="en-US" sz="1600" dirty="0" err="1"/>
              <a:t>TGbf</a:t>
            </a:r>
            <a:r>
              <a:rPr lang="en-US" sz="1600" dirty="0"/>
              <a:t> (</a:t>
            </a:r>
            <a:r>
              <a:rPr lang="en-US" altLang="zh-CN" sz="1600" dirty="0">
                <a:solidFill>
                  <a:srgbClr val="0000FF"/>
                </a:solidFill>
              </a:rPr>
              <a:t>July 10 AM1 &amp; AM 2, 11 AM1 &amp; PM1, 12 AM1 &amp; AM2, 13 AM1 &amp; PM2</a:t>
            </a:r>
            <a:r>
              <a:rPr lang="en-US" sz="1600" dirty="0"/>
              <a:t>)</a:t>
            </a:r>
          </a:p>
          <a:p>
            <a:pPr marL="720725" lvl="1" indent="-342900" algn="just">
              <a:spcBef>
                <a:spcPts val="0"/>
              </a:spcBef>
              <a:spcAft>
                <a:spcPts val="600"/>
              </a:spcAft>
              <a:buFont typeface="Times New Roman" panose="02020603050405020304" pitchFamily="18" charset="0"/>
              <a:buChar char="−"/>
            </a:pPr>
            <a:r>
              <a:rPr lang="en-US" sz="1600" dirty="0"/>
              <a:t>Continue to resolve the </a:t>
            </a:r>
            <a:r>
              <a:rPr lang="en-US" altLang="zh-CN" sz="1600" dirty="0"/>
              <a:t>Comment </a:t>
            </a:r>
            <a:r>
              <a:rPr lang="en-US" sz="1600" dirty="0"/>
              <a:t>and </a:t>
            </a:r>
            <a:r>
              <a:rPr lang="en-US" altLang="zh-CN" sz="1600" dirty="0"/>
              <a:t>developing the </a:t>
            </a:r>
            <a:r>
              <a:rPr lang="en-US" altLang="zh-CN" sz="1600" dirty="0">
                <a:solidFill>
                  <a:srgbClr val="0000FF"/>
                </a:solidFill>
              </a:rPr>
              <a:t>Draft</a:t>
            </a:r>
            <a:r>
              <a:rPr lang="en-US" altLang="zh-CN" sz="1600" dirty="0"/>
              <a:t> (Requested </a:t>
            </a:r>
            <a:r>
              <a:rPr lang="en-US" altLang="zh-CN" sz="1600" dirty="0">
                <a:solidFill>
                  <a:srgbClr val="0000FF"/>
                </a:solidFill>
              </a:rPr>
              <a:t>2</a:t>
            </a:r>
            <a:r>
              <a:rPr lang="en-US" altLang="zh-CN" sz="1600" dirty="0"/>
              <a:t> calls per week)</a:t>
            </a:r>
          </a:p>
        </p:txBody>
      </p:sp>
      <p:graphicFrame>
        <p:nvGraphicFramePr>
          <p:cNvPr id="8" name="Chart 6">
            <a:extLst>
              <a:ext uri="{FF2B5EF4-FFF2-40B4-BE49-F238E27FC236}">
                <a16:creationId xmlns:a16="http://schemas.microsoft.com/office/drawing/2014/main" id="{C0807CB6-20C1-45B5-8F67-26150D548148}"/>
              </a:ext>
            </a:extLst>
          </p:cNvPr>
          <p:cNvGraphicFramePr/>
          <p:nvPr>
            <p:extLst>
              <p:ext uri="{D42A27DB-BD31-4B8C-83A1-F6EECF244321}">
                <p14:modId xmlns:p14="http://schemas.microsoft.com/office/powerpoint/2010/main" val="458619525"/>
              </p:ext>
            </p:extLst>
          </p:nvPr>
        </p:nvGraphicFramePr>
        <p:xfrm>
          <a:off x="77724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3" name="Footer Placeholder 2">
            <a:extLst>
              <a:ext uri="{FF2B5EF4-FFF2-40B4-BE49-F238E27FC236}">
                <a16:creationId xmlns:a16="http://schemas.microsoft.com/office/drawing/2014/main" id="{B15A4E14-8888-543E-2331-2F142DD1B439}"/>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92A09722-EADD-C0FD-40A7-E48F291B273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7" name="Date Placeholder 6">
            <a:extLst>
              <a:ext uri="{FF2B5EF4-FFF2-40B4-BE49-F238E27FC236}">
                <a16:creationId xmlns:a16="http://schemas.microsoft.com/office/drawing/2014/main" id="{3AD8174A-090E-373E-5D2D-5884B383AE8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257268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resolution for D1.0)</a:t>
            </a: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a:solidFill>
                  <a:schemeClr val="bg1">
                    <a:lumMod val="50000"/>
                  </a:schemeClr>
                </a:solidFill>
                <a:latin typeface="Times New Roman"/>
              </a:rPr>
              <a:t>Consider Ad Hoc meeting before July Plenary (decide during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8CE619E5-9F76-DB79-91BF-8465E984ACB2}"/>
              </a:ext>
            </a:extLst>
          </p:cNvPr>
          <p:cNvSpPr>
            <a:spLocks noGrp="1"/>
          </p:cNvSpPr>
          <p:nvPr>
            <p:ph type="ftr" idx="14"/>
          </p:nvPr>
        </p:nvSpPr>
        <p:spPr/>
        <p:txBody>
          <a:bodyPr/>
          <a:lstStyle/>
          <a:p>
            <a:r>
              <a:rPr lang="en-GB"/>
              <a:t>Tony Xiao Han, Huawei</a:t>
            </a:r>
            <a:endParaRPr lang="en-GB" dirty="0"/>
          </a:p>
        </p:txBody>
      </p:sp>
      <p:sp>
        <p:nvSpPr>
          <p:cNvPr id="5" name="Slide Number Placeholder 4">
            <a:extLst>
              <a:ext uri="{FF2B5EF4-FFF2-40B4-BE49-F238E27FC236}">
                <a16:creationId xmlns:a16="http://schemas.microsoft.com/office/drawing/2014/main" id="{C7F9C55B-75C1-0C4A-6338-2E07A3322D68}"/>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6" name="Date Placeholder 5">
            <a:extLst>
              <a:ext uri="{FF2B5EF4-FFF2-40B4-BE49-F238E27FC236}">
                <a16:creationId xmlns:a16="http://schemas.microsoft.com/office/drawing/2014/main" id="{483D997F-20D8-A167-77F8-FBC278713B4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3671531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chemeClr val="bg2"/>
                </a:solidFill>
                <a:cs typeface="Times New Roman" panose="02020603050405020304" pitchFamily="18" charset="0"/>
              </a:rPr>
              <a:t>– Too close to 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r>
              <a:rPr lang="en-US" altLang="zh-CN" sz="1100" dirty="0">
                <a:solidFill>
                  <a:schemeClr val="bg2"/>
                </a:solidFill>
                <a:cs typeface="Times New Roman" panose="02020603050405020304" pitchFamily="18" charset="0"/>
              </a:rPr>
              <a:t> - 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15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r>
              <a:rPr lang="en-US" altLang="zh-CN" sz="1100" dirty="0">
                <a:solidFill>
                  <a:schemeClr val="bg2"/>
                </a:solidFill>
                <a:cs typeface="Times New Roman" panose="02020603050405020304" pitchFamily="18" charset="0"/>
              </a:rPr>
              <a:t> - 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27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Cancelled</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29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 </a:t>
            </a:r>
            <a:r>
              <a:rPr lang="en-US" altLang="zh-CN" sz="1100" dirty="0">
                <a:solidFill>
                  <a:schemeClr val="bg2"/>
                </a:solidFill>
                <a:cs typeface="Times New Roman" panose="02020603050405020304" pitchFamily="18" charset="0"/>
              </a:rPr>
              <a:t>Cancelled</a:t>
            </a:r>
            <a:endParaRPr lang="en-US" altLang="zh-CN" sz="1100" dirty="0">
              <a:solidFill>
                <a:srgbClr val="00B0F0"/>
              </a:solidFill>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July 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70C0"/>
                </a:solidFill>
                <a:cs typeface="Times New Roman" panose="02020603050405020304" pitchFamily="18" charset="0"/>
              </a:rPr>
              <a:t>July 10    (Monday PM 2),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7030A0"/>
                </a:solidFill>
                <a:cs typeface="Times New Roman" panose="02020603050405020304" pitchFamily="18" charset="0"/>
              </a:rPr>
              <a:t>July 11    (Tuesday PM 1),		13:30-15:30 Berlin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July 12    (Wednesday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July 12    (Wednesday AM 2),		10:30-12:30 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July 13    (Thursday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70C0"/>
                </a:solidFill>
                <a:cs typeface="Times New Roman" panose="02020603050405020304" pitchFamily="18" charset="0"/>
              </a:rPr>
              <a:t>July 13    (Thursday PM 2),		16:00-18:00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 July 2023 CAC calls: </a:t>
            </a:r>
            <a:r>
              <a:rPr lang="en-US" altLang="zh-CN" sz="900" dirty="0">
                <a:solidFill>
                  <a:srgbClr val="0000FF"/>
                </a:solidFill>
                <a:cs typeface="Times New Roman" panose="02020603050405020304" pitchFamily="18" charset="0"/>
              </a:rPr>
              <a:t>Jun 5, June 26, July 9</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838200">
                  <a:extLst>
                    <a:ext uri="{9D8B030D-6E8A-4147-A177-3AD203B41FA5}">
                      <a16:colId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a:solidFill>
                  <a:srgbClr val="FF0000"/>
                </a:solidFill>
              </a:rPr>
              <a:t>Motion?</a:t>
            </a:r>
            <a:endParaRPr lang="en-GB" sz="1200" b="0" dirty="0">
              <a:solidFill>
                <a:srgbClr val="FF0000"/>
              </a:solidFill>
            </a:endParaRPr>
          </a:p>
        </p:txBody>
      </p:sp>
      <p:sp>
        <p:nvSpPr>
          <p:cNvPr id="2" name="Footer Placeholder 1">
            <a:extLst>
              <a:ext uri="{FF2B5EF4-FFF2-40B4-BE49-F238E27FC236}">
                <a16:creationId xmlns:a16="http://schemas.microsoft.com/office/drawing/2014/main" id="{5A5B1FFF-FFE3-45B5-D188-383703C4A537}"/>
              </a:ext>
            </a:extLst>
          </p:cNvPr>
          <p:cNvSpPr>
            <a:spLocks noGrp="1"/>
          </p:cNvSpPr>
          <p:nvPr>
            <p:ph type="ftr" idx="14"/>
          </p:nvPr>
        </p:nvSpPr>
        <p:spPr/>
        <p:txBody>
          <a:bodyPr/>
          <a:lstStyle/>
          <a:p>
            <a:r>
              <a:rPr lang="en-GB"/>
              <a:t>Tony Xiao Han, Huawei</a:t>
            </a:r>
            <a:endParaRPr lang="en-GB" dirty="0"/>
          </a:p>
        </p:txBody>
      </p:sp>
      <p:sp>
        <p:nvSpPr>
          <p:cNvPr id="3" name="Slide Number Placeholder 2">
            <a:extLst>
              <a:ext uri="{FF2B5EF4-FFF2-40B4-BE49-F238E27FC236}">
                <a16:creationId xmlns:a16="http://schemas.microsoft.com/office/drawing/2014/main" id="{F5659408-523C-8845-ADF3-344A7B7988C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4" name="Date Placeholder 3">
            <a:extLst>
              <a:ext uri="{FF2B5EF4-FFF2-40B4-BE49-F238E27FC236}">
                <a16:creationId xmlns:a16="http://schemas.microsoft.com/office/drawing/2014/main" id="{A738408E-46E6-B1D4-EFBE-406472337F85}"/>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8082051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solidFill>
                  <a:schemeClr val="bg2"/>
                </a:solidFill>
                <a:cs typeface="Times New Roman" panose="02020603050405020304" pitchFamily="18" charset="0"/>
              </a:rPr>
              <a:t>– Too close to July </a:t>
            </a:r>
            <a:r>
              <a:rPr lang="en-US" altLang="zh-CN" sz="1100" dirty="0" err="1">
                <a:solidFill>
                  <a:schemeClr val="bg2"/>
                </a:solidFill>
                <a:cs typeface="Times New Roman" panose="02020603050405020304" pitchFamily="18" charset="0"/>
              </a:rPr>
              <a:t>Pleany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31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24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50"/>
                </a:solidFill>
                <a:ea typeface="宋体" panose="02010600030101010101" pitchFamily="2" charset="-122"/>
              </a:rPr>
              <a:t>Sept 11    (Monday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F0"/>
                </a:solidFill>
                <a:ea typeface="宋体" panose="02010600030101010101" pitchFamily="2" charset="-122"/>
              </a:rPr>
              <a:t>Sept</a:t>
            </a:r>
            <a:r>
              <a:rPr lang="en-US" altLang="zh-CN" sz="1200" dirty="0">
                <a:solidFill>
                  <a:srgbClr val="00B0F0"/>
                </a:solidFill>
                <a:cs typeface="Times New Roman" panose="02020603050405020304" pitchFamily="18" charset="0"/>
              </a:rPr>
              <a:t> 11    (Monday AM 2), 	 	</a:t>
            </a:r>
            <a:r>
              <a:rPr lang="en-US" altLang="zh-CN" sz="1200" dirty="0">
                <a:solidFill>
                  <a:srgbClr val="00B0F0"/>
                </a:solidFill>
                <a:ea typeface="宋体" panose="02010600030101010101" pitchFamily="2" charset="-122"/>
              </a:rPr>
              <a:t>10:30-12:30 Atlanta time </a:t>
            </a: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F0"/>
                </a:solidFill>
                <a:ea typeface="宋体" panose="02010600030101010101" pitchFamily="2" charset="-122"/>
              </a:rPr>
              <a:t>Sept</a:t>
            </a:r>
            <a:r>
              <a:rPr lang="en-US" altLang="zh-CN" sz="1200" dirty="0">
                <a:solidFill>
                  <a:srgbClr val="00B0F0"/>
                </a:solidFill>
                <a:cs typeface="Times New Roman" panose="02020603050405020304" pitchFamily="18" charset="0"/>
              </a:rPr>
              <a:t> 12    (Tuesday AM 2),		</a:t>
            </a:r>
            <a:r>
              <a:rPr lang="en-US" altLang="zh-CN" sz="1200" dirty="0">
                <a:solidFill>
                  <a:srgbClr val="00B0F0"/>
                </a:solidFill>
                <a:ea typeface="宋体" panose="02010600030101010101" pitchFamily="2" charset="-122"/>
              </a:rPr>
              <a:t>10:30-12:30 Atlanta time </a:t>
            </a: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7030A0"/>
                </a:solidFill>
                <a:ea typeface="宋体" panose="02010600030101010101" pitchFamily="2" charset="-122"/>
              </a:rPr>
              <a:t>Sept</a:t>
            </a:r>
            <a:r>
              <a:rPr lang="en-US" altLang="zh-CN" sz="1200" dirty="0">
                <a:solidFill>
                  <a:srgbClr val="7030A0"/>
                </a:solidFill>
                <a:cs typeface="Times New Roman" panose="02020603050405020304" pitchFamily="18" charset="0"/>
              </a:rPr>
              <a:t> 12    (Tuesday PM 1),		13:30-15:30 </a:t>
            </a:r>
            <a:r>
              <a:rPr lang="en-US" altLang="zh-CN" sz="1200" dirty="0">
                <a:solidFill>
                  <a:srgbClr val="7030A0"/>
                </a:solidFill>
                <a:ea typeface="宋体" panose="02010600030101010101" pitchFamily="2" charset="-122"/>
              </a:rPr>
              <a:t>Atlanta</a:t>
            </a:r>
            <a:r>
              <a:rPr lang="en-US" altLang="zh-CN" sz="1200" dirty="0">
                <a:solidFill>
                  <a:srgbClr val="7030A0"/>
                </a:solidFill>
                <a:cs typeface="Times New Roman" panose="02020603050405020304" pitchFamily="18" charset="0"/>
              </a:rPr>
              <a:t>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ea typeface="宋体" panose="02010600030101010101" pitchFamily="2" charset="-122"/>
              </a:rPr>
              <a:t>Sept</a:t>
            </a:r>
            <a:r>
              <a:rPr lang="en-US" altLang="zh-CN" sz="1200" dirty="0">
                <a:solidFill>
                  <a:srgbClr val="00B050"/>
                </a:solidFill>
                <a:cs typeface="Times New Roman" panose="02020603050405020304" pitchFamily="18" charset="0"/>
              </a:rPr>
              <a:t> 13    (Wednesday AM 1),		08:00-10:00 </a:t>
            </a:r>
            <a:r>
              <a:rPr lang="en-US" altLang="zh-CN" sz="1200" dirty="0">
                <a:solidFill>
                  <a:srgbClr val="00B050"/>
                </a:solidFill>
                <a:ea typeface="宋体" panose="02010600030101010101" pitchFamily="2" charset="-122"/>
              </a:rPr>
              <a:t>Atlanta</a:t>
            </a:r>
            <a:r>
              <a:rPr lang="en-US" altLang="zh-CN" sz="1200" dirty="0">
                <a:solidFill>
                  <a:srgbClr val="00B05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Sept 13    (Wednesday AM 2),		10:30-12:30 Atlanta time </a:t>
            </a:r>
          </a:p>
          <a:p>
            <a:pPr marL="400050" lvl="2" indent="0" algn="just">
              <a:spcBef>
                <a:spcPct val="0"/>
              </a:spcBef>
              <a:spcAft>
                <a:spcPts val="0"/>
              </a:spcAft>
              <a:buNone/>
              <a:defRPr/>
            </a:pPr>
            <a:endParaRPr lang="en-US" altLang="zh-CN" sz="1200"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F0"/>
                </a:solidFill>
                <a:ea typeface="宋体" panose="02010600030101010101" pitchFamily="2" charset="-122"/>
              </a:rPr>
              <a:t>Sept</a:t>
            </a:r>
            <a:r>
              <a:rPr lang="en-US" altLang="zh-CN" sz="1200" dirty="0">
                <a:solidFill>
                  <a:srgbClr val="00B0F0"/>
                </a:solidFill>
                <a:cs typeface="Times New Roman" panose="02020603050405020304" pitchFamily="18" charset="0"/>
              </a:rPr>
              <a:t> 14    (Thursday AM 2),		</a:t>
            </a:r>
            <a:r>
              <a:rPr lang="en-US" altLang="zh-CN" sz="1200" dirty="0">
                <a:solidFill>
                  <a:srgbClr val="00B0F0"/>
                </a:solidFill>
                <a:ea typeface="宋体" panose="02010600030101010101" pitchFamily="2" charset="-122"/>
              </a:rPr>
              <a:t>10:30-12:30</a:t>
            </a:r>
            <a:r>
              <a:rPr lang="en-US" altLang="zh-CN" sz="1200" dirty="0">
                <a:solidFill>
                  <a:srgbClr val="00B0F0"/>
                </a:solidFill>
                <a:cs typeface="Times New Roman" panose="02020603050405020304" pitchFamily="18" charset="0"/>
              </a:rPr>
              <a:t> </a:t>
            </a:r>
            <a:r>
              <a:rPr lang="en-US" altLang="zh-CN" sz="1200" dirty="0">
                <a:solidFill>
                  <a:srgbClr val="00B0F0"/>
                </a:solidFill>
                <a:ea typeface="宋体" panose="02010600030101010101" pitchFamily="2" charset="-122"/>
              </a:rPr>
              <a:t>Atlanta</a:t>
            </a:r>
            <a:r>
              <a:rPr lang="en-US" altLang="zh-CN" sz="1200"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7030A0"/>
                </a:solidFill>
                <a:ea typeface="宋体" panose="02010600030101010101" pitchFamily="2" charset="-122"/>
              </a:rPr>
              <a:t>Sept</a:t>
            </a:r>
            <a:r>
              <a:rPr lang="en-US" altLang="zh-CN" sz="1200" dirty="0">
                <a:solidFill>
                  <a:srgbClr val="7030A0"/>
                </a:solidFill>
                <a:cs typeface="Times New Roman" panose="02020603050405020304" pitchFamily="18" charset="0"/>
              </a:rPr>
              <a:t> 14    (Thursday PM 1),		13:30-15:30 </a:t>
            </a:r>
            <a:r>
              <a:rPr lang="en-US" altLang="zh-CN" sz="1200" dirty="0">
                <a:solidFill>
                  <a:srgbClr val="7030A0"/>
                </a:solidFill>
                <a:ea typeface="宋体" panose="02010600030101010101" pitchFamily="2" charset="-122"/>
              </a:rPr>
              <a:t>Atlanta</a:t>
            </a:r>
            <a:r>
              <a:rPr lang="en-US" altLang="zh-CN" sz="1200" dirty="0">
                <a:solidFill>
                  <a:srgbClr val="7030A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838200">
                  <a:extLst>
                    <a:ext uri="{9D8B030D-6E8A-4147-A177-3AD203B41FA5}">
                      <a16:colId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Footer Placeholder 1">
            <a:extLst>
              <a:ext uri="{FF2B5EF4-FFF2-40B4-BE49-F238E27FC236}">
                <a16:creationId xmlns:a16="http://schemas.microsoft.com/office/drawing/2014/main" id="{AC3F8C75-71CD-41B0-3EC2-4DF8DFA71F6A}"/>
              </a:ext>
            </a:extLst>
          </p:cNvPr>
          <p:cNvSpPr>
            <a:spLocks noGrp="1"/>
          </p:cNvSpPr>
          <p:nvPr>
            <p:ph type="ftr" idx="14"/>
          </p:nvPr>
        </p:nvSpPr>
        <p:spPr/>
        <p:txBody>
          <a:bodyPr/>
          <a:lstStyle/>
          <a:p>
            <a:r>
              <a:rPr lang="en-GB"/>
              <a:t>Tony Xiao Han, Huawei</a:t>
            </a:r>
            <a:endParaRPr lang="en-GB" dirty="0"/>
          </a:p>
        </p:txBody>
      </p:sp>
      <p:sp>
        <p:nvSpPr>
          <p:cNvPr id="3" name="Slide Number Placeholder 2">
            <a:extLst>
              <a:ext uri="{FF2B5EF4-FFF2-40B4-BE49-F238E27FC236}">
                <a16:creationId xmlns:a16="http://schemas.microsoft.com/office/drawing/2014/main" id="{7B50E91B-C02D-7AAF-F83D-3D06780242E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4" name="Date Placeholder 3">
            <a:extLst>
              <a:ext uri="{FF2B5EF4-FFF2-40B4-BE49-F238E27FC236}">
                <a16:creationId xmlns:a16="http://schemas.microsoft.com/office/drawing/2014/main" id="{E743C37D-D648-3AB6-FA8C-1D1EFE6A0462}"/>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34888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a:bodyPr>
          <a:lstStyle/>
          <a:p>
            <a:pPr>
              <a:buFont typeface="Arial" panose="020B0604020202020204" pitchFamily="34" charset="0"/>
              <a:buChar char="•"/>
            </a:pPr>
            <a:r>
              <a:rPr lang="en-US" altLang="en-US"/>
              <a:t>Editors Meeting
ANA
ARC SC (Architecture)
Coex SC
PAR Review SC
WNG SC (Wireless Next Generation)
JTC1 802 SC
TGme (Maintenance)
TGbe (Extremely High Throughput)
TGbf (WLAN Sensing)
TGbh (Random and Changing MAC Addresses)
TGbi (Enhanced Data Privacy)
TGbk (320 MHz Positioning)
UHR SG (Ultra High Reliability)
AMP SG (Ambient power IoT devices)
AIML TIG (AI and ML)
ITU AHG (ITU Liaison)</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a:t>This presentation contains the IEEE 802.11 WG snapshot slides for the July 2023 session:</a:t>
            </a:r>
            <a:endParaRPr lang="en-US" altLang="en-US" kern="0" dirty="0"/>
          </a:p>
        </p:txBody>
      </p:sp>
      <p:sp>
        <p:nvSpPr>
          <p:cNvPr id="2" name="Date Placeholder 1">
            <a:extLst>
              <a:ext uri="{FF2B5EF4-FFF2-40B4-BE49-F238E27FC236}">
                <a16:creationId xmlns:a16="http://schemas.microsoft.com/office/drawing/2014/main" id="{4076E4CC-AD11-39B7-1EA1-36B914637FFE}"/>
              </a:ext>
            </a:extLst>
          </p:cNvPr>
          <p:cNvSpPr>
            <a:spLocks noGrp="1"/>
          </p:cNvSpPr>
          <p:nvPr>
            <p:ph type="dt" idx="15"/>
          </p:nvPr>
        </p:nvSpPr>
        <p:spPr/>
        <p:txBody>
          <a:bodyPr/>
          <a:lstStyle/>
          <a:p>
            <a:r>
              <a:rPr lang="en-US"/>
              <a:t>July 2023</a:t>
            </a:r>
            <a:endParaRPr lang="en-GB" dirty="0"/>
          </a:p>
        </p:txBody>
      </p:sp>
      <p:sp>
        <p:nvSpPr>
          <p:cNvPr id="3" name="Footer Placeholder 2">
            <a:extLst>
              <a:ext uri="{FF2B5EF4-FFF2-40B4-BE49-F238E27FC236}">
                <a16:creationId xmlns:a16="http://schemas.microsoft.com/office/drawing/2014/main" id="{869BD737-B27A-F9DF-4A8B-BEB13B4B0985}"/>
              </a:ext>
            </a:extLst>
          </p:cNvPr>
          <p:cNvSpPr>
            <a:spLocks noGrp="1"/>
          </p:cNvSpPr>
          <p:nvPr>
            <p:ph type="ftr" idx="14"/>
          </p:nvPr>
        </p:nvSpPr>
        <p:spPr/>
        <p:txBody>
          <a:bodyPr/>
          <a:lstStyle/>
          <a:p>
            <a:r>
              <a:rPr lang="en-GB"/>
              <a:t>Robert Stacey, Intel</a:t>
            </a:r>
            <a:endParaRPr lang="en-GB" dirty="0"/>
          </a:p>
        </p:txBody>
      </p:sp>
      <p:sp>
        <p:nvSpPr>
          <p:cNvPr id="4" name="Slide Number Placeholder 3">
            <a:extLst>
              <a:ext uri="{FF2B5EF4-FFF2-40B4-BE49-F238E27FC236}">
                <a16:creationId xmlns:a16="http://schemas.microsoft.com/office/drawing/2014/main" id="{F29015DA-7BF1-1084-0595-94E1EE1DCE78}"/>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1"/>
            <a:ext cx="10896600"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(Random and Changing MAC Addresses) – July 2023</a:t>
            </a:r>
            <a:endParaRPr lang="en-GB" dirty="0"/>
          </a:p>
        </p:txBody>
      </p:sp>
      <p:sp>
        <p:nvSpPr>
          <p:cNvPr id="5122" name="Rectangle 2"/>
          <p:cNvSpPr>
            <a:spLocks noGrp="1" noChangeArrowheads="1"/>
          </p:cNvSpPr>
          <p:nvPr>
            <p:ph idx="1"/>
          </p:nvPr>
        </p:nvSpPr>
        <p:spPr>
          <a:xfrm>
            <a:off x="685800" y="1400174"/>
            <a:ext cx="10703984" cy="5075239"/>
          </a:xfrm>
          <a:ln/>
        </p:spPr>
        <p:txBody>
          <a:bodyPr/>
          <a:lstStyle/>
          <a:p>
            <a:pPr marL="342900" lvl="2" indent="-342900">
              <a:spcBef>
                <a:spcPts val="1200"/>
              </a:spcBef>
              <a:spcAft>
                <a:spcPts val="0"/>
              </a:spcAft>
              <a:defRPr/>
            </a:pPr>
            <a:r>
              <a:rPr lang="en-US" altLang="en-US" sz="2400" b="1" dirty="0"/>
              <a:t>Status: Initial WG Letter Ballot held on D1.0</a:t>
            </a:r>
          </a:p>
          <a:p>
            <a:pPr marL="342900" lvl="2" indent="-342900">
              <a:spcBef>
                <a:spcPts val="1200"/>
              </a:spcBef>
              <a:spcAft>
                <a:spcPts val="0"/>
              </a:spcAft>
              <a:buFont typeface="Arial" panose="020B0604020202020204" pitchFamily="34" charset="0"/>
              <a:buChar char="•"/>
              <a:defRPr/>
            </a:pPr>
            <a:r>
              <a:rPr lang="en-US" altLang="en-US" sz="2400" b="1" dirty="0"/>
              <a:t>	WG LB passed: 91.82% approval.  294 comments received (198 Tech/Gen)</a:t>
            </a:r>
          </a:p>
          <a:p>
            <a:pPr marL="342900" lvl="2" indent="-342900">
              <a:spcBef>
                <a:spcPts val="1200"/>
              </a:spcBef>
              <a:spcAft>
                <a:spcPts val="0"/>
              </a:spcAft>
              <a:defRPr/>
            </a:pPr>
            <a:r>
              <a:rPr lang="en-US" altLang="en-US" sz="2400" b="1" dirty="0"/>
              <a:t>Will have four meetings this session: Monday 8:00 CEST (ad hoc, pre-meeting), Tuesday 13:30 CEST, Wednesday 8:00 CEST, Thursday 8:00 CEST</a:t>
            </a:r>
          </a:p>
          <a:p>
            <a:pPr marL="342900" lvl="2" indent="-342900">
              <a:spcBef>
                <a:spcPts val="1200"/>
              </a:spcBef>
              <a:spcAft>
                <a:spcPts val="0"/>
              </a:spcAft>
              <a:defRPr/>
            </a:pPr>
            <a:r>
              <a:rPr lang="en-US" altLang="en-US" sz="2400" b="1" dirty="0"/>
              <a:t>Agenda topics (agenda is in </a:t>
            </a:r>
            <a:r>
              <a:rPr lang="en-US" altLang="en-US" sz="2400" b="1" dirty="0">
                <a:hlinkClick r:id="rId3"/>
              </a:rPr>
              <a:t>11-23/0967r1</a:t>
            </a:r>
            <a:r>
              <a:rPr lang="en-US" altLang="en-US" sz="2400" b="1" dirty="0"/>
              <a:t>):</a:t>
            </a:r>
          </a:p>
          <a:p>
            <a:pPr marL="342900" lvl="2" indent="-342900">
              <a:spcBef>
                <a:spcPts val="0"/>
              </a:spcBef>
              <a:spcAft>
                <a:spcPts val="0"/>
              </a:spcAft>
              <a:buFontTx/>
              <a:buChar char="-"/>
              <a:defRPr/>
            </a:pPr>
            <a:r>
              <a:rPr lang="en-US" altLang="en-US" sz="2400" b="1" dirty="0"/>
              <a:t>Comment Resolution on D1.0 LB 274</a:t>
            </a:r>
          </a:p>
          <a:p>
            <a:pPr marL="342900" lvl="2" indent="-342900">
              <a:spcBef>
                <a:spcPts val="0"/>
              </a:spcBef>
              <a:spcAft>
                <a:spcPts val="0"/>
              </a:spcAft>
              <a:buFontTx/>
              <a:buChar char="-"/>
              <a:defRPr/>
            </a:pPr>
            <a:r>
              <a:rPr lang="en-US" altLang="en-US" sz="2400" b="1" dirty="0"/>
              <a:t>Motion to put D1.0 in IEEE Store</a:t>
            </a:r>
          </a:p>
          <a:p>
            <a:pPr marL="342900" lvl="2" indent="-342900">
              <a:spcBef>
                <a:spcPts val="0"/>
              </a:spcBef>
              <a:spcAft>
                <a:spcPts val="0"/>
              </a:spcAft>
              <a:buFontTx/>
              <a:buChar char="-"/>
              <a:defRPr/>
            </a:pPr>
            <a:r>
              <a:rPr lang="en-US" altLang="en-US" sz="2400" b="1" dirty="0"/>
              <a:t>Respond to liaisons from WBA </a:t>
            </a:r>
            <a:r>
              <a:rPr lang="en-US" sz="2400" u="sng" dirty="0">
                <a:hlinkClick r:id="rId4"/>
              </a:rPr>
              <a:t>11-21/0703r0</a:t>
            </a:r>
            <a:r>
              <a:rPr lang="en-US" sz="2400" dirty="0"/>
              <a:t>, </a:t>
            </a:r>
            <a:r>
              <a:rPr lang="en-US" sz="2400" u="sng" dirty="0">
                <a:hlinkClick r:id="rId5"/>
              </a:rPr>
              <a:t>11-21/1141r0</a:t>
            </a:r>
            <a:r>
              <a:rPr lang="en-US" sz="2400" u="sng" dirty="0"/>
              <a:t>, </a:t>
            </a:r>
            <a:r>
              <a:rPr lang="en-US" sz="2400" dirty="0">
                <a:hlinkClick r:id="rId6"/>
              </a:rPr>
              <a:t>11-22/0668r0</a:t>
            </a:r>
            <a:r>
              <a:rPr lang="en-US" sz="2400" dirty="0"/>
              <a:t>, </a:t>
            </a:r>
            <a:r>
              <a:rPr lang="en-US" sz="2400" dirty="0">
                <a:hlinkClick r:id="rId7"/>
              </a:rPr>
              <a:t>11-22/0653r0</a:t>
            </a:r>
            <a:endParaRPr lang="en-US" sz="2400" dirty="0"/>
          </a:p>
          <a:p>
            <a:pPr marL="800100" lvl="3" indent="-342900">
              <a:spcBef>
                <a:spcPts val="0"/>
              </a:spcBef>
              <a:spcAft>
                <a:spcPts val="0"/>
              </a:spcAft>
              <a:buFontTx/>
              <a:buChar char="-"/>
              <a:defRPr/>
            </a:pPr>
            <a:r>
              <a:rPr lang="en-US" altLang="en-US" sz="2400" dirty="0"/>
              <a:t>Response discussion: </a:t>
            </a:r>
            <a:r>
              <a:rPr lang="en-US" sz="2400" dirty="0">
                <a:hlinkClick r:id="rId8"/>
              </a:rPr>
              <a:t>11-23/0888r0</a:t>
            </a:r>
            <a:r>
              <a:rPr lang="en-US" sz="2400" b="0" dirty="0"/>
              <a:t> </a:t>
            </a:r>
            <a:endParaRPr lang="en-US" altLang="en-US" sz="240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20</a:t>
            </a:fld>
            <a:endParaRPr lang="en-GB"/>
          </a:p>
        </p:txBody>
      </p:sp>
      <p:sp>
        <p:nvSpPr>
          <p:cNvPr id="5" name="Footer Placeholder 4"/>
          <p:cNvSpPr>
            <a:spLocks noGrp="1"/>
          </p:cNvSpPr>
          <p:nvPr>
            <p:ph type="ftr" idx="14"/>
          </p:nvPr>
        </p:nvSpPr>
        <p:spPr/>
        <p:txBody>
          <a:bodyPr/>
          <a:lstStyle/>
          <a:p>
            <a:r>
              <a:rPr lang="en-GB" dirty="0"/>
              <a:t>Mark Hamilton, Ruckus/CommScope</a:t>
            </a:r>
          </a:p>
        </p:txBody>
      </p:sp>
      <p:sp>
        <p:nvSpPr>
          <p:cNvPr id="4" name="Date Placeholder 3"/>
          <p:cNvSpPr>
            <a:spLocks noGrp="1"/>
          </p:cNvSpPr>
          <p:nvPr>
            <p:ph type="dt" idx="15"/>
          </p:nvPr>
        </p:nvSpPr>
        <p:spPr/>
        <p:txBody>
          <a:bodyPr/>
          <a:lstStyle/>
          <a:p>
            <a:r>
              <a:rPr lang="en-US" dirty="0"/>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dirty="0"/>
              <a:t>IEEE 802.11 </a:t>
            </a:r>
            <a:r>
              <a:rPr lang="en-US" dirty="0" err="1"/>
              <a:t>TGbi</a:t>
            </a:r>
            <a:r>
              <a:rPr lang="en-US" dirty="0"/>
              <a:t> </a:t>
            </a:r>
            <a:r>
              <a:rPr dirty="0"/>
              <a:t>–</a:t>
            </a:r>
            <a:r>
              <a:rPr lang="en-US" dirty="0"/>
              <a:t> July 2023</a:t>
            </a:r>
            <a:endParaRPr dirty="0"/>
          </a:p>
        </p:txBody>
      </p:sp>
      <p:sp>
        <p:nvSpPr>
          <p:cNvPr id="82" name="Content Placeholder 2"/>
          <p:cNvSpPr txBox="1">
            <a:spLocks noGrp="1"/>
          </p:cNvSpPr>
          <p:nvPr>
            <p:ph type="body" idx="4294967295"/>
          </p:nvPr>
        </p:nvSpPr>
        <p:spPr>
          <a:xfrm>
            <a:off x="1103843" y="1397876"/>
            <a:ext cx="10210800" cy="4887831"/>
          </a:xfrm>
          <a:prstGeom prst="rect">
            <a:avLst/>
          </a:prstGeom>
        </p:spPr>
        <p:txBody>
          <a:bodyPr lIns="45719" tIns="45719" rIns="45719" bIns="45719">
            <a:normAutofit/>
          </a:bodyPr>
          <a:lstStyle/>
          <a:p>
            <a:pPr>
              <a:buClr>
                <a:srgbClr val="000000"/>
              </a:buClr>
              <a:buSzPct val="100000"/>
              <a:buFont typeface="Arial"/>
              <a:buChar char="•"/>
            </a:pP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 is working on feature definition based on the approved requirements and text for those features.</a:t>
            </a: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We need more submissions making technical proposals to address some of the more challenging requirements.</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marL="343619">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There are 4 meetings in the July Plenary for </a:t>
            </a: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Monday		PM1</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Tuesday		PM2</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Wednesday		PM2     	</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PM1     </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Looking for a volunteer for TG secretary</a:t>
            </a:r>
          </a:p>
          <a:p>
            <a:pPr>
              <a:buClr>
                <a:srgbClr val="000000"/>
              </a:buClr>
              <a:buSzPct val="100000"/>
              <a:buFont typeface="Arial"/>
              <a:buChar char="•"/>
            </a:pPr>
            <a:endParaRPr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000" dirty="0">
                <a:latin typeface="Times New Roman" panose="02020603050405020304" pitchFamily="18" charset="0"/>
                <a:cs typeface="Times New Roman" panose="02020603050405020304" pitchFamily="18" charset="0"/>
              </a:rPr>
              <a:t>The agenda </a:t>
            </a:r>
            <a:r>
              <a:rPr lang="en-US" sz="2000" dirty="0">
                <a:latin typeface="Times New Roman" panose="02020603050405020304" pitchFamily="18" charset="0"/>
                <a:cs typeface="Times New Roman" panose="02020603050405020304" pitchFamily="18" charset="0"/>
              </a:rPr>
              <a:t>is </a:t>
            </a:r>
            <a:r>
              <a:rPr sz="2000" dirty="0">
                <a:latin typeface="Times New Roman" panose="02020603050405020304" pitchFamily="18" charset="0"/>
                <a:cs typeface="Times New Roman" panose="02020603050405020304" pitchFamily="18" charset="0"/>
              </a:rPr>
              <a:t>available as 802.11-2</a:t>
            </a:r>
            <a:r>
              <a:rPr lang="en-US" sz="2000" dirty="0">
                <a:latin typeface="Times New Roman" panose="02020603050405020304" pitchFamily="18" charset="0"/>
                <a:cs typeface="Times New Roman" panose="02020603050405020304" pitchFamily="18" charset="0"/>
              </a:rPr>
              <a:t>3/1001r0.</a:t>
            </a:r>
            <a:endParaRPr sz="2000" dirty="0">
              <a:latin typeface="Times New Roman" panose="02020603050405020304" pitchFamily="18" charset="0"/>
              <a:cs typeface="Times New Roman" panose="02020603050405020304" pitchFamily="18" charset="0"/>
            </a:endParaRPr>
          </a:p>
        </p:txBody>
      </p:sp>
      <p:sp>
        <p:nvSpPr>
          <p:cNvPr id="2" name="Footer Placeholder 1">
            <a:extLst>
              <a:ext uri="{FF2B5EF4-FFF2-40B4-BE49-F238E27FC236}">
                <a16:creationId xmlns:a16="http://schemas.microsoft.com/office/drawing/2014/main" id="{33074C0A-7F95-4463-D83B-4DA5EF1F8E70}"/>
              </a:ext>
            </a:extLst>
          </p:cNvPr>
          <p:cNvSpPr>
            <a:spLocks noGrp="1"/>
          </p:cNvSpPr>
          <p:nvPr>
            <p:ph type="ftr" idx="11"/>
          </p:nvPr>
        </p:nvSpPr>
        <p:spPr/>
        <p:txBody>
          <a:bodyPr/>
          <a:lstStyle/>
          <a:p>
            <a:r>
              <a:rPr lang="en-GB"/>
              <a:t>Carol Ansley, Cox</a:t>
            </a:r>
          </a:p>
        </p:txBody>
      </p:sp>
      <p:sp>
        <p:nvSpPr>
          <p:cNvPr id="3" name="Slide Number Placeholder 2">
            <a:extLst>
              <a:ext uri="{FF2B5EF4-FFF2-40B4-BE49-F238E27FC236}">
                <a16:creationId xmlns:a16="http://schemas.microsoft.com/office/drawing/2014/main" id="{27F07E2E-E517-93FC-A757-346ACE7A110A}"/>
              </a:ext>
            </a:extLst>
          </p:cNvPr>
          <p:cNvSpPr>
            <a:spLocks noGrp="1"/>
          </p:cNvSpPr>
          <p:nvPr>
            <p:ph type="sldNum" idx="12"/>
          </p:nvPr>
        </p:nvSpPr>
        <p:spPr/>
        <p:txBody>
          <a:bodyPr/>
          <a:lstStyle/>
          <a:p>
            <a:r>
              <a:rPr lang="en-GB"/>
              <a:t>Slide </a:t>
            </a:r>
            <a:fld id="{F5D8E26B-7BCF-4D25-9C89-0168A6618F18}" type="slidenum">
              <a:rPr lang="en-GB" smtClean="0"/>
              <a:pPr/>
              <a:t>21</a:t>
            </a:fld>
            <a:endParaRPr lang="en-GB"/>
          </a:p>
        </p:txBody>
      </p:sp>
      <p:sp>
        <p:nvSpPr>
          <p:cNvPr id="4" name="Date Placeholder 3">
            <a:extLst>
              <a:ext uri="{FF2B5EF4-FFF2-40B4-BE49-F238E27FC236}">
                <a16:creationId xmlns:a16="http://schemas.microsoft.com/office/drawing/2014/main" id="{1AFDA844-82D3-DD6B-34E2-9160F2AC6694}"/>
              </a:ext>
            </a:extLst>
          </p:cNvPr>
          <p:cNvSpPr>
            <a:spLocks noGrp="1"/>
          </p:cNvSpPr>
          <p:nvPr>
            <p:ph type="dt" idx="10"/>
          </p:nvPr>
        </p:nvSpPr>
        <p:spPr/>
        <p:txBody>
          <a:bodyPr/>
          <a:lstStyle/>
          <a:p>
            <a:r>
              <a:rPr lang="en-US"/>
              <a:t>July 2023</a:t>
            </a:r>
            <a:endParaRPr lang="en-GB"/>
          </a:p>
        </p:txBody>
      </p:sp>
    </p:spTree>
    <p:extLst>
      <p:ext uri="{BB962C8B-B14F-4D97-AF65-F5344CB8AC3E}">
        <p14:creationId xmlns:p14="http://schemas.microsoft.com/office/powerpoint/2010/main" val="41410750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191344" y="1348136"/>
            <a:ext cx="11198440" cy="2512435"/>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TG is charted to extend the Fine Timing Measurement (FTM) procedure to the 320MHz 802.11be waveforms and channelization.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Progress since the May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P802.11bk D0.1 was published and available on members’ area.</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Review technical </a:t>
            </a:r>
            <a:r>
              <a:rPr lang="en-US" dirty="0"/>
              <a:t>and </a:t>
            </a:r>
            <a:r>
              <a:rPr lang="en-US" b="0" dirty="0"/>
              <a:t>draft text proposals submissions.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Targets for this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Continue review and adopt draft amendment text.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Review technical submissions towards TB and NTB operation on the 320MHz channel.</a:t>
            </a:r>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5900756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191344" y="1701804"/>
            <a:ext cx="11198440" cy="2158767"/>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Targets for this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Adopt the 1</a:t>
            </a:r>
            <a:r>
              <a:rPr lang="en-US" b="0" baseline="30000" dirty="0"/>
              <a:t>st</a:t>
            </a:r>
            <a:r>
              <a:rPr lang="en-US" b="0" dirty="0"/>
              <a:t> </a:t>
            </a:r>
            <a:r>
              <a:rPr lang="en-US" dirty="0"/>
              <a:t>draft text </a:t>
            </a:r>
            <a:r>
              <a:rPr lang="en-US" b="0" dirty="0"/>
              <a:t>submission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Review submissions towards SFD text as needed and consider completion of SFD.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Review</a:t>
            </a:r>
            <a:r>
              <a:rPr lang="en-US" dirty="0"/>
              <a:t> submission toward Draft Amendment Text.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Affirmation vote </a:t>
            </a:r>
            <a:r>
              <a:rPr lang="en-US" dirty="0"/>
              <a:t>for a new TG secretary .</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Ranging</a:t>
            </a:r>
          </a:p>
        </p:txBody>
      </p:sp>
      <p:sp>
        <p:nvSpPr>
          <p:cNvPr id="4098" name="Rectangle 2"/>
          <p:cNvSpPr>
            <a:spLocks noGrp="1" noChangeArrowheads="1"/>
          </p:cNvSpPr>
          <p:nvPr>
            <p:ph idx="1"/>
          </p:nvPr>
        </p:nvSpPr>
        <p:spPr>
          <a:xfrm>
            <a:off x="479376" y="1484784"/>
            <a:ext cx="11161240" cy="4609631"/>
          </a:xfrm>
          <a:ln/>
        </p:spPr>
        <p:txBody>
          <a:bodyPr/>
          <a:lstStyle/>
          <a:p>
            <a:pPr>
              <a:buFont typeface="Times New Roman" pitchFamily="16" charset="0"/>
              <a:buChar char="•"/>
            </a:pPr>
            <a:r>
              <a:rPr lang="en-US" b="0" dirty="0"/>
              <a:t>TG scheduled to meet for 3 meeting slots during the IEEE meeting week:</a:t>
            </a:r>
          </a:p>
          <a:p>
            <a:pPr lvl="1">
              <a:buFont typeface="Arial" panose="020B0604020202020204" pitchFamily="34" charset="0"/>
              <a:buChar char="•"/>
            </a:pPr>
            <a:r>
              <a:rPr lang="en-US" altLang="en-US" dirty="0"/>
              <a:t>July	 	10</a:t>
            </a:r>
            <a:r>
              <a:rPr lang="en-US" altLang="en-US" baseline="30000" dirty="0"/>
              <a:t>th</a:t>
            </a:r>
            <a:r>
              <a:rPr lang="en-US" altLang="en-US" dirty="0"/>
              <a:t> 		Mon. 		PM1</a:t>
            </a:r>
          </a:p>
          <a:p>
            <a:pPr lvl="1">
              <a:buFont typeface="Arial" panose="020B0604020202020204" pitchFamily="34" charset="0"/>
              <a:buChar char="•"/>
            </a:pPr>
            <a:r>
              <a:rPr lang="en-US" altLang="en-US" dirty="0"/>
              <a:t>July 		11</a:t>
            </a:r>
            <a:r>
              <a:rPr lang="en-US" altLang="en-US" baseline="30000" dirty="0"/>
              <a:t>th</a:t>
            </a:r>
            <a:r>
              <a:rPr lang="en-US" altLang="en-US" dirty="0"/>
              <a:t> 		Tue.		PM1</a:t>
            </a:r>
          </a:p>
          <a:p>
            <a:pPr lvl="1">
              <a:buFont typeface="Arial" panose="020B0604020202020204" pitchFamily="34" charset="0"/>
              <a:buChar char="•"/>
            </a:pPr>
            <a:r>
              <a:rPr lang="en-US" altLang="en-US" dirty="0"/>
              <a:t>July 	 	12</a:t>
            </a:r>
            <a:r>
              <a:rPr lang="en-US" altLang="en-US" baseline="30000" dirty="0"/>
              <a:t>th</a:t>
            </a:r>
            <a:r>
              <a:rPr lang="en-US" altLang="en-US" dirty="0"/>
              <a:t>		Wed		AM1</a:t>
            </a:r>
          </a:p>
          <a:p>
            <a:pPr lvl="1">
              <a:buFont typeface="Arial" panose="020B0604020202020204" pitchFamily="34" charset="0"/>
              <a:buChar char="•"/>
            </a:pPr>
            <a:endParaRPr lang="en-US" altLang="en-US" sz="700" b="0" dirty="0"/>
          </a:p>
          <a:p>
            <a:pPr>
              <a:buFont typeface="Times New Roman" pitchFamily="16" charset="0"/>
              <a:buChar char="•"/>
            </a:pPr>
            <a:r>
              <a:rPr lang="en-US" b="0" dirty="0"/>
              <a:t>Agenda document is submission: 11-23/989, for latest revision use </a:t>
            </a:r>
            <a:r>
              <a:rPr lang="en-US" b="0" dirty="0">
                <a:hlinkClick r:id="rId3"/>
              </a:rPr>
              <a:t>link</a:t>
            </a:r>
            <a:r>
              <a:rPr lang="en-US" b="0" dirty="0"/>
              <a:t>.</a:t>
            </a:r>
          </a:p>
          <a:p>
            <a:pPr lvl="1">
              <a:buFont typeface="Arial" panose="020B0604020202020204" pitchFamily="34" charset="0"/>
              <a:buChar char="•"/>
            </a:pPr>
            <a:endParaRPr lang="en-US"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7602964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Snapshot for Ultra High Reliability UHR SG</a:t>
            </a:r>
          </a:p>
        </p:txBody>
      </p:sp>
      <p:sp>
        <p:nvSpPr>
          <p:cNvPr id="4098" name="Rectangle 2"/>
          <p:cNvSpPr>
            <a:spLocks noGrp="1" noChangeArrowheads="1"/>
          </p:cNvSpPr>
          <p:nvPr>
            <p:ph idx="1"/>
          </p:nvPr>
        </p:nvSpPr>
        <p:spPr>
          <a:xfrm>
            <a:off x="767408" y="1916832"/>
            <a:ext cx="10622376" cy="4319484"/>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Status and Work completed since March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4 Conference calls: 16 contributions</a:t>
            </a:r>
          </a:p>
          <a:p>
            <a:pPr lvl="1">
              <a:buFont typeface="Arial" panose="020B0604020202020204" pitchFamily="34" charset="0"/>
              <a:buChar char="•"/>
            </a:pPr>
            <a:r>
              <a:rPr lang="en-US" sz="1800" dirty="0"/>
              <a:t>Minutes:</a:t>
            </a:r>
          </a:p>
          <a:p>
            <a:pPr lvl="2">
              <a:buFont typeface="Arial" panose="020B0604020202020204" pitchFamily="34" charset="0"/>
              <a:buChar char="•"/>
            </a:pPr>
            <a:r>
              <a:rPr lang="en-US" sz="1600" dirty="0"/>
              <a:t>May plenary: </a:t>
            </a:r>
            <a:r>
              <a:rPr lang="en-US" sz="1600" dirty="0">
                <a:hlinkClick r:id="rId3"/>
              </a:rPr>
              <a:t>https://mentor.ieee.org/802.11/dcn/23/11-23-0785-01-0uhr-uhr-sg-may-2023-meeting-minutes.docx</a:t>
            </a:r>
            <a:endParaRPr lang="en-US" sz="1600" dirty="0"/>
          </a:p>
          <a:p>
            <a:pPr lvl="2">
              <a:buFont typeface="Arial" panose="020B0604020202020204" pitchFamily="34" charset="0"/>
              <a:buChar char="•"/>
            </a:pPr>
            <a:r>
              <a:rPr lang="en-US" sz="1600" dirty="0"/>
              <a:t>Teleconferences June: </a:t>
            </a:r>
            <a:r>
              <a:rPr lang="en-US" sz="1600" b="0" i="0" u="sng" dirty="0">
                <a:solidFill>
                  <a:srgbClr val="0563C1"/>
                </a:solidFill>
                <a:effectLst/>
                <a:latin typeface="+mj-lt"/>
                <a:hlinkClick r:id="rId4"/>
              </a:rPr>
              <a:t>https://mentor.ieee.org/802.11/dcn/23/11-23-0937-03-0uhr-uhr-sg-june-2023-telecon-minutes.docx</a:t>
            </a:r>
            <a:endParaRPr lang="en-US" sz="1600" u="sng" dirty="0">
              <a:solidFill>
                <a:srgbClr val="0000FF"/>
              </a:solidFill>
              <a:latin typeface="Times New Roman" panose="02020603050405020304" pitchFamily="18" charset="0"/>
              <a:ea typeface="Times New Roman" panose="02020603050405020304" pitchFamily="18" charset="0"/>
            </a:endParaRPr>
          </a:p>
          <a:p>
            <a:pPr marL="914400" lvl="2" indent="0"/>
            <a:endParaRPr lang="en-US"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Goal for July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Process other WG’s comments on PAR/CSD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Finalize PAR/CSD documents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Technical submissions and discussion on the different PAR KPIs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2" name="Footer Placeholder 1">
            <a:extLst>
              <a:ext uri="{FF2B5EF4-FFF2-40B4-BE49-F238E27FC236}">
                <a16:creationId xmlns:a16="http://schemas.microsoft.com/office/drawing/2014/main" id="{53E39EC4-E4A4-1CD7-8FD1-ED8C9696954D}"/>
              </a:ext>
            </a:extLst>
          </p:cNvPr>
          <p:cNvSpPr>
            <a:spLocks noGrp="1"/>
          </p:cNvSpPr>
          <p:nvPr>
            <p:ph type="ftr" idx="14"/>
          </p:nvPr>
        </p:nvSpPr>
        <p:spPr/>
        <p:txBody>
          <a:bodyPr/>
          <a:lstStyle/>
          <a:p>
            <a:r>
              <a:rPr lang="en-GB"/>
              <a:t>Laurent Cariou, Intel</a:t>
            </a:r>
            <a:endParaRPr lang="en-GB" dirty="0"/>
          </a:p>
        </p:txBody>
      </p:sp>
      <p:sp>
        <p:nvSpPr>
          <p:cNvPr id="3" name="Slide Number Placeholder 2">
            <a:extLst>
              <a:ext uri="{FF2B5EF4-FFF2-40B4-BE49-F238E27FC236}">
                <a16:creationId xmlns:a16="http://schemas.microsoft.com/office/drawing/2014/main" id="{5618FD01-37B4-9FB3-BC77-FF1D377F02A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7" name="Date Placeholder 6">
            <a:extLst>
              <a:ext uri="{FF2B5EF4-FFF2-40B4-BE49-F238E27FC236}">
                <a16:creationId xmlns:a16="http://schemas.microsoft.com/office/drawing/2014/main" id="{A7DD2538-EE79-3651-0D86-47EEA4FFB52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6386159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973833"/>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Snapshot for Ultra High Reliability UHR SG</a:t>
            </a:r>
          </a:p>
        </p:txBody>
      </p:sp>
      <p:sp>
        <p:nvSpPr>
          <p:cNvPr id="4098" name="Rectangle 2"/>
          <p:cNvSpPr>
            <a:spLocks noGrp="1" noChangeArrowheads="1"/>
          </p:cNvSpPr>
          <p:nvPr>
            <p:ph idx="1"/>
          </p:nvPr>
        </p:nvSpPr>
        <p:spPr>
          <a:xfrm>
            <a:off x="914400" y="1987721"/>
            <a:ext cx="10726215" cy="4033567"/>
          </a:xfrm>
          <a:ln/>
        </p:spPr>
        <p:txBody>
          <a:bodyPr/>
          <a:lstStyle/>
          <a:p>
            <a:pPr>
              <a:buFont typeface="Times New Roman" pitchFamily="16" charset="0"/>
              <a:buChar char="•"/>
            </a:pPr>
            <a:r>
              <a:rPr lang="en-US" b="0" dirty="0"/>
              <a:t>SG scheduled to meet for 5 meeting slots during the week:</a:t>
            </a:r>
          </a:p>
          <a:p>
            <a:pPr lvl="1">
              <a:buFont typeface="Arial" panose="020B0604020202020204" pitchFamily="34" charset="0"/>
              <a:buChar char="•"/>
            </a:pPr>
            <a:r>
              <a:rPr lang="en-US" altLang="en-US" dirty="0"/>
              <a:t>July 10</a:t>
            </a:r>
            <a:r>
              <a:rPr lang="en-US" altLang="en-US" baseline="30000" dirty="0"/>
              <a:t>th</a:t>
            </a:r>
            <a:r>
              <a:rPr lang="en-US" altLang="en-US" dirty="0"/>
              <a:t> 		Mon. 	PM2</a:t>
            </a:r>
          </a:p>
          <a:p>
            <a:pPr lvl="1">
              <a:buFont typeface="Arial" panose="020B0604020202020204" pitchFamily="34" charset="0"/>
              <a:buChar char="•"/>
            </a:pPr>
            <a:r>
              <a:rPr lang="en-US" altLang="en-US" dirty="0"/>
              <a:t>July 11</a:t>
            </a:r>
            <a:r>
              <a:rPr lang="en-US" altLang="en-US" baseline="30000" dirty="0"/>
              <a:t>th</a:t>
            </a:r>
            <a:r>
              <a:rPr lang="en-US" altLang="en-US" dirty="0"/>
              <a:t> 		Tue. 	PM3</a:t>
            </a:r>
          </a:p>
          <a:p>
            <a:pPr lvl="1">
              <a:buFont typeface="Arial" panose="020B0604020202020204" pitchFamily="34" charset="0"/>
              <a:buChar char="•"/>
            </a:pPr>
            <a:r>
              <a:rPr lang="en-US" altLang="en-US" dirty="0"/>
              <a:t>July 12</a:t>
            </a:r>
            <a:r>
              <a:rPr lang="en-US" altLang="en-US" baseline="30000" dirty="0"/>
              <a:t>th</a:t>
            </a:r>
            <a:r>
              <a:rPr lang="en-US" altLang="en-US" dirty="0"/>
              <a:t> 		Wed.	AM1</a:t>
            </a:r>
          </a:p>
          <a:p>
            <a:pPr lvl="1">
              <a:buFont typeface="Arial" panose="020B0604020202020204" pitchFamily="34" charset="0"/>
              <a:buChar char="•"/>
            </a:pPr>
            <a:r>
              <a:rPr lang="en-US" altLang="en-US" dirty="0"/>
              <a:t>July 13</a:t>
            </a:r>
            <a:r>
              <a:rPr lang="en-US" altLang="en-US" baseline="30000" dirty="0"/>
              <a:t>th</a:t>
            </a:r>
            <a:r>
              <a:rPr lang="en-US" altLang="en-US" dirty="0"/>
              <a:t> 		Thu.	AM2</a:t>
            </a:r>
          </a:p>
          <a:p>
            <a:pPr lvl="1">
              <a:buFont typeface="Arial" panose="020B0604020202020204" pitchFamily="34" charset="0"/>
              <a:buChar char="•"/>
            </a:pPr>
            <a:r>
              <a:rPr lang="en-US" altLang="en-US" dirty="0"/>
              <a:t>July 13</a:t>
            </a:r>
            <a:r>
              <a:rPr lang="en-US" altLang="en-US" baseline="30000" dirty="0"/>
              <a:t>th</a:t>
            </a:r>
            <a:r>
              <a:rPr lang="en-US" altLang="en-US" dirty="0"/>
              <a:t> 		Thu.	PM2</a:t>
            </a:r>
          </a:p>
          <a:p>
            <a:pPr marL="457200" lvl="1" indent="0"/>
            <a:endParaRPr lang="en-US" altLang="en-US" dirty="0"/>
          </a:p>
          <a:p>
            <a:pPr lvl="1">
              <a:buFont typeface="Arial" panose="020B0604020202020204" pitchFamily="34" charset="0"/>
              <a:buChar char="•"/>
            </a:pPr>
            <a:endParaRPr lang="en-US" altLang="en-US" sz="700" b="0" dirty="0"/>
          </a:p>
          <a:p>
            <a:pPr>
              <a:buFont typeface="Times New Roman" pitchFamily="16" charset="0"/>
              <a:buChar char="•"/>
            </a:pPr>
            <a:r>
              <a:rPr lang="en-US" b="0" dirty="0"/>
              <a:t>Agenda: 11-23/0975</a:t>
            </a:r>
          </a:p>
          <a:p>
            <a:pPr lvl="1">
              <a:buFont typeface="Arial" panose="020B0604020202020204" pitchFamily="34" charset="0"/>
              <a:buChar char="•"/>
            </a:pPr>
            <a:endParaRPr lang="en-US"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2" name="Footer Placeholder 1">
            <a:extLst>
              <a:ext uri="{FF2B5EF4-FFF2-40B4-BE49-F238E27FC236}">
                <a16:creationId xmlns:a16="http://schemas.microsoft.com/office/drawing/2014/main" id="{8B63D3D1-2D49-24D9-2229-6D558A3CC9E1}"/>
              </a:ext>
            </a:extLst>
          </p:cNvPr>
          <p:cNvSpPr>
            <a:spLocks noGrp="1"/>
          </p:cNvSpPr>
          <p:nvPr>
            <p:ph type="ftr" idx="14"/>
          </p:nvPr>
        </p:nvSpPr>
        <p:spPr/>
        <p:txBody>
          <a:bodyPr/>
          <a:lstStyle/>
          <a:p>
            <a:r>
              <a:rPr lang="en-GB"/>
              <a:t>Laurent Cariou, Intel</a:t>
            </a:r>
            <a:endParaRPr lang="en-GB" dirty="0"/>
          </a:p>
        </p:txBody>
      </p:sp>
      <p:sp>
        <p:nvSpPr>
          <p:cNvPr id="3" name="Slide Number Placeholder 2">
            <a:extLst>
              <a:ext uri="{FF2B5EF4-FFF2-40B4-BE49-F238E27FC236}">
                <a16:creationId xmlns:a16="http://schemas.microsoft.com/office/drawing/2014/main" id="{9A3CCDAE-520A-D442-F30F-CDE9B25BFC0B}"/>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7" name="Date Placeholder 6">
            <a:extLst>
              <a:ext uri="{FF2B5EF4-FFF2-40B4-BE49-F238E27FC236}">
                <a16:creationId xmlns:a16="http://schemas.microsoft.com/office/drawing/2014/main" id="{3779814E-21E4-C0AD-1004-B8CD9D5260C2}"/>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575965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Snapshot of AMP SG for July 2023 IEEE 802 Plenary</a:t>
            </a:r>
            <a:endParaRPr lang="zh-CN" altLang="en-US" dirty="0"/>
          </a:p>
        </p:txBody>
      </p:sp>
      <p:sp>
        <p:nvSpPr>
          <p:cNvPr id="3" name="内容占位符 2"/>
          <p:cNvSpPr>
            <a:spLocks noGrp="1"/>
          </p:cNvSpPr>
          <p:nvPr>
            <p:ph idx="1"/>
          </p:nvPr>
        </p:nvSpPr>
        <p:spPr>
          <a:xfrm>
            <a:off x="929217" y="1803626"/>
            <a:ext cx="10361295" cy="4751389"/>
          </a:xfrm>
        </p:spPr>
        <p:txBody>
          <a:bodyPr>
            <a:noAutofit/>
          </a:bodyPr>
          <a:lstStyle/>
          <a:p>
            <a:pPr marL="0" indent="0">
              <a:lnSpc>
                <a:spcPct val="120000"/>
              </a:lnSpc>
              <a:defRPr/>
            </a:pPr>
            <a:r>
              <a:rPr lang="en-US" altLang="zh-CN" sz="1800" dirty="0">
                <a:sym typeface="+mn-ea"/>
              </a:rPr>
              <a:t>2 teleconferences were planned and held before July IEEE 802 plenary session with the meeting minutes as below:</a:t>
            </a:r>
          </a:p>
          <a:p>
            <a:pPr lvl="1" indent="-342900" eaLnBrk="0" hangingPunct="0">
              <a:buFontTx/>
              <a:buChar char="-"/>
              <a:defRPr/>
            </a:pPr>
            <a:r>
              <a:rPr lang="en-GB" altLang="en-US" sz="1800" dirty="0">
                <a:hlinkClick r:id="rId2"/>
              </a:rPr>
              <a:t>https://mentor.ieee.org/802.11/dcn/23/11-23-1017-00-0amp-amp-sg-telecon-minutes-june-13th.docx</a:t>
            </a:r>
            <a:endParaRPr lang="en-GB" altLang="en-US" sz="1800" dirty="0"/>
          </a:p>
          <a:p>
            <a:pPr lvl="1" indent="-342900" eaLnBrk="0" hangingPunct="0">
              <a:buFontTx/>
              <a:buChar char="-"/>
              <a:defRPr/>
            </a:pPr>
            <a:r>
              <a:rPr lang="en-GB" altLang="en-US" sz="1800" dirty="0">
                <a:hlinkClick r:id="rId3"/>
              </a:rPr>
              <a:t>https://mentor.ieee.org/802.11/dcn/23/11-23-1078-00-0amp-amp-sg-telecon-minutes-june-27th.docx</a:t>
            </a:r>
            <a:endParaRPr lang="en-US" sz="1600" dirty="0"/>
          </a:p>
          <a:p>
            <a:pPr lvl="1" indent="-342900">
              <a:lnSpc>
                <a:spcPct val="120000"/>
              </a:lnSpc>
              <a:buFont typeface="Arial" panose="020B0604020202020204" pitchFamily="34" charset="0"/>
              <a:buChar char="•"/>
              <a:defRPr/>
            </a:pPr>
            <a:endParaRPr lang="en-US" sz="1400" b="1" dirty="0"/>
          </a:p>
          <a:p>
            <a:pPr marL="0" indent="0"/>
            <a:r>
              <a:rPr lang="en-US" altLang="en-GB" sz="1800" dirty="0"/>
              <a:t>4 AMP SG meetings are planned during the IEEE 802 July plenary session, focusing on PAR/CSD development, with agenda as included in the latest revision of 11-23/0931:</a:t>
            </a:r>
          </a:p>
          <a:p>
            <a:pPr marL="800100" lvl="1" indent="-342900">
              <a:lnSpc>
                <a:spcPct val="120000"/>
              </a:lnSpc>
              <a:buFontTx/>
              <a:buChar char="-"/>
            </a:pPr>
            <a:r>
              <a:rPr lang="en-US" altLang="zh-CN" sz="1600" dirty="0">
                <a:sym typeface="+mn-ea"/>
              </a:rPr>
              <a:t>Jul 10th (Monday), 8:00 ~ 10:00, mixed mode</a:t>
            </a:r>
          </a:p>
          <a:p>
            <a:pPr marL="800100" lvl="1" indent="-342900">
              <a:lnSpc>
                <a:spcPct val="120000"/>
              </a:lnSpc>
              <a:buFontTx/>
              <a:buChar char="-"/>
            </a:pPr>
            <a:r>
              <a:rPr lang="en-US" altLang="zh-CN" sz="1600" dirty="0">
                <a:sym typeface="+mn-ea"/>
              </a:rPr>
              <a:t>Jul 12th (Wednesday), 10:30 ~ 12:30, mixed mode</a:t>
            </a:r>
          </a:p>
          <a:p>
            <a:pPr marL="800100" lvl="1" indent="-342900">
              <a:lnSpc>
                <a:spcPct val="120000"/>
              </a:lnSpc>
              <a:buFontTx/>
              <a:buChar char="-"/>
            </a:pPr>
            <a:r>
              <a:rPr lang="en-US" altLang="zh-CN" sz="1600" dirty="0">
                <a:sym typeface="+mn-ea"/>
              </a:rPr>
              <a:t>Jul 13th (Thursday), 8:00 ~ 10:00, mixed mode</a:t>
            </a:r>
          </a:p>
          <a:p>
            <a:pPr marL="800100" lvl="1" indent="-342900">
              <a:lnSpc>
                <a:spcPct val="120000"/>
              </a:lnSpc>
              <a:buFontTx/>
              <a:buChar char="-"/>
            </a:pPr>
            <a:r>
              <a:rPr lang="en-US" altLang="zh-CN" sz="1600" dirty="0">
                <a:sym typeface="+mn-ea"/>
              </a:rPr>
              <a:t>Jul 13th (Thursday), 13:30 ~ 15:30, mixed mode</a:t>
            </a:r>
          </a:p>
          <a:p>
            <a:pPr lvl="1" indent="-342900">
              <a:buFont typeface="Arial" panose="020B0604020202020204" pitchFamily="34" charset="0"/>
              <a:buChar char="•"/>
            </a:pPr>
            <a:endParaRPr lang="en-US" altLang="zh-CN" sz="1400" b="1" dirty="0">
              <a:sym typeface="+mn-ea"/>
            </a:endParaRPr>
          </a:p>
          <a:p>
            <a:pPr marL="0" indent="0"/>
            <a:r>
              <a:rPr lang="en-US" altLang="en-GB" sz="1800" dirty="0"/>
              <a:t>Goal for AMP SG meetings during IEEE 802.11 July plenary session: AMP PAR/CSD development.</a:t>
            </a:r>
          </a:p>
        </p:txBody>
      </p:sp>
      <p:sp>
        <p:nvSpPr>
          <p:cNvPr id="7" name="Footer Placeholder 6">
            <a:extLst>
              <a:ext uri="{FF2B5EF4-FFF2-40B4-BE49-F238E27FC236}">
                <a16:creationId xmlns:a16="http://schemas.microsoft.com/office/drawing/2014/main" id="{50E25F0C-8FC8-7609-3316-082DE90D86EA}"/>
              </a:ext>
            </a:extLst>
          </p:cNvPr>
          <p:cNvSpPr>
            <a:spLocks noGrp="1"/>
          </p:cNvSpPr>
          <p:nvPr>
            <p:ph type="ftr" idx="14"/>
          </p:nvPr>
        </p:nvSpPr>
        <p:spPr/>
        <p:txBody>
          <a:bodyPr/>
          <a:lstStyle/>
          <a:p>
            <a:r>
              <a:rPr lang="en-GB"/>
              <a:t>Bo Sun, ZTE Corporation</a:t>
            </a:r>
            <a:endParaRPr lang="en-GB" dirty="0"/>
          </a:p>
        </p:txBody>
      </p:sp>
      <p:sp>
        <p:nvSpPr>
          <p:cNvPr id="8" name="Slide Number Placeholder 7">
            <a:extLst>
              <a:ext uri="{FF2B5EF4-FFF2-40B4-BE49-F238E27FC236}">
                <a16:creationId xmlns:a16="http://schemas.microsoft.com/office/drawing/2014/main" id="{EA8BF2F8-9FB2-BB87-AA67-7A8DE52CF3C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9" name="Date Placeholder 8">
            <a:extLst>
              <a:ext uri="{FF2B5EF4-FFF2-40B4-BE49-F238E27FC236}">
                <a16:creationId xmlns:a16="http://schemas.microsoft.com/office/drawing/2014/main" id="{C7B5F59B-55FB-22A0-9E1C-69D69474BBFE}"/>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2697184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AMP TIG/SG Timeline Plan</a:t>
            </a:r>
            <a:endParaRPr lang="zh-CN" altLang="en-US" dirty="0"/>
          </a:p>
        </p:txBody>
      </p:sp>
      <p:sp>
        <p:nvSpPr>
          <p:cNvPr id="3" name="内容占位符 2"/>
          <p:cNvSpPr>
            <a:spLocks noGrp="1"/>
          </p:cNvSpPr>
          <p:nvPr>
            <p:ph idx="1"/>
          </p:nvPr>
        </p:nvSpPr>
        <p:spPr>
          <a:xfrm>
            <a:off x="762000" y="1981201"/>
            <a:ext cx="10667999" cy="2743199"/>
          </a:xfrm>
        </p:spPr>
        <p:txBody>
          <a:bodyPr>
            <a:noAutofit/>
          </a:bodyPr>
          <a:lstStyle/>
          <a:p>
            <a:pPr marL="285750">
              <a:lnSpc>
                <a:spcPct val="120000"/>
              </a:lnSpc>
              <a:spcAft>
                <a:spcPts val="600"/>
              </a:spcAft>
              <a:buFontTx/>
              <a:buChar char="-"/>
              <a:defRPr/>
            </a:pPr>
            <a:r>
              <a:rPr lang="en-US" altLang="zh-CN" sz="2000" dirty="0">
                <a:sym typeface="+mn-ea"/>
              </a:rPr>
              <a:t>The AMP TIG was formed at the 2022 May session and kicked off during 2022 July session</a:t>
            </a:r>
          </a:p>
          <a:p>
            <a:pPr marL="285750">
              <a:lnSpc>
                <a:spcPct val="120000"/>
              </a:lnSpc>
              <a:spcAft>
                <a:spcPts val="600"/>
              </a:spcAft>
              <a:buFontTx/>
              <a:buChar char="-"/>
              <a:defRPr/>
            </a:pPr>
            <a:r>
              <a:rPr lang="en-US" altLang="zh-CN" sz="2000" dirty="0">
                <a:sym typeface="+mn-ea"/>
              </a:rPr>
              <a:t>The AMP TIG completed its work in 2023 March session and decided to move forward to SG.</a:t>
            </a:r>
          </a:p>
          <a:p>
            <a:pPr marL="285750">
              <a:lnSpc>
                <a:spcPct val="120000"/>
              </a:lnSpc>
              <a:spcAft>
                <a:spcPts val="600"/>
              </a:spcAft>
              <a:buFontTx/>
              <a:buChar char="-"/>
              <a:defRPr/>
            </a:pPr>
            <a:r>
              <a:rPr lang="en-US" altLang="zh-CN" sz="2000" dirty="0">
                <a:sym typeface="+mn-ea"/>
              </a:rPr>
              <a:t>The AMP SG was formed in March 2023 to develop AMP PAR/CSD.</a:t>
            </a:r>
          </a:p>
          <a:p>
            <a:pPr marL="586105" lvl="1">
              <a:lnSpc>
                <a:spcPct val="120000"/>
              </a:lnSpc>
              <a:spcAft>
                <a:spcPts val="600"/>
              </a:spcAft>
              <a:buFontTx/>
              <a:buChar char="-"/>
            </a:pPr>
            <a:r>
              <a:rPr lang="en-US" altLang="zh-CN" sz="1400" dirty="0"/>
              <a:t>The Study Group will investigate MAC and PHY capabilities to enable 802.11 WLAN support of ultra-low complexity and ultra-low power consumption (e.g. less than one </a:t>
            </a:r>
            <a:r>
              <a:rPr lang="en-US" altLang="zh-CN" sz="1400" dirty="0" err="1"/>
              <a:t>milliwatt</a:t>
            </a:r>
            <a:r>
              <a:rPr lang="en-US" altLang="zh-CN" sz="1400" dirty="0"/>
              <a:t>) devices powered by ambient power source</a:t>
            </a:r>
            <a:r>
              <a:rPr lang="en-US" altLang="zh-CN" sz="1400" dirty="0">
                <a:solidFill>
                  <a:schemeClr val="tx1"/>
                </a:solidFill>
              </a:rPr>
              <a:t>, and reuse existing 802.11 features as much as possible, with a target start of the task group in Jan 2024</a:t>
            </a:r>
            <a:endParaRPr lang="zh-CN" altLang="en-US" dirty="0"/>
          </a:p>
        </p:txBody>
      </p:sp>
      <p:cxnSp>
        <p:nvCxnSpPr>
          <p:cNvPr id="7" name="直接箭头连接符 6"/>
          <p:cNvCxnSpPr/>
          <p:nvPr/>
        </p:nvCxnSpPr>
        <p:spPr bwMode="auto">
          <a:xfrm>
            <a:off x="1219464" y="5399805"/>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8" name="文本框 7"/>
          <p:cNvSpPr txBox="1"/>
          <p:nvPr/>
        </p:nvSpPr>
        <p:spPr>
          <a:xfrm>
            <a:off x="1256445" y="5527244"/>
            <a:ext cx="990574" cy="307777"/>
          </a:xfrm>
          <a:prstGeom prst="rect">
            <a:avLst/>
          </a:prstGeom>
          <a:noFill/>
        </p:spPr>
        <p:txBody>
          <a:bodyPr wrap="square" rtlCol="0">
            <a:spAutoFit/>
          </a:bodyPr>
          <a:lstStyle/>
          <a:p>
            <a:r>
              <a:rPr lang="en-US" sz="1400" dirty="0">
                <a:solidFill>
                  <a:schemeClr val="tx1"/>
                </a:solidFill>
              </a:rPr>
              <a:t>May 2023</a:t>
            </a:r>
          </a:p>
        </p:txBody>
      </p:sp>
      <p:sp>
        <p:nvSpPr>
          <p:cNvPr id="9" name="文本框 8"/>
          <p:cNvSpPr txBox="1"/>
          <p:nvPr/>
        </p:nvSpPr>
        <p:spPr>
          <a:xfrm>
            <a:off x="3514090" y="5527244"/>
            <a:ext cx="990574" cy="307777"/>
          </a:xfrm>
          <a:prstGeom prst="rect">
            <a:avLst/>
          </a:prstGeom>
          <a:noFill/>
        </p:spPr>
        <p:txBody>
          <a:bodyPr wrap="square" rtlCol="0">
            <a:spAutoFit/>
          </a:bodyPr>
          <a:lstStyle/>
          <a:p>
            <a:r>
              <a:rPr lang="en-US" sz="1400" dirty="0">
                <a:solidFill>
                  <a:schemeClr val="tx1"/>
                </a:solidFill>
              </a:rPr>
              <a:t>Jul 2023</a:t>
            </a:r>
          </a:p>
        </p:txBody>
      </p:sp>
      <p:sp>
        <p:nvSpPr>
          <p:cNvPr id="10" name="文本框 9"/>
          <p:cNvSpPr txBox="1"/>
          <p:nvPr/>
        </p:nvSpPr>
        <p:spPr>
          <a:xfrm>
            <a:off x="5771735" y="5527244"/>
            <a:ext cx="990574" cy="307777"/>
          </a:xfrm>
          <a:prstGeom prst="rect">
            <a:avLst/>
          </a:prstGeom>
          <a:noFill/>
        </p:spPr>
        <p:txBody>
          <a:bodyPr wrap="square" rtlCol="0">
            <a:spAutoFit/>
          </a:bodyPr>
          <a:lstStyle/>
          <a:p>
            <a:r>
              <a:rPr lang="en-US" sz="1400" dirty="0">
                <a:solidFill>
                  <a:schemeClr val="tx1"/>
                </a:solidFill>
              </a:rPr>
              <a:t>Sep 2023</a:t>
            </a:r>
          </a:p>
        </p:txBody>
      </p:sp>
      <p:sp>
        <p:nvSpPr>
          <p:cNvPr id="11" name="文本框 10"/>
          <p:cNvSpPr txBox="1"/>
          <p:nvPr/>
        </p:nvSpPr>
        <p:spPr>
          <a:xfrm>
            <a:off x="8029380" y="5527244"/>
            <a:ext cx="990574" cy="307777"/>
          </a:xfrm>
          <a:prstGeom prst="rect">
            <a:avLst/>
          </a:prstGeom>
          <a:noFill/>
        </p:spPr>
        <p:txBody>
          <a:bodyPr wrap="square" rtlCol="0">
            <a:spAutoFit/>
          </a:bodyPr>
          <a:lstStyle/>
          <a:p>
            <a:r>
              <a:rPr lang="en-US" sz="1400" dirty="0">
                <a:solidFill>
                  <a:schemeClr val="tx1"/>
                </a:solidFill>
              </a:rPr>
              <a:t>Nov 2023</a:t>
            </a:r>
          </a:p>
        </p:txBody>
      </p:sp>
      <p:sp>
        <p:nvSpPr>
          <p:cNvPr id="12" name="文本框 11"/>
          <p:cNvSpPr txBox="1"/>
          <p:nvPr/>
        </p:nvSpPr>
        <p:spPr>
          <a:xfrm>
            <a:off x="10287026" y="5527244"/>
            <a:ext cx="990574" cy="307777"/>
          </a:xfrm>
          <a:prstGeom prst="rect">
            <a:avLst/>
          </a:prstGeom>
          <a:noFill/>
        </p:spPr>
        <p:txBody>
          <a:bodyPr wrap="square" rtlCol="0">
            <a:spAutoFit/>
          </a:bodyPr>
          <a:lstStyle/>
          <a:p>
            <a:r>
              <a:rPr lang="en-US" sz="1400" dirty="0">
                <a:solidFill>
                  <a:schemeClr val="tx1"/>
                </a:solidFill>
              </a:rPr>
              <a:t>Jan 2024</a:t>
            </a:r>
          </a:p>
        </p:txBody>
      </p:sp>
      <p:sp>
        <p:nvSpPr>
          <p:cNvPr id="13" name="椭圆 12"/>
          <p:cNvSpPr/>
          <p:nvPr/>
        </p:nvSpPr>
        <p:spPr bwMode="auto">
          <a:xfrm>
            <a:off x="1648641" y="5349229"/>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400" b="0" i="0" u="none" strike="noStrike" cap="none" normalizeH="0" baseline="0">
              <a:ln>
                <a:noFill/>
              </a:ln>
              <a:solidFill>
                <a:schemeClr val="tx1"/>
              </a:solidFill>
              <a:effectLst/>
              <a:latin typeface="Times New Roman" panose="02020603050405020304" pitchFamily="18" charset="0"/>
              <a:ea typeface="MS Gothic" panose="020B0609070205080204" pitchFamily="49" charset="-128"/>
            </a:endParaRPr>
          </a:p>
        </p:txBody>
      </p:sp>
      <p:sp>
        <p:nvSpPr>
          <p:cNvPr id="14" name="椭圆 13"/>
          <p:cNvSpPr/>
          <p:nvPr/>
        </p:nvSpPr>
        <p:spPr bwMode="auto">
          <a:xfrm>
            <a:off x="3875551" y="5351515"/>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400" b="0" i="0" u="none" strike="noStrike" cap="none" normalizeH="0" baseline="0">
              <a:ln>
                <a:noFill/>
              </a:ln>
              <a:solidFill>
                <a:schemeClr val="tx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6102461" y="5349163"/>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400" b="0" i="0" u="none" strike="noStrike" cap="none" normalizeH="0" baseline="0">
              <a:ln>
                <a:noFill/>
              </a:ln>
              <a:solidFill>
                <a:schemeClr val="tx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8329371" y="5356344"/>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400" b="0" i="0" u="none" strike="noStrike" cap="none" normalizeH="0" baseline="0">
              <a:ln>
                <a:noFill/>
              </a:ln>
              <a:solidFill>
                <a:schemeClr val="tx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10556280" y="5355932"/>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400" b="0" i="0" u="none" strike="noStrike" cap="none" normalizeH="0" baseline="0">
              <a:ln>
                <a:noFill/>
              </a:ln>
              <a:solidFill>
                <a:schemeClr val="tx1"/>
              </a:solidFill>
              <a:effectLst/>
              <a:latin typeface="Times New Roman" panose="02020603050405020304" pitchFamily="18" charset="0"/>
              <a:ea typeface="MS Gothic" panose="020B0609070205080204" pitchFamily="49" charset="-128"/>
            </a:endParaRPr>
          </a:p>
        </p:txBody>
      </p:sp>
      <p:sp>
        <p:nvSpPr>
          <p:cNvPr id="18" name="文本框 17"/>
          <p:cNvSpPr txBox="1"/>
          <p:nvPr/>
        </p:nvSpPr>
        <p:spPr>
          <a:xfrm>
            <a:off x="1143266" y="4724400"/>
            <a:ext cx="1312346" cy="523220"/>
          </a:xfrm>
          <a:prstGeom prst="rect">
            <a:avLst/>
          </a:prstGeom>
          <a:noFill/>
        </p:spPr>
        <p:txBody>
          <a:bodyPr wrap="square" rtlCol="0">
            <a:spAutoFit/>
          </a:bodyPr>
          <a:lstStyle/>
          <a:p>
            <a:r>
              <a:rPr lang="en-US" sz="1400" dirty="0">
                <a:solidFill>
                  <a:schemeClr val="tx1"/>
                </a:solidFill>
              </a:rPr>
              <a:t>SG Kick-off</a:t>
            </a:r>
          </a:p>
          <a:p>
            <a:r>
              <a:rPr lang="en-US" sz="1400" dirty="0">
                <a:solidFill>
                  <a:schemeClr val="tx1"/>
                </a:solidFill>
              </a:rPr>
              <a:t>PAR/CSD draft</a:t>
            </a:r>
          </a:p>
        </p:txBody>
      </p:sp>
      <p:sp>
        <p:nvSpPr>
          <p:cNvPr id="19" name="文本框 18"/>
          <p:cNvSpPr txBox="1"/>
          <p:nvPr/>
        </p:nvSpPr>
        <p:spPr>
          <a:xfrm>
            <a:off x="5230702" y="4724400"/>
            <a:ext cx="2236898" cy="523220"/>
          </a:xfrm>
          <a:prstGeom prst="rect">
            <a:avLst/>
          </a:prstGeom>
          <a:noFill/>
        </p:spPr>
        <p:txBody>
          <a:bodyPr wrap="square" rtlCol="0">
            <a:spAutoFit/>
          </a:bodyPr>
          <a:lstStyle/>
          <a:p>
            <a:r>
              <a:rPr lang="en-US" sz="1400" dirty="0">
                <a:solidFill>
                  <a:schemeClr val="tx1"/>
                </a:solidFill>
              </a:rPr>
              <a:t>WG approve PAR/CSD submitted to EC for review </a:t>
            </a:r>
          </a:p>
        </p:txBody>
      </p:sp>
      <p:sp>
        <p:nvSpPr>
          <p:cNvPr id="20" name="文本框 19"/>
          <p:cNvSpPr txBox="1"/>
          <p:nvPr/>
        </p:nvSpPr>
        <p:spPr>
          <a:xfrm>
            <a:off x="7696294" y="4724400"/>
            <a:ext cx="1676306" cy="523220"/>
          </a:xfrm>
          <a:prstGeom prst="rect">
            <a:avLst/>
          </a:prstGeom>
          <a:noFill/>
        </p:spPr>
        <p:txBody>
          <a:bodyPr wrap="square" rtlCol="0">
            <a:spAutoFit/>
          </a:bodyPr>
          <a:lstStyle/>
          <a:p>
            <a:r>
              <a:rPr lang="en-US" sz="1400" dirty="0">
                <a:solidFill>
                  <a:schemeClr val="tx1"/>
                </a:solidFill>
              </a:rPr>
              <a:t>Comments reply and potential update</a:t>
            </a:r>
          </a:p>
        </p:txBody>
      </p:sp>
      <p:sp>
        <p:nvSpPr>
          <p:cNvPr id="21" name="文本框 20"/>
          <p:cNvSpPr txBox="1"/>
          <p:nvPr/>
        </p:nvSpPr>
        <p:spPr>
          <a:xfrm>
            <a:off x="10192906" y="4939843"/>
            <a:ext cx="990574" cy="307777"/>
          </a:xfrm>
          <a:prstGeom prst="rect">
            <a:avLst/>
          </a:prstGeom>
          <a:noFill/>
        </p:spPr>
        <p:txBody>
          <a:bodyPr wrap="square" rtlCol="0">
            <a:spAutoFit/>
          </a:bodyPr>
          <a:lstStyle/>
          <a:p>
            <a:r>
              <a:rPr lang="en-US" sz="1400" dirty="0">
                <a:solidFill>
                  <a:schemeClr val="tx1"/>
                </a:solidFill>
              </a:rPr>
              <a:t>TG kickoff</a:t>
            </a:r>
          </a:p>
        </p:txBody>
      </p:sp>
      <p:sp>
        <p:nvSpPr>
          <p:cNvPr id="22" name="文本框 21"/>
          <p:cNvSpPr txBox="1"/>
          <p:nvPr/>
        </p:nvSpPr>
        <p:spPr>
          <a:xfrm>
            <a:off x="3297364" y="4724400"/>
            <a:ext cx="1156374" cy="523220"/>
          </a:xfrm>
          <a:prstGeom prst="rect">
            <a:avLst/>
          </a:prstGeom>
          <a:noFill/>
        </p:spPr>
        <p:txBody>
          <a:bodyPr wrap="square" rtlCol="0">
            <a:spAutoFit/>
          </a:bodyPr>
          <a:lstStyle/>
          <a:p>
            <a:r>
              <a:rPr lang="en-US" sz="1400" dirty="0">
                <a:solidFill>
                  <a:schemeClr val="tx1"/>
                </a:solidFill>
              </a:rPr>
              <a:t>PAR/CSD development</a:t>
            </a:r>
          </a:p>
        </p:txBody>
      </p:sp>
      <p:sp>
        <p:nvSpPr>
          <p:cNvPr id="23" name="Footer Placeholder 22">
            <a:extLst>
              <a:ext uri="{FF2B5EF4-FFF2-40B4-BE49-F238E27FC236}">
                <a16:creationId xmlns:a16="http://schemas.microsoft.com/office/drawing/2014/main" id="{DB4B2B40-FCED-C508-C149-4DE9A536F4D2}"/>
              </a:ext>
            </a:extLst>
          </p:cNvPr>
          <p:cNvSpPr>
            <a:spLocks noGrp="1"/>
          </p:cNvSpPr>
          <p:nvPr>
            <p:ph type="ftr" idx="14"/>
          </p:nvPr>
        </p:nvSpPr>
        <p:spPr/>
        <p:txBody>
          <a:bodyPr/>
          <a:lstStyle/>
          <a:p>
            <a:r>
              <a:rPr lang="en-GB"/>
              <a:t>Bo Sun, ZTE Corporation</a:t>
            </a:r>
            <a:endParaRPr lang="en-GB" dirty="0"/>
          </a:p>
        </p:txBody>
      </p:sp>
      <p:sp>
        <p:nvSpPr>
          <p:cNvPr id="24" name="Slide Number Placeholder 23">
            <a:extLst>
              <a:ext uri="{FF2B5EF4-FFF2-40B4-BE49-F238E27FC236}">
                <a16:creationId xmlns:a16="http://schemas.microsoft.com/office/drawing/2014/main" id="{A6E84813-627E-DAA7-57E6-F4D3EC564B08}"/>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25" name="Date Placeholder 24">
            <a:extLst>
              <a:ext uri="{FF2B5EF4-FFF2-40B4-BE49-F238E27FC236}">
                <a16:creationId xmlns:a16="http://schemas.microsoft.com/office/drawing/2014/main" id="{D9C2AC76-55ED-29E1-F52A-EA4B6E27C19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7871185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295400"/>
          </a:xfrm>
        </p:spPr>
        <p:txBody>
          <a:bodyPr/>
          <a:lstStyle/>
          <a:p>
            <a:r>
              <a:rPr lang="en-US" dirty="0"/>
              <a:t>IEEE 802.11 AIML TIG </a:t>
            </a:r>
            <a:r>
              <a:rPr lang="en-US" altLang="ja-JP" dirty="0"/>
              <a:t>– July 2023</a:t>
            </a:r>
            <a:br>
              <a:rPr lang="en-US" dirty="0"/>
            </a:br>
            <a:r>
              <a:rPr lang="en-US" b="0" dirty="0"/>
              <a:t>Artificial Intelligence and Machine Learning</a:t>
            </a:r>
            <a:br>
              <a:rPr lang="en-US" dirty="0"/>
            </a:br>
            <a:endParaRPr lang="en-US" dirty="0"/>
          </a:p>
        </p:txBody>
      </p:sp>
      <p:sp>
        <p:nvSpPr>
          <p:cNvPr id="15363" name="Content Placeholder 2"/>
          <p:cNvSpPr>
            <a:spLocks noGrp="1"/>
          </p:cNvSpPr>
          <p:nvPr>
            <p:ph idx="1"/>
          </p:nvPr>
        </p:nvSpPr>
        <p:spPr>
          <a:xfrm>
            <a:off x="990600" y="1828800"/>
            <a:ext cx="10399184" cy="4646614"/>
          </a:xfrm>
        </p:spPr>
        <p:txBody>
          <a:bodyPr/>
          <a:lstStyle/>
          <a:p>
            <a:pPr>
              <a:buFont typeface="Arial"/>
              <a:buChar char="•"/>
            </a:pPr>
            <a:r>
              <a:rPr lang="en-US" sz="2000" dirty="0"/>
              <a:t>Activities since May 2023:</a:t>
            </a:r>
          </a:p>
          <a:p>
            <a:pPr lvl="1">
              <a:buFont typeface="Arial"/>
              <a:buChar char="•"/>
            </a:pPr>
            <a:r>
              <a:rPr lang="en-US" sz="1600" dirty="0"/>
              <a:t>Three teleconferences were held</a:t>
            </a:r>
          </a:p>
          <a:p>
            <a:pPr lvl="2">
              <a:buFont typeface="Arial"/>
              <a:buChar char="•"/>
            </a:pPr>
            <a:r>
              <a:rPr lang="en-US" sz="1600" dirty="0"/>
              <a:t>May 30, 2023</a:t>
            </a:r>
          </a:p>
          <a:p>
            <a:pPr lvl="3">
              <a:buFont typeface="Arial"/>
              <a:buChar char="•"/>
            </a:pPr>
            <a:r>
              <a:rPr lang="en-US" sz="1400" dirty="0"/>
              <a:t>Minutes 11-23/953</a:t>
            </a:r>
          </a:p>
          <a:p>
            <a:pPr lvl="2">
              <a:buFont typeface="Arial"/>
              <a:buChar char="•"/>
            </a:pPr>
            <a:r>
              <a:rPr lang="en-US" sz="1600" dirty="0"/>
              <a:t>June 13, 2023</a:t>
            </a:r>
          </a:p>
          <a:p>
            <a:pPr lvl="2">
              <a:buFont typeface="Arial"/>
              <a:buChar char="•"/>
            </a:pPr>
            <a:r>
              <a:rPr lang="en-US" sz="1600" dirty="0"/>
              <a:t>June 27, 2023</a:t>
            </a:r>
          </a:p>
          <a:p>
            <a:pPr lvl="3">
              <a:buFont typeface="Arial"/>
              <a:buChar char="•"/>
            </a:pPr>
            <a:r>
              <a:rPr lang="en-US" sz="1400" dirty="0"/>
              <a:t>Minutes 11-23/955r0</a:t>
            </a:r>
          </a:p>
          <a:p>
            <a:pPr lvl="1">
              <a:buFont typeface="Arial"/>
              <a:buChar char="•"/>
            </a:pPr>
            <a:r>
              <a:rPr lang="en-US" sz="1600" dirty="0"/>
              <a:t>Minutes for May 2023 Interim: 11-23/954r0</a:t>
            </a:r>
            <a:endParaRPr lang="en-US" sz="700" dirty="0"/>
          </a:p>
          <a:p>
            <a:pPr>
              <a:buFont typeface="Arial"/>
              <a:buChar char="•"/>
            </a:pPr>
            <a:r>
              <a:rPr lang="en-US" sz="2000" dirty="0"/>
              <a:t>July 2023 meeting:</a:t>
            </a:r>
          </a:p>
          <a:p>
            <a:pPr lvl="1">
              <a:buFont typeface="Arial"/>
              <a:buChar char="•"/>
            </a:pPr>
            <a:r>
              <a:rPr lang="en-US" sz="1600" dirty="0"/>
              <a:t>Goals:</a:t>
            </a:r>
          </a:p>
          <a:p>
            <a:pPr lvl="2">
              <a:buFont typeface="Arial"/>
              <a:buChar char="•"/>
            </a:pPr>
            <a:r>
              <a:rPr lang="en-US" sz="1600" dirty="0"/>
              <a:t>Technical submissions and discussions:</a:t>
            </a:r>
          </a:p>
          <a:p>
            <a:pPr lvl="3">
              <a:buFont typeface="Arial"/>
              <a:buChar char="•"/>
            </a:pPr>
            <a:r>
              <a:rPr lang="en-US" sz="1400" dirty="0"/>
              <a:t>Technical report text</a:t>
            </a:r>
          </a:p>
          <a:p>
            <a:pPr lvl="1">
              <a:buFont typeface="Arial"/>
              <a:buChar char="•"/>
            </a:pPr>
            <a:r>
              <a:rPr lang="en-US" sz="1600" dirty="0"/>
              <a:t>Discussion of presentation and straw poll results on contribution presented to the UHR SG for AIML related features</a:t>
            </a:r>
          </a:p>
          <a:p>
            <a:pPr lvl="2">
              <a:buFont typeface="Arial"/>
              <a:buChar char="•"/>
            </a:pPr>
            <a:r>
              <a:rPr lang="en-US" sz="1400" dirty="0"/>
              <a:t>Depending on the UHR SG agenda, likely need to be on or after Tuesday</a:t>
            </a:r>
          </a:p>
          <a:p>
            <a:pPr lvl="3">
              <a:buFont typeface="Arial"/>
              <a:buChar char="•"/>
            </a:pPr>
            <a:endParaRPr lang="en-US" sz="1800" dirty="0"/>
          </a:p>
          <a:p>
            <a:pPr marL="0" indent="0"/>
            <a:endParaRPr lang="en-US" dirty="0"/>
          </a:p>
        </p:txBody>
      </p:sp>
      <p:sp>
        <p:nvSpPr>
          <p:cNvPr id="2" name="Footer Placeholder 1">
            <a:extLst>
              <a:ext uri="{FF2B5EF4-FFF2-40B4-BE49-F238E27FC236}">
                <a16:creationId xmlns:a16="http://schemas.microsoft.com/office/drawing/2014/main" id="{9A2F767D-8EA8-02DF-D037-3D302282E8DE}"/>
              </a:ext>
            </a:extLst>
          </p:cNvPr>
          <p:cNvSpPr>
            <a:spLocks noGrp="1"/>
          </p:cNvSpPr>
          <p:nvPr>
            <p:ph type="ftr" idx="14"/>
          </p:nvPr>
        </p:nvSpPr>
        <p:spPr/>
        <p:txBody>
          <a:bodyPr/>
          <a:lstStyle/>
          <a:p>
            <a:r>
              <a:rPr lang="en-GB"/>
              <a:t>Xiaofei Wang, InterDigital</a:t>
            </a:r>
            <a:endParaRPr lang="en-GB" dirty="0"/>
          </a:p>
        </p:txBody>
      </p:sp>
      <p:sp>
        <p:nvSpPr>
          <p:cNvPr id="3" name="Slide Number Placeholder 2">
            <a:extLst>
              <a:ext uri="{FF2B5EF4-FFF2-40B4-BE49-F238E27FC236}">
                <a16:creationId xmlns:a16="http://schemas.microsoft.com/office/drawing/2014/main" id="{177DC0B3-E963-7B5E-E385-A30B4EBF20D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4" name="Date Placeholder 3">
            <a:extLst>
              <a:ext uri="{FF2B5EF4-FFF2-40B4-BE49-F238E27FC236}">
                <a16:creationId xmlns:a16="http://schemas.microsoft.com/office/drawing/2014/main" id="{CFAF2375-4A21-10FD-8C52-CB096C3F5D6D}"/>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905756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Editors Meeting: Agenda for 2023-07-11</a:t>
            </a:r>
          </a:p>
        </p:txBody>
      </p:sp>
      <p:sp>
        <p:nvSpPr>
          <p:cNvPr id="3" name="Content Placeholder 2"/>
          <p:cNvSpPr>
            <a:spLocks noGrp="1"/>
          </p:cNvSpPr>
          <p:nvPr>
            <p:ph idx="1"/>
          </p:nvPr>
        </p:nvSpPr>
        <p:spPr>
          <a:xfrm>
            <a:off x="914401" y="1751014"/>
            <a:ext cx="10361084" cy="4343401"/>
          </a:xfrm>
        </p:spPr>
        <p:txBody>
          <a:bodyPr/>
          <a:lstStyle/>
          <a:p>
            <a:r>
              <a:rPr lang="en-US" dirty="0"/>
              <a:t>Roll Call / Contacts / Reflector</a:t>
            </a:r>
          </a:p>
          <a:p>
            <a:r>
              <a:rPr lang="en-US" dirty="0"/>
              <a:t>Brief status report</a:t>
            </a:r>
          </a:p>
          <a:p>
            <a:r>
              <a:rPr lang="en-US" dirty="0" err="1"/>
              <a:t>REVme</a:t>
            </a:r>
            <a:r>
              <a:rPr lang="en-US" dirty="0"/>
              <a:t> MDR final review</a:t>
            </a:r>
          </a:p>
          <a:p>
            <a:r>
              <a:rPr lang="en-US" dirty="0"/>
              <a:t>Update on various topics:</a:t>
            </a:r>
          </a:p>
          <a:p>
            <a:r>
              <a:rPr lang="en-US" dirty="0"/>
              <a:t>	Clause 6 rewrite, searchable definitions, that/which in style guide, field vs subfield</a:t>
            </a:r>
          </a:p>
          <a:p>
            <a:r>
              <a:rPr lang="en-US" dirty="0"/>
              <a:t>WG Style Guide for 802.11 draft </a:t>
            </a:r>
            <a:r>
              <a:rPr lang="en-US" dirty="0">
                <a:solidFill>
                  <a:schemeClr val="tx1"/>
                </a:solidFill>
              </a:rPr>
              <a:t>09/1034r20</a:t>
            </a:r>
          </a:p>
          <a:p>
            <a:r>
              <a:rPr lang="en-US" dirty="0"/>
              <a:t>Draft and Amendment alignments</a:t>
            </a:r>
          </a:p>
          <a:p>
            <a:endParaRPr lang="en-US" dirty="0"/>
          </a:p>
        </p:txBody>
      </p:sp>
      <p:sp>
        <p:nvSpPr>
          <p:cNvPr id="7" name="Footer Placeholder 6">
            <a:extLst>
              <a:ext uri="{FF2B5EF4-FFF2-40B4-BE49-F238E27FC236}">
                <a16:creationId xmlns:a16="http://schemas.microsoft.com/office/drawing/2014/main" id="{20C115F0-9F79-2D38-9592-41524EF0D2CF}"/>
              </a:ext>
            </a:extLst>
          </p:cNvPr>
          <p:cNvSpPr>
            <a:spLocks noGrp="1"/>
          </p:cNvSpPr>
          <p:nvPr>
            <p:ph type="ftr" idx="14"/>
          </p:nvPr>
        </p:nvSpPr>
        <p:spPr/>
        <p:txBody>
          <a:bodyPr/>
          <a:lstStyle/>
          <a:p>
            <a:r>
              <a:rPr lang="en-GB"/>
              <a:t>Robert Stacey, Intel</a:t>
            </a:r>
            <a:endParaRPr lang="en-GB" dirty="0"/>
          </a:p>
        </p:txBody>
      </p:sp>
      <p:sp>
        <p:nvSpPr>
          <p:cNvPr id="8" name="Slide Number Placeholder 7">
            <a:extLst>
              <a:ext uri="{FF2B5EF4-FFF2-40B4-BE49-F238E27FC236}">
                <a16:creationId xmlns:a16="http://schemas.microsoft.com/office/drawing/2014/main" id="{F82824D4-2C66-112A-AF64-7D084CBE914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9" name="Date Placeholder 8">
            <a:extLst>
              <a:ext uri="{FF2B5EF4-FFF2-40B4-BE49-F238E27FC236}">
                <a16:creationId xmlns:a16="http://schemas.microsoft.com/office/drawing/2014/main" id="{1F78E49C-0181-53DE-88BA-F020D337BB7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5137893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295400"/>
          </a:xfrm>
        </p:spPr>
        <p:txBody>
          <a:bodyPr/>
          <a:lstStyle/>
          <a:p>
            <a:r>
              <a:rPr lang="en-US" dirty="0"/>
              <a:t>IEEE 802.11 AIML TIG </a:t>
            </a:r>
            <a:r>
              <a:rPr lang="en-US" altLang="ja-JP" dirty="0"/>
              <a:t>– July 2023</a:t>
            </a:r>
            <a:br>
              <a:rPr lang="en-US" dirty="0"/>
            </a:br>
            <a:r>
              <a:rPr lang="en-US" b="0" dirty="0"/>
              <a:t>Artificial Intelligence and Machine Learning</a:t>
            </a:r>
            <a:br>
              <a:rPr lang="en-US" dirty="0"/>
            </a:br>
            <a:endParaRPr lang="en-US" dirty="0"/>
          </a:p>
        </p:txBody>
      </p:sp>
      <p:sp>
        <p:nvSpPr>
          <p:cNvPr id="15363" name="Content Placeholder 2"/>
          <p:cNvSpPr>
            <a:spLocks noGrp="1"/>
          </p:cNvSpPr>
          <p:nvPr>
            <p:ph idx="1"/>
          </p:nvPr>
        </p:nvSpPr>
        <p:spPr>
          <a:xfrm>
            <a:off x="1866900" y="1981200"/>
            <a:ext cx="8534400" cy="4264026"/>
          </a:xfrm>
        </p:spPr>
        <p:txBody>
          <a:bodyPr/>
          <a:lstStyle/>
          <a:p>
            <a:pPr>
              <a:buFont typeface="Arial"/>
              <a:buChar char="•"/>
            </a:pPr>
            <a:r>
              <a:rPr lang="en-US" sz="2000" dirty="0"/>
              <a:t>July 2023 Plenary meeting:</a:t>
            </a:r>
            <a:endParaRPr lang="en-US" altLang="en-US" sz="1800" dirty="0"/>
          </a:p>
          <a:p>
            <a:pPr marL="800100" lvl="1" indent="-342900">
              <a:spcBef>
                <a:spcPts val="300"/>
              </a:spcBef>
              <a:buFont typeface="Arial" panose="020B0604020202020204" pitchFamily="34" charset="0"/>
              <a:buChar char="•"/>
            </a:pPr>
            <a:r>
              <a:rPr lang="en-US" altLang="en-US" sz="1800" dirty="0"/>
              <a:t>4 slots: operating in CEST (Berlin Time)</a:t>
            </a:r>
          </a:p>
          <a:p>
            <a:pPr marL="1200150" lvl="2" indent="-342900">
              <a:spcBef>
                <a:spcPts val="300"/>
              </a:spcBef>
              <a:buFont typeface="Arial" panose="020B0604020202020204" pitchFamily="34" charset="0"/>
              <a:buChar char="•"/>
            </a:pPr>
            <a:r>
              <a:rPr lang="en-US" altLang="en-US" sz="1600" dirty="0"/>
              <a:t>Monday July 10: 	</a:t>
            </a:r>
            <a:r>
              <a:rPr lang="en-US" altLang="en-US" sz="1600" b="1" dirty="0"/>
              <a:t>PM1</a:t>
            </a:r>
          </a:p>
          <a:p>
            <a:pPr marL="1200150" lvl="2" indent="-342900">
              <a:spcBef>
                <a:spcPts val="300"/>
              </a:spcBef>
              <a:buFont typeface="Arial" panose="020B0604020202020204" pitchFamily="34" charset="0"/>
              <a:buChar char="•"/>
            </a:pPr>
            <a:r>
              <a:rPr lang="en-US" altLang="en-US" sz="1600" dirty="0"/>
              <a:t>Tuesday July 11: 	</a:t>
            </a:r>
            <a:r>
              <a:rPr lang="en-US" altLang="en-US" sz="1600" b="1" dirty="0"/>
              <a:t>PM1</a:t>
            </a:r>
          </a:p>
          <a:p>
            <a:pPr marL="1657350" lvl="3" indent="-342900">
              <a:spcBef>
                <a:spcPts val="300"/>
              </a:spcBef>
              <a:buFont typeface="Arial" panose="020B0604020202020204" pitchFamily="34" charset="0"/>
              <a:buChar char="•"/>
            </a:pPr>
            <a:r>
              <a:rPr lang="en-US" altLang="en-US" sz="1400" b="1" dirty="0"/>
              <a:t>May be used to discuss the next steps of the AIML TIG</a:t>
            </a:r>
          </a:p>
          <a:p>
            <a:pPr marL="1200150" lvl="2" indent="-342900">
              <a:spcBef>
                <a:spcPts val="300"/>
              </a:spcBef>
              <a:buFont typeface="Arial" panose="020B0604020202020204" pitchFamily="34" charset="0"/>
              <a:buChar char="•"/>
            </a:pPr>
            <a:r>
              <a:rPr lang="en-US" altLang="en-US" sz="1600" dirty="0"/>
              <a:t>Wednesday July 12: </a:t>
            </a:r>
            <a:r>
              <a:rPr lang="en-US" altLang="en-US" sz="1600" b="1" dirty="0"/>
              <a:t>AM2</a:t>
            </a:r>
          </a:p>
          <a:p>
            <a:pPr marL="1200150" lvl="2" indent="-342900">
              <a:spcBef>
                <a:spcPts val="300"/>
              </a:spcBef>
              <a:buFont typeface="Arial" panose="020B0604020202020204" pitchFamily="34" charset="0"/>
              <a:buChar char="•"/>
            </a:pPr>
            <a:r>
              <a:rPr lang="en-US" altLang="en-US" sz="1600" dirty="0"/>
              <a:t>Thursday July 13: </a:t>
            </a:r>
            <a:r>
              <a:rPr lang="en-US" altLang="en-US" sz="1600" b="1" dirty="0"/>
              <a:t>PM1</a:t>
            </a:r>
          </a:p>
          <a:p>
            <a:pPr marL="457200" lvl="1" indent="0"/>
            <a:endParaRPr lang="en-US" dirty="0"/>
          </a:p>
          <a:p>
            <a:pPr lvl="1">
              <a:buFont typeface="Arial"/>
              <a:buChar char="•"/>
            </a:pPr>
            <a:r>
              <a:rPr lang="en-US" sz="1800" dirty="0"/>
              <a:t>Agenda: 11-23/926r0</a:t>
            </a:r>
          </a:p>
          <a:p>
            <a:pPr marL="457200" lvl="1" indent="0"/>
            <a:endParaRPr lang="en-US" dirty="0"/>
          </a:p>
          <a:p>
            <a:pPr marL="0" indent="0"/>
            <a:endParaRPr lang="en-US" dirty="0"/>
          </a:p>
        </p:txBody>
      </p:sp>
      <p:sp>
        <p:nvSpPr>
          <p:cNvPr id="2" name="Footer Placeholder 1">
            <a:extLst>
              <a:ext uri="{FF2B5EF4-FFF2-40B4-BE49-F238E27FC236}">
                <a16:creationId xmlns:a16="http://schemas.microsoft.com/office/drawing/2014/main" id="{B3F59DFB-D7AA-5910-2628-B700966F531E}"/>
              </a:ext>
            </a:extLst>
          </p:cNvPr>
          <p:cNvSpPr>
            <a:spLocks noGrp="1"/>
          </p:cNvSpPr>
          <p:nvPr>
            <p:ph type="ftr" idx="14"/>
          </p:nvPr>
        </p:nvSpPr>
        <p:spPr/>
        <p:txBody>
          <a:bodyPr/>
          <a:lstStyle/>
          <a:p>
            <a:r>
              <a:rPr lang="en-GB"/>
              <a:t>Xiaofei Wang, InterDigital</a:t>
            </a:r>
            <a:endParaRPr lang="en-GB" dirty="0"/>
          </a:p>
        </p:txBody>
      </p:sp>
      <p:sp>
        <p:nvSpPr>
          <p:cNvPr id="3" name="Slide Number Placeholder 2">
            <a:extLst>
              <a:ext uri="{FF2B5EF4-FFF2-40B4-BE49-F238E27FC236}">
                <a16:creationId xmlns:a16="http://schemas.microsoft.com/office/drawing/2014/main" id="{F4B2FB98-08EB-0828-78DA-37867209D2CA}"/>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4" name="Date Placeholder 3">
            <a:extLst>
              <a:ext uri="{FF2B5EF4-FFF2-40B4-BE49-F238E27FC236}">
                <a16:creationId xmlns:a16="http://schemas.microsoft.com/office/drawing/2014/main" id="{451E8FA2-EA7A-F846-1CA6-60784BBDCDF7}"/>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989373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04255"/>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802.11 ITU Liaison Ad Hoc (ITU AHG) – July 2023</a:t>
            </a:r>
            <a:endParaRPr lang="en-GB" dirty="0"/>
          </a:p>
        </p:txBody>
      </p:sp>
      <p:sp>
        <p:nvSpPr>
          <p:cNvPr id="5122" name="Rectangle 2"/>
          <p:cNvSpPr>
            <a:spLocks noGrp="1" noChangeArrowheads="1"/>
          </p:cNvSpPr>
          <p:nvPr>
            <p:ph idx="1"/>
          </p:nvPr>
        </p:nvSpPr>
        <p:spPr>
          <a:xfrm>
            <a:off x="915458" y="1210745"/>
            <a:ext cx="10361084" cy="5264669"/>
          </a:xfrm>
          <a:ln/>
        </p:spPr>
        <p:txBody>
          <a:bodyPr/>
          <a:lstStyle/>
          <a:p>
            <a:pPr marL="342900" lvl="2" indent="-342900">
              <a:spcBef>
                <a:spcPts val="300"/>
              </a:spcBef>
              <a:spcAft>
                <a:spcPts val="0"/>
              </a:spcAft>
              <a:buFont typeface="Arial" panose="020B0604020202020204" pitchFamily="34" charset="0"/>
              <a:buChar char="•"/>
              <a:defRPr/>
            </a:pPr>
            <a:r>
              <a:rPr lang="en-US" altLang="en-US" sz="2400" dirty="0">
                <a:solidFill>
                  <a:schemeClr val="tx1"/>
                </a:solidFill>
                <a:latin typeface="+mj-lt"/>
              </a:rPr>
              <a:t>Had no meeting since May 2023 Interim</a:t>
            </a:r>
          </a:p>
          <a:p>
            <a:pPr marL="342900" lvl="2" indent="-342900">
              <a:spcBef>
                <a:spcPts val="300"/>
              </a:spcBef>
              <a:spcAft>
                <a:spcPts val="0"/>
              </a:spcAft>
              <a:buFont typeface="Arial" panose="020B0604020202020204" pitchFamily="34" charset="0"/>
              <a:buChar char="•"/>
              <a:defRPr/>
            </a:pPr>
            <a:r>
              <a:rPr lang="en-US" sz="2400" dirty="0">
                <a:solidFill>
                  <a:schemeClr val="tx1"/>
                </a:solidFill>
                <a:latin typeface="+mj-lt"/>
              </a:rPr>
              <a:t>Last meeting during March 2023 Plenary (March 16 2023):</a:t>
            </a:r>
          </a:p>
          <a:p>
            <a:pPr marL="800100" lvl="3" indent="-342900">
              <a:spcBef>
                <a:spcPts val="300"/>
              </a:spcBef>
              <a:spcAft>
                <a:spcPts val="0"/>
              </a:spcAft>
              <a:buFont typeface="Arial" panose="020B0604020202020204" pitchFamily="34" charset="0"/>
              <a:buChar char="•"/>
              <a:defRPr/>
            </a:pPr>
            <a:r>
              <a:rPr lang="en-US" sz="2400" dirty="0">
                <a:solidFill>
                  <a:srgbClr val="0000CC"/>
                </a:solidFill>
                <a:latin typeface="+mj-lt"/>
                <a:hlinkClick r:id="rId3">
                  <a:extLst>
                    <a:ext uri="{A12FA001-AC4F-418D-AE19-62706E023703}">
                      <ahyp:hlinkClr xmlns:ahyp="http://schemas.microsoft.com/office/drawing/2018/hyperlinkcolor" val="tx"/>
                    </a:ext>
                  </a:extLst>
                </a:hlinkClick>
              </a:rPr>
              <a:t>https://mentor.ieee.org/802.11/dcn/23/11-23-0210-00-0itu-itu-ahg-minutes-for-march-2023-plenary.docx</a:t>
            </a:r>
            <a:endParaRPr lang="en-US" sz="2400" dirty="0">
              <a:solidFill>
                <a:srgbClr val="0000CC"/>
              </a:solidFill>
              <a:latin typeface="+mj-lt"/>
            </a:endParaRPr>
          </a:p>
          <a:p>
            <a:pPr marL="342900" lvl="2" indent="-342900">
              <a:spcBef>
                <a:spcPts val="300"/>
              </a:spcBef>
              <a:spcAft>
                <a:spcPts val="0"/>
              </a:spcAft>
              <a:buFont typeface="Arial" panose="020B0604020202020204" pitchFamily="34" charset="0"/>
              <a:buChar char="•"/>
              <a:defRPr/>
            </a:pPr>
            <a:r>
              <a:rPr lang="en-US" sz="2400" dirty="0">
                <a:solidFill>
                  <a:schemeClr val="tx1"/>
                </a:solidFill>
                <a:latin typeface="+mj-lt"/>
              </a:rPr>
              <a:t>Have one ITU AHG session during July 2023 meeting on July 13, 2023, at 16:00 CEST (10AM ET)</a:t>
            </a:r>
          </a:p>
          <a:p>
            <a:pPr marL="342900" lvl="2" indent="-342900">
              <a:spcBef>
                <a:spcPts val="300"/>
              </a:spcBef>
              <a:spcAft>
                <a:spcPts val="0"/>
              </a:spcAft>
              <a:buFont typeface="Arial" panose="020B0604020202020204" pitchFamily="34" charset="0"/>
              <a:buChar char="•"/>
              <a:defRPr/>
            </a:pPr>
            <a:r>
              <a:rPr lang="en-US" sz="2400" dirty="0">
                <a:solidFill>
                  <a:schemeClr val="tx1"/>
                </a:solidFill>
                <a:latin typeface="+mj-lt"/>
              </a:rPr>
              <a:t>Agenda (11-23-0982): </a:t>
            </a:r>
          </a:p>
          <a:p>
            <a:pPr marL="800100" lvl="3" indent="-342900">
              <a:spcBef>
                <a:spcPts val="300"/>
              </a:spcBef>
              <a:spcAft>
                <a:spcPts val="0"/>
              </a:spcAft>
              <a:buFont typeface="Arial" panose="020B0604020202020204" pitchFamily="34" charset="0"/>
              <a:buChar char="•"/>
              <a:defRPr/>
            </a:pPr>
            <a:r>
              <a:rPr lang="en-US" sz="2000" dirty="0">
                <a:solidFill>
                  <a:schemeClr val="tx1"/>
                </a:solidFill>
                <a:latin typeface="+mj-lt"/>
              </a:rPr>
              <a:t>To discuss the results of last </a:t>
            </a:r>
            <a:r>
              <a:rPr lang="en-US" sz="2000" dirty="0">
                <a:latin typeface="+mj-lt"/>
              </a:rPr>
              <a:t>Working Party 5A Meeting: </a:t>
            </a:r>
            <a:r>
              <a:rPr lang="en-US" sz="2000" dirty="0">
                <a:solidFill>
                  <a:srgbClr val="0000CC"/>
                </a:solidFill>
                <a:latin typeface="+mj-lt"/>
                <a:hlinkClick r:id="rId4">
                  <a:extLst>
                    <a:ext uri="{A12FA001-AC4F-418D-AE19-62706E023703}">
                      <ahyp:hlinkClr xmlns:ahyp="http://schemas.microsoft.com/office/drawing/2018/hyperlinkcolor" val="tx"/>
                    </a:ext>
                  </a:extLst>
                </a:hlinkClick>
              </a:rPr>
              <a:t>Tuesday 2023-05-09 - Thursday 2023-05-18 </a:t>
            </a:r>
            <a:r>
              <a:rPr lang="en-US" sz="2000" dirty="0">
                <a:solidFill>
                  <a:schemeClr val="tx1"/>
                </a:solidFill>
                <a:latin typeface="+mj-lt"/>
              </a:rPr>
              <a:t>and </a:t>
            </a:r>
          </a:p>
          <a:p>
            <a:pPr marL="800100" lvl="3" indent="-342900">
              <a:spcBef>
                <a:spcPts val="300"/>
              </a:spcBef>
              <a:spcAft>
                <a:spcPts val="0"/>
              </a:spcAft>
              <a:buFont typeface="Arial" panose="020B0604020202020204" pitchFamily="34" charset="0"/>
              <a:buChar char="•"/>
              <a:defRPr/>
            </a:pPr>
            <a:r>
              <a:rPr lang="en-US" sz="2000" dirty="0">
                <a:solidFill>
                  <a:schemeClr val="tx1"/>
                </a:solidFill>
                <a:latin typeface="+mj-lt"/>
              </a:rPr>
              <a:t>Discuss and plan for contribution for the next Working Party 5A Meeting in September 2023.</a:t>
            </a:r>
          </a:p>
          <a:p>
            <a:pPr marL="342900" lvl="2" indent="-342900">
              <a:spcBef>
                <a:spcPts val="300"/>
              </a:spcBef>
              <a:spcAft>
                <a:spcPts val="0"/>
              </a:spcAft>
              <a:buFont typeface="Arial" panose="020B0604020202020204" pitchFamily="34" charset="0"/>
              <a:buChar char="•"/>
              <a:defRPr/>
            </a:pPr>
            <a:r>
              <a:rPr lang="en-US" sz="2400" dirty="0">
                <a:solidFill>
                  <a:schemeClr val="tx1"/>
                </a:solidFill>
                <a:latin typeface="+mj-lt"/>
              </a:rPr>
              <a:t>Next Steps: </a:t>
            </a:r>
          </a:p>
          <a:p>
            <a:pPr marL="800100" lvl="3" indent="-342900">
              <a:spcBef>
                <a:spcPts val="300"/>
              </a:spcBef>
              <a:spcAft>
                <a:spcPts val="0"/>
              </a:spcAft>
              <a:buFont typeface="Arial" panose="020B0604020202020204" pitchFamily="34" charset="0"/>
              <a:buChar char="•"/>
              <a:defRPr/>
            </a:pPr>
            <a:r>
              <a:rPr lang="en-US" sz="2000" dirty="0">
                <a:latin typeface="+mj-lt"/>
              </a:rPr>
              <a:t>Next ITU AHG Meeting after July 2023 session: TBD</a:t>
            </a:r>
          </a:p>
          <a:p>
            <a:pPr marL="800100" lvl="3" indent="-342900">
              <a:spcBef>
                <a:spcPts val="300"/>
              </a:spcBef>
              <a:spcAft>
                <a:spcPts val="0"/>
              </a:spcAft>
              <a:buFont typeface="Arial" panose="020B0604020202020204" pitchFamily="34" charset="0"/>
              <a:buChar char="•"/>
              <a:defRPr/>
            </a:pPr>
            <a:r>
              <a:rPr lang="en-US" sz="2000" dirty="0">
                <a:latin typeface="+mj-lt"/>
              </a:rPr>
              <a:t>Working Party 5A Next Meeting Dates: </a:t>
            </a:r>
            <a:r>
              <a:rPr lang="en-US" sz="2000" dirty="0">
                <a:solidFill>
                  <a:srgbClr val="0000CC"/>
                </a:solidFill>
                <a:hlinkClick r:id="rId5">
                  <a:extLst>
                    <a:ext uri="{A12FA001-AC4F-418D-AE19-62706E023703}">
                      <ahyp:hlinkClr xmlns:ahyp="http://schemas.microsoft.com/office/drawing/2018/hyperlinkcolor" val="tx"/>
                    </a:ext>
                  </a:extLst>
                </a:hlinkClick>
              </a:rPr>
              <a:t>Wednesday 2023-09-13 - Friday 2023-09-22</a:t>
            </a:r>
            <a:endParaRPr lang="en-US" sz="2000" dirty="0">
              <a:solidFill>
                <a:srgbClr val="0000CC"/>
              </a:solidFill>
              <a:latin typeface="+mj-lt"/>
            </a:endParaRPr>
          </a:p>
        </p:txBody>
      </p:sp>
      <p:sp>
        <p:nvSpPr>
          <p:cNvPr id="2" name="Footer Placeholder 1"/>
          <p:cNvSpPr>
            <a:spLocks noGrp="1"/>
          </p:cNvSpPr>
          <p:nvPr>
            <p:ph type="ftr" idx="14"/>
          </p:nvPr>
        </p:nvSpPr>
        <p:spPr/>
        <p:txBody>
          <a:bodyPr/>
          <a:lstStyle/>
          <a:p>
            <a:r>
              <a:rPr lang="en-GB" dirty="0"/>
              <a:t>Hassan Yaghoobi (Intel)</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7" name="Date Placeholder 6"/>
          <p:cNvSpPr>
            <a:spLocks noGrp="1"/>
          </p:cNvSpPr>
          <p:nvPr>
            <p:ph type="dt" idx="15"/>
          </p:nvPr>
        </p:nvSpPr>
        <p:spPr/>
        <p:txBody>
          <a:bodyPr/>
          <a:lstStyle/>
          <a:p>
            <a:r>
              <a:rPr lang="en-US" dirty="0"/>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a:t>
            </a:r>
          </a:p>
        </p:txBody>
      </p:sp>
      <p:sp>
        <p:nvSpPr>
          <p:cNvPr id="4099" name="Content Placeholder 6"/>
          <p:cNvSpPr>
            <a:spLocks noGrp="1"/>
          </p:cNvSpPr>
          <p:nvPr>
            <p:ph idx="1"/>
          </p:nvPr>
        </p:nvSpPr>
        <p:spPr>
          <a:xfrm>
            <a:off x="1447800" y="1676400"/>
            <a:ext cx="9372600" cy="4724400"/>
          </a:xfrm>
        </p:spPr>
        <p:txBody>
          <a:bodyPr/>
          <a:lstStyle/>
          <a:p>
            <a:pPr eaLnBrk="1" hangingPunct="1"/>
            <a:r>
              <a:rPr lang="en-US" altLang="en-US" sz="2000" dirty="0"/>
              <a:t>The latest database is 11-11/0270r68 (July 2023)</a:t>
            </a:r>
          </a:p>
          <a:p>
            <a:pPr eaLnBrk="1" hangingPunct="1"/>
            <a:r>
              <a:rPr lang="en-US" altLang="en-US" sz="2000" dirty="0"/>
              <a:t>Changes since May 2023:</a:t>
            </a:r>
          </a:p>
          <a:p>
            <a:pPr lvl="1" eaLnBrk="1" hangingPunct="1"/>
            <a:r>
              <a:rPr lang="en-US" altLang="en-US" sz="1800" dirty="0"/>
              <a:t>New </a:t>
            </a:r>
            <a:r>
              <a:rPr lang="en-US" altLang="en-US" sz="1800" dirty="0" err="1"/>
              <a:t>TGme</a:t>
            </a:r>
            <a:r>
              <a:rPr lang="en-US" altLang="en-US" sz="1800" dirty="0"/>
              <a:t> allocations:</a:t>
            </a:r>
          </a:p>
          <a:p>
            <a:pPr lvl="2" eaLnBrk="1" hangingPunct="1"/>
            <a:r>
              <a:rPr lang="en-US" altLang="en-US" sz="1600" dirty="0"/>
              <a:t>Known STA Identification element and Known STA Identification Enabled MIB object</a:t>
            </a:r>
          </a:p>
          <a:p>
            <a:pPr lvl="1" eaLnBrk="1" hangingPunct="1"/>
            <a:r>
              <a:rPr lang="en-US" altLang="en-US" sz="1600" dirty="0" err="1"/>
              <a:t>TGme</a:t>
            </a:r>
            <a:r>
              <a:rPr lang="en-US" altLang="en-US" sz="1600" dirty="0"/>
              <a:t> MDR:</a:t>
            </a:r>
          </a:p>
          <a:p>
            <a:pPr lvl="2" eaLnBrk="1" hangingPunct="1"/>
            <a:r>
              <a:rPr lang="en-US" altLang="en-US" sz="1600" dirty="0"/>
              <a:t>Large number of releases: Element IDs, Operating classes, frame subtypes.</a:t>
            </a:r>
          </a:p>
          <a:p>
            <a:pPr lvl="2" eaLnBrk="1" hangingPunct="1"/>
            <a:r>
              <a:rPr lang="en-US" altLang="en-US" sz="1600" dirty="0"/>
              <a:t>Some renaming to align with </a:t>
            </a:r>
            <a:r>
              <a:rPr lang="en-US" altLang="en-US" sz="1600" dirty="0" err="1"/>
              <a:t>REVme</a:t>
            </a:r>
            <a:r>
              <a:rPr lang="en-US" altLang="en-US" sz="1600" dirty="0"/>
              <a:t> usage</a:t>
            </a:r>
          </a:p>
          <a:p>
            <a:pPr lvl="2" eaLnBrk="1" hangingPunct="1"/>
            <a:r>
              <a:rPr lang="en-US" altLang="en-US" sz="1600" dirty="0"/>
              <a:t>Found the </a:t>
            </a:r>
            <a:r>
              <a:rPr lang="en-US" altLang="en-US" sz="1600" dirty="0" err="1"/>
              <a:t>REVme</a:t>
            </a:r>
            <a:r>
              <a:rPr lang="en-US" altLang="en-US" sz="1600" dirty="0"/>
              <a:t> and 11bc had conflicting allocations for ANQP Info IDs:</a:t>
            </a:r>
          </a:p>
          <a:p>
            <a:pPr lvl="3" eaLnBrk="1" hangingPunct="1"/>
            <a:r>
              <a:rPr lang="en-US" altLang="en-US" sz="1400" dirty="0" err="1"/>
              <a:t>REVme</a:t>
            </a:r>
            <a:r>
              <a:rPr lang="en-US" altLang="en-US" sz="1400" dirty="0"/>
              <a:t>: Local MAC Address Policy (283), Credential Type (284), Service Level Agreement (285)</a:t>
            </a:r>
          </a:p>
          <a:p>
            <a:pPr lvl="3" eaLnBrk="1" hangingPunct="1"/>
            <a:r>
              <a:rPr lang="en-US" altLang="en-US" sz="1400" dirty="0"/>
              <a:t>11bc: EBCS (283), EBCS Content Request (284), EBCS Content Response (285)</a:t>
            </a:r>
          </a:p>
          <a:p>
            <a:pPr lvl="2" eaLnBrk="1" hangingPunct="1"/>
            <a:r>
              <a:rPr lang="en-US" altLang="en-US" sz="1600" dirty="0"/>
              <a:t>Local MAC Address Policy/EBCS conflict is the most serious since both appear in published standards (802.11-2020, P802.11bc/D7.0)</a:t>
            </a:r>
            <a:endParaRPr lang="en-US" altLang="en-US" sz="1400" dirty="0"/>
          </a:p>
          <a:p>
            <a:pPr eaLnBrk="1" hangingPunct="1"/>
            <a:r>
              <a:rPr lang="en-US" altLang="en-US" sz="2000" dirty="0"/>
              <a:t>Pending changes (10 day review):</a:t>
            </a:r>
          </a:p>
          <a:p>
            <a:pPr lvl="1" eaLnBrk="1" hangingPunct="1"/>
            <a:r>
              <a:rPr lang="en-US" altLang="en-US" sz="1800" dirty="0"/>
              <a:t>None</a:t>
            </a:r>
            <a:endParaRPr lang="en-US" altLang="en-US" sz="1600" dirty="0"/>
          </a:p>
        </p:txBody>
      </p:sp>
      <p:sp>
        <p:nvSpPr>
          <p:cNvPr id="2" name="Footer Placeholder 1">
            <a:extLst>
              <a:ext uri="{FF2B5EF4-FFF2-40B4-BE49-F238E27FC236}">
                <a16:creationId xmlns:a16="http://schemas.microsoft.com/office/drawing/2014/main" id="{C6467C3E-A0E7-BB55-FBF4-9F788EB75EE0}"/>
              </a:ext>
            </a:extLst>
          </p:cNvPr>
          <p:cNvSpPr>
            <a:spLocks noGrp="1"/>
          </p:cNvSpPr>
          <p:nvPr>
            <p:ph type="ftr" idx="14"/>
          </p:nvPr>
        </p:nvSpPr>
        <p:spPr/>
        <p:txBody>
          <a:bodyPr/>
          <a:lstStyle/>
          <a:p>
            <a:r>
              <a:rPr lang="en-GB"/>
              <a:t>Robert Stacey, Intel</a:t>
            </a:r>
            <a:endParaRPr lang="en-GB" dirty="0"/>
          </a:p>
        </p:txBody>
      </p:sp>
      <p:sp>
        <p:nvSpPr>
          <p:cNvPr id="3" name="Slide Number Placeholder 2">
            <a:extLst>
              <a:ext uri="{FF2B5EF4-FFF2-40B4-BE49-F238E27FC236}">
                <a16:creationId xmlns:a16="http://schemas.microsoft.com/office/drawing/2014/main" id="{88E4CA8B-3FD7-A283-3D7B-49674DBBA11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Date Placeholder 3">
            <a:extLst>
              <a:ext uri="{FF2B5EF4-FFF2-40B4-BE49-F238E27FC236}">
                <a16:creationId xmlns:a16="http://schemas.microsoft.com/office/drawing/2014/main" id="{9562742A-A0E0-7200-5692-0545C8A87D4C}"/>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737837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July 2023</a:t>
            </a:r>
            <a:endParaRPr lang="en-GB" dirty="0"/>
          </a:p>
        </p:txBody>
      </p:sp>
      <p:sp>
        <p:nvSpPr>
          <p:cNvPr id="5122" name="Rectangle 2"/>
          <p:cNvSpPr>
            <a:spLocks noGrp="1" noChangeArrowheads="1"/>
          </p:cNvSpPr>
          <p:nvPr>
            <p:ph idx="1"/>
          </p:nvPr>
        </p:nvSpPr>
        <p:spPr>
          <a:xfrm>
            <a:off x="685800" y="1600200"/>
            <a:ext cx="10589685" cy="4924425"/>
          </a:xfrm>
          <a:ln/>
        </p:spPr>
        <p:txBody>
          <a:bodyPr/>
          <a:lstStyle/>
          <a:p>
            <a:pPr marL="342900" lvl="2" indent="-342900">
              <a:spcBef>
                <a:spcPts val="300"/>
              </a:spcBef>
              <a:spcAft>
                <a:spcPts val="0"/>
              </a:spcAft>
              <a:defRPr/>
            </a:pPr>
            <a:r>
              <a:rPr lang="en-US" altLang="en-US" sz="2400" b="1" dirty="0"/>
              <a:t>Two teleconferences since May, on IEEE Std 802 revision (and definition of “IEEE 802 Network”)</a:t>
            </a:r>
          </a:p>
          <a:p>
            <a:pPr marL="342900" lvl="2" indent="-342900">
              <a:spcBef>
                <a:spcPts val="1200"/>
              </a:spcBef>
              <a:spcAft>
                <a:spcPts val="1200"/>
              </a:spcAft>
              <a:defRPr/>
            </a:pPr>
            <a:r>
              <a:rPr lang="en-US" altLang="en-US" sz="2400" b="1" dirty="0"/>
              <a:t>Will have two meetings this week: Tuesday 08:00 CEST, Thursday 13:30 CEST</a:t>
            </a:r>
          </a:p>
          <a:p>
            <a:pPr marL="342900" lvl="2" indent="-342900">
              <a:spcBef>
                <a:spcPts val="300"/>
              </a:spcBef>
              <a:spcAft>
                <a:spcPts val="0"/>
              </a:spcAft>
              <a:defRPr/>
            </a:pPr>
            <a:r>
              <a:rPr lang="en-US" altLang="en-US" sz="2400" b="1" dirty="0"/>
              <a:t>Agenda is here: </a:t>
            </a:r>
            <a:r>
              <a:rPr lang="en-US" altLang="en-US" sz="2400" b="1" dirty="0">
                <a:hlinkClick r:id="rId3"/>
              </a:rPr>
              <a:t>11-23/0968r2</a:t>
            </a:r>
            <a:r>
              <a:rPr lang="en-US" altLang="en-US" sz="2400" b="1" dirty="0"/>
              <a:t>, topics:</a:t>
            </a:r>
          </a:p>
          <a:p>
            <a:pPr marL="342900" lvl="2" indent="-342900">
              <a:spcBef>
                <a:spcPts val="300"/>
              </a:spcBef>
              <a:spcAft>
                <a:spcPts val="0"/>
              </a:spcAft>
              <a:buFontTx/>
              <a:buChar char="-"/>
              <a:defRPr/>
            </a:pPr>
            <a:r>
              <a:rPr lang="en-US" altLang="en-US" sz="2400" b="1" dirty="0"/>
              <a:t>IEEE Std 802 revision project update, and definition of “IEEE 802 Network”</a:t>
            </a:r>
          </a:p>
          <a:p>
            <a:pPr marL="342900" lvl="2" indent="-342900">
              <a:spcBef>
                <a:spcPts val="300"/>
              </a:spcBef>
              <a:spcAft>
                <a:spcPts val="0"/>
              </a:spcAft>
              <a:buFontTx/>
              <a:buChar char="-"/>
              <a:defRPr/>
            </a:pPr>
            <a:r>
              <a:rPr lang="en-US" altLang="en-US" sz="2400" b="1" dirty="0"/>
              <a:t>Annex G: Discussion of way forward</a:t>
            </a:r>
          </a:p>
          <a:p>
            <a:pPr marL="342900" lvl="2" indent="-342900">
              <a:spcBef>
                <a:spcPts val="300"/>
              </a:spcBef>
              <a:spcAft>
                <a:spcPts val="0"/>
              </a:spcAft>
              <a:buFontTx/>
              <a:buChar char="-"/>
              <a:defRPr/>
            </a:pPr>
            <a:r>
              <a:rPr lang="en-US" altLang="en-US" sz="2400" b="1" dirty="0"/>
              <a:t>Liaison from WBA on QoS</a:t>
            </a:r>
          </a:p>
          <a:p>
            <a:pPr marL="342900" lvl="2" indent="-342900">
              <a:spcBef>
                <a:spcPts val="300"/>
              </a:spcBef>
              <a:spcAft>
                <a:spcPts val="0"/>
              </a:spcAft>
              <a:buFontTx/>
              <a:buChar char="-"/>
              <a:defRPr/>
            </a:pPr>
            <a:r>
              <a:rPr lang="en-US" altLang="en-US" sz="2400" b="1" dirty="0"/>
              <a:t>Any other topics (especially from next slide)?</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C78CF4D2-CD06-7891-A88A-E57075A148D7}"/>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EB24463A-CD6B-D196-7213-8181D7D7FC7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Date Placeholder 6">
            <a:extLst>
              <a:ext uri="{FF2B5EF4-FFF2-40B4-BE49-F238E27FC236}">
                <a16:creationId xmlns:a16="http://schemas.microsoft.com/office/drawing/2014/main" id="{CD3668D8-AB0E-F765-D964-4177A8B1904C}"/>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2876200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July 2023</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F87AD013-50FF-9200-8E64-6943D526769A}"/>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F4142B85-4A82-28F2-63AD-0B9763FC76C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Date Placeholder 6">
            <a:extLst>
              <a:ext uri="{FF2B5EF4-FFF2-40B4-BE49-F238E27FC236}">
                <a16:creationId xmlns:a16="http://schemas.microsoft.com/office/drawing/2014/main" id="{2439D2EF-3419-532A-0BA3-CB058E9B6D96}"/>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9465121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Coex</a:t>
            </a:r>
            <a:r>
              <a:rPr lang="en-GB" dirty="0"/>
              <a:t> SC (Coexistence) – July 2023 </a:t>
            </a:r>
          </a:p>
        </p:txBody>
      </p:sp>
      <p:sp>
        <p:nvSpPr>
          <p:cNvPr id="9218" name="Rectangle 2"/>
          <p:cNvSpPr>
            <a:spLocks noGrp="1" noChangeArrowheads="1"/>
          </p:cNvSpPr>
          <p:nvPr>
            <p:ph idx="1"/>
          </p:nvPr>
        </p:nvSpPr>
        <p:spPr>
          <a:ln/>
        </p:spPr>
        <p:txBody>
          <a:bodyPr/>
          <a:lstStyle/>
          <a:p>
            <a:pPr marL="0" indent="0"/>
            <a:r>
              <a:rPr lang="en-GB" dirty="0"/>
              <a:t>Meeting slots:</a:t>
            </a:r>
          </a:p>
          <a:p>
            <a:pPr>
              <a:buFont typeface="Times New Roman" pitchFamily="16" charset="0"/>
              <a:buChar char="•"/>
            </a:pPr>
            <a:r>
              <a:rPr lang="en-GB" dirty="0"/>
              <a:t>Wednesday 16:00 – 18:00h (PM2)</a:t>
            </a:r>
          </a:p>
          <a:p>
            <a:pPr>
              <a:buFont typeface="Times New Roman" pitchFamily="16" charset="0"/>
              <a:buChar char="•"/>
            </a:pPr>
            <a:endParaRPr lang="en-GB" dirty="0"/>
          </a:p>
          <a:p>
            <a:pPr marL="0" indent="0"/>
            <a:r>
              <a:rPr lang="en-GB" dirty="0"/>
              <a:t>Agenda items / discussion topics</a:t>
            </a:r>
          </a:p>
          <a:p>
            <a:pPr>
              <a:buFont typeface="Times New Roman" pitchFamily="16" charset="0"/>
              <a:buChar char="•"/>
            </a:pPr>
            <a:r>
              <a:rPr lang="en-GB" dirty="0"/>
              <a:t>Status update ETSI BRAN</a:t>
            </a:r>
          </a:p>
          <a:p>
            <a:pPr>
              <a:buFont typeface="Times New Roman" pitchFamily="16" charset="0"/>
              <a:buChar char="•"/>
            </a:pPr>
            <a:r>
              <a:rPr lang="en-GB" dirty="0"/>
              <a:t>Bluetooth SIG July Update</a:t>
            </a:r>
          </a:p>
          <a:p>
            <a:pPr>
              <a:buFont typeface="Times New Roman" pitchFamily="16" charset="0"/>
              <a:buChar char="•"/>
            </a:pPr>
            <a:r>
              <a:rPr lang="en-GB" dirty="0"/>
              <a:t>Effect of no-LBT NB on 802.11 devices</a:t>
            </a:r>
          </a:p>
          <a:p>
            <a:pPr>
              <a:buFont typeface="Times New Roman" pitchFamily="16" charset="0"/>
              <a:buChar char="•"/>
            </a:pPr>
            <a:endParaRPr lang="en-GB" dirty="0"/>
          </a:p>
          <a:p>
            <a:pPr marL="0" indent="0"/>
            <a:r>
              <a:rPr lang="en-GB" dirty="0"/>
              <a:t>Agenda: 11-23/0971</a:t>
            </a:r>
          </a:p>
          <a:p>
            <a:pPr>
              <a:buFont typeface="Times New Roman" pitchFamily="16" charset="0"/>
              <a:buChar char="•"/>
            </a:pPr>
            <a:endParaRPr lang="en-GB" dirty="0"/>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July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8359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algn="l"/>
            <a:r>
              <a:rPr lang="en-US" sz="2000" b="1" i="0" dirty="0">
                <a:solidFill>
                  <a:srgbClr val="000000"/>
                </a:solidFill>
                <a:effectLst/>
                <a:latin typeface="Times New Roman" panose="02020603050405020304" pitchFamily="18" charset="0"/>
              </a:rPr>
              <a:t>Jul 9 - 14, 2023 Berlin Germany</a:t>
            </a: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60802 - Standard - Time-Sensitive Networking Profile for Industrial Automation, </a:t>
            </a:r>
            <a:r>
              <a:rPr lang="en-US" sz="2000" b="0" i="0" dirty="0">
                <a:solidFill>
                  <a:srgbClr val="000000"/>
                </a:solidFill>
                <a:effectLst/>
                <a:latin typeface="Times New Roman" panose="02020603050405020304" pitchFamily="18" charset="0"/>
                <a:hlinkClick r:id="rId2"/>
              </a:rPr>
              <a:t>PAR modification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3"/>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802.1Qdy - Amendment: YANG for the Multiple Spanning Tree Protocol, </a:t>
            </a:r>
            <a:r>
              <a:rPr lang="en-US" sz="2000" b="0" i="0" dirty="0">
                <a:solidFill>
                  <a:srgbClr val="000000"/>
                </a:solidFill>
                <a:effectLst/>
                <a:latin typeface="Times New Roman" panose="02020603050405020304" pitchFamily="18" charset="0"/>
                <a:hlinkClick r:id="rId4"/>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5"/>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802.1DG - Standard: Time-Sensitive Networking Profile for Automotive In-Vehicle Ethernet Communications, </a:t>
            </a:r>
            <a:r>
              <a:rPr lang="en-US" sz="2000" b="0" i="0" dirty="0">
                <a:solidFill>
                  <a:srgbClr val="000000"/>
                </a:solidFill>
                <a:effectLst/>
                <a:latin typeface="Times New Roman" panose="02020603050405020304" pitchFamily="18" charset="0"/>
                <a:hlinkClick r:id="rId6"/>
              </a:rPr>
              <a:t>PAR Extension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7"/>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802.1Qdj - Amendment: Configuration Enhancements for Time-Sensitive Networking  </a:t>
            </a:r>
            <a:r>
              <a:rPr lang="en-US" sz="2000" b="0" i="0" dirty="0">
                <a:solidFill>
                  <a:srgbClr val="000000"/>
                </a:solidFill>
                <a:effectLst/>
                <a:latin typeface="Times New Roman" panose="02020603050405020304" pitchFamily="18" charset="0"/>
                <a:hlinkClick r:id="rId8"/>
              </a:rPr>
              <a:t>PAR extension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9"/>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802.1 - Industry Connections: </a:t>
            </a:r>
            <a:r>
              <a:rPr lang="en-US" sz="2000" b="0" i="0" dirty="0" err="1">
                <a:solidFill>
                  <a:srgbClr val="000000"/>
                </a:solidFill>
                <a:effectLst/>
                <a:latin typeface="Times New Roman" panose="02020603050405020304" pitchFamily="18" charset="0"/>
              </a:rPr>
              <a:t>Nendica</a:t>
            </a:r>
            <a:r>
              <a:rPr lang="en-US" sz="2000" b="0" i="0" dirty="0">
                <a:solidFill>
                  <a:srgbClr val="000000"/>
                </a:solidFill>
                <a:effectLst/>
                <a:latin typeface="Times New Roman" panose="02020603050405020304" pitchFamily="18" charset="0"/>
              </a:rPr>
              <a:t>  - </a:t>
            </a:r>
            <a:r>
              <a:rPr lang="en-US" sz="2000" b="0" i="0" dirty="0">
                <a:solidFill>
                  <a:srgbClr val="000000"/>
                </a:solidFill>
                <a:effectLst/>
                <a:latin typeface="Times New Roman" panose="02020603050405020304" pitchFamily="18" charset="0"/>
                <a:hlinkClick r:id="rId10"/>
              </a:rPr>
              <a:t>ICAID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802.11bn - Amendment: Enhancements for Ultra High Reliability, </a:t>
            </a:r>
            <a:r>
              <a:rPr lang="en-US" sz="2000" b="0" i="0" dirty="0">
                <a:solidFill>
                  <a:srgbClr val="000000"/>
                </a:solidFill>
                <a:effectLst/>
                <a:latin typeface="Times New Roman" panose="02020603050405020304" pitchFamily="18" charset="0"/>
                <a:hlinkClick r:id="rId11"/>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12"/>
              </a:rPr>
              <a:t>CSD</a:t>
            </a:r>
            <a:endParaRPr lang="en-US" sz="2000" b="0" i="0" dirty="0">
              <a:solidFill>
                <a:srgbClr val="000000"/>
              </a:solidFill>
              <a:effectLst/>
              <a:latin typeface="Times New Roman" panose="02020603050405020304" pitchFamily="18" charset="0"/>
            </a:endParaRPr>
          </a:p>
          <a:p>
            <a:endParaRPr lang="en-US" sz="2000" b="1" dirty="0"/>
          </a:p>
          <a:p>
            <a:r>
              <a:rPr lang="en-US" altLang="en-US" sz="2000" dirty="0"/>
              <a:t>Will Review the PARs on Monday 13:30-15:30 and post feedback to 802EC Reflector.</a:t>
            </a:r>
          </a:p>
          <a:p>
            <a:r>
              <a:rPr lang="en-US" altLang="en-US" sz="2000" dirty="0"/>
              <a:t>Feedback to be reviewed on Thursda</a:t>
            </a:r>
            <a:r>
              <a:rPr lang="en-US" sz="2000" dirty="0"/>
              <a:t>y 13 July 2023, </a:t>
            </a:r>
            <a:r>
              <a:rPr lang="en-US" altLang="en-US" sz="2000" dirty="0"/>
              <a:t>10:30-12:30 CEST</a:t>
            </a:r>
          </a:p>
        </p:txBody>
      </p:sp>
      <p:sp>
        <p:nvSpPr>
          <p:cNvPr id="7" name="Footer Placeholder 6">
            <a:extLst>
              <a:ext uri="{FF2B5EF4-FFF2-40B4-BE49-F238E27FC236}">
                <a16:creationId xmlns:a16="http://schemas.microsoft.com/office/drawing/2014/main" id="{C66F22DF-A119-DBEE-8823-C5511E14D466}"/>
              </a:ext>
            </a:extLst>
          </p:cNvPr>
          <p:cNvSpPr>
            <a:spLocks noGrp="1"/>
          </p:cNvSpPr>
          <p:nvPr>
            <p:ph type="ftr" idx="14"/>
          </p:nvPr>
        </p:nvSpPr>
        <p:spPr/>
        <p:txBody>
          <a:bodyPr/>
          <a:lstStyle/>
          <a:p>
            <a:r>
              <a:rPr lang="en-GB"/>
              <a:t>Jon Rosdahl, Qualcomm</a:t>
            </a:r>
            <a:endParaRPr lang="en-GB" dirty="0"/>
          </a:p>
        </p:txBody>
      </p:sp>
      <p:sp>
        <p:nvSpPr>
          <p:cNvPr id="8" name="Slide Number Placeholder 7">
            <a:extLst>
              <a:ext uri="{FF2B5EF4-FFF2-40B4-BE49-F238E27FC236}">
                <a16:creationId xmlns:a16="http://schemas.microsoft.com/office/drawing/2014/main" id="{47B1DB70-3230-08F4-C8B9-589D19F996B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 name="Date Placeholder 8">
            <a:extLst>
              <a:ext uri="{FF2B5EF4-FFF2-40B4-BE49-F238E27FC236}">
                <a16:creationId xmlns:a16="http://schemas.microsoft.com/office/drawing/2014/main" id="{2DC20978-9FE7-95F5-3957-F7050A0FAEAE}"/>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649186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7DB2B7F6-210C-0BB4-0C96-8A8845DCFFF2}"/>
              </a:ext>
            </a:extLst>
          </p:cNvPr>
          <p:cNvSpPr>
            <a:spLocks noGrp="1" noChangeArrowheads="1"/>
          </p:cNvSpPr>
          <p:nvPr>
            <p:ph type="title"/>
          </p:nvPr>
        </p:nvSpPr>
        <p:spPr>
          <a:xfrm>
            <a:off x="2209800" y="581026"/>
            <a:ext cx="7772400" cy="561975"/>
          </a:xfrm>
        </p:spPr>
        <p:txBody>
          <a:bodyPr/>
          <a:lstStyle/>
          <a:p>
            <a:pPr eaLnBrk="1" hangingPunct="1"/>
            <a:r>
              <a:rPr lang="en-US" altLang="en-US" dirty="0"/>
              <a:t>802.11 WNG – July 2023</a:t>
            </a:r>
          </a:p>
        </p:txBody>
      </p:sp>
      <p:sp>
        <p:nvSpPr>
          <p:cNvPr id="15363" name="Rectangle 3">
            <a:extLst>
              <a:ext uri="{FF2B5EF4-FFF2-40B4-BE49-F238E27FC236}">
                <a16:creationId xmlns:a16="http://schemas.microsoft.com/office/drawing/2014/main" id="{5808A656-4E20-CB2D-5332-CCC72EC83519}"/>
              </a:ext>
            </a:extLst>
          </p:cNvPr>
          <p:cNvSpPr>
            <a:spLocks noGrp="1" noChangeArrowheads="1"/>
          </p:cNvSpPr>
          <p:nvPr>
            <p:ph idx="1"/>
          </p:nvPr>
        </p:nvSpPr>
        <p:spPr>
          <a:xfrm>
            <a:off x="304800" y="1295400"/>
            <a:ext cx="11201400" cy="4160837"/>
          </a:xfrm>
        </p:spPr>
        <p:txBody>
          <a:bodyPr/>
          <a:lstStyle/>
          <a:p>
            <a:pPr marL="457200" indent="-457200">
              <a:spcBef>
                <a:spcPts val="0"/>
              </a:spcBef>
              <a:defRPr/>
            </a:pPr>
            <a:r>
              <a:rPr lang="en-GB" altLang="en-US" dirty="0"/>
              <a:t>Announcements</a:t>
            </a:r>
          </a:p>
          <a:p>
            <a:pPr marL="457200" indent="-457200">
              <a:spcBef>
                <a:spcPts val="0"/>
              </a:spcBef>
              <a:defRPr/>
            </a:pPr>
            <a:r>
              <a:rPr lang="en-GB" altLang="en-US" dirty="0"/>
              <a:t>Approval of Previous meeting minutes </a:t>
            </a:r>
          </a:p>
          <a:p>
            <a:pPr marL="838200" lvl="1" indent="-381000">
              <a:spcBef>
                <a:spcPts val="0"/>
              </a:spcBef>
              <a:defRPr/>
            </a:pPr>
            <a:r>
              <a:rPr lang="en-GB" altLang="en-US" sz="1800" dirty="0"/>
              <a:t>Minutes from May:</a:t>
            </a:r>
          </a:p>
          <a:p>
            <a:pPr marL="1181100" lvl="2" indent="-381000">
              <a:spcBef>
                <a:spcPts val="0"/>
              </a:spcBef>
              <a:defRPr/>
            </a:pPr>
            <a:r>
              <a:rPr lang="en-GB" altLang="en-US" sz="1600" dirty="0">
                <a:hlinkClick r:id="rId3"/>
              </a:rPr>
              <a:t>https://mentor.ieee.org/802.11/dcn/23/11-23-0866-00-0wng-wng-meeting-minutes-2023-may-orlando-meeting.docx</a:t>
            </a:r>
            <a:r>
              <a:rPr lang="en-GB" altLang="en-US" sz="1600" dirty="0"/>
              <a:t> </a:t>
            </a:r>
          </a:p>
          <a:p>
            <a:pPr marL="438150" indent="-381000">
              <a:spcBef>
                <a:spcPts val="0"/>
              </a:spcBef>
              <a:defRPr/>
            </a:pPr>
            <a:r>
              <a:rPr lang="en-GB" altLang="en-US" dirty="0"/>
              <a:t>Presentations</a:t>
            </a:r>
          </a:p>
          <a:p>
            <a:pPr marL="857250" lvl="1" indent="-457200">
              <a:spcBef>
                <a:spcPts val="0"/>
              </a:spcBef>
              <a:defRPr/>
            </a:pPr>
            <a:r>
              <a:rPr lang="en-US" sz="1800" dirty="0"/>
              <a:t>“Experiment Results with Wi-Fi to Li-Fi Offloading in an Office Environment,” Thomas </a:t>
            </a:r>
            <a:r>
              <a:rPr lang="en-US" sz="1800" dirty="0" err="1"/>
              <a:t>Sandholm</a:t>
            </a:r>
            <a:r>
              <a:rPr lang="en-US" sz="1800" dirty="0"/>
              <a:t> (Cable Labs)</a:t>
            </a:r>
          </a:p>
          <a:p>
            <a:pPr marL="857250" lvl="1" indent="-457200">
              <a:spcBef>
                <a:spcPts val="0"/>
              </a:spcBef>
              <a:defRPr/>
            </a:pPr>
            <a:r>
              <a:rPr lang="en-US" sz="1800" dirty="0"/>
              <a:t>“Multi-BSS Network Simulation with ns-3: A Status Update,” Sumit Roy (University of Washington)</a:t>
            </a:r>
          </a:p>
          <a:p>
            <a:pPr marL="857250" lvl="1" indent="-457200">
              <a:spcBef>
                <a:spcPts val="0"/>
              </a:spcBef>
              <a:defRPr/>
            </a:pPr>
            <a:r>
              <a:rPr lang="en-US" sz="1800" dirty="0"/>
              <a:t>“Band Management Challenges for 802.11be and Beyond,” Daniele </a:t>
            </a:r>
            <a:r>
              <a:rPr lang="en-US" sz="1800" dirty="0" err="1"/>
              <a:t>Medda</a:t>
            </a:r>
            <a:r>
              <a:rPr lang="en-US" sz="1800" dirty="0"/>
              <a:t>, Athanasios </a:t>
            </a:r>
            <a:r>
              <a:rPr lang="en-US" sz="1800" dirty="0" err="1"/>
              <a:t>Iossifides</a:t>
            </a:r>
            <a:r>
              <a:rPr lang="en-US" sz="1800" dirty="0"/>
              <a:t> and </a:t>
            </a:r>
            <a:r>
              <a:rPr lang="en-US" sz="1800" dirty="0" err="1"/>
              <a:t>Periklis</a:t>
            </a:r>
            <a:r>
              <a:rPr lang="en-US" sz="1800" dirty="0"/>
              <a:t> </a:t>
            </a:r>
            <a:r>
              <a:rPr lang="en-US" sz="1800" dirty="0" err="1"/>
              <a:t>Chatzimisios</a:t>
            </a:r>
            <a:r>
              <a:rPr lang="en-US" sz="1800" dirty="0"/>
              <a:t> (International Hellenic University)</a:t>
            </a:r>
          </a:p>
          <a:p>
            <a:pPr marL="857250" lvl="1" indent="-457200">
              <a:spcBef>
                <a:spcPts val="0"/>
              </a:spcBef>
              <a:defRPr/>
            </a:pPr>
            <a:r>
              <a:rPr lang="en-US" sz="1800" dirty="0"/>
              <a:t>COST Action INTERACT: Intelligence-Enabling Radio Communications for Seamless Inclusive Interactions,” </a:t>
            </a:r>
            <a:r>
              <a:rPr lang="en-US" sz="1800" dirty="0" err="1"/>
              <a:t>Periklis</a:t>
            </a:r>
            <a:r>
              <a:rPr lang="en-US" sz="1800" dirty="0"/>
              <a:t> </a:t>
            </a:r>
            <a:r>
              <a:rPr lang="en-US" sz="1800" dirty="0" err="1"/>
              <a:t>Chatzimisios</a:t>
            </a:r>
            <a:r>
              <a:rPr lang="en-US" sz="1800" dirty="0"/>
              <a:t> (International Hellenic University &amp; University of New Mexico)</a:t>
            </a:r>
          </a:p>
          <a:p>
            <a:pPr marL="857250" lvl="1" indent="-457200">
              <a:spcBef>
                <a:spcPts val="0"/>
              </a:spcBef>
              <a:defRPr/>
            </a:pPr>
            <a:r>
              <a:rPr lang="en-US" sz="1800" dirty="0"/>
              <a:t>“Multi-AP coordination over </a:t>
            </a:r>
            <a:r>
              <a:rPr lang="en-US" sz="1800" dirty="0" err="1"/>
              <a:t>Fibre</a:t>
            </a:r>
            <a:r>
              <a:rPr lang="en-US" sz="1800" dirty="0"/>
              <a:t>,” Tony Zeng (Huawei)</a:t>
            </a:r>
          </a:p>
          <a:p>
            <a:pPr marL="457200" indent="-457200">
              <a:spcBef>
                <a:spcPts val="0"/>
              </a:spcBef>
              <a:defRPr/>
            </a:pPr>
            <a:r>
              <a:rPr lang="en-US" altLang="en-US" sz="2000" dirty="0"/>
              <a:t>Plans for September 2023</a:t>
            </a:r>
          </a:p>
          <a:p>
            <a:pPr marL="857250" lvl="1" indent="-457200" eaLnBrk="1" hangingPunct="1">
              <a:spcBef>
                <a:spcPts val="0"/>
              </a:spcBef>
              <a:defRPr/>
            </a:pPr>
            <a:r>
              <a:rPr lang="en-US" altLang="en-US" sz="1800" dirty="0">
                <a:solidFill>
                  <a:srgbClr val="000000"/>
                </a:solidFill>
              </a:rPr>
              <a:t>Chair will make a call for presentations in advance</a:t>
            </a:r>
          </a:p>
          <a:p>
            <a:pPr marL="457200" indent="-457200">
              <a:spcBef>
                <a:spcPts val="0"/>
              </a:spcBef>
              <a:defRPr/>
            </a:pPr>
            <a:r>
              <a:rPr lang="en-US" altLang="en-US" sz="2000" dirty="0"/>
              <a:t>Adjourn</a:t>
            </a:r>
          </a:p>
          <a:p>
            <a:pPr marL="0" indent="0" algn="ctr" eaLnBrk="1" hangingPunct="1">
              <a:spcBef>
                <a:spcPts val="0"/>
              </a:spcBef>
              <a:buNone/>
              <a:defRPr/>
            </a:pPr>
            <a:r>
              <a:rPr lang="en-US" altLang="en-US" dirty="0"/>
              <a:t>Current agenda is document 11-23/0966r1</a:t>
            </a:r>
          </a:p>
        </p:txBody>
      </p:sp>
      <p:sp>
        <p:nvSpPr>
          <p:cNvPr id="15367" name="Rectangle 1">
            <a:extLst>
              <a:ext uri="{FF2B5EF4-FFF2-40B4-BE49-F238E27FC236}">
                <a16:creationId xmlns:a16="http://schemas.microsoft.com/office/drawing/2014/main" id="{46466877-483C-4321-9727-BE02BE36AF45}"/>
              </a:ext>
            </a:extLst>
          </p:cNvPr>
          <p:cNvSpPr>
            <a:spLocks noChangeArrowheads="1"/>
          </p:cNvSpPr>
          <p:nvPr/>
        </p:nvSpPr>
        <p:spPr bwMode="auto">
          <a:xfrm>
            <a:off x="1524000" y="1066801"/>
            <a:ext cx="914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dirty="0">
                <a:solidFill>
                  <a:schemeClr val="tx2"/>
                </a:solidFill>
              </a:rPr>
              <a:t>11 July 2023, 0800-1000 Central European Summer Time</a:t>
            </a:r>
          </a:p>
        </p:txBody>
      </p:sp>
      <p:sp>
        <p:nvSpPr>
          <p:cNvPr id="2" name="Footer Placeholder 1">
            <a:extLst>
              <a:ext uri="{FF2B5EF4-FFF2-40B4-BE49-F238E27FC236}">
                <a16:creationId xmlns:a16="http://schemas.microsoft.com/office/drawing/2014/main" id="{3CFE464D-787B-532E-4541-87409A3AE299}"/>
              </a:ext>
            </a:extLst>
          </p:cNvPr>
          <p:cNvSpPr>
            <a:spLocks noGrp="1"/>
          </p:cNvSpPr>
          <p:nvPr>
            <p:ph type="ftr" idx="14"/>
          </p:nvPr>
        </p:nvSpPr>
        <p:spPr/>
        <p:txBody>
          <a:bodyPr/>
          <a:lstStyle/>
          <a:p>
            <a:r>
              <a:rPr lang="en-GB"/>
              <a:t>Jim Lansford, Qualcomm</a:t>
            </a:r>
            <a:endParaRPr lang="en-GB" dirty="0"/>
          </a:p>
        </p:txBody>
      </p:sp>
      <p:sp>
        <p:nvSpPr>
          <p:cNvPr id="3" name="Slide Number Placeholder 2">
            <a:extLst>
              <a:ext uri="{FF2B5EF4-FFF2-40B4-BE49-F238E27FC236}">
                <a16:creationId xmlns:a16="http://schemas.microsoft.com/office/drawing/2014/main" id="{244D3386-E94D-4E26-FD55-C90859D8A57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Date Placeholder 3">
            <a:extLst>
              <a:ext uri="{FF2B5EF4-FFF2-40B4-BE49-F238E27FC236}">
                <a16:creationId xmlns:a16="http://schemas.microsoft.com/office/drawing/2014/main" id="{6E4025A4-904E-509B-18E9-74F82AB89258}"/>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06014479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68BF55D-B36D-4C6C-8902-4C438DCE577D}">
  <ds:schemaRefs>
    <ds:schemaRef ds:uri="http://schemas.microsoft.com/sharepoint/v3/contenttype/forms"/>
  </ds:schemaRefs>
</ds:datastoreItem>
</file>

<file path=customXml/itemProps3.xml><?xml version="1.0" encoding="utf-8"?>
<ds:datastoreItem xmlns:ds="http://schemas.openxmlformats.org/officeDocument/2006/customXml" ds:itemID="{1804785E-67BB-4305-9B97-6021308D188E}">
  <ds:schemaRefs>
    <ds:schemaRef ds:uri="23347348-f209-4824-a23a-1433d5a4d5f5"/>
    <ds:schemaRef ds:uri="http://schemas.microsoft.com/office/2006/metadata/properties"/>
    <ds:schemaRef ds:uri="http://purl.org/dc/terms/"/>
    <ds:schemaRef ds:uri="http://schemas.microsoft.com/office/2006/documentManagement/types"/>
    <ds:schemaRef ds:uri="5d48a4fd-b80d-4fe1-b239-a49a0c8fe0fd"/>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8356</TotalTime>
  <Words>4504</Words>
  <Application>Microsoft Office PowerPoint</Application>
  <PresentationFormat>Widescreen</PresentationFormat>
  <Paragraphs>792</Paragraphs>
  <Slides>31</Slides>
  <Notes>22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微软雅黑</vt:lpstr>
      <vt:lpstr>Arial</vt:lpstr>
      <vt:lpstr>Calibri</vt:lpstr>
      <vt:lpstr>Times New Roman</vt:lpstr>
      <vt:lpstr>Wingdings</vt:lpstr>
      <vt:lpstr>Office Theme</vt:lpstr>
      <vt:lpstr>Document</vt:lpstr>
      <vt:lpstr>WG11 Opening Report Snapshot Slides July 2023</vt:lpstr>
      <vt:lpstr>Abstract</vt:lpstr>
      <vt:lpstr>Editors Meeting: Agenda for 2023-07-11</vt:lpstr>
      <vt:lpstr>ANA Status</vt:lpstr>
      <vt:lpstr>ARC (Architecture) – July 2023</vt:lpstr>
      <vt:lpstr>ARC (Architecture) – July 2023</vt:lpstr>
      <vt:lpstr>Coex SC (Coexistence) – July 2023 </vt:lpstr>
      <vt:lpstr>PAR Review SC – Snapshot slide Chair: Jon Rosdahl</vt:lpstr>
      <vt:lpstr>802.11 WNG – July 2023</vt:lpstr>
      <vt:lpstr>IEEE 802 JTC1 SC will meet once on Tue, 11 July 2023 @ 4pm CEST</vt:lpstr>
      <vt:lpstr>A large number of IEEE 802 submissions ought to be in the PSDO balloting &amp; publication process - but</vt:lpstr>
      <vt:lpstr>IEEE 802 has 144 standards in or through the PSDO pipeline</vt:lpstr>
      <vt:lpstr>TGme (Maintenance) Summary </vt:lpstr>
      <vt:lpstr>TGbe (Extremely High Throughput)</vt:lpstr>
      <vt:lpstr>TGbe July F2F Schedule</vt:lpstr>
      <vt:lpstr>TGbf (WLAN Sensing)– July 2023</vt:lpstr>
      <vt:lpstr>TGbf Timeline (Updated)</vt:lpstr>
      <vt:lpstr>Motion?</vt:lpstr>
      <vt:lpstr>PowerPoint Presentation</vt:lpstr>
      <vt:lpstr>TGbh (Random and Changing MAC Addresses) – July 2023</vt:lpstr>
      <vt:lpstr>IEEE 802.11 TGbi – July 2023</vt:lpstr>
      <vt:lpstr>TGbk 320MHz Positioning</vt:lpstr>
      <vt:lpstr>TGbk 320MHz Positioning</vt:lpstr>
      <vt:lpstr>TGbk 320MHz Ranging</vt:lpstr>
      <vt:lpstr>Snapshot for Ultra High Reliability UHR SG</vt:lpstr>
      <vt:lpstr>Snapshot for Ultra High Reliability UHR SG</vt:lpstr>
      <vt:lpstr>Snapshot of AMP SG for July 2023 IEEE 802 Plenary</vt:lpstr>
      <vt:lpstr>AMP TIG/SG Timeline Plan</vt:lpstr>
      <vt:lpstr>IEEE 802.11 AIML TIG – July 2023 Artificial Intelligence and Machine Learning </vt:lpstr>
      <vt:lpstr>IEEE 802.11 AIML TIG – July 2023 Artificial Intelligence and Machine Learning </vt:lpstr>
      <vt:lpstr>802.11 ITU Liaison Ad Hoc (ITU AHG) – July 2023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190</cp:revision>
  <cp:lastPrinted>1601-01-01T00:00:00Z</cp:lastPrinted>
  <dcterms:created xsi:type="dcterms:W3CDTF">2018-05-02T19:26:26Z</dcterms:created>
  <dcterms:modified xsi:type="dcterms:W3CDTF">2023-07-10T04:39:42Z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ies>
</file>