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283" r:id="rId7"/>
    <p:sldId id="2350" r:id="rId8"/>
    <p:sldId id="258" r:id="rId9"/>
    <p:sldId id="259" r:id="rId10"/>
    <p:sldId id="262" r:id="rId11"/>
    <p:sldId id="287" r:id="rId12"/>
    <p:sldId id="274" r:id="rId13"/>
    <p:sldId id="2388" r:id="rId14"/>
    <p:sldId id="2389" r:id="rId15"/>
    <p:sldId id="1574" r:id="rId16"/>
    <p:sldId id="2390" r:id="rId17"/>
    <p:sldId id="2391" r:id="rId18"/>
    <p:sldId id="2392" r:id="rId19"/>
    <p:sldId id="288" r:id="rId20"/>
    <p:sldId id="295" r:id="rId21"/>
    <p:sldId id="298" r:id="rId22"/>
    <p:sldId id="299" r:id="rId23"/>
    <p:sldId id="2404" r:id="rId24"/>
    <p:sldId id="2394" r:id="rId25"/>
    <p:sldId id="2401" r:id="rId26"/>
    <p:sldId id="2402" r:id="rId27"/>
    <p:sldId id="2403" r:id="rId28"/>
    <p:sldId id="2398" r:id="rId29"/>
    <p:sldId id="2399" r:id="rId30"/>
    <p:sldId id="1578" r:id="rId31"/>
    <p:sldId id="1579" r:id="rId32"/>
    <p:sldId id="2381" r:id="rId33"/>
    <p:sldId id="2382" r:id="rId34"/>
    <p:sldId id="2400"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19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D1.0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28720432"/>
        <c:axId val="228718256"/>
      </c:barChart>
      <c:catAx>
        <c:axId val="228720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28718256"/>
        <c:crosses val="autoZero"/>
        <c:auto val="1"/>
        <c:lblAlgn val="ctr"/>
        <c:lblOffset val="100"/>
        <c:noMultiLvlLbl val="0"/>
      </c:catAx>
      <c:valAx>
        <c:axId val="22871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287204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683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059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1818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973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803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1402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3809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29</a:t>
            </a:fld>
            <a:endParaRPr lang="en-US"/>
          </a:p>
        </p:txBody>
      </p:sp>
    </p:spTree>
    <p:extLst>
      <p:ext uri="{BB962C8B-B14F-4D97-AF65-F5344CB8AC3E}">
        <p14:creationId xmlns:p14="http://schemas.microsoft.com/office/powerpoint/2010/main" val="66725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30</a:t>
            </a:fld>
            <a:endParaRPr lang="en-US"/>
          </a:p>
        </p:txBody>
      </p:sp>
    </p:spTree>
    <p:extLst>
      <p:ext uri="{BB962C8B-B14F-4D97-AF65-F5344CB8AC3E}">
        <p14:creationId xmlns:p14="http://schemas.microsoft.com/office/powerpoint/2010/main" val="12174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801980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5299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4565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802.11-23/0972</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26978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873014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266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802.11-23/0985r0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3/11-23-0919-01-00be-tgbe-july-2023-meeting-agenda.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0967-01-00bh-agenda-tgbh-2023-july-plenary.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ocuments?is_dcn=569&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785-01-0uhr-uhr-sg-may-2023-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3/11-23-0937-03-0uhr-uhr-sg-june-2023-telecon-minutes.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078-00-0amp-amp-sg-telecon-minutes-june-27th.docx" TargetMode="External"/><Relationship Id="rId2" Type="http://schemas.openxmlformats.org/officeDocument/2006/relationships/hyperlink" Target="https://mentor.ieee.org/802.11/dcn/23/11-23-1017-00-0amp-amp-sg-telecon-minutes-june-13th.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968-02-0arc-arc-sc-agenda-july-2023.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866-00-0wng-wng-meeting-minutes-2023-may-orlando-meet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2023-07-09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a:extLst>
              <a:ext uri="{FF2B5EF4-FFF2-40B4-BE49-F238E27FC236}">
                <a16:creationId xmlns:a16="http://schemas.microsoft.com/office/drawing/2014/main" id="{ECC0FAFD-0F33-DE11-122F-9B428D0B38D4}"/>
              </a:ext>
            </a:extLst>
          </p:cNvPr>
          <p:cNvSpPr>
            <a:spLocks noGrp="1"/>
          </p:cNvSpPr>
          <p:nvPr>
            <p:ph type="dt" idx="10"/>
          </p:nvPr>
        </p:nvSpPr>
        <p:spPr/>
        <p:txBody>
          <a:bodyPr/>
          <a:lstStyle/>
          <a:p>
            <a:r>
              <a:rPr lang="en-US"/>
              <a:t>July 2023</a:t>
            </a:r>
            <a:endParaRPr lang="en-GB"/>
          </a:p>
        </p:txBody>
      </p:sp>
      <p:sp>
        <p:nvSpPr>
          <p:cNvPr id="3" name="Footer Placeholder 2">
            <a:extLst>
              <a:ext uri="{FF2B5EF4-FFF2-40B4-BE49-F238E27FC236}">
                <a16:creationId xmlns:a16="http://schemas.microsoft.com/office/drawing/2014/main" id="{3E2987CB-A009-80C5-6C3A-E8994F115B34}"/>
              </a:ext>
            </a:extLst>
          </p:cNvPr>
          <p:cNvSpPr>
            <a:spLocks noGrp="1"/>
          </p:cNvSpPr>
          <p:nvPr>
            <p:ph type="ftr" idx="11"/>
          </p:nvPr>
        </p:nvSpPr>
        <p:spPr/>
        <p:txBody>
          <a:bodyPr/>
          <a:lstStyle/>
          <a:p>
            <a:r>
              <a:rPr lang="en-GB"/>
              <a:t>Robert Stacey, Intel</a:t>
            </a:r>
          </a:p>
        </p:txBody>
      </p:sp>
      <p:sp>
        <p:nvSpPr>
          <p:cNvPr id="4" name="Slide Number Placeholder 3">
            <a:extLst>
              <a:ext uri="{FF2B5EF4-FFF2-40B4-BE49-F238E27FC236}">
                <a16:creationId xmlns:a16="http://schemas.microsoft.com/office/drawing/2014/main" id="{BD8B7AF4-703A-ADA9-6225-37DAC0A36547}"/>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11 July 2023 @ 4pm CEST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(11-23-0959)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 (hah!)</a:t>
            </a:r>
          </a:p>
          <a:p>
            <a:pPr lvl="1">
              <a:defRPr/>
            </a:pPr>
            <a:endParaRPr lang="en-AU" dirty="0"/>
          </a:p>
          <a:p>
            <a:pPr>
              <a:defRPr/>
            </a:pPr>
            <a:r>
              <a:rPr lang="en-AU" dirty="0"/>
              <a:t>Discussion of IPR issues</a:t>
            </a:r>
          </a:p>
          <a:p>
            <a:pPr lvl="1">
              <a:defRPr/>
            </a:pPr>
            <a:r>
              <a:rPr lang="en-AU" dirty="0"/>
              <a:t>Negative </a:t>
            </a:r>
            <a:r>
              <a:rPr lang="en-AU" dirty="0" err="1"/>
              <a:t>LoAs</a:t>
            </a:r>
            <a:r>
              <a:rPr lang="en-AU" dirty="0"/>
              <a:t> are blocking ratification of standards under the PSDO Agreement</a:t>
            </a:r>
          </a:p>
          <a:p>
            <a:pPr lvl="1">
              <a:defRPr/>
            </a:pPr>
            <a:endParaRPr lang="en-AU" dirty="0"/>
          </a:p>
        </p:txBody>
      </p:sp>
      <p:sp>
        <p:nvSpPr>
          <p:cNvPr id="5" name="Footer Placeholder 4">
            <a:extLst>
              <a:ext uri="{FF2B5EF4-FFF2-40B4-BE49-F238E27FC236}">
                <a16:creationId xmlns:a16="http://schemas.microsoft.com/office/drawing/2014/main" id="{9C3E8A76-C2DC-09DD-4ED2-3AD4232F0E55}"/>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D969409B-B2F2-FCCF-22BF-6746E4F0E07C}"/>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7" name="Date Placeholder 6">
            <a:extLst>
              <a:ext uri="{FF2B5EF4-FFF2-40B4-BE49-F238E27FC236}">
                <a16:creationId xmlns:a16="http://schemas.microsoft.com/office/drawing/2014/main" id="{4CC47685-11BE-BFFC-EB26-99A5FFF0366B}"/>
              </a:ext>
            </a:extLst>
          </p:cNvPr>
          <p:cNvSpPr>
            <a:spLocks noGrp="1"/>
          </p:cNvSpPr>
          <p:nvPr>
            <p:ph type="dt" idx="10"/>
          </p:nvPr>
        </p:nvSpPr>
        <p:spPr/>
        <p:txBody>
          <a:bodyPr/>
          <a:lstStyle/>
          <a:p>
            <a:r>
              <a:rPr lang="en-US"/>
              <a:t>July 2023</a:t>
            </a:r>
            <a:endParaRPr lang="en-GB"/>
          </a:p>
        </p:txBody>
      </p:sp>
    </p:spTree>
    <p:extLst>
      <p:ext uri="{BB962C8B-B14F-4D97-AF65-F5344CB8AC3E}">
        <p14:creationId xmlns:p14="http://schemas.microsoft.com/office/powerpoint/2010/main" val="292076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10129309" y="5241926"/>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76800" y="2219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2">
              <a:spcBef>
                <a:spcPts val="200"/>
              </a:spcBef>
              <a:defRPr/>
            </a:pPr>
            <a:r>
              <a:rPr lang="en-AU" dirty="0"/>
              <a:t>Nothing</a:t>
            </a:r>
          </a:p>
          <a:p>
            <a:pPr marL="184150" lvl="2" indent="0">
              <a:spcBef>
                <a:spcPts val="200"/>
              </a:spcBef>
              <a:buNone/>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marL="184150" lvl="2" indent="0">
              <a:spcBef>
                <a:spcPts val="200"/>
              </a:spcBef>
              <a:buNone/>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marL="184150" lvl="2" indent="0">
              <a:spcBef>
                <a:spcPts val="200"/>
              </a:spcBef>
              <a:buNone/>
              <a:defRPr/>
            </a:pPr>
            <a:endParaRPr lang="en-AU" kern="0" dirty="0">
              <a:solidFill>
                <a:srgbClr val="FF0000"/>
              </a:solidFill>
            </a:endParaRPr>
          </a:p>
          <a:p>
            <a:pPr lvl="1">
              <a:defRPr/>
            </a:pPr>
            <a:r>
              <a:rPr lang="en-AU" sz="1800" kern="0" dirty="0"/>
              <a:t>Waiting for ballot</a:t>
            </a:r>
          </a:p>
          <a:p>
            <a:pPr lvl="2">
              <a:defRPr/>
            </a:pPr>
            <a:r>
              <a:rPr lang="en-AU" kern="0" dirty="0"/>
              <a:t>Many</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dirty="0"/>
              <a:t>Nothing</a:t>
            </a:r>
            <a:endParaRPr lang="en-AU" sz="1800" kern="0" dirty="0"/>
          </a:p>
          <a:p>
            <a:pPr lvl="1">
              <a:defRPr/>
            </a:pPr>
            <a:r>
              <a:rPr lang="en-AU" sz="1800" kern="0" dirty="0"/>
              <a:t>Passed FDIS ballot</a:t>
            </a:r>
            <a:br>
              <a:rPr lang="en-AU" sz="1800" kern="0" dirty="0"/>
            </a:br>
            <a:r>
              <a:rPr lang="en-AU" sz="1800" dirty="0"/>
              <a:t>(resolutions req)</a:t>
            </a:r>
          </a:p>
          <a:p>
            <a:pPr lvl="2">
              <a:defRPr/>
            </a:pPr>
            <a:r>
              <a:rPr lang="en-AU" sz="1800" kern="0" dirty="0"/>
              <a:t>Nothing</a:t>
            </a:r>
          </a:p>
          <a:p>
            <a:pPr lvl="1">
              <a:defRPr/>
            </a:pPr>
            <a:r>
              <a:rPr lang="en-AU" sz="1800" kern="0" dirty="0"/>
              <a:t>Waiting for publication</a:t>
            </a:r>
          </a:p>
          <a:p>
            <a:pPr lvl="2">
              <a:defRPr/>
            </a:pPr>
            <a:r>
              <a:rPr lang="en-AU" kern="0" dirty="0"/>
              <a:t>Nothing</a:t>
            </a:r>
          </a:p>
          <a:p>
            <a:pPr lvl="1">
              <a:defRPr/>
            </a:pPr>
            <a:r>
              <a:rPr lang="en-AU" sz="1800" kern="0" dirty="0"/>
              <a:t>Published</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166851" y="2209800"/>
            <a:ext cx="2590800" cy="3641235"/>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2">
              <a:spcBef>
                <a:spcPts val="200"/>
              </a:spcBef>
              <a:defRPr/>
            </a:pPr>
            <a:r>
              <a:rPr lang="en-AU" dirty="0"/>
              <a:t>802.1AEdk</a:t>
            </a:r>
          </a:p>
          <a:p>
            <a:pPr lvl="2">
              <a:spcBef>
                <a:spcPts val="200"/>
              </a:spcBef>
              <a:defRPr/>
            </a:pPr>
            <a:r>
              <a:rPr lang="en-AU" dirty="0">
                <a:solidFill>
                  <a:srgbClr val="FF0000"/>
                </a:solidFill>
              </a:rPr>
              <a:t>802.3-REV</a:t>
            </a:r>
          </a:p>
          <a:p>
            <a:pPr lvl="2">
              <a:spcBef>
                <a:spcPts val="200"/>
              </a:spcBef>
              <a:defRPr/>
            </a:pPr>
            <a:r>
              <a:rPr lang="en-AU" dirty="0">
                <a:highlight>
                  <a:srgbClr val="FFFF00"/>
                </a:highlight>
              </a:rPr>
              <a:t>802.15.4</a:t>
            </a:r>
          </a:p>
          <a:p>
            <a:pPr lvl="2">
              <a:spcBef>
                <a:spcPts val="200"/>
              </a:spcBef>
              <a:defRPr/>
            </a:pPr>
            <a:r>
              <a:rPr lang="en-AU" dirty="0">
                <a:highlight>
                  <a:srgbClr val="FFFF00"/>
                </a:highlight>
              </a:rPr>
              <a:t>802.15.4w</a:t>
            </a:r>
          </a:p>
          <a:p>
            <a:pPr lvl="2">
              <a:spcBef>
                <a:spcPts val="200"/>
              </a:spcBef>
              <a:defRPr/>
            </a:pPr>
            <a:r>
              <a:rPr lang="en-AU" dirty="0">
                <a:highlight>
                  <a:srgbClr val="FFFF00"/>
                </a:highlight>
              </a:rPr>
              <a:t>802.15.4z</a:t>
            </a:r>
          </a:p>
          <a:p>
            <a:pPr lvl="2">
              <a:spcBef>
                <a:spcPts val="200"/>
              </a:spcBef>
              <a:defRPr/>
            </a:pPr>
            <a:r>
              <a:rPr lang="en-AU" dirty="0">
                <a:highlight>
                  <a:srgbClr val="FFFF00"/>
                </a:highlight>
              </a:rPr>
              <a:t>802.15.4aa</a:t>
            </a:r>
          </a:p>
          <a:p>
            <a:pPr lvl="2">
              <a:spcBef>
                <a:spcPts val="200"/>
              </a:spcBef>
              <a:defRPr/>
            </a:pPr>
            <a:r>
              <a:rPr lang="en-AU" dirty="0">
                <a:highlight>
                  <a:srgbClr val="FFFF00"/>
                </a:highlight>
              </a:rPr>
              <a:t>802.15.3d</a:t>
            </a:r>
          </a:p>
          <a:p>
            <a:pPr lvl="2">
              <a:spcBef>
                <a:spcPts val="200"/>
              </a:spcBef>
              <a:defRPr/>
            </a:pPr>
            <a:r>
              <a:rPr lang="en-AU" dirty="0">
                <a:highlight>
                  <a:srgbClr val="FFFF00"/>
                </a:highlight>
              </a:rPr>
              <a:t>803.15.3e</a:t>
            </a:r>
          </a:p>
          <a:p>
            <a:pPr lvl="2">
              <a:spcBef>
                <a:spcPts val="200"/>
              </a:spcBef>
              <a:defRPr/>
            </a:pPr>
            <a:r>
              <a:rPr lang="en-AU" dirty="0">
                <a:highlight>
                  <a:srgbClr val="FFFF00"/>
                </a:highlight>
              </a:rPr>
              <a:t>803.15.3f</a:t>
            </a:r>
          </a:p>
          <a:p>
            <a:pPr lvl="2">
              <a:spcBef>
                <a:spcPts val="200"/>
              </a:spcBef>
              <a:defRPr/>
            </a:pPr>
            <a:r>
              <a:rPr lang="en-AU" dirty="0">
                <a:highlight>
                  <a:srgbClr val="FFFF00"/>
                </a:highlight>
              </a:rPr>
              <a:t>802.15.9</a:t>
            </a:r>
            <a:endParaRPr lang="en-AU" kern="0" dirty="0">
              <a:solidFill>
                <a:schemeClr val="accent2"/>
              </a:solidFill>
              <a:highlight>
                <a:srgbClr val="FFFF00"/>
              </a:highlight>
            </a:endParaRPr>
          </a:p>
        </p:txBody>
      </p:sp>
      <p:sp>
        <p:nvSpPr>
          <p:cNvPr id="2" name="Footer Placeholder 1">
            <a:extLst>
              <a:ext uri="{FF2B5EF4-FFF2-40B4-BE49-F238E27FC236}">
                <a16:creationId xmlns:a16="http://schemas.microsoft.com/office/drawing/2014/main" id="{D3DFFCFC-6557-8904-D3A4-5E85E551E213}"/>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7F0A762F-6162-B341-5302-5FC96224B9F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CA54862E-4619-4897-0370-070D3EC5441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7951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18B70FE-940C-4EEC-BB97-1F3A9B31AB6E}"/>
              </a:ext>
            </a:extLst>
          </p:cNvPr>
          <p:cNvSpPr>
            <a:spLocks noGrp="1" noChangeArrowheads="1"/>
          </p:cNvSpPr>
          <p:nvPr>
            <p:ph type="title"/>
          </p:nvPr>
        </p:nvSpPr>
        <p:spPr/>
        <p:txBody>
          <a:bodyPr/>
          <a:lstStyle/>
          <a:p>
            <a:pPr algn="l"/>
            <a:r>
              <a:rPr lang="en-AU" altLang="en-US" dirty="0"/>
              <a:t>IEEE 802 has 144 standards in or through the PSDO pipeline</a:t>
            </a:r>
          </a:p>
        </p:txBody>
      </p:sp>
      <p:graphicFrame>
        <p:nvGraphicFramePr>
          <p:cNvPr id="7" name="Content Placeholder 5">
            <a:extLst>
              <a:ext uri="{FF2B5EF4-FFF2-40B4-BE49-F238E27FC236}">
                <a16:creationId xmlns:a16="http://schemas.microsoft.com/office/drawing/2014/main" id="{F91E72E4-ABDD-0713-354E-7E5BF6044CA2}"/>
              </a:ext>
            </a:extLst>
          </p:cNvPr>
          <p:cNvGraphicFramePr>
            <a:graphicFrameLocks noGrp="1"/>
          </p:cNvGraphicFramePr>
          <p:nvPr>
            <p:ph idx="1"/>
            <p:extLst>
              <p:ext uri="{D42A27DB-BD31-4B8C-83A1-F6EECF244321}">
                <p14:modId xmlns:p14="http://schemas.microsoft.com/office/powerpoint/2010/main" val="56867474"/>
              </p:ext>
            </p:extLst>
          </p:nvPr>
        </p:nvGraphicFramePr>
        <p:xfrm>
          <a:off x="31242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45</a:t>
                      </a:r>
                    </a:p>
                  </a:txBody>
                  <a:tcPr/>
                </a:tc>
                <a:tc>
                  <a:txBody>
                    <a:bodyPr/>
                    <a:lstStyle/>
                    <a:p>
                      <a:pPr algn="ctr"/>
                      <a:r>
                        <a:rPr lang="en-US" dirty="0"/>
                        <a:t>1</a:t>
                      </a:r>
                      <a:r>
                        <a:rPr lang="en-AU" dirty="0"/>
                        <a:t>3</a:t>
                      </a:r>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29</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9</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98</a:t>
                      </a:r>
                    </a:p>
                  </a:txBody>
                  <a:tcPr>
                    <a:lnT w="12700" cap="flat" cmpd="sng" algn="ctr">
                      <a:solidFill>
                        <a:schemeClr val="tx1"/>
                      </a:solidFill>
                      <a:prstDash val="solid"/>
                      <a:round/>
                      <a:headEnd type="none" w="med" len="med"/>
                      <a:tailEnd type="none" w="med" len="med"/>
                    </a:lnT>
                  </a:tcPr>
                </a:tc>
                <a:tc>
                  <a:txBody>
                    <a:bodyPr/>
                    <a:lstStyle/>
                    <a:p>
                      <a:pPr algn="ctr"/>
                      <a:r>
                        <a:rPr lang="en-US" b="1" dirty="0"/>
                        <a:t>46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a:extLst>
              <a:ext uri="{FF2B5EF4-FFF2-40B4-BE49-F238E27FC236}">
                <a16:creationId xmlns:a16="http://schemas.microsoft.com/office/drawing/2014/main" id="{06B5185B-D77D-B7B9-A832-368469AC408E}"/>
              </a:ext>
            </a:extLst>
          </p:cNvPr>
          <p:cNvSpPr>
            <a:spLocks noGrp="1"/>
          </p:cNvSpPr>
          <p:nvPr>
            <p:ph type="ftr" idx="14"/>
          </p:nvPr>
        </p:nvSpPr>
        <p:spPr/>
        <p:txBody>
          <a:bodyPr/>
          <a:lstStyle/>
          <a:p>
            <a:r>
              <a:rPr lang="en-GB"/>
              <a:t>Peter Yee, AKAYLA</a:t>
            </a:r>
            <a:endParaRPr lang="en-GB" dirty="0"/>
          </a:p>
        </p:txBody>
      </p:sp>
      <p:sp>
        <p:nvSpPr>
          <p:cNvPr id="6" name="Slide Number Placeholder 5">
            <a:extLst>
              <a:ext uri="{FF2B5EF4-FFF2-40B4-BE49-F238E27FC236}">
                <a16:creationId xmlns:a16="http://schemas.microsoft.com/office/drawing/2014/main" id="{2EE81DE2-F328-96A6-729E-881F5AC64F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 name="Date Placeholder 7">
            <a:extLst>
              <a:ext uri="{FF2B5EF4-FFF2-40B4-BE49-F238E27FC236}">
                <a16:creationId xmlns:a16="http://schemas.microsoft.com/office/drawing/2014/main" id="{9BFFFE22-812E-868F-1AE0-5F5933475D3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0688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Continuing to work through resolving comments on LB 273</a:t>
            </a:r>
            <a:endParaRPr lang="en-US" altLang="en-US" sz="1400" dirty="0">
              <a:ea typeface="ＭＳ Ｐゴシック" panose="020B0600070205080204" pitchFamily="34" charset="-128"/>
            </a:endParaRP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Complete comment resolution on LB 273</a:t>
            </a:r>
          </a:p>
          <a:p>
            <a:pPr lvl="1">
              <a:buFont typeface="Arial" panose="020B0604020202020204" pitchFamily="34" charset="0"/>
              <a:buChar char="•"/>
              <a:defRPr/>
            </a:pPr>
            <a:r>
              <a:rPr lang="en-US" altLang="en-US" sz="1600" dirty="0">
                <a:ea typeface="ＭＳ Ｐゴシック" panose="020B0600070205080204" pitchFamily="34" charset="-128"/>
              </a:rPr>
              <a:t>Approve WG MDR review report</a:t>
            </a:r>
          </a:p>
          <a:p>
            <a:pPr lvl="1">
              <a:buFont typeface="Arial" panose="020B0604020202020204" pitchFamily="34" charset="0"/>
              <a:buChar char="•"/>
              <a:defRPr/>
            </a:pPr>
            <a:r>
              <a:rPr lang="en-US" altLang="en-US" sz="1600" dirty="0">
                <a:ea typeface="ＭＳ Ｐゴシック" panose="020B0600070205080204" pitchFamily="34" charset="-128"/>
              </a:rPr>
              <a:t>Approve  recirculation LB on D4.0</a:t>
            </a:r>
          </a:p>
          <a:p>
            <a:pPr lvl="1">
              <a:buFont typeface="Arial" panose="020B0604020202020204" pitchFamily="34" charset="0"/>
              <a:buChar char="•"/>
              <a:defRPr/>
            </a:pPr>
            <a:r>
              <a:rPr lang="en-US" altLang="en-US" sz="1600" dirty="0">
                <a:ea typeface="ＭＳ Ｐゴシック" panose="020B0600070205080204" pitchFamily="34" charset="-128"/>
              </a:rPr>
              <a:t>Approve conditional approval for SA Ballot in July.</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May 15, 4-6pm CEST</a:t>
            </a:r>
          </a:p>
          <a:p>
            <a:pPr lvl="1">
              <a:buFont typeface="Arial" panose="020B0604020202020204" pitchFamily="34" charset="0"/>
              <a:buChar char="•"/>
              <a:defRPr/>
            </a:pPr>
            <a:r>
              <a:rPr lang="en-US" altLang="en-US" sz="1600" dirty="0">
                <a:ea typeface="ＭＳ Ｐゴシック" panose="020B0600070205080204" pitchFamily="34" charset="-128"/>
              </a:rPr>
              <a:t>Tuesday May 15 10:30-12:30am CEST</a:t>
            </a:r>
          </a:p>
          <a:p>
            <a:pPr lvl="1">
              <a:buFont typeface="Arial" panose="020B0604020202020204" pitchFamily="34" charset="0"/>
              <a:buChar char="•"/>
              <a:defRPr/>
            </a:pPr>
            <a:r>
              <a:rPr lang="en-US" altLang="en-US" sz="1600" dirty="0">
                <a:ea typeface="ＭＳ Ｐゴシック" panose="020B0600070205080204" pitchFamily="34" charset="-128"/>
              </a:rPr>
              <a:t>Tuesday May 16, 4-6pm CEST</a:t>
            </a:r>
          </a:p>
          <a:p>
            <a:pPr lvl="1">
              <a:buFont typeface="Arial" panose="020B0604020202020204" pitchFamily="34" charset="0"/>
              <a:buChar char="•"/>
              <a:defRPr/>
            </a:pPr>
            <a:r>
              <a:rPr lang="en-US" altLang="en-US" sz="1600" dirty="0">
                <a:ea typeface="ＭＳ Ｐゴシック" panose="020B0600070205080204" pitchFamily="34" charset="-128"/>
              </a:rPr>
              <a:t>Wednesday May 17, 10:30-12:30pm CEST</a:t>
            </a:r>
          </a:p>
          <a:p>
            <a:pPr lvl="1">
              <a:buFont typeface="Arial" panose="020B0604020202020204" pitchFamily="34" charset="0"/>
              <a:buChar char="•"/>
              <a:defRPr/>
            </a:pPr>
            <a:r>
              <a:rPr lang="en-US" altLang="en-US" sz="1600" dirty="0">
                <a:ea typeface="ＭＳ Ｐゴシック" panose="020B0600070205080204" pitchFamily="34" charset="-128"/>
              </a:rPr>
              <a:t>Wednesday May 17, 4-6pm CEST</a:t>
            </a:r>
          </a:p>
          <a:p>
            <a:pPr lvl="1">
              <a:buFont typeface="Arial" panose="020B0604020202020204" pitchFamily="34" charset="0"/>
              <a:buChar char="•"/>
              <a:defRPr/>
            </a:pPr>
            <a:r>
              <a:rPr lang="en-US" altLang="en-US" sz="1600" dirty="0">
                <a:ea typeface="ＭＳ Ｐゴシック" panose="020B0600070205080204" pitchFamily="34" charset="-128"/>
              </a:rPr>
              <a:t>Thursday May 18, 4-6 pm CEST</a:t>
            </a:r>
          </a:p>
        </p:txBody>
      </p:sp>
      <p:sp>
        <p:nvSpPr>
          <p:cNvPr id="2" name="Footer Placeholder 1">
            <a:extLst>
              <a:ext uri="{FF2B5EF4-FFF2-40B4-BE49-F238E27FC236}">
                <a16:creationId xmlns:a16="http://schemas.microsoft.com/office/drawing/2014/main" id="{38C88B20-BB04-E99D-B8AA-02E9843C1948}"/>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4B9B3383-D2B8-7877-CB4B-14A53900D4C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D0ABBF0A-44E8-3548-1804-D765BBE20FA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30092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05001"/>
            <a:ext cx="7353353" cy="4495800"/>
          </a:xfrm>
        </p:spPr>
        <p:txBody>
          <a:bodyPr/>
          <a:lstStyle/>
          <a:p>
            <a:pPr>
              <a:buFont typeface="Arial" panose="020B0604020202020204" pitchFamily="34" charset="0"/>
              <a:buChar char="•"/>
            </a:pPr>
            <a:r>
              <a:rPr lang="en-US" sz="1800" dirty="0"/>
              <a:t>Since the May interim</a:t>
            </a:r>
          </a:p>
          <a:p>
            <a:pPr lvl="1">
              <a:buFont typeface="Arial" panose="020B0604020202020204" pitchFamily="34" charset="0"/>
              <a:buChar char="•"/>
            </a:pPr>
            <a:r>
              <a:rPr lang="en-US" sz="1600" dirty="0"/>
              <a:t>Delivered IEEE802.11be D3.2, </a:t>
            </a:r>
          </a:p>
          <a:p>
            <a:pPr marL="1200150" lvl="2" indent="-285750">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Held 8 teleconferences between</a:t>
            </a:r>
            <a:r>
              <a:rPr lang="en-US" sz="1600" dirty="0">
                <a:solidFill>
                  <a:srgbClr val="FF0000"/>
                </a:solidFill>
              </a:rPr>
              <a:t> </a:t>
            </a:r>
            <a:r>
              <a:rPr lang="en-US" sz="1600" dirty="0">
                <a:solidFill>
                  <a:schemeClr val="tx1"/>
                </a:solidFill>
              </a:rPr>
              <a:t>May and July (</a:t>
            </a:r>
            <a:r>
              <a:rPr lang="en-US" sz="1600" dirty="0">
                <a:solidFill>
                  <a:schemeClr val="tx1"/>
                </a:solidFill>
                <a:hlinkClick r:id="rId2"/>
              </a:rPr>
              <a:t>11-23/918</a:t>
            </a:r>
            <a:r>
              <a:rPr lang="en-US" sz="1600" dirty="0">
                <a:solidFill>
                  <a:schemeClr val="tx1"/>
                </a:solidFill>
              </a:rPr>
              <a:t>)</a:t>
            </a:r>
          </a:p>
          <a:p>
            <a:pPr marL="1200150" lvl="2" indent="-285750">
              <a:buFont typeface="Arial" panose="020B0604020202020204" pitchFamily="34" charset="0"/>
              <a:buChar char="•"/>
            </a:pPr>
            <a:r>
              <a:rPr lang="en-US" sz="1400" dirty="0"/>
              <a:t>2 Joint, and 2 MAC/PHY, and 4 MAC telcos</a:t>
            </a:r>
          </a:p>
          <a:p>
            <a:pPr marL="1200150" lvl="2" indent="-285750">
              <a:buFont typeface="Arial" panose="020B0604020202020204" pitchFamily="34" charset="0"/>
              <a:buChar char="•"/>
            </a:pPr>
            <a:r>
              <a:rPr lang="en-US" sz="1400" dirty="0"/>
              <a:t>During which were resolved*: ~</a:t>
            </a:r>
            <a:r>
              <a:rPr lang="en-US" sz="1400" dirty="0">
                <a:solidFill>
                  <a:srgbClr val="FF0000"/>
                </a:solidFill>
              </a:rPr>
              <a:t>125</a:t>
            </a:r>
            <a:r>
              <a:rPr lang="en-US" sz="1400" dirty="0"/>
              <a:t> MAC, ~</a:t>
            </a:r>
            <a:r>
              <a:rPr lang="en-US" sz="1400" dirty="0">
                <a:solidFill>
                  <a:srgbClr val="FF0000"/>
                </a:solidFill>
              </a:rPr>
              <a:t>60</a:t>
            </a:r>
            <a:r>
              <a:rPr lang="en-US" sz="1400" dirty="0"/>
              <a:t> Joint, and ~</a:t>
            </a:r>
            <a:r>
              <a:rPr lang="en-US" sz="1400" dirty="0">
                <a:solidFill>
                  <a:srgbClr val="FF0000"/>
                </a:solidFill>
              </a:rPr>
              <a:t>30</a:t>
            </a:r>
            <a:r>
              <a:rPr lang="en-US" sz="1400" dirty="0"/>
              <a:t> PHY comments</a:t>
            </a:r>
          </a:p>
          <a:p>
            <a:pPr marL="800100" lvl="1">
              <a:buFont typeface="Arial" panose="020B0604020202020204" pitchFamily="34" charset="0"/>
              <a:buChar char="•"/>
            </a:pPr>
            <a:r>
              <a:rPr lang="en-US" sz="1600" dirty="0"/>
              <a:t>Held a 3-day MAC ad-hoc meeting in Berlin, Germany (</a:t>
            </a:r>
            <a:r>
              <a:rPr lang="en-US" sz="1600" dirty="0">
                <a:hlinkClick r:id="rId3"/>
              </a:rPr>
              <a:t>11-23/921r6</a:t>
            </a:r>
            <a:r>
              <a:rPr lang="en-US" sz="1600" dirty="0"/>
              <a:t>)</a:t>
            </a:r>
          </a:p>
          <a:p>
            <a:pPr marL="1200150" lvl="2">
              <a:buFont typeface="Arial" panose="020B0604020202020204" pitchFamily="34" charset="0"/>
              <a:buChar char="•"/>
            </a:pPr>
            <a:r>
              <a:rPr lang="en-US" sz="1400" dirty="0"/>
              <a:t>During which an additional ~</a:t>
            </a:r>
            <a:r>
              <a:rPr lang="en-US" sz="1400" dirty="0">
                <a:solidFill>
                  <a:srgbClr val="FF0000"/>
                </a:solidFill>
              </a:rPr>
              <a:t>280</a:t>
            </a:r>
            <a:r>
              <a:rPr lang="en-US" sz="1400" dirty="0"/>
              <a:t> comments were resolved</a:t>
            </a:r>
          </a:p>
          <a:p>
            <a:pPr>
              <a:buFont typeface="Arial" panose="020B0604020202020204" pitchFamily="34" charset="0"/>
              <a:buChar char="•"/>
            </a:pPr>
            <a:r>
              <a:rPr lang="en-US" sz="1800" dirty="0"/>
              <a:t>Targets for July plenary</a:t>
            </a:r>
          </a:p>
          <a:p>
            <a:pPr lvl="1">
              <a:buFont typeface="Arial" panose="020B0604020202020204" pitchFamily="34" charset="0"/>
              <a:buChar char="•"/>
            </a:pPr>
            <a:r>
              <a:rPr lang="en-US" sz="1600" dirty="0"/>
              <a:t>Continue and eventually complete* LB271 comment resolutions</a:t>
            </a:r>
          </a:p>
          <a:p>
            <a:pPr marL="914400" lvl="2" indent="0"/>
            <a:r>
              <a:rPr lang="en-US" sz="1400" dirty="0"/>
              <a:t>*Remaining CIDs: ~390 CIDs presented but not concluded yet &amp; ~310 pending CIDs</a:t>
            </a:r>
          </a:p>
          <a:p>
            <a:pPr lvl="1">
              <a:buFont typeface="Arial" panose="020B0604020202020204" pitchFamily="34" charset="0"/>
              <a:buChar char="•"/>
            </a:pPr>
            <a:r>
              <a:rPr lang="en-US" sz="1600" dirty="0"/>
              <a:t>Discuss any technical presentations</a:t>
            </a:r>
          </a:p>
          <a:p>
            <a:pPr>
              <a:buFont typeface="Arial" panose="020B0604020202020204" pitchFamily="34" charset="0"/>
              <a:buChar char="•"/>
            </a:pPr>
            <a:r>
              <a:rPr lang="en-US" sz="1800" dirty="0"/>
              <a:t>Agenda is available in </a:t>
            </a:r>
            <a:r>
              <a:rPr lang="en-US" sz="1800" dirty="0">
                <a:hlinkClick r:id="rId4"/>
              </a:rPr>
              <a:t>11-23/919r0</a:t>
            </a:r>
            <a:endParaRPr lang="en-US" sz="1800" dirty="0">
              <a:solidFill>
                <a:srgbClr val="FF0000"/>
              </a:solidFill>
            </a:endParaRPr>
          </a:p>
          <a:p>
            <a:pPr lvl="1">
              <a:buFont typeface="Arial" panose="020B0604020202020204" pitchFamily="34" charset="0"/>
              <a:buChar char="•"/>
            </a:pPr>
            <a:r>
              <a:rPr lang="en-US" sz="1600" dirty="0"/>
              <a:t>Schedule is provided in the next slide</a:t>
            </a:r>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552278" y="5181755"/>
            <a:ext cx="3188501" cy="1043858"/>
            <a:chOff x="9314474" y="5383231"/>
            <a:chExt cx="2634469" cy="1006577"/>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2" name="TextBox 21">
            <a:extLst>
              <a:ext uri="{FF2B5EF4-FFF2-40B4-BE49-F238E27FC236}">
                <a16:creationId xmlns:a16="http://schemas.microsoft.com/office/drawing/2014/main" id="{E1139043-43E5-B97C-4B52-0CD55CF29C3C}"/>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33" name="TextBox 32">
            <a:extLst>
              <a:ext uri="{FF2B5EF4-FFF2-40B4-BE49-F238E27FC236}">
                <a16:creationId xmlns:a16="http://schemas.microsoft.com/office/drawing/2014/main" id="{BD911947-3F10-DC44-B977-0E11C4E945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34" name="TextBox 33">
            <a:extLst>
              <a:ext uri="{FF2B5EF4-FFF2-40B4-BE49-F238E27FC236}">
                <a16:creationId xmlns:a16="http://schemas.microsoft.com/office/drawing/2014/main" id="{22CAA85B-14A2-2477-3BED-CFDE4FF457CE}"/>
              </a:ext>
            </a:extLst>
          </p:cNvPr>
          <p:cNvSpPr txBox="1"/>
          <p:nvPr/>
        </p:nvSpPr>
        <p:spPr>
          <a:xfrm>
            <a:off x="11156127" y="5510553"/>
            <a:ext cx="652456" cy="261610"/>
          </a:xfrm>
          <a:prstGeom prst="rect">
            <a:avLst/>
          </a:prstGeom>
          <a:noFill/>
        </p:spPr>
        <p:txBody>
          <a:bodyPr wrap="square">
            <a:spAutoFit/>
          </a:bodyPr>
          <a:lstStyle/>
          <a:p>
            <a:r>
              <a:rPr lang="en-US" sz="1100" b="1" dirty="0">
                <a:solidFill>
                  <a:schemeClr val="tx1"/>
                </a:solidFill>
              </a:rPr>
              <a:t>JOINT</a:t>
            </a:r>
          </a:p>
        </p:txBody>
      </p:sp>
      <p:grpSp>
        <p:nvGrpSpPr>
          <p:cNvPr id="20" name="Group 19">
            <a:extLst>
              <a:ext uri="{FF2B5EF4-FFF2-40B4-BE49-F238E27FC236}">
                <a16:creationId xmlns:a16="http://schemas.microsoft.com/office/drawing/2014/main" id="{5ABE383E-2882-F325-A834-90F45192B92B}"/>
              </a:ext>
            </a:extLst>
          </p:cNvPr>
          <p:cNvGrpSpPr/>
          <p:nvPr/>
        </p:nvGrpSpPr>
        <p:grpSpPr>
          <a:xfrm>
            <a:off x="7869467" y="1676400"/>
            <a:ext cx="4281630" cy="3211222"/>
            <a:chOff x="7869467" y="1676400"/>
            <a:chExt cx="4281630" cy="3211222"/>
          </a:xfrm>
        </p:grpSpPr>
        <p:pic>
          <p:nvPicPr>
            <p:cNvPr id="13" name="Picture 12">
              <a:extLst>
                <a:ext uri="{FF2B5EF4-FFF2-40B4-BE49-F238E27FC236}">
                  <a16:creationId xmlns:a16="http://schemas.microsoft.com/office/drawing/2014/main" id="{FE02301D-AD30-8363-DB13-EFBC8183E969}"/>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4" name="Rectangle 13">
              <a:extLst>
                <a:ext uri="{FF2B5EF4-FFF2-40B4-BE49-F238E27FC236}">
                  <a16:creationId xmlns:a16="http://schemas.microsoft.com/office/drawing/2014/main" id="{5C711AF5-13B6-B36B-A977-C8FFCBCBB8EA}"/>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04FE8AE-C130-387A-F05A-621A1AC5DB0E}"/>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EB712E1E-DF4D-3C5A-1075-31ACEFFCD3FC}"/>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BCE092BE-5972-46FC-A428-DAA5409E929F}"/>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
        <p:nvSpPr>
          <p:cNvPr id="3" name="Footer Placeholder 2">
            <a:extLst>
              <a:ext uri="{FF2B5EF4-FFF2-40B4-BE49-F238E27FC236}">
                <a16:creationId xmlns:a16="http://schemas.microsoft.com/office/drawing/2014/main" id="{73B6BCDE-AAE2-C9A1-BFD3-49FB5AA6D329}"/>
              </a:ext>
            </a:extLst>
          </p:cNvPr>
          <p:cNvSpPr>
            <a:spLocks noGrp="1"/>
          </p:cNvSpPr>
          <p:nvPr>
            <p:ph type="ftr" idx="14"/>
          </p:nvPr>
        </p:nvSpPr>
        <p:spPr/>
        <p:txBody>
          <a:bodyPr/>
          <a:lstStyle/>
          <a:p>
            <a:r>
              <a:rPr lang="en-GB"/>
              <a:t>Alfred Asterjadhi, Qualcomm</a:t>
            </a:r>
            <a:endParaRPr lang="en-GB" dirty="0"/>
          </a:p>
        </p:txBody>
      </p:sp>
      <p:sp>
        <p:nvSpPr>
          <p:cNvPr id="21" name="Slide Number Placeholder 20">
            <a:extLst>
              <a:ext uri="{FF2B5EF4-FFF2-40B4-BE49-F238E27FC236}">
                <a16:creationId xmlns:a16="http://schemas.microsoft.com/office/drawing/2014/main" id="{77D95AF3-5FCF-6B0C-593D-7391CC4B307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25" name="Date Placeholder 24">
            <a:extLst>
              <a:ext uri="{FF2B5EF4-FFF2-40B4-BE49-F238E27FC236}">
                <a16:creationId xmlns:a16="http://schemas.microsoft.com/office/drawing/2014/main" id="{75A00918-2002-7523-668C-4DCF6716D24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3644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TGbe July F2F Schedule</a:t>
            </a:r>
          </a:p>
        </p:txBody>
      </p:sp>
      <p:graphicFrame>
        <p:nvGraphicFramePr>
          <p:cNvPr id="3" name="Table 2">
            <a:extLst>
              <a:ext uri="{FF2B5EF4-FFF2-40B4-BE49-F238E27FC236}">
                <a16:creationId xmlns:a16="http://schemas.microsoft.com/office/drawing/2014/main" id="{8AF071A8-FA8B-0ECC-60C5-276D0F87251A}"/>
              </a:ext>
            </a:extLst>
          </p:cNvPr>
          <p:cNvGraphicFramePr>
            <a:graphicFrameLocks noGrp="1"/>
          </p:cNvGraphicFramePr>
          <p:nvPr>
            <p:extLst>
              <p:ext uri="{D42A27DB-BD31-4B8C-83A1-F6EECF244321}">
                <p14:modId xmlns:p14="http://schemas.microsoft.com/office/powerpoint/2010/main" val="972579196"/>
              </p:ext>
            </p:extLst>
          </p:nvPr>
        </p:nvGraphicFramePr>
        <p:xfrm>
          <a:off x="2637272" y="2133600"/>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706D155B-D8FD-C023-FA41-8C987CFF1CEF}"/>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7D574FF7-8DF5-804D-7828-FD80A7E42AD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D016BCBB-9DAC-7B8F-4162-366F48575CB1}"/>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1493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July </a:t>
            </a:r>
            <a:r>
              <a:rPr lang="en-US" dirty="0"/>
              <a:t>2023</a:t>
            </a:r>
            <a:endParaRPr lang="en-GB" dirty="0"/>
          </a:p>
        </p:txBody>
      </p:sp>
      <p:sp>
        <p:nvSpPr>
          <p:cNvPr id="9218" name="Rectangle 2"/>
          <p:cNvSpPr>
            <a:spLocks noGrp="1" noChangeArrowheads="1"/>
          </p:cNvSpPr>
          <p:nvPr>
            <p:ph idx="1"/>
          </p:nvPr>
        </p:nvSpPr>
        <p:spPr>
          <a:xfrm>
            <a:off x="914402" y="1524000"/>
            <a:ext cx="6629398" cy="4800600"/>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May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12</a:t>
            </a:r>
            <a:r>
              <a:rPr lang="en-US" sz="1600" dirty="0"/>
              <a:t> teleconference calls were held</a:t>
            </a:r>
          </a:p>
          <a:p>
            <a:pPr marL="720725" lvl="1" indent="-342900" algn="just">
              <a:spcBef>
                <a:spcPts val="0"/>
              </a:spcBef>
              <a:spcAft>
                <a:spcPts val="600"/>
              </a:spcAft>
              <a:buFont typeface="Times New Roman" panose="02020603050405020304" pitchFamily="18" charset="0"/>
              <a:buChar char="−"/>
            </a:pPr>
            <a:r>
              <a:rPr lang="en-US" altLang="zh-CN" sz="1600" dirty="0" err="1"/>
              <a:t>TGbf</a:t>
            </a:r>
            <a:r>
              <a:rPr lang="en-US" altLang="zh-CN" sz="1600" dirty="0"/>
              <a:t> ad-hoc meeting on </a:t>
            </a:r>
            <a:r>
              <a:rPr lang="en-US" altLang="zh-CN" sz="1600" dirty="0">
                <a:solidFill>
                  <a:srgbClr val="0000FF"/>
                </a:solidFill>
              </a:rPr>
              <a:t>July 6, 7, 8</a:t>
            </a:r>
            <a:r>
              <a:rPr lang="en-US" altLang="zh-CN" sz="1600" dirty="0"/>
              <a:t>, 2023, in the </a:t>
            </a:r>
            <a:r>
              <a:rPr lang="en-US" altLang="zh-CN" sz="1600" dirty="0">
                <a:solidFill>
                  <a:srgbClr val="0000FF"/>
                </a:solidFill>
              </a:rPr>
              <a:t>Ericsson Office, Lund, Sweden </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Comment resolution </a:t>
            </a:r>
            <a:r>
              <a:rPr lang="en-US" altLang="zh-CN" sz="1800" dirty="0"/>
              <a:t>for D1.0 (LB272)</a:t>
            </a:r>
          </a:p>
          <a:p>
            <a:pPr marL="1120775" lvl="2" indent="-342900" algn="just">
              <a:spcBef>
                <a:spcPts val="0"/>
              </a:spcBef>
              <a:spcAft>
                <a:spcPts val="300"/>
              </a:spcAft>
              <a:buSzPct val="50000"/>
              <a:buFont typeface="Wingdings" panose="05000000000000000000" pitchFamily="2" charset="2"/>
              <a:buChar char="n"/>
            </a:pPr>
            <a:r>
              <a:rPr lang="en-US" altLang="zh-CN" sz="1600" dirty="0"/>
              <a:t>the Comment resolution for </a:t>
            </a:r>
            <a:r>
              <a:rPr lang="en-US" altLang="zh-CN" sz="1600" dirty="0">
                <a:solidFill>
                  <a:srgbClr val="FF0000"/>
                </a:solidFill>
              </a:rPr>
              <a:t>407 </a:t>
            </a:r>
            <a:r>
              <a:rPr lang="en-US" altLang="zh-CN" sz="1600" dirty="0"/>
              <a:t>CID are </a:t>
            </a:r>
            <a:r>
              <a:rPr lang="en-US" altLang="zh-CN" sz="1600" dirty="0">
                <a:solidFill>
                  <a:srgbClr val="0000FF"/>
                </a:solidFill>
              </a:rPr>
              <a:t>newly</a:t>
            </a:r>
            <a:r>
              <a:rPr lang="en-US" altLang="zh-CN" sz="1600" dirty="0"/>
              <a:t> approved </a:t>
            </a:r>
            <a:r>
              <a:rPr lang="en-US" altLang="zh-CN" sz="1600" dirty="0">
                <a:solidFill>
                  <a:schemeClr val="tx1"/>
                </a:solidFill>
              </a:rPr>
              <a:t>or </a:t>
            </a:r>
            <a:r>
              <a:rPr lang="en-US" altLang="zh-CN" sz="1600" dirty="0">
                <a:solidFill>
                  <a:srgbClr val="0000FF"/>
                </a:solidFill>
              </a:rPr>
              <a:t>marked</a:t>
            </a:r>
            <a:r>
              <a:rPr lang="en-US" altLang="zh-CN" sz="1600" dirty="0">
                <a:solidFill>
                  <a:schemeClr val="tx1"/>
                </a:solidFill>
              </a:rPr>
              <a:t> as “ready for motion” </a:t>
            </a:r>
            <a:endParaRPr lang="en-US" altLang="zh-CN" sz="1600" dirty="0"/>
          </a:p>
          <a:p>
            <a:pPr marL="1120775" lvl="2" indent="-342900" algn="just">
              <a:spcBef>
                <a:spcPts val="0"/>
              </a:spcBef>
              <a:spcAft>
                <a:spcPts val="300"/>
              </a:spcAft>
              <a:buSzPct val="50000"/>
              <a:buFont typeface="Wingdings" panose="05000000000000000000" pitchFamily="2" charset="2"/>
              <a:buChar char="n"/>
            </a:pPr>
            <a:r>
              <a:rPr lang="en-US" altLang="zh-CN" sz="1600" dirty="0">
                <a:solidFill>
                  <a:srgbClr val="FF0000"/>
                </a:solidFill>
              </a:rPr>
              <a:t>87.94</a:t>
            </a:r>
            <a:r>
              <a:rPr lang="en-US" altLang="zh-CN" sz="1600" dirty="0">
                <a:solidFill>
                  <a:schemeClr val="tx1"/>
                </a:solidFill>
              </a:rPr>
              <a:t>% of all LB272 comments are now resolved or marked as “ready for motion” </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a:t>
            </a:r>
            <a:r>
              <a:rPr lang="en-US" altLang="zh-CN" sz="1600" dirty="0">
                <a:solidFill>
                  <a:srgbClr val="FF0000"/>
                </a:solidFill>
              </a:rPr>
              <a:t>1145 </a:t>
            </a:r>
            <a:r>
              <a:rPr lang="en-US" altLang="zh-CN" sz="1600" dirty="0">
                <a:solidFill>
                  <a:schemeClr val="tx1"/>
                </a:solidFill>
              </a:rPr>
              <a:t>/1302, Please refer to the figure)</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Privacy discussion for 802.11bf</a:t>
            </a: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July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8</a:t>
            </a:r>
            <a:r>
              <a:rPr lang="en-US" sz="1600" dirty="0"/>
              <a:t> teleconference calls scheduled for </a:t>
            </a:r>
            <a:r>
              <a:rPr lang="en-US" sz="1600" dirty="0" err="1"/>
              <a:t>TGbf</a:t>
            </a:r>
            <a:r>
              <a:rPr lang="en-US" sz="1600" dirty="0"/>
              <a:t> (</a:t>
            </a:r>
            <a:r>
              <a:rPr lang="en-US" altLang="zh-CN" sz="1600" dirty="0">
                <a:solidFill>
                  <a:srgbClr val="0000FF"/>
                </a:solidFill>
              </a:rPr>
              <a:t>July 10 AM1 &amp; AM 2, 11 AM1 &amp; PM1, 12 AM1 &amp; AM2, 13 AM1 &amp; PM2</a:t>
            </a:r>
            <a:r>
              <a:rPr lang="en-US" sz="1600" dirty="0"/>
              <a:t>)</a:t>
            </a:r>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p:txBody>
      </p:sp>
      <p:graphicFrame>
        <p:nvGraphicFramePr>
          <p:cNvPr id="8"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458619525"/>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B15A4E14-8888-543E-2331-2F142DD1B439}"/>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2A09722-EADD-C0FD-40A7-E48F291B273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3AD8174A-090E-373E-5D2D-5884B383AE8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57268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D1.0)</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chemeClr val="bg1">
                    <a:lumMod val="50000"/>
                  </a:schemeClr>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CE619E5-9F76-DB79-91BF-8465E984ACB2}"/>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C7F9C55B-75C1-0C4A-6338-2E07A3322D6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483D997F-20D8-A167-77F8-FBC278713B4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671531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Too close to 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July 10    (Monday PM 2),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70C0"/>
                </a:solidFill>
                <a:cs typeface="Times New Roman" panose="02020603050405020304" pitchFamily="18" charset="0"/>
              </a:rPr>
              <a:t>July 13    (Thursday PM 2),		16:00-18:00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 July 2023 CAC calls: </a:t>
            </a:r>
            <a:r>
              <a:rPr lang="en-US" altLang="zh-CN" sz="900" dirty="0">
                <a:solidFill>
                  <a:srgbClr val="0000FF"/>
                </a:solidFill>
                <a:cs typeface="Times New Roman" panose="02020603050405020304" pitchFamily="18" charset="0"/>
              </a:rPr>
              <a:t>Jun 5, June 26, July 9</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a:solidFill>
                  <a:srgbClr val="FF0000"/>
                </a:solidFill>
              </a:rPr>
              <a:t>Motion?</a:t>
            </a:r>
            <a:endParaRPr lang="en-GB" sz="1200" b="0" dirty="0">
              <a:solidFill>
                <a:srgbClr val="FF0000"/>
              </a:solidFill>
            </a:endParaRPr>
          </a:p>
        </p:txBody>
      </p:sp>
      <p:sp>
        <p:nvSpPr>
          <p:cNvPr id="2" name="Footer Placeholder 1">
            <a:extLst>
              <a:ext uri="{FF2B5EF4-FFF2-40B4-BE49-F238E27FC236}">
                <a16:creationId xmlns:a16="http://schemas.microsoft.com/office/drawing/2014/main" id="{5A5B1FFF-FFE3-45B5-D188-383703C4A537}"/>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F5659408-523C-8845-ADF3-344A7B7988C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A738408E-46E6-B1D4-EFBE-406472337F85}"/>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08205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Too close to July </a:t>
            </a:r>
            <a:r>
              <a:rPr lang="en-US" altLang="zh-CN" sz="1100" dirty="0" err="1">
                <a:solidFill>
                  <a:schemeClr val="bg2"/>
                </a:solidFill>
                <a:cs typeface="Times New Roman" panose="02020603050405020304" pitchFamily="18" charset="0"/>
              </a:rPr>
              <a:t>Pleany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F0"/>
                </a:solidFill>
                <a:ea typeface="宋体" panose="02010600030101010101" pitchFamily="2" charset="-122"/>
              </a:rPr>
              <a:t>Sept</a:t>
            </a:r>
            <a:r>
              <a:rPr lang="en-US" altLang="zh-CN" sz="1200" dirty="0">
                <a:solidFill>
                  <a:srgbClr val="00B0F0"/>
                </a:solidFill>
                <a:cs typeface="Times New Roman" panose="02020603050405020304" pitchFamily="18" charset="0"/>
              </a:rPr>
              <a:t> 11    (Monday AM 2), 	 	</a:t>
            </a:r>
            <a:r>
              <a:rPr lang="en-US" altLang="zh-CN" sz="1200"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F0"/>
                </a:solidFill>
                <a:ea typeface="宋体" panose="02010600030101010101" pitchFamily="2" charset="-122"/>
              </a:rPr>
              <a:t>Sept</a:t>
            </a:r>
            <a:r>
              <a:rPr lang="en-US" altLang="zh-CN" sz="1200" dirty="0">
                <a:solidFill>
                  <a:srgbClr val="00B0F0"/>
                </a:solidFill>
                <a:cs typeface="Times New Roman" panose="02020603050405020304" pitchFamily="18" charset="0"/>
              </a:rPr>
              <a:t> 12    (Tuesday AM 2),		</a:t>
            </a:r>
            <a:r>
              <a:rPr lang="en-US" altLang="zh-CN" sz="1200"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12    (Tuesday PM 1),		13:30-15:30 </a:t>
            </a:r>
            <a:r>
              <a:rPr lang="en-US" altLang="zh-CN" sz="1200"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ea typeface="宋体" panose="02010600030101010101" pitchFamily="2" charset="-122"/>
              </a:rPr>
              <a:t>Sept</a:t>
            </a:r>
            <a:r>
              <a:rPr lang="en-US" altLang="zh-CN" sz="1200" dirty="0">
                <a:solidFill>
                  <a:srgbClr val="00B050"/>
                </a:solidFill>
                <a:cs typeface="Times New Roman" panose="02020603050405020304" pitchFamily="18" charset="0"/>
              </a:rPr>
              <a:t> 13    (Wednesday AM 1),		08:00-10:00 </a:t>
            </a:r>
            <a:r>
              <a:rPr lang="en-US" altLang="zh-CN" sz="1200"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F0"/>
                </a:solidFill>
                <a:ea typeface="宋体" panose="02010600030101010101" pitchFamily="2" charset="-122"/>
              </a:rPr>
              <a:t>Sept</a:t>
            </a:r>
            <a:r>
              <a:rPr lang="en-US" altLang="zh-CN" sz="1200" dirty="0">
                <a:solidFill>
                  <a:srgbClr val="00B0F0"/>
                </a:solidFill>
                <a:cs typeface="Times New Roman" panose="02020603050405020304" pitchFamily="18" charset="0"/>
              </a:rPr>
              <a:t> 14    (Thursday AM 2),		</a:t>
            </a:r>
            <a:r>
              <a:rPr lang="en-US" altLang="zh-CN" sz="1200" dirty="0">
                <a:solidFill>
                  <a:srgbClr val="00B0F0"/>
                </a:solidFill>
                <a:ea typeface="宋体" panose="02010600030101010101" pitchFamily="2" charset="-122"/>
              </a:rPr>
              <a:t>10:30-12:30</a:t>
            </a:r>
            <a:r>
              <a:rPr lang="en-US" altLang="zh-CN" sz="1200" dirty="0">
                <a:solidFill>
                  <a:srgbClr val="00B0F0"/>
                </a:solidFill>
                <a:cs typeface="Times New Roman" panose="02020603050405020304" pitchFamily="18" charset="0"/>
              </a:rPr>
              <a:t> </a:t>
            </a:r>
            <a:r>
              <a:rPr lang="en-US" altLang="zh-CN" sz="1200"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(Thursday PM 1),		13:30-15:30 </a:t>
            </a:r>
            <a:r>
              <a:rPr lang="en-US" altLang="zh-CN" sz="1200"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AC3F8C75-71CD-41B0-3EC2-4DF8DFA71F6A}"/>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7B50E91B-C02D-7AAF-F83D-3D06780242E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E743C37D-D648-3AB6-FA8C-1D1EFE6A046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488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UHR SG (Ultra High Reliability)
AMP SG (Ambient power IoT devices)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2023 session:</a:t>
            </a:r>
            <a:endParaRPr lang="en-US" altLang="en-US" kern="0" dirty="0"/>
          </a:p>
        </p:txBody>
      </p:sp>
      <p:sp>
        <p:nvSpPr>
          <p:cNvPr id="2" name="Date Placeholder 1">
            <a:extLst>
              <a:ext uri="{FF2B5EF4-FFF2-40B4-BE49-F238E27FC236}">
                <a16:creationId xmlns:a16="http://schemas.microsoft.com/office/drawing/2014/main" id="{4076E4CC-AD11-39B7-1EA1-36B914637FFE}"/>
              </a:ext>
            </a:extLst>
          </p:cNvPr>
          <p:cNvSpPr>
            <a:spLocks noGrp="1"/>
          </p:cNvSpPr>
          <p:nvPr>
            <p:ph type="dt" idx="15"/>
          </p:nvPr>
        </p:nvSpPr>
        <p:spPr/>
        <p:txBody>
          <a:bodyPr/>
          <a:lstStyle/>
          <a:p>
            <a:r>
              <a:rPr lang="en-US"/>
              <a:t>July 2023</a:t>
            </a:r>
            <a:endParaRPr lang="en-GB" dirty="0"/>
          </a:p>
        </p:txBody>
      </p:sp>
      <p:sp>
        <p:nvSpPr>
          <p:cNvPr id="3" name="Footer Placeholder 2">
            <a:extLst>
              <a:ext uri="{FF2B5EF4-FFF2-40B4-BE49-F238E27FC236}">
                <a16:creationId xmlns:a16="http://schemas.microsoft.com/office/drawing/2014/main" id="{869BD737-B27A-F9DF-4A8B-BEB13B4B0985}"/>
              </a:ext>
            </a:extLst>
          </p:cNvPr>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F29015DA-7BF1-1084-0595-94E1EE1DCE7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July 2023</a:t>
            </a:r>
            <a:endParaRPr lang="en-GB" dirty="0"/>
          </a:p>
        </p:txBody>
      </p:sp>
      <p:sp>
        <p:nvSpPr>
          <p:cNvPr id="5122" name="Rectangle 2"/>
          <p:cNvSpPr>
            <a:spLocks noGrp="1" noChangeArrowheads="1"/>
          </p:cNvSpPr>
          <p:nvPr>
            <p:ph idx="1"/>
          </p:nvPr>
        </p:nvSpPr>
        <p:spPr>
          <a:xfrm>
            <a:off x="685800" y="1400174"/>
            <a:ext cx="10703984" cy="5075239"/>
          </a:xfrm>
          <a:ln/>
        </p:spPr>
        <p:txBody>
          <a:bodyPr/>
          <a:lstStyle/>
          <a:p>
            <a:pPr marL="342900" lvl="2" indent="-342900">
              <a:spcBef>
                <a:spcPts val="1200"/>
              </a:spcBef>
              <a:spcAft>
                <a:spcPts val="0"/>
              </a:spcAft>
              <a:defRPr/>
            </a:pPr>
            <a:r>
              <a:rPr lang="en-US" altLang="en-US" sz="2400" b="1" dirty="0"/>
              <a:t>Status: Initial WG Letter Ballot held on D1.0</a:t>
            </a:r>
          </a:p>
          <a:p>
            <a:pPr marL="342900" lvl="2" indent="-342900">
              <a:spcBef>
                <a:spcPts val="1200"/>
              </a:spcBef>
              <a:spcAft>
                <a:spcPts val="0"/>
              </a:spcAft>
              <a:buFont typeface="Arial" panose="020B0604020202020204" pitchFamily="34" charset="0"/>
              <a:buChar char="•"/>
              <a:defRPr/>
            </a:pPr>
            <a:r>
              <a:rPr lang="en-US" altLang="en-US" sz="2400" b="1" dirty="0"/>
              <a:t>	WG LB passed: 91.82% approval.  294 comments received (198 Tech/Gen)</a:t>
            </a:r>
          </a:p>
          <a:p>
            <a:pPr marL="342900" lvl="2" indent="-342900">
              <a:spcBef>
                <a:spcPts val="1200"/>
              </a:spcBef>
              <a:spcAft>
                <a:spcPts val="0"/>
              </a:spcAft>
              <a:defRPr/>
            </a:pPr>
            <a:r>
              <a:rPr lang="en-US" altLang="en-US" sz="2400" b="1" dirty="0"/>
              <a:t>Will have four meetings this session: Monday 8:00 CEST (ad hoc, pre-meeting), Tuesday 13:30 CEST, Wednesday 8:00 CEST, Thursday 8:00 CEST</a:t>
            </a:r>
          </a:p>
          <a:p>
            <a:pPr marL="342900" lvl="2" indent="-342900">
              <a:spcBef>
                <a:spcPts val="1200"/>
              </a:spcBef>
              <a:spcAft>
                <a:spcPts val="0"/>
              </a:spcAft>
              <a:defRPr/>
            </a:pPr>
            <a:r>
              <a:rPr lang="en-US" altLang="en-US" sz="2400" b="1" dirty="0"/>
              <a:t>Agenda topics (agenda is in </a:t>
            </a:r>
            <a:r>
              <a:rPr lang="en-US" altLang="en-US" sz="2400" b="1" dirty="0">
                <a:hlinkClick r:id="rId3"/>
              </a:rPr>
              <a:t>11-23/0967r1</a:t>
            </a:r>
            <a:r>
              <a:rPr lang="en-US" altLang="en-US" sz="2400" b="1" dirty="0"/>
              <a:t>):</a:t>
            </a:r>
          </a:p>
          <a:p>
            <a:pPr marL="342900" lvl="2" indent="-342900">
              <a:spcBef>
                <a:spcPts val="0"/>
              </a:spcBef>
              <a:spcAft>
                <a:spcPts val="0"/>
              </a:spcAft>
              <a:buFontTx/>
              <a:buChar char="-"/>
              <a:defRPr/>
            </a:pPr>
            <a:r>
              <a:rPr lang="en-US" altLang="en-US" sz="2400" b="1" dirty="0"/>
              <a:t>Comment Resolution on D1.0 LB 274</a:t>
            </a:r>
          </a:p>
          <a:p>
            <a:pPr marL="342900" lvl="2" indent="-342900">
              <a:spcBef>
                <a:spcPts val="0"/>
              </a:spcBef>
              <a:spcAft>
                <a:spcPts val="0"/>
              </a:spcAft>
              <a:buFontTx/>
              <a:buChar char="-"/>
              <a:defRPr/>
            </a:pPr>
            <a:r>
              <a:rPr lang="en-US" altLang="en-US" sz="2400" b="1" dirty="0"/>
              <a:t>Motion to put D1.0 in IEEE Store</a:t>
            </a:r>
          </a:p>
          <a:p>
            <a:pPr marL="342900" lvl="2" indent="-342900">
              <a:spcBef>
                <a:spcPts val="0"/>
              </a:spcBef>
              <a:spcAft>
                <a:spcPts val="0"/>
              </a:spcAft>
              <a:buFontTx/>
              <a:buChar char="-"/>
              <a:defRPr/>
            </a:pPr>
            <a:r>
              <a:rPr lang="en-US" altLang="en-US" sz="2400" b="1" dirty="0"/>
              <a:t>Respond to liaisons from WBA </a:t>
            </a:r>
            <a:r>
              <a:rPr lang="en-US" sz="2400" u="sng" dirty="0">
                <a:hlinkClick r:id="rId4"/>
              </a:rPr>
              <a:t>11-21/0703r0</a:t>
            </a:r>
            <a:r>
              <a:rPr lang="en-US" sz="2400" dirty="0"/>
              <a:t>, </a:t>
            </a:r>
            <a:r>
              <a:rPr lang="en-US" sz="2400" u="sng" dirty="0">
                <a:hlinkClick r:id="rId5"/>
              </a:rPr>
              <a:t>11-21/1141r0</a:t>
            </a:r>
            <a:r>
              <a:rPr lang="en-US" sz="2400" u="sng" dirty="0"/>
              <a:t>, </a:t>
            </a:r>
            <a:r>
              <a:rPr lang="en-US" sz="2400" dirty="0">
                <a:hlinkClick r:id="rId6"/>
              </a:rPr>
              <a:t>11-22/0668r0</a:t>
            </a:r>
            <a:r>
              <a:rPr lang="en-US" sz="2400" dirty="0"/>
              <a:t>, </a:t>
            </a:r>
            <a:r>
              <a:rPr lang="en-US" sz="2400" dirty="0">
                <a:hlinkClick r:id="rId7"/>
              </a:rPr>
              <a:t>11-22/0653r0</a:t>
            </a:r>
            <a:endParaRPr lang="en-US" sz="2400" dirty="0"/>
          </a:p>
          <a:p>
            <a:pPr marL="800100" lvl="3" indent="-342900">
              <a:spcBef>
                <a:spcPts val="0"/>
              </a:spcBef>
              <a:spcAft>
                <a:spcPts val="0"/>
              </a:spcAft>
              <a:buFontTx/>
              <a:buChar char="-"/>
              <a:defRPr/>
            </a:pPr>
            <a:r>
              <a:rPr lang="en-US" altLang="en-US" sz="2400" dirty="0"/>
              <a:t>Response discussion: </a:t>
            </a:r>
            <a:r>
              <a:rPr lang="en-US" sz="2400" dirty="0">
                <a:hlinkClick r:id="rId8"/>
              </a:rPr>
              <a:t>11-23/0888r0</a:t>
            </a:r>
            <a:r>
              <a:rPr lang="en-US" sz="2400" b="0" dirty="0"/>
              <a:t> </a:t>
            </a:r>
            <a:endParaRPr lang="en-US" altLang="en-US" sz="24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20</a:t>
            </a:fld>
            <a:endParaRPr lang="en-GB"/>
          </a:p>
        </p:txBody>
      </p:sp>
      <p:sp>
        <p:nvSpPr>
          <p:cNvPr id="5" name="Footer Placeholder 4"/>
          <p:cNvSpPr>
            <a:spLocks noGrp="1"/>
          </p:cNvSpPr>
          <p:nvPr>
            <p:ph type="ftr" idx="14"/>
          </p:nvPr>
        </p:nvSpPr>
        <p:spPr/>
        <p:txBody>
          <a:bodyPr/>
          <a:lstStyle/>
          <a:p>
            <a:r>
              <a:rPr lang="en-GB" dirty="0"/>
              <a:t>Mark Hamilton, Ruckus/CommScope</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July 2023</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feature definition based on the approved requirements and text for those features.</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need more submissions making technical proposals to address some of the more challenging requirements.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4 meetings in the July Plenary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PM1</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Looking for a volunteer for TG secretary</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3/1001r0.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3074C0A-7F95-4463-D83B-4DA5EF1F8E70}"/>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27F07E2E-E517-93FC-A757-346ACE7A110A}"/>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
        <p:nvSpPr>
          <p:cNvPr id="4" name="Date Placeholder 3">
            <a:extLst>
              <a:ext uri="{FF2B5EF4-FFF2-40B4-BE49-F238E27FC236}">
                <a16:creationId xmlns:a16="http://schemas.microsoft.com/office/drawing/2014/main" id="{1AFDA844-82D3-DD6B-34E2-9160F2AC6694}"/>
              </a:ext>
            </a:extLst>
          </p:cNvPr>
          <p:cNvSpPr>
            <a:spLocks noGrp="1"/>
          </p:cNvSpPr>
          <p:nvPr>
            <p:ph type="dt" idx="10"/>
          </p:nvPr>
        </p:nvSpPr>
        <p:spPr/>
        <p:txBody>
          <a:bodyPr/>
          <a:lstStyle/>
          <a:p>
            <a:r>
              <a:rPr lang="en-US"/>
              <a:t>July 2023</a:t>
            </a:r>
            <a:endParaRPr lang="en-GB"/>
          </a:p>
        </p:txBody>
      </p:sp>
    </p:spTree>
    <p:extLst>
      <p:ext uri="{BB962C8B-B14F-4D97-AF65-F5344CB8AC3E}">
        <p14:creationId xmlns:p14="http://schemas.microsoft.com/office/powerpoint/2010/main" val="4141075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Progress since the May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P802.11bk D0.1 was published and available on members’ area.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 technical </a:t>
            </a:r>
            <a:r>
              <a:rPr lang="en-US" dirty="0"/>
              <a:t>and </a:t>
            </a:r>
            <a:r>
              <a:rPr lang="en-US" b="0" dirty="0"/>
              <a:t>draft text proposals submissions.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Continue review and adopt draft amendment text.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 technical submissions towards TB and NTB operation on the 320MHz channel.</a:t>
            </a: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9007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Adopt the 1</a:t>
            </a:r>
            <a:r>
              <a:rPr lang="en-US" b="0" baseline="30000" dirty="0"/>
              <a:t>st</a:t>
            </a:r>
            <a:r>
              <a:rPr lang="en-US" b="0" dirty="0"/>
              <a:t> </a:t>
            </a:r>
            <a:r>
              <a:rPr lang="en-US" dirty="0"/>
              <a:t>draft text </a:t>
            </a:r>
            <a:r>
              <a:rPr lang="en-US" b="0" dirty="0"/>
              <a:t>submission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 submissions towards SFD text as needed and consider completion of SFD.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a:t>
            </a:r>
            <a:r>
              <a:rPr lang="en-US" dirty="0"/>
              <a:t> submission toward Draft Amendment 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Affirmation vote </a:t>
            </a:r>
            <a:r>
              <a:rPr lang="en-US" dirty="0"/>
              <a:t>for a new TG secretary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Ranging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Arial" panose="020B0604020202020204" pitchFamily="34" charset="0"/>
              <a:buChar char="•"/>
            </a:pPr>
            <a:r>
              <a:rPr lang="en-US" altLang="en-US" dirty="0"/>
              <a:t>July	 	10</a:t>
            </a:r>
            <a:r>
              <a:rPr lang="en-US" altLang="en-US" baseline="30000" dirty="0"/>
              <a:t>th</a:t>
            </a:r>
            <a:r>
              <a:rPr lang="en-US" altLang="en-US" dirty="0"/>
              <a:t> 		Mon. 		PM1</a:t>
            </a:r>
          </a:p>
          <a:p>
            <a:pPr lvl="1">
              <a:buFont typeface="Arial" panose="020B0604020202020204" pitchFamily="34" charset="0"/>
              <a:buChar char="•"/>
            </a:pPr>
            <a:r>
              <a:rPr lang="en-US" altLang="en-US" dirty="0"/>
              <a:t>July 		11</a:t>
            </a:r>
            <a:r>
              <a:rPr lang="en-US" altLang="en-US" baseline="30000" dirty="0"/>
              <a:t>th</a:t>
            </a:r>
            <a:r>
              <a:rPr lang="en-US" altLang="en-US" dirty="0"/>
              <a:t> 		Tue.		PM1</a:t>
            </a:r>
          </a:p>
          <a:p>
            <a:pPr lvl="1">
              <a:buFont typeface="Arial" panose="020B0604020202020204" pitchFamily="34" charset="0"/>
              <a:buChar char="•"/>
            </a:pPr>
            <a:r>
              <a:rPr lang="en-US" altLang="en-US" dirty="0"/>
              <a:t>July 	 	12</a:t>
            </a:r>
            <a:r>
              <a:rPr lang="en-US" altLang="en-US" baseline="30000" dirty="0"/>
              <a:t>th</a:t>
            </a:r>
            <a:r>
              <a:rPr lang="en-US" altLang="en-US" dirty="0"/>
              <a:t>		Wed		AM1</a:t>
            </a:r>
          </a:p>
          <a:p>
            <a:pPr lvl="1">
              <a:buFont typeface="Arial" panose="020B0604020202020204" pitchFamily="34" charset="0"/>
              <a:buChar char="•"/>
            </a:pPr>
            <a:endParaRPr lang="en-US" altLang="en-US" sz="700" b="0" dirty="0"/>
          </a:p>
          <a:p>
            <a:pPr>
              <a:buFont typeface="Times New Roman" pitchFamily="16" charset="0"/>
              <a:buChar char="•"/>
            </a:pPr>
            <a:r>
              <a:rPr lang="en-US" b="0" dirty="0"/>
              <a:t>Agenda document is submission: 11-23/989,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767408" y="1916832"/>
            <a:ext cx="10622376" cy="431948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4 Conference calls: 16 contributions</a:t>
            </a:r>
          </a:p>
          <a:p>
            <a:pPr lvl="1">
              <a:buFont typeface="Arial" panose="020B0604020202020204" pitchFamily="34" charset="0"/>
              <a:buChar char="•"/>
            </a:pPr>
            <a:r>
              <a:rPr lang="en-US" sz="1800" dirty="0"/>
              <a:t>Minutes:</a:t>
            </a:r>
          </a:p>
          <a:p>
            <a:pPr lvl="2">
              <a:buFont typeface="Arial" panose="020B0604020202020204" pitchFamily="34" charset="0"/>
              <a:buChar char="•"/>
            </a:pPr>
            <a:r>
              <a:rPr lang="en-US" sz="1600" dirty="0"/>
              <a:t>May plenary: </a:t>
            </a:r>
            <a:r>
              <a:rPr lang="en-US" sz="1600" dirty="0">
                <a:hlinkClick r:id="rId3"/>
              </a:rPr>
              <a:t>https://mentor.ieee.org/802.11/dcn/23/11-23-0785-01-0uhr-uhr-sg-may-2023-meeting-minutes.docx</a:t>
            </a:r>
            <a:endParaRPr lang="en-US" sz="1600" dirty="0"/>
          </a:p>
          <a:p>
            <a:pPr lvl="2">
              <a:buFont typeface="Arial" panose="020B0604020202020204" pitchFamily="34" charset="0"/>
              <a:buChar char="•"/>
            </a:pPr>
            <a:r>
              <a:rPr lang="en-US" sz="1600" dirty="0"/>
              <a:t>Teleconferences June: </a:t>
            </a:r>
            <a:r>
              <a:rPr lang="en-US" sz="1600" b="0" i="0" u="sng" dirty="0">
                <a:solidFill>
                  <a:srgbClr val="0563C1"/>
                </a:solidFill>
                <a:effectLst/>
                <a:latin typeface="+mj-lt"/>
                <a:hlinkClick r:id="rId4"/>
              </a:rPr>
              <a:t>https://mentor.ieee.org/802.11/dcn/23/11-23-0937-03-0uhr-uhr-sg-june-2023-telecon-minutes.docx</a:t>
            </a:r>
            <a:endParaRPr lang="en-US" sz="1600" u="sng" dirty="0">
              <a:solidFill>
                <a:srgbClr val="0000FF"/>
              </a:solidFill>
              <a:latin typeface="Times New Roman" panose="02020603050405020304" pitchFamily="18" charset="0"/>
              <a:ea typeface="Times New Roman" panose="02020603050405020304" pitchFamily="18" charset="0"/>
            </a:endParaRPr>
          </a:p>
          <a:p>
            <a:pPr marL="914400" lvl="2" indent="0"/>
            <a:endParaRPr lang="en-US"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Goal for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Process other WG’s comments on PAR/CSD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Finalize PAR/CSD documents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submissions and discussion on the different PAR KPIs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53E39EC4-E4A4-1CD7-8FD1-ED8C9696954D}"/>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5618FD01-37B4-9FB3-BC77-FF1D377F02A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A7DD2538-EE79-3651-0D86-47EEA4FFB52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38615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973833"/>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914400" y="1987721"/>
            <a:ext cx="10726215" cy="4033567"/>
          </a:xfrm>
          <a:ln/>
        </p:spPr>
        <p:txBody>
          <a:bodyPr/>
          <a:lstStyle/>
          <a:p>
            <a:pPr>
              <a:buFont typeface="Times New Roman" pitchFamily="16" charset="0"/>
              <a:buChar char="•"/>
            </a:pPr>
            <a:r>
              <a:rPr lang="en-US" b="0" dirty="0"/>
              <a:t>SG scheduled to meet for 5 meeting slots during the week:</a:t>
            </a:r>
          </a:p>
          <a:p>
            <a:pPr lvl="1">
              <a:buFont typeface="Arial" panose="020B0604020202020204" pitchFamily="34" charset="0"/>
              <a:buChar char="•"/>
            </a:pPr>
            <a:r>
              <a:rPr lang="en-US" altLang="en-US" dirty="0"/>
              <a:t>July 10</a:t>
            </a:r>
            <a:r>
              <a:rPr lang="en-US" altLang="en-US" baseline="30000" dirty="0"/>
              <a:t>th</a:t>
            </a:r>
            <a:r>
              <a:rPr lang="en-US" altLang="en-US" dirty="0"/>
              <a:t> 		Mon. 	PM2</a:t>
            </a:r>
          </a:p>
          <a:p>
            <a:pPr lvl="1">
              <a:buFont typeface="Arial" panose="020B0604020202020204" pitchFamily="34" charset="0"/>
              <a:buChar char="•"/>
            </a:pPr>
            <a:r>
              <a:rPr lang="en-US" altLang="en-US" dirty="0"/>
              <a:t>July 11</a:t>
            </a:r>
            <a:r>
              <a:rPr lang="en-US" altLang="en-US" baseline="30000" dirty="0"/>
              <a:t>th</a:t>
            </a:r>
            <a:r>
              <a:rPr lang="en-US" altLang="en-US" dirty="0"/>
              <a:t> 		Tue. 	PM3</a:t>
            </a:r>
          </a:p>
          <a:p>
            <a:pPr lvl="1">
              <a:buFont typeface="Arial" panose="020B0604020202020204" pitchFamily="34" charset="0"/>
              <a:buChar char="•"/>
            </a:pPr>
            <a:r>
              <a:rPr lang="en-US" altLang="en-US" dirty="0"/>
              <a:t>July 12</a:t>
            </a:r>
            <a:r>
              <a:rPr lang="en-US" altLang="en-US" baseline="30000" dirty="0"/>
              <a:t>th</a:t>
            </a:r>
            <a:r>
              <a:rPr lang="en-US" altLang="en-US" dirty="0"/>
              <a:t> 		Wed.	AM1</a:t>
            </a:r>
          </a:p>
          <a:p>
            <a:pPr lvl="1">
              <a:buFont typeface="Arial" panose="020B0604020202020204" pitchFamily="34" charset="0"/>
              <a:buChar char="•"/>
            </a:pPr>
            <a:r>
              <a:rPr lang="en-US" altLang="en-US" dirty="0"/>
              <a:t>July 13</a:t>
            </a:r>
            <a:r>
              <a:rPr lang="en-US" altLang="en-US" baseline="30000" dirty="0"/>
              <a:t>th</a:t>
            </a:r>
            <a:r>
              <a:rPr lang="en-US" altLang="en-US" dirty="0"/>
              <a:t> 		Thu.	AM2</a:t>
            </a:r>
          </a:p>
          <a:p>
            <a:pPr lvl="1">
              <a:buFont typeface="Arial" panose="020B0604020202020204" pitchFamily="34" charset="0"/>
              <a:buChar char="•"/>
            </a:pPr>
            <a:r>
              <a:rPr lang="en-US" altLang="en-US" dirty="0"/>
              <a:t>July 13</a:t>
            </a:r>
            <a:r>
              <a:rPr lang="en-US" altLang="en-US" baseline="30000" dirty="0"/>
              <a:t>th</a:t>
            </a:r>
            <a:r>
              <a:rPr lang="en-US" altLang="en-US" dirty="0"/>
              <a:t> 		Thu.	PM2</a:t>
            </a:r>
          </a:p>
          <a:p>
            <a:pPr marL="457200" lvl="1" indent="0"/>
            <a:endParaRPr lang="en-US" altLang="en-US" dirty="0"/>
          </a:p>
          <a:p>
            <a:pPr lvl="1">
              <a:buFont typeface="Arial" panose="020B0604020202020204" pitchFamily="34" charset="0"/>
              <a:buChar char="•"/>
            </a:pPr>
            <a:endParaRPr lang="en-US" altLang="en-US" sz="700" b="0" dirty="0"/>
          </a:p>
          <a:p>
            <a:pPr>
              <a:buFont typeface="Times New Roman" pitchFamily="16" charset="0"/>
              <a:buChar char="•"/>
            </a:pPr>
            <a:r>
              <a:rPr lang="en-US" b="0" dirty="0"/>
              <a:t>Agenda: 11-23/0975</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8B63D3D1-2D49-24D9-2229-6D558A3CC9E1}"/>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9A3CCDAE-520A-D442-F30F-CDE9B25BFC0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6">
            <a:extLst>
              <a:ext uri="{FF2B5EF4-FFF2-40B4-BE49-F238E27FC236}">
                <a16:creationId xmlns:a16="http://schemas.microsoft.com/office/drawing/2014/main" id="{3779814E-21E4-C0AD-1004-B8CD9D5260C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75965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July 2023 IEEE 802 Plenary</a:t>
            </a:r>
            <a:endParaRPr lang="zh-CN" altLang="en-US" dirty="0"/>
          </a:p>
        </p:txBody>
      </p:sp>
      <p:sp>
        <p:nvSpPr>
          <p:cNvPr id="3" name="内容占位符 2"/>
          <p:cNvSpPr>
            <a:spLocks noGrp="1"/>
          </p:cNvSpPr>
          <p:nvPr>
            <p:ph idx="1"/>
          </p:nvPr>
        </p:nvSpPr>
        <p:spPr>
          <a:xfrm>
            <a:off x="929217" y="1803626"/>
            <a:ext cx="10361295" cy="4751389"/>
          </a:xfrm>
        </p:spPr>
        <p:txBody>
          <a:bodyPr>
            <a:noAutofit/>
          </a:bodyPr>
          <a:lstStyle/>
          <a:p>
            <a:pPr marL="0" indent="0">
              <a:lnSpc>
                <a:spcPct val="120000"/>
              </a:lnSpc>
              <a:defRPr/>
            </a:pPr>
            <a:r>
              <a:rPr lang="en-US" altLang="zh-CN" sz="1800" dirty="0">
                <a:sym typeface="+mn-ea"/>
              </a:rPr>
              <a:t>2 teleconferences were planned and held before July IEEE 802 plenary session with the meeting minutes as below:</a:t>
            </a:r>
          </a:p>
          <a:p>
            <a:pPr lvl="1" indent="-342900" eaLnBrk="0" hangingPunct="0">
              <a:buFontTx/>
              <a:buChar char="-"/>
              <a:defRPr/>
            </a:pPr>
            <a:r>
              <a:rPr lang="en-GB" altLang="en-US" sz="1800" dirty="0">
                <a:hlinkClick r:id="rId2"/>
              </a:rPr>
              <a:t>https://mentor.ieee.org/802.11/dcn/23/11-23-1017-00-0amp-amp-sg-telecon-minutes-june-13th.docx</a:t>
            </a:r>
            <a:endParaRPr lang="en-GB" altLang="en-US" sz="1800" dirty="0"/>
          </a:p>
          <a:p>
            <a:pPr lvl="1" indent="-342900" eaLnBrk="0" hangingPunct="0">
              <a:buFontTx/>
              <a:buChar char="-"/>
              <a:defRPr/>
            </a:pPr>
            <a:r>
              <a:rPr lang="en-GB" altLang="en-US" sz="1800" dirty="0">
                <a:hlinkClick r:id="rId3"/>
              </a:rPr>
              <a:t>https://mentor.ieee.org/802.11/dcn/23/11-23-1078-00-0amp-amp-sg-telecon-minutes-june-27th.docx</a:t>
            </a:r>
            <a:endParaRPr lang="en-US" sz="1600" dirty="0"/>
          </a:p>
          <a:p>
            <a:pPr lvl="1" indent="-342900">
              <a:lnSpc>
                <a:spcPct val="120000"/>
              </a:lnSpc>
              <a:buFont typeface="Arial" panose="020B0604020202020204" pitchFamily="34" charset="0"/>
              <a:buChar char="•"/>
              <a:defRPr/>
            </a:pPr>
            <a:endParaRPr lang="en-US" sz="1400" b="1" dirty="0"/>
          </a:p>
          <a:p>
            <a:pPr marL="0" indent="0"/>
            <a:r>
              <a:rPr lang="en-US" altLang="en-GB" sz="1800" dirty="0"/>
              <a:t>4 AMP SG meetings are planned during the IEEE 802 July plenary session, focusing on PAR/CSD development, with agenda as included in the latest revision of 11-23/0931:</a:t>
            </a:r>
          </a:p>
          <a:p>
            <a:pPr marL="800100" lvl="1" indent="-342900">
              <a:lnSpc>
                <a:spcPct val="120000"/>
              </a:lnSpc>
              <a:buFontTx/>
              <a:buChar char="-"/>
            </a:pPr>
            <a:r>
              <a:rPr lang="en-US" altLang="zh-CN" sz="1600" dirty="0">
                <a:sym typeface="+mn-ea"/>
              </a:rPr>
              <a:t>Jul 10th (Monday), 8:00 ~ 10:00, mixed mode</a:t>
            </a:r>
          </a:p>
          <a:p>
            <a:pPr marL="800100" lvl="1" indent="-342900">
              <a:lnSpc>
                <a:spcPct val="120000"/>
              </a:lnSpc>
              <a:buFontTx/>
              <a:buChar char="-"/>
            </a:pPr>
            <a:r>
              <a:rPr lang="en-US" altLang="zh-CN" sz="1600" dirty="0">
                <a:sym typeface="+mn-ea"/>
              </a:rPr>
              <a:t>Jul 12th (Wednesday), 10:30 ~ 12:30, mixed mode</a:t>
            </a:r>
          </a:p>
          <a:p>
            <a:pPr marL="800100" lvl="1" indent="-342900">
              <a:lnSpc>
                <a:spcPct val="120000"/>
              </a:lnSpc>
              <a:buFontTx/>
              <a:buChar char="-"/>
            </a:pPr>
            <a:r>
              <a:rPr lang="en-US" altLang="zh-CN" sz="1600" dirty="0">
                <a:sym typeface="+mn-ea"/>
              </a:rPr>
              <a:t>Jul 13th (Thursday), 8:00 ~ 10:00, mixed mode</a:t>
            </a:r>
          </a:p>
          <a:p>
            <a:pPr marL="800100" lvl="1" indent="-342900">
              <a:lnSpc>
                <a:spcPct val="120000"/>
              </a:lnSpc>
              <a:buFontTx/>
              <a:buChar char="-"/>
            </a:pPr>
            <a:r>
              <a:rPr lang="en-US" altLang="zh-CN" sz="1600" dirty="0">
                <a:sym typeface="+mn-ea"/>
              </a:rPr>
              <a:t>Jul 13th (Thursday), 13:30 ~ 15:30, mixed mode</a:t>
            </a:r>
          </a:p>
          <a:p>
            <a:pPr lvl="1" indent="-342900">
              <a:buFont typeface="Arial" panose="020B0604020202020204" pitchFamily="34" charset="0"/>
              <a:buChar char="•"/>
            </a:pPr>
            <a:endParaRPr lang="en-US" altLang="zh-CN" sz="1400" b="1" dirty="0">
              <a:sym typeface="+mn-ea"/>
            </a:endParaRPr>
          </a:p>
          <a:p>
            <a:pPr marL="0" indent="0"/>
            <a:r>
              <a:rPr lang="en-US" altLang="en-GB" sz="1800" dirty="0"/>
              <a:t>Goal for AMP SG meetings during IEEE 802.11 July plenary session: AMP PAR/CSD development.</a:t>
            </a:r>
          </a:p>
        </p:txBody>
      </p:sp>
      <p:sp>
        <p:nvSpPr>
          <p:cNvPr id="7" name="Footer Placeholder 6">
            <a:extLst>
              <a:ext uri="{FF2B5EF4-FFF2-40B4-BE49-F238E27FC236}">
                <a16:creationId xmlns:a16="http://schemas.microsoft.com/office/drawing/2014/main" id="{50E25F0C-8FC8-7609-3316-082DE90D86EA}"/>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EA8BF2F8-9FB2-BB87-AA67-7A8DE52CF3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C7B5F59B-55FB-22A0-9E1C-69D69474BB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69718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AMP TIG/SG Timeline Plan</a:t>
            </a:r>
            <a:endParaRPr lang="zh-CN" altLang="en-US" dirty="0"/>
          </a:p>
        </p:txBody>
      </p:sp>
      <p:sp>
        <p:nvSpPr>
          <p:cNvPr id="3" name="内容占位符 2"/>
          <p:cNvSpPr>
            <a:spLocks noGrp="1"/>
          </p:cNvSpPr>
          <p:nvPr>
            <p:ph idx="1"/>
          </p:nvPr>
        </p:nvSpPr>
        <p:spPr>
          <a:xfrm>
            <a:off x="762000" y="1981201"/>
            <a:ext cx="10667999" cy="2743199"/>
          </a:xfrm>
        </p:spPr>
        <p:txBody>
          <a:bodyPr>
            <a:noAutofit/>
          </a:bodyPr>
          <a:lstStyle/>
          <a:p>
            <a:pPr marL="285750">
              <a:lnSpc>
                <a:spcPct val="120000"/>
              </a:lnSpc>
              <a:spcAft>
                <a:spcPts val="600"/>
              </a:spcAft>
              <a:buFontTx/>
              <a:buChar char="-"/>
              <a:defRPr/>
            </a:pPr>
            <a:r>
              <a:rPr lang="en-US" altLang="zh-CN" sz="2000" dirty="0">
                <a:sym typeface="+mn-ea"/>
              </a:rPr>
              <a:t>The AMP TIG was formed at the 2022 May session and kicked off during 2022 July session</a:t>
            </a:r>
          </a:p>
          <a:p>
            <a:pPr marL="285750">
              <a:lnSpc>
                <a:spcPct val="120000"/>
              </a:lnSpc>
              <a:spcAft>
                <a:spcPts val="600"/>
              </a:spcAft>
              <a:buFontTx/>
              <a:buChar char="-"/>
              <a:defRPr/>
            </a:pPr>
            <a:r>
              <a:rPr lang="en-US" altLang="zh-CN" sz="2000" dirty="0">
                <a:sym typeface="+mn-ea"/>
              </a:rPr>
              <a:t>The AMP TIG completed its work in 2023 March session and decided to move forward to SG.</a:t>
            </a:r>
          </a:p>
          <a:p>
            <a:pPr marL="285750">
              <a:lnSpc>
                <a:spcPct val="120000"/>
              </a:lnSpc>
              <a:spcAft>
                <a:spcPts val="600"/>
              </a:spcAft>
              <a:buFontTx/>
              <a:buChar char="-"/>
              <a:defRPr/>
            </a:pPr>
            <a:r>
              <a:rPr lang="en-US" altLang="zh-CN" sz="2000" dirty="0">
                <a:sym typeface="+mn-ea"/>
              </a:rPr>
              <a:t>The AMP SG was formed in March 2023 to develop AMP PAR/CSD.</a:t>
            </a:r>
          </a:p>
          <a:p>
            <a:pPr marL="586105" lvl="1">
              <a:lnSpc>
                <a:spcPct val="120000"/>
              </a:lnSpc>
              <a:spcAft>
                <a:spcPts val="600"/>
              </a:spcAft>
              <a:buFontTx/>
              <a:buChar char="-"/>
            </a:pPr>
            <a:r>
              <a:rPr lang="en-US" altLang="zh-CN" sz="1400" dirty="0"/>
              <a:t>The Study Group will investigate MAC and PHY capabilities to enable 802.11 WLAN support of ultra-low complexity and ultra-low power consumption (e.g. less than one </a:t>
            </a:r>
            <a:r>
              <a:rPr lang="en-US" altLang="zh-CN" sz="1400" dirty="0" err="1"/>
              <a:t>milliwatt</a:t>
            </a:r>
            <a:r>
              <a:rPr lang="en-US" altLang="zh-CN" sz="1400" dirty="0"/>
              <a:t>) devices powered by ambient power source</a:t>
            </a:r>
            <a:r>
              <a:rPr lang="en-US" altLang="zh-CN" sz="1400" dirty="0">
                <a:solidFill>
                  <a:schemeClr val="tx1"/>
                </a:solidFill>
              </a:rPr>
              <a:t>, and reuse existing 802.11 features as much as possible, with a target start of the task group in Jan 2024</a:t>
            </a:r>
            <a:endParaRPr lang="zh-CN" altLang="en-US" dirty="0"/>
          </a:p>
        </p:txBody>
      </p:sp>
      <p:cxnSp>
        <p:nvCxnSpPr>
          <p:cNvPr id="7" name="直接箭头连接符 6"/>
          <p:cNvCxnSpPr/>
          <p:nvPr/>
        </p:nvCxnSpPr>
        <p:spPr bwMode="auto">
          <a:xfrm>
            <a:off x="1219464" y="539980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256445" y="5527244"/>
            <a:ext cx="990574" cy="307777"/>
          </a:xfrm>
          <a:prstGeom prst="rect">
            <a:avLst/>
          </a:prstGeom>
          <a:noFill/>
        </p:spPr>
        <p:txBody>
          <a:bodyPr wrap="square" rtlCol="0">
            <a:spAutoFit/>
          </a:bodyPr>
          <a:lstStyle/>
          <a:p>
            <a:r>
              <a:rPr lang="en-US" sz="1400" dirty="0">
                <a:solidFill>
                  <a:schemeClr val="tx1"/>
                </a:solidFill>
              </a:rPr>
              <a:t>May 2023</a:t>
            </a:r>
          </a:p>
        </p:txBody>
      </p:sp>
      <p:sp>
        <p:nvSpPr>
          <p:cNvPr id="9" name="文本框 8"/>
          <p:cNvSpPr txBox="1"/>
          <p:nvPr/>
        </p:nvSpPr>
        <p:spPr>
          <a:xfrm>
            <a:off x="3514090" y="5527244"/>
            <a:ext cx="990574" cy="307777"/>
          </a:xfrm>
          <a:prstGeom prst="rect">
            <a:avLst/>
          </a:prstGeom>
          <a:noFill/>
        </p:spPr>
        <p:txBody>
          <a:bodyPr wrap="square" rtlCol="0">
            <a:spAutoFit/>
          </a:bodyPr>
          <a:lstStyle/>
          <a:p>
            <a:r>
              <a:rPr lang="en-US" sz="1400" dirty="0">
                <a:solidFill>
                  <a:schemeClr val="tx1"/>
                </a:solidFill>
              </a:rPr>
              <a:t>Jul 2023</a:t>
            </a:r>
          </a:p>
        </p:txBody>
      </p:sp>
      <p:sp>
        <p:nvSpPr>
          <p:cNvPr id="10" name="文本框 9"/>
          <p:cNvSpPr txBox="1"/>
          <p:nvPr/>
        </p:nvSpPr>
        <p:spPr>
          <a:xfrm>
            <a:off x="5771735" y="5527244"/>
            <a:ext cx="990574" cy="307777"/>
          </a:xfrm>
          <a:prstGeom prst="rect">
            <a:avLst/>
          </a:prstGeom>
          <a:noFill/>
        </p:spPr>
        <p:txBody>
          <a:bodyPr wrap="square" rtlCol="0">
            <a:spAutoFit/>
          </a:bodyPr>
          <a:lstStyle/>
          <a:p>
            <a:r>
              <a:rPr lang="en-US" sz="1400" dirty="0">
                <a:solidFill>
                  <a:schemeClr val="tx1"/>
                </a:solidFill>
              </a:rPr>
              <a:t>Sep 2023</a:t>
            </a:r>
          </a:p>
        </p:txBody>
      </p:sp>
      <p:sp>
        <p:nvSpPr>
          <p:cNvPr id="11" name="文本框 10"/>
          <p:cNvSpPr txBox="1"/>
          <p:nvPr/>
        </p:nvSpPr>
        <p:spPr>
          <a:xfrm>
            <a:off x="8029380" y="5527244"/>
            <a:ext cx="990574" cy="307777"/>
          </a:xfrm>
          <a:prstGeom prst="rect">
            <a:avLst/>
          </a:prstGeom>
          <a:noFill/>
        </p:spPr>
        <p:txBody>
          <a:bodyPr wrap="square" rtlCol="0">
            <a:spAutoFit/>
          </a:bodyPr>
          <a:lstStyle/>
          <a:p>
            <a:r>
              <a:rPr lang="en-US" sz="1400" dirty="0">
                <a:solidFill>
                  <a:schemeClr val="tx1"/>
                </a:solidFill>
              </a:rPr>
              <a:t>Nov 2023</a:t>
            </a:r>
          </a:p>
        </p:txBody>
      </p:sp>
      <p:sp>
        <p:nvSpPr>
          <p:cNvPr id="12" name="文本框 11"/>
          <p:cNvSpPr txBox="1"/>
          <p:nvPr/>
        </p:nvSpPr>
        <p:spPr>
          <a:xfrm>
            <a:off x="10287026" y="5527244"/>
            <a:ext cx="990574" cy="307777"/>
          </a:xfrm>
          <a:prstGeom prst="rect">
            <a:avLst/>
          </a:prstGeom>
          <a:noFill/>
        </p:spPr>
        <p:txBody>
          <a:bodyPr wrap="square" rtlCol="0">
            <a:spAutoFit/>
          </a:bodyPr>
          <a:lstStyle/>
          <a:p>
            <a:r>
              <a:rPr lang="en-US" sz="1400" dirty="0">
                <a:solidFill>
                  <a:schemeClr val="tx1"/>
                </a:solidFill>
              </a:rPr>
              <a:t>Jan 2024</a:t>
            </a:r>
          </a:p>
        </p:txBody>
      </p:sp>
      <p:sp>
        <p:nvSpPr>
          <p:cNvPr id="13" name="椭圆 12"/>
          <p:cNvSpPr/>
          <p:nvPr/>
        </p:nvSpPr>
        <p:spPr bwMode="auto">
          <a:xfrm>
            <a:off x="1648641" y="53492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875551" y="535151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6102461" y="534916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329371" y="535634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556280" y="535593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4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1143266" y="4724400"/>
            <a:ext cx="1312346" cy="523220"/>
          </a:xfrm>
          <a:prstGeom prst="rect">
            <a:avLst/>
          </a:prstGeom>
          <a:noFill/>
        </p:spPr>
        <p:txBody>
          <a:bodyPr wrap="square" rtlCol="0">
            <a:spAutoFit/>
          </a:bodyPr>
          <a:lstStyle/>
          <a:p>
            <a:r>
              <a:rPr lang="en-US" sz="1400" dirty="0">
                <a:solidFill>
                  <a:schemeClr val="tx1"/>
                </a:solidFill>
              </a:rPr>
              <a:t>SG Kick-off</a:t>
            </a:r>
          </a:p>
          <a:p>
            <a:r>
              <a:rPr lang="en-US" sz="1400" dirty="0">
                <a:solidFill>
                  <a:schemeClr val="tx1"/>
                </a:solidFill>
              </a:rPr>
              <a:t>PAR/CSD draft</a:t>
            </a:r>
          </a:p>
        </p:txBody>
      </p:sp>
      <p:sp>
        <p:nvSpPr>
          <p:cNvPr id="19" name="文本框 18"/>
          <p:cNvSpPr txBox="1"/>
          <p:nvPr/>
        </p:nvSpPr>
        <p:spPr>
          <a:xfrm>
            <a:off x="5230702" y="4724400"/>
            <a:ext cx="2236898" cy="523220"/>
          </a:xfrm>
          <a:prstGeom prst="rect">
            <a:avLst/>
          </a:prstGeom>
          <a:noFill/>
        </p:spPr>
        <p:txBody>
          <a:bodyPr wrap="square" rtlCol="0">
            <a:spAutoFit/>
          </a:bodyPr>
          <a:lstStyle/>
          <a:p>
            <a:r>
              <a:rPr lang="en-US" sz="1400" dirty="0">
                <a:solidFill>
                  <a:schemeClr val="tx1"/>
                </a:solidFill>
              </a:rPr>
              <a:t>WG approve PAR/CSD submitted to EC for review </a:t>
            </a:r>
          </a:p>
        </p:txBody>
      </p:sp>
      <p:sp>
        <p:nvSpPr>
          <p:cNvPr id="20" name="文本框 19"/>
          <p:cNvSpPr txBox="1"/>
          <p:nvPr/>
        </p:nvSpPr>
        <p:spPr>
          <a:xfrm>
            <a:off x="7696294" y="4724400"/>
            <a:ext cx="1676306" cy="523220"/>
          </a:xfrm>
          <a:prstGeom prst="rect">
            <a:avLst/>
          </a:prstGeom>
          <a:noFill/>
        </p:spPr>
        <p:txBody>
          <a:bodyPr wrap="square" rtlCol="0">
            <a:spAutoFit/>
          </a:bodyPr>
          <a:lstStyle/>
          <a:p>
            <a:r>
              <a:rPr lang="en-US" sz="1400" dirty="0">
                <a:solidFill>
                  <a:schemeClr val="tx1"/>
                </a:solidFill>
              </a:rPr>
              <a:t>Comments reply and potential update</a:t>
            </a:r>
          </a:p>
        </p:txBody>
      </p:sp>
      <p:sp>
        <p:nvSpPr>
          <p:cNvPr id="21" name="文本框 20"/>
          <p:cNvSpPr txBox="1"/>
          <p:nvPr/>
        </p:nvSpPr>
        <p:spPr>
          <a:xfrm>
            <a:off x="10192906" y="4939843"/>
            <a:ext cx="990574" cy="307777"/>
          </a:xfrm>
          <a:prstGeom prst="rect">
            <a:avLst/>
          </a:prstGeom>
          <a:noFill/>
        </p:spPr>
        <p:txBody>
          <a:bodyPr wrap="square" rtlCol="0">
            <a:spAutoFit/>
          </a:bodyPr>
          <a:lstStyle/>
          <a:p>
            <a:r>
              <a:rPr lang="en-US" sz="1400" dirty="0">
                <a:solidFill>
                  <a:schemeClr val="tx1"/>
                </a:solidFill>
              </a:rPr>
              <a:t>TG kickoff</a:t>
            </a:r>
          </a:p>
        </p:txBody>
      </p:sp>
      <p:sp>
        <p:nvSpPr>
          <p:cNvPr id="22" name="文本框 21"/>
          <p:cNvSpPr txBox="1"/>
          <p:nvPr/>
        </p:nvSpPr>
        <p:spPr>
          <a:xfrm>
            <a:off x="3297364" y="4724400"/>
            <a:ext cx="1156374" cy="523220"/>
          </a:xfrm>
          <a:prstGeom prst="rect">
            <a:avLst/>
          </a:prstGeom>
          <a:noFill/>
        </p:spPr>
        <p:txBody>
          <a:bodyPr wrap="square" rtlCol="0">
            <a:spAutoFit/>
          </a:bodyPr>
          <a:lstStyle/>
          <a:p>
            <a:r>
              <a:rPr lang="en-US" sz="1400" dirty="0">
                <a:solidFill>
                  <a:schemeClr val="tx1"/>
                </a:solidFill>
              </a:rPr>
              <a:t>PAR/CSD development</a:t>
            </a:r>
          </a:p>
        </p:txBody>
      </p:sp>
      <p:sp>
        <p:nvSpPr>
          <p:cNvPr id="23" name="Footer Placeholder 22">
            <a:extLst>
              <a:ext uri="{FF2B5EF4-FFF2-40B4-BE49-F238E27FC236}">
                <a16:creationId xmlns:a16="http://schemas.microsoft.com/office/drawing/2014/main" id="{DB4B2B40-FCED-C508-C149-4DE9A536F4D2}"/>
              </a:ext>
            </a:extLst>
          </p:cNvPr>
          <p:cNvSpPr>
            <a:spLocks noGrp="1"/>
          </p:cNvSpPr>
          <p:nvPr>
            <p:ph type="ftr" idx="14"/>
          </p:nvPr>
        </p:nvSpPr>
        <p:spPr/>
        <p:txBody>
          <a:bodyPr/>
          <a:lstStyle/>
          <a:p>
            <a:r>
              <a:rPr lang="en-GB"/>
              <a:t>Bo Sun, ZTE Corporation</a:t>
            </a:r>
            <a:endParaRPr lang="en-GB" dirty="0"/>
          </a:p>
        </p:txBody>
      </p:sp>
      <p:sp>
        <p:nvSpPr>
          <p:cNvPr id="24" name="Slide Number Placeholder 23">
            <a:extLst>
              <a:ext uri="{FF2B5EF4-FFF2-40B4-BE49-F238E27FC236}">
                <a16:creationId xmlns:a16="http://schemas.microsoft.com/office/drawing/2014/main" id="{A6E84813-627E-DAA7-57E6-F4D3EC564B0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25" name="Date Placeholder 24">
            <a:extLst>
              <a:ext uri="{FF2B5EF4-FFF2-40B4-BE49-F238E27FC236}">
                <a16:creationId xmlns:a16="http://schemas.microsoft.com/office/drawing/2014/main" id="{D9C2AC76-55ED-29E1-F52A-EA4B6E27C19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87118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July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990600" y="1828800"/>
            <a:ext cx="10399184" cy="4646614"/>
          </a:xfrm>
        </p:spPr>
        <p:txBody>
          <a:bodyPr/>
          <a:lstStyle/>
          <a:p>
            <a:pPr>
              <a:buFont typeface="Arial"/>
              <a:buChar char="•"/>
            </a:pPr>
            <a:r>
              <a:rPr lang="en-US" sz="2000" dirty="0"/>
              <a:t>Activities since May 2023:</a:t>
            </a:r>
          </a:p>
          <a:p>
            <a:pPr lvl="1">
              <a:buFont typeface="Arial"/>
              <a:buChar char="•"/>
            </a:pPr>
            <a:r>
              <a:rPr lang="en-US" sz="1600" dirty="0"/>
              <a:t>Three teleconferences were held</a:t>
            </a:r>
          </a:p>
          <a:p>
            <a:pPr lvl="2">
              <a:buFont typeface="Arial"/>
              <a:buChar char="•"/>
            </a:pPr>
            <a:r>
              <a:rPr lang="en-US" sz="1600" dirty="0"/>
              <a:t>May 30, 2023</a:t>
            </a:r>
          </a:p>
          <a:p>
            <a:pPr lvl="3">
              <a:buFont typeface="Arial"/>
              <a:buChar char="•"/>
            </a:pPr>
            <a:r>
              <a:rPr lang="en-US" sz="1400" dirty="0"/>
              <a:t>Minutes 11-23/953</a:t>
            </a:r>
          </a:p>
          <a:p>
            <a:pPr lvl="2">
              <a:buFont typeface="Arial"/>
              <a:buChar char="•"/>
            </a:pPr>
            <a:r>
              <a:rPr lang="en-US" sz="1600" dirty="0"/>
              <a:t>June 13, 2023</a:t>
            </a:r>
          </a:p>
          <a:p>
            <a:pPr lvl="2">
              <a:buFont typeface="Arial"/>
              <a:buChar char="•"/>
            </a:pPr>
            <a:r>
              <a:rPr lang="en-US" sz="1600" dirty="0"/>
              <a:t>June 27, 2023</a:t>
            </a:r>
          </a:p>
          <a:p>
            <a:pPr lvl="3">
              <a:buFont typeface="Arial"/>
              <a:buChar char="•"/>
            </a:pPr>
            <a:r>
              <a:rPr lang="en-US" sz="1400" dirty="0"/>
              <a:t>Minutes 11-23/955r0</a:t>
            </a:r>
          </a:p>
          <a:p>
            <a:pPr lvl="1">
              <a:buFont typeface="Arial"/>
              <a:buChar char="•"/>
            </a:pPr>
            <a:r>
              <a:rPr lang="en-US" sz="1600" dirty="0"/>
              <a:t>Minutes for May 2023 Interim: 11-23/954r0</a:t>
            </a:r>
            <a:endParaRPr lang="en-US" sz="700" dirty="0"/>
          </a:p>
          <a:p>
            <a:pPr>
              <a:buFont typeface="Arial"/>
              <a:buChar char="•"/>
            </a:pPr>
            <a:r>
              <a:rPr lang="en-US" sz="2000" dirty="0"/>
              <a:t>July 2023 meeting:</a:t>
            </a:r>
          </a:p>
          <a:p>
            <a:pPr lvl="1">
              <a:buFont typeface="Arial"/>
              <a:buChar char="•"/>
            </a:pPr>
            <a:r>
              <a:rPr lang="en-US" sz="1600" dirty="0"/>
              <a:t>Goals:</a:t>
            </a:r>
          </a:p>
          <a:p>
            <a:pPr lvl="2">
              <a:buFont typeface="Arial"/>
              <a:buChar char="•"/>
            </a:pPr>
            <a:r>
              <a:rPr lang="en-US" sz="1600" dirty="0"/>
              <a:t>Technical submissions and discussions:</a:t>
            </a:r>
          </a:p>
          <a:p>
            <a:pPr lvl="3">
              <a:buFont typeface="Arial"/>
              <a:buChar char="•"/>
            </a:pPr>
            <a:r>
              <a:rPr lang="en-US" sz="1400" dirty="0"/>
              <a:t>Technical report text</a:t>
            </a:r>
          </a:p>
          <a:p>
            <a:pPr lvl="1">
              <a:buFont typeface="Arial"/>
              <a:buChar char="•"/>
            </a:pPr>
            <a:r>
              <a:rPr lang="en-US" sz="1600" dirty="0"/>
              <a:t>Discussion of presentation and straw poll results on contribution presented to the UHR SG for AIML related features</a:t>
            </a:r>
          </a:p>
          <a:p>
            <a:pPr lvl="2">
              <a:buFont typeface="Arial"/>
              <a:buChar char="•"/>
            </a:pPr>
            <a:r>
              <a:rPr lang="en-US" sz="1400" dirty="0"/>
              <a:t>Depending on the UHR SG agenda, likely need to be on or after Tuesday</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9A2F767D-8EA8-02DF-D037-3D302282E8DE}"/>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177DC0B3-E963-7B5E-E385-A30B4EBF20D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Date Placeholder 3">
            <a:extLst>
              <a:ext uri="{FF2B5EF4-FFF2-40B4-BE49-F238E27FC236}">
                <a16:creationId xmlns:a16="http://schemas.microsoft.com/office/drawing/2014/main" id="{CFAF2375-4A21-10FD-8C52-CB096C3F5D6D}"/>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0575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2023-07-11</a:t>
            </a:r>
          </a:p>
        </p:txBody>
      </p:sp>
      <p:sp>
        <p:nvSpPr>
          <p:cNvPr id="3" name="Content Placeholder 2"/>
          <p:cNvSpPr>
            <a:spLocks noGrp="1"/>
          </p:cNvSpPr>
          <p:nvPr>
            <p:ph idx="1"/>
          </p:nvPr>
        </p:nvSpPr>
        <p:spPr>
          <a:xfrm>
            <a:off x="914401" y="1751014"/>
            <a:ext cx="10361084" cy="4343401"/>
          </a:xfrm>
        </p:spPr>
        <p:txBody>
          <a:bodyPr/>
          <a:lstStyle/>
          <a:p>
            <a:r>
              <a:rPr lang="en-US" dirty="0"/>
              <a:t>Roll Call / Contacts / Reflector</a:t>
            </a:r>
          </a:p>
          <a:p>
            <a:r>
              <a:rPr lang="en-US" dirty="0"/>
              <a:t>Brief status report</a:t>
            </a:r>
          </a:p>
          <a:p>
            <a:r>
              <a:rPr lang="en-US" dirty="0" err="1"/>
              <a:t>REVme</a:t>
            </a:r>
            <a:r>
              <a:rPr lang="en-US" dirty="0"/>
              <a:t> MDR final review</a:t>
            </a:r>
          </a:p>
          <a:p>
            <a:r>
              <a:rPr lang="en-US" dirty="0"/>
              <a:t>Update on various topics:</a:t>
            </a:r>
          </a:p>
          <a:p>
            <a:r>
              <a:rPr lang="en-US" dirty="0"/>
              <a:t>	Clause 6 rewrite, searchable definitions, that/which in style guide, field vs subfield</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20C115F0-9F79-2D38-9592-41524EF0D2CF}"/>
              </a:ext>
            </a:extLst>
          </p:cNvPr>
          <p:cNvSpPr>
            <a:spLocks noGrp="1"/>
          </p:cNvSpPr>
          <p:nvPr>
            <p:ph type="ftr" idx="14"/>
          </p:nvPr>
        </p:nvSpPr>
        <p:spPr/>
        <p:txBody>
          <a:bodyPr/>
          <a:lstStyle/>
          <a:p>
            <a:r>
              <a:rPr lang="en-GB"/>
              <a:t>Robert Stacey, Intel</a:t>
            </a:r>
            <a:endParaRPr lang="en-GB" dirty="0"/>
          </a:p>
        </p:txBody>
      </p:sp>
      <p:sp>
        <p:nvSpPr>
          <p:cNvPr id="8" name="Slide Number Placeholder 7">
            <a:extLst>
              <a:ext uri="{FF2B5EF4-FFF2-40B4-BE49-F238E27FC236}">
                <a16:creationId xmlns:a16="http://schemas.microsoft.com/office/drawing/2014/main" id="{F82824D4-2C66-112A-AF64-7D084CBE914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1F78E49C-0181-53DE-88BA-F020D337BB7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13789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July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981200"/>
            <a:ext cx="8534400" cy="4264026"/>
          </a:xfrm>
        </p:spPr>
        <p:txBody>
          <a:bodyPr/>
          <a:lstStyle/>
          <a:p>
            <a:pPr>
              <a:buFont typeface="Arial"/>
              <a:buChar char="•"/>
            </a:pPr>
            <a:r>
              <a:rPr lang="en-US" sz="2000" dirty="0"/>
              <a:t>July 2023 Plenary meeting:</a:t>
            </a:r>
            <a:endParaRPr lang="en-US" altLang="en-US" sz="1800" dirty="0"/>
          </a:p>
          <a:p>
            <a:pPr marL="800100" lvl="1" indent="-342900">
              <a:spcBef>
                <a:spcPts val="300"/>
              </a:spcBef>
              <a:buFont typeface="Arial" panose="020B0604020202020204" pitchFamily="34" charset="0"/>
              <a:buChar char="•"/>
            </a:pPr>
            <a:r>
              <a:rPr lang="en-US" altLang="en-US" sz="1800" dirty="0"/>
              <a:t>4 slots: operating in CEST (Berlin Time)</a:t>
            </a:r>
          </a:p>
          <a:p>
            <a:pPr marL="1200150" lvl="2" indent="-342900">
              <a:spcBef>
                <a:spcPts val="300"/>
              </a:spcBef>
              <a:buFont typeface="Arial" panose="020B0604020202020204" pitchFamily="34" charset="0"/>
              <a:buChar char="•"/>
            </a:pPr>
            <a:r>
              <a:rPr lang="en-US" altLang="en-US" sz="1600" dirty="0"/>
              <a:t>Monday July 10: 	</a:t>
            </a:r>
            <a:r>
              <a:rPr lang="en-US" altLang="en-US" sz="1600" b="1" dirty="0"/>
              <a:t>PM1</a:t>
            </a:r>
          </a:p>
          <a:p>
            <a:pPr marL="1200150" lvl="2" indent="-342900">
              <a:spcBef>
                <a:spcPts val="300"/>
              </a:spcBef>
              <a:buFont typeface="Arial" panose="020B0604020202020204" pitchFamily="34" charset="0"/>
              <a:buChar char="•"/>
            </a:pPr>
            <a:r>
              <a:rPr lang="en-US" altLang="en-US" sz="1600" dirty="0"/>
              <a:t>Tuesday July 11: 	</a:t>
            </a:r>
            <a:r>
              <a:rPr lang="en-US" altLang="en-US" sz="1600" b="1" dirty="0"/>
              <a:t>PM1</a:t>
            </a:r>
          </a:p>
          <a:p>
            <a:pPr marL="1657350" lvl="3" indent="-342900">
              <a:spcBef>
                <a:spcPts val="300"/>
              </a:spcBef>
              <a:buFont typeface="Arial" panose="020B0604020202020204" pitchFamily="34" charset="0"/>
              <a:buChar char="•"/>
            </a:pPr>
            <a:r>
              <a:rPr lang="en-US" altLang="en-US" sz="1400" b="1" dirty="0"/>
              <a:t>May be used to discuss the next steps of the AIML TIG</a:t>
            </a:r>
          </a:p>
          <a:p>
            <a:pPr marL="1200150" lvl="2" indent="-342900">
              <a:spcBef>
                <a:spcPts val="300"/>
              </a:spcBef>
              <a:buFont typeface="Arial" panose="020B0604020202020204" pitchFamily="34" charset="0"/>
              <a:buChar char="•"/>
            </a:pPr>
            <a:r>
              <a:rPr lang="en-US" altLang="en-US" sz="1600" dirty="0"/>
              <a:t>Wednesday July 12: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July 13: </a:t>
            </a:r>
            <a:r>
              <a:rPr lang="en-US" altLang="en-US" sz="1600" b="1" dirty="0"/>
              <a:t>PM1</a:t>
            </a:r>
          </a:p>
          <a:p>
            <a:pPr marL="457200" lvl="1" indent="0"/>
            <a:endParaRPr lang="en-US" dirty="0"/>
          </a:p>
          <a:p>
            <a:pPr lvl="1">
              <a:buFont typeface="Arial"/>
              <a:buChar char="•"/>
            </a:pPr>
            <a:r>
              <a:rPr lang="en-US" sz="1800" dirty="0"/>
              <a:t>Agenda: 11-23/926r0</a:t>
            </a:r>
          </a:p>
          <a:p>
            <a:pPr marL="457200" lvl="1" indent="0"/>
            <a:endParaRPr lang="en-US" dirty="0"/>
          </a:p>
          <a:p>
            <a:pPr marL="0" indent="0"/>
            <a:endParaRPr lang="en-US" dirty="0"/>
          </a:p>
        </p:txBody>
      </p:sp>
      <p:sp>
        <p:nvSpPr>
          <p:cNvPr id="2" name="Footer Placeholder 1">
            <a:extLst>
              <a:ext uri="{FF2B5EF4-FFF2-40B4-BE49-F238E27FC236}">
                <a16:creationId xmlns:a16="http://schemas.microsoft.com/office/drawing/2014/main" id="{B3F59DFB-D7AA-5910-2628-B700966F531E}"/>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F4B2FB98-08EB-0828-78DA-37867209D2C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4" name="Date Placeholder 3">
            <a:extLst>
              <a:ext uri="{FF2B5EF4-FFF2-40B4-BE49-F238E27FC236}">
                <a16:creationId xmlns:a16="http://schemas.microsoft.com/office/drawing/2014/main" id="{451E8FA2-EA7A-F846-1CA6-60784BBDCDF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8937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9C66-5367-5FC1-E1E8-2EB6B8B0E5F7}"/>
              </a:ext>
            </a:extLst>
          </p:cNvPr>
          <p:cNvSpPr>
            <a:spLocks noGrp="1"/>
          </p:cNvSpPr>
          <p:nvPr>
            <p:ph type="ctrTitle"/>
          </p:nvPr>
        </p:nvSpPr>
        <p:spPr/>
        <p:txBody>
          <a:bodyPr/>
          <a:lstStyle/>
          <a:p>
            <a:r>
              <a:rPr lang="en-US"/>
              <a:t>ITU AHG (ITU Liaison)</a:t>
            </a:r>
          </a:p>
        </p:txBody>
      </p:sp>
      <p:sp>
        <p:nvSpPr>
          <p:cNvPr id="3" name="Subtitle 2">
            <a:extLst>
              <a:ext uri="{FF2B5EF4-FFF2-40B4-BE49-F238E27FC236}">
                <a16:creationId xmlns:a16="http://schemas.microsoft.com/office/drawing/2014/main" id="{C4E11EB2-9E21-92B4-E005-74A3586665F8}"/>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036CE5AE-2C4D-C4A9-1A65-C6937F37A7BD}"/>
              </a:ext>
            </a:extLst>
          </p:cNvPr>
          <p:cNvSpPr>
            <a:spLocks noGrp="1"/>
          </p:cNvSpPr>
          <p:nvPr>
            <p:ph type="ftr" idx="11"/>
          </p:nvPr>
        </p:nvSpPr>
        <p:spPr/>
        <p:txBody>
          <a:bodyPr/>
          <a:lstStyle/>
          <a:p>
            <a:r>
              <a:rPr lang="en-GB"/>
              <a:t>Hassan Yaghoobi, Intel</a:t>
            </a:r>
          </a:p>
        </p:txBody>
      </p:sp>
      <p:sp>
        <p:nvSpPr>
          <p:cNvPr id="8" name="Slide Number Placeholder 7">
            <a:extLst>
              <a:ext uri="{FF2B5EF4-FFF2-40B4-BE49-F238E27FC236}">
                <a16:creationId xmlns:a16="http://schemas.microsoft.com/office/drawing/2014/main" id="{E839CD7A-BCD1-4357-161D-1D0CCA50176A}"/>
              </a:ext>
            </a:extLst>
          </p:cNvPr>
          <p:cNvSpPr>
            <a:spLocks noGrp="1"/>
          </p:cNvSpPr>
          <p:nvPr>
            <p:ph type="sldNum" idx="12"/>
          </p:nvPr>
        </p:nvSpPr>
        <p:spPr/>
        <p:txBody>
          <a:bodyPr/>
          <a:lstStyle/>
          <a:p>
            <a:r>
              <a:rPr lang="en-GB"/>
              <a:t>Slide </a:t>
            </a:r>
            <a:fld id="{DE40C9FC-4879-4F20-9ECA-A574A90476B7}" type="slidenum">
              <a:rPr lang="en-GB" smtClean="0"/>
              <a:pPr/>
              <a:t>31</a:t>
            </a:fld>
            <a:endParaRPr lang="en-GB"/>
          </a:p>
        </p:txBody>
      </p:sp>
      <p:sp>
        <p:nvSpPr>
          <p:cNvPr id="9" name="Date Placeholder 8">
            <a:extLst>
              <a:ext uri="{FF2B5EF4-FFF2-40B4-BE49-F238E27FC236}">
                <a16:creationId xmlns:a16="http://schemas.microsoft.com/office/drawing/2014/main" id="{D745D60F-CA13-EE15-A00E-5073994D00E5}"/>
              </a:ext>
            </a:extLst>
          </p:cNvPr>
          <p:cNvSpPr>
            <a:spLocks noGrp="1"/>
          </p:cNvSpPr>
          <p:nvPr>
            <p:ph type="dt" idx="10"/>
          </p:nvPr>
        </p:nvSpPr>
        <p:spPr/>
        <p:txBody>
          <a:bodyPr/>
          <a:lstStyle/>
          <a:p>
            <a:r>
              <a:rPr lang="en-US"/>
              <a:t>July 2023</a:t>
            </a:r>
            <a:endParaRPr lang="en-GB"/>
          </a:p>
        </p:txBody>
      </p:sp>
    </p:spTree>
    <p:extLst>
      <p:ext uri="{BB962C8B-B14F-4D97-AF65-F5344CB8AC3E}">
        <p14:creationId xmlns:p14="http://schemas.microsoft.com/office/powerpoint/2010/main" val="1775162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1447800" y="1676400"/>
            <a:ext cx="9372600" cy="4724400"/>
          </a:xfrm>
        </p:spPr>
        <p:txBody>
          <a:bodyPr/>
          <a:lstStyle/>
          <a:p>
            <a:pPr eaLnBrk="1" hangingPunct="1"/>
            <a:r>
              <a:rPr lang="en-US" altLang="en-US" sz="2000" dirty="0"/>
              <a:t>The latest database is 11-11/0270r68 (July 2023)</a:t>
            </a:r>
          </a:p>
          <a:p>
            <a:pPr eaLnBrk="1" hangingPunct="1"/>
            <a:r>
              <a:rPr lang="en-US" altLang="en-US" sz="2000" dirty="0"/>
              <a:t>Changes since May 2023:</a:t>
            </a:r>
          </a:p>
          <a:p>
            <a:pPr lvl="1" eaLnBrk="1" hangingPunct="1"/>
            <a:r>
              <a:rPr lang="en-US" altLang="en-US" sz="1800" dirty="0"/>
              <a:t>New </a:t>
            </a:r>
            <a:r>
              <a:rPr lang="en-US" altLang="en-US" sz="1800" dirty="0" err="1"/>
              <a:t>TGme</a:t>
            </a:r>
            <a:r>
              <a:rPr lang="en-US" altLang="en-US" sz="1800" dirty="0"/>
              <a:t> allocations:</a:t>
            </a:r>
          </a:p>
          <a:p>
            <a:pPr lvl="2" eaLnBrk="1" hangingPunct="1"/>
            <a:r>
              <a:rPr lang="en-US" altLang="en-US" sz="1600" dirty="0"/>
              <a:t>Known STA Identification element and Known STA Identification Enabled MIB object</a:t>
            </a:r>
          </a:p>
          <a:p>
            <a:pPr lvl="1" eaLnBrk="1" hangingPunct="1"/>
            <a:r>
              <a:rPr lang="en-US" altLang="en-US" sz="1600" dirty="0" err="1"/>
              <a:t>TGme</a:t>
            </a:r>
            <a:r>
              <a:rPr lang="en-US" altLang="en-US" sz="1600" dirty="0"/>
              <a:t> MDR:</a:t>
            </a:r>
          </a:p>
          <a:p>
            <a:pPr lvl="2" eaLnBrk="1" hangingPunct="1"/>
            <a:r>
              <a:rPr lang="en-US" altLang="en-US" sz="1600" dirty="0"/>
              <a:t>Large number of releases: Element IDs, Operating classes, frame subtypes.</a:t>
            </a:r>
          </a:p>
          <a:p>
            <a:pPr lvl="2" eaLnBrk="1" hangingPunct="1"/>
            <a:r>
              <a:rPr lang="en-US" altLang="en-US" sz="1600" dirty="0"/>
              <a:t>Some renaming to align with </a:t>
            </a:r>
            <a:r>
              <a:rPr lang="en-US" altLang="en-US" sz="1600" dirty="0" err="1"/>
              <a:t>REVme</a:t>
            </a:r>
            <a:r>
              <a:rPr lang="en-US" altLang="en-US" sz="1600" dirty="0"/>
              <a:t> usage</a:t>
            </a:r>
          </a:p>
          <a:p>
            <a:pPr lvl="2" eaLnBrk="1" hangingPunct="1"/>
            <a:r>
              <a:rPr lang="en-US" altLang="en-US" sz="1600" dirty="0"/>
              <a:t>Found the </a:t>
            </a:r>
            <a:r>
              <a:rPr lang="en-US" altLang="en-US" sz="1600" dirty="0" err="1"/>
              <a:t>REVme</a:t>
            </a:r>
            <a:r>
              <a:rPr lang="en-US" altLang="en-US" sz="1600" dirty="0"/>
              <a:t> and 11bc had conflicting allocations for ANQP Info IDs:</a:t>
            </a:r>
          </a:p>
          <a:p>
            <a:pPr lvl="3" eaLnBrk="1" hangingPunct="1"/>
            <a:r>
              <a:rPr lang="en-US" altLang="en-US" sz="1400" dirty="0" err="1"/>
              <a:t>REVme</a:t>
            </a:r>
            <a:r>
              <a:rPr lang="en-US" altLang="en-US" sz="1400" dirty="0"/>
              <a:t>: Local MAC Address Policy (283), Credential Type (284), Service Level Agreement (285)</a:t>
            </a:r>
          </a:p>
          <a:p>
            <a:pPr lvl="3" eaLnBrk="1" hangingPunct="1"/>
            <a:r>
              <a:rPr lang="en-US" altLang="en-US" sz="1400" dirty="0"/>
              <a:t>11bc: EBCS (283), EBCS Content Request (284), EBCS Content Response (285)</a:t>
            </a:r>
          </a:p>
          <a:p>
            <a:pPr lvl="2" eaLnBrk="1" hangingPunct="1"/>
            <a:r>
              <a:rPr lang="en-US" altLang="en-US" sz="1600" dirty="0"/>
              <a:t>Local MAC Address Policy/EBCS conflict is the most serious since both appear in published standards (802.11-2020, P802.11bc/D7.0)</a:t>
            </a:r>
            <a:endParaRPr lang="en-US" altLang="en-US" sz="1400" dirty="0"/>
          </a:p>
          <a:p>
            <a:pPr eaLnBrk="1" hangingPunct="1"/>
            <a:r>
              <a:rPr lang="en-US" altLang="en-US" sz="2000" dirty="0"/>
              <a:t>Pending changes (10 day review):</a:t>
            </a:r>
          </a:p>
          <a:p>
            <a:pPr lvl="1" eaLnBrk="1" hangingPunct="1"/>
            <a:r>
              <a:rPr lang="en-US" altLang="en-US" sz="1800" dirty="0"/>
              <a:t>None</a:t>
            </a:r>
            <a:endParaRPr lang="en-US" altLang="en-US" sz="1600" dirty="0"/>
          </a:p>
        </p:txBody>
      </p:sp>
      <p:sp>
        <p:nvSpPr>
          <p:cNvPr id="2" name="Footer Placeholder 1">
            <a:extLst>
              <a:ext uri="{FF2B5EF4-FFF2-40B4-BE49-F238E27FC236}">
                <a16:creationId xmlns:a16="http://schemas.microsoft.com/office/drawing/2014/main" id="{C6467C3E-A0E7-BB55-FBF4-9F788EB75EE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88E4CA8B-3FD7-A283-3D7B-49674DBBA1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9562742A-A0E0-7200-5692-0545C8A87D4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3783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2023</a:t>
            </a:r>
            <a:endParaRPr lang="en-GB" dirty="0"/>
          </a:p>
        </p:txBody>
      </p:sp>
      <p:sp>
        <p:nvSpPr>
          <p:cNvPr id="5122" name="Rectangle 2"/>
          <p:cNvSpPr>
            <a:spLocks noGrp="1" noChangeArrowheads="1"/>
          </p:cNvSpPr>
          <p:nvPr>
            <p:ph idx="1"/>
          </p:nvPr>
        </p:nvSpPr>
        <p:spPr>
          <a:xfrm>
            <a:off x="685800" y="1600200"/>
            <a:ext cx="10589685" cy="4924425"/>
          </a:xfrm>
          <a:ln/>
        </p:spPr>
        <p:txBody>
          <a:bodyPr/>
          <a:lstStyle/>
          <a:p>
            <a:pPr marL="342900" lvl="2" indent="-342900">
              <a:spcBef>
                <a:spcPts val="300"/>
              </a:spcBef>
              <a:spcAft>
                <a:spcPts val="0"/>
              </a:spcAft>
              <a:defRPr/>
            </a:pPr>
            <a:r>
              <a:rPr lang="en-US" altLang="en-US" sz="2400" b="1" dirty="0"/>
              <a:t>Two teleconferences since May, on IEEE Std 802 revision (and definition of “IEEE 802 Network”)</a:t>
            </a:r>
          </a:p>
          <a:p>
            <a:pPr marL="342900" lvl="2" indent="-342900">
              <a:spcBef>
                <a:spcPts val="1200"/>
              </a:spcBef>
              <a:spcAft>
                <a:spcPts val="1200"/>
              </a:spcAft>
              <a:defRPr/>
            </a:pPr>
            <a:r>
              <a:rPr lang="en-US" altLang="en-US" sz="2400" b="1" dirty="0"/>
              <a:t>Will have two meetings this week: Tuesday 08:00 CEST, Thursday 13:30 CEST</a:t>
            </a:r>
          </a:p>
          <a:p>
            <a:pPr marL="342900" lvl="2" indent="-342900">
              <a:spcBef>
                <a:spcPts val="300"/>
              </a:spcBef>
              <a:spcAft>
                <a:spcPts val="0"/>
              </a:spcAft>
              <a:defRPr/>
            </a:pPr>
            <a:r>
              <a:rPr lang="en-US" altLang="en-US" sz="2400" b="1" dirty="0"/>
              <a:t>Agenda is here: </a:t>
            </a:r>
            <a:r>
              <a:rPr lang="en-US" altLang="en-US" sz="2400" b="1" dirty="0">
                <a:hlinkClick r:id="rId3"/>
              </a:rPr>
              <a:t>11-23/0968r2</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 and definition of “IEEE 802 Network”</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C78CF4D2-CD06-7891-A88A-E57075A148D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B24463A-CD6B-D196-7213-8181D7D7FC7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CD3668D8-AB0E-F765-D964-4177A8B1904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87620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2023</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F87AD013-50FF-9200-8E64-6943D526769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4142B85-4A82-28F2-63AD-0B9763FC76C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2439D2EF-3419-532A-0BA3-CB058E9B6D96}"/>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465121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July 2023 </a:t>
            </a:r>
          </a:p>
        </p:txBody>
      </p:sp>
      <p:sp>
        <p:nvSpPr>
          <p:cNvPr id="9218" name="Rectangle 2"/>
          <p:cNvSpPr>
            <a:spLocks noGrp="1" noChangeArrowheads="1"/>
          </p:cNvSpPr>
          <p:nvPr>
            <p:ph idx="1"/>
          </p:nvPr>
        </p:nvSpPr>
        <p:spPr>
          <a:ln/>
        </p:spPr>
        <p:txBody>
          <a:bodyPr/>
          <a:lstStyle/>
          <a:p>
            <a:pPr marL="0" indent="0"/>
            <a:r>
              <a:rPr lang="en-GB" dirty="0"/>
              <a:t>Meeting slots:</a:t>
            </a:r>
          </a:p>
          <a:p>
            <a:pPr>
              <a:buFont typeface="Times New Roman" pitchFamily="16" charset="0"/>
              <a:buChar char="•"/>
            </a:pPr>
            <a:r>
              <a:rPr lang="en-GB" dirty="0"/>
              <a:t>Wednesday 16:00 – 18:00h (PM2)</a:t>
            </a:r>
          </a:p>
          <a:p>
            <a:pPr>
              <a:buFont typeface="Times New Roman" pitchFamily="16" charset="0"/>
              <a:buChar char="•"/>
            </a:pPr>
            <a:endParaRPr lang="en-GB" dirty="0"/>
          </a:p>
          <a:p>
            <a:pPr marL="0" indent="0"/>
            <a:r>
              <a:rPr lang="en-GB" dirty="0"/>
              <a:t>Agenda items / discussion topics</a:t>
            </a:r>
          </a:p>
          <a:p>
            <a:pPr>
              <a:buFont typeface="Times New Roman" pitchFamily="16" charset="0"/>
              <a:buChar char="•"/>
            </a:pPr>
            <a:r>
              <a:rPr lang="en-GB" dirty="0"/>
              <a:t>Status update ETSI BRAN</a:t>
            </a:r>
          </a:p>
          <a:p>
            <a:pPr>
              <a:buFont typeface="Times New Roman" pitchFamily="16" charset="0"/>
              <a:buChar char="•"/>
            </a:pPr>
            <a:r>
              <a:rPr lang="en-GB" dirty="0"/>
              <a:t>Bluetooth SIG July Update</a:t>
            </a:r>
          </a:p>
          <a:p>
            <a:pPr>
              <a:buFont typeface="Times New Roman" pitchFamily="16" charset="0"/>
              <a:buChar char="•"/>
            </a:pPr>
            <a:r>
              <a:rPr lang="en-GB" dirty="0"/>
              <a:t>Effect of no-LBT NB on 802.11 devices</a:t>
            </a:r>
          </a:p>
          <a:p>
            <a:pPr>
              <a:buFont typeface="Times New Roman" pitchFamily="16" charset="0"/>
              <a:buChar char="•"/>
            </a:pPr>
            <a:endParaRPr lang="en-GB" dirty="0"/>
          </a:p>
          <a:p>
            <a:pPr marL="0" indent="0"/>
            <a:r>
              <a:rPr lang="en-GB" dirty="0"/>
              <a:t>Agenda: 11-23/0971</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802.11bn - Amendment: Enhancements for Ultra High Reliability, </a:t>
            </a:r>
            <a:r>
              <a:rPr lang="en-US" sz="2000" b="0" i="0" dirty="0">
                <a:solidFill>
                  <a:srgbClr val="000000"/>
                </a:solidFill>
                <a:effectLst/>
                <a:latin typeface="Times New Roman" panose="02020603050405020304" pitchFamily="18" charset="0"/>
                <a:hlinkClick r:id="rId11"/>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2"/>
              </a:rPr>
              <a:t>CSD</a:t>
            </a:r>
            <a:endParaRPr lang="en-US" sz="2000" b="0" i="0" dirty="0">
              <a:solidFill>
                <a:srgbClr val="000000"/>
              </a:solidFill>
              <a:effectLst/>
              <a:latin typeface="Times New Roman" panose="02020603050405020304" pitchFamily="18" charset="0"/>
            </a:endParaRPr>
          </a:p>
          <a:p>
            <a:endParaRPr lang="en-US" sz="2000" b="1" dirty="0"/>
          </a:p>
          <a:p>
            <a:r>
              <a:rPr lang="en-US" altLang="en-US" sz="2000" dirty="0"/>
              <a:t>Will Review the PARs on Monday 13:30-15:30 and post feedback to 802EC Reflector.</a:t>
            </a:r>
          </a:p>
          <a:p>
            <a:r>
              <a:rPr lang="en-US" altLang="en-US" sz="2000" dirty="0"/>
              <a:t>Feedback to be reviewed on Thursda</a:t>
            </a:r>
            <a:r>
              <a:rPr lang="en-US" sz="2000" dirty="0"/>
              <a:t>y 13 July 2023, </a:t>
            </a:r>
            <a:r>
              <a:rPr lang="en-US" altLang="en-US" sz="2000" dirty="0"/>
              <a:t>10:30-12:30 CEST</a:t>
            </a:r>
          </a:p>
        </p:txBody>
      </p:sp>
      <p:sp>
        <p:nvSpPr>
          <p:cNvPr id="7" name="Footer Placeholder 6">
            <a:extLst>
              <a:ext uri="{FF2B5EF4-FFF2-40B4-BE49-F238E27FC236}">
                <a16:creationId xmlns:a16="http://schemas.microsoft.com/office/drawing/2014/main" id="{C66F22DF-A119-DBEE-8823-C5511E14D466}"/>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47B1DB70-3230-08F4-C8B9-589D19F996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2DC20978-9FE7-95F5-3957-F7050A0FAEA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918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July 2023</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304800" y="1295400"/>
            <a:ext cx="11201400" cy="4160837"/>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sz="1800" dirty="0"/>
              <a:t>Minutes from May:</a:t>
            </a:r>
          </a:p>
          <a:p>
            <a:pPr marL="1181100" lvl="2" indent="-381000">
              <a:spcBef>
                <a:spcPts val="0"/>
              </a:spcBef>
              <a:defRPr/>
            </a:pPr>
            <a:r>
              <a:rPr lang="en-GB" altLang="en-US" sz="1600" dirty="0">
                <a:hlinkClick r:id="rId3"/>
              </a:rPr>
              <a:t>https://mentor.ieee.org/802.11/dcn/23/11-23-0866-00-0wng-wng-meeting-minutes-2023-may-orlando-meeting.docx</a:t>
            </a:r>
            <a:r>
              <a:rPr lang="en-GB" altLang="en-US" sz="1600" dirty="0"/>
              <a:t> </a:t>
            </a:r>
          </a:p>
          <a:p>
            <a:pPr marL="438150" indent="-381000">
              <a:spcBef>
                <a:spcPts val="0"/>
              </a:spcBef>
              <a:defRPr/>
            </a:pPr>
            <a:r>
              <a:rPr lang="en-GB" altLang="en-US" dirty="0"/>
              <a:t>Presentations</a:t>
            </a:r>
          </a:p>
          <a:p>
            <a:pPr marL="857250" lvl="1" indent="-457200">
              <a:spcBef>
                <a:spcPts val="0"/>
              </a:spcBef>
              <a:defRPr/>
            </a:pPr>
            <a:r>
              <a:rPr lang="en-US" sz="1800" dirty="0"/>
              <a:t>“Experiment Results with Wi-Fi to Li-Fi Offloading in an Office Environment,” Thomas </a:t>
            </a:r>
            <a:r>
              <a:rPr lang="en-US" sz="1800" dirty="0" err="1"/>
              <a:t>Sandholm</a:t>
            </a:r>
            <a:r>
              <a:rPr lang="en-US" sz="1800" dirty="0"/>
              <a:t> (Cable Labs)</a:t>
            </a:r>
          </a:p>
          <a:p>
            <a:pPr marL="857250" lvl="1" indent="-457200">
              <a:spcBef>
                <a:spcPts val="0"/>
              </a:spcBef>
              <a:defRPr/>
            </a:pPr>
            <a:r>
              <a:rPr lang="en-US" sz="1800" dirty="0"/>
              <a:t>“Multi-BSS Network Simulation with ns-3: A Status Update,” Sumit Roy (University of Washington)</a:t>
            </a:r>
          </a:p>
          <a:p>
            <a:pPr marL="857250" lvl="1" indent="-457200">
              <a:spcBef>
                <a:spcPts val="0"/>
              </a:spcBef>
              <a:defRPr/>
            </a:pPr>
            <a:r>
              <a:rPr lang="en-US" sz="1800" dirty="0"/>
              <a:t>“Band Management Challenges for 802.11be and Beyond,” Daniele </a:t>
            </a:r>
            <a:r>
              <a:rPr lang="en-US" sz="1800" dirty="0" err="1"/>
              <a:t>Medda</a:t>
            </a:r>
            <a:r>
              <a:rPr lang="en-US" sz="1800" dirty="0"/>
              <a:t>, Athanasios </a:t>
            </a:r>
            <a:r>
              <a:rPr lang="en-US" sz="1800" dirty="0" err="1"/>
              <a:t>Iossifides</a:t>
            </a:r>
            <a:r>
              <a:rPr lang="en-US" sz="1800" dirty="0"/>
              <a:t> and </a:t>
            </a:r>
            <a:r>
              <a:rPr lang="en-US" sz="1800" dirty="0" err="1"/>
              <a:t>Periklis</a:t>
            </a:r>
            <a:r>
              <a:rPr lang="en-US" sz="1800" dirty="0"/>
              <a:t> </a:t>
            </a:r>
            <a:r>
              <a:rPr lang="en-US" sz="1800" dirty="0" err="1"/>
              <a:t>Chatzimisios</a:t>
            </a:r>
            <a:r>
              <a:rPr lang="en-US" sz="1800" dirty="0"/>
              <a:t> (International Hellenic University)</a:t>
            </a:r>
          </a:p>
          <a:p>
            <a:pPr marL="857250" lvl="1" indent="-457200">
              <a:spcBef>
                <a:spcPts val="0"/>
              </a:spcBef>
              <a:defRPr/>
            </a:pPr>
            <a:r>
              <a:rPr lang="en-US" sz="1800" dirty="0"/>
              <a:t>COST Action INTERACT: Intelligence-Enabling Radio Communications for Seamless Inclusive Interactions,” </a:t>
            </a:r>
            <a:r>
              <a:rPr lang="en-US" sz="1800" dirty="0" err="1"/>
              <a:t>Periklis</a:t>
            </a:r>
            <a:r>
              <a:rPr lang="en-US" sz="1800" dirty="0"/>
              <a:t> </a:t>
            </a:r>
            <a:r>
              <a:rPr lang="en-US" sz="1800" dirty="0" err="1"/>
              <a:t>Chatzimisios</a:t>
            </a:r>
            <a:r>
              <a:rPr lang="en-US" sz="1800" dirty="0"/>
              <a:t> (International Hellenic University &amp; University of New Mexico)</a:t>
            </a:r>
          </a:p>
          <a:p>
            <a:pPr marL="857250" lvl="1" indent="-457200">
              <a:spcBef>
                <a:spcPts val="0"/>
              </a:spcBef>
              <a:defRPr/>
            </a:pPr>
            <a:r>
              <a:rPr lang="en-US" sz="1800" dirty="0"/>
              <a:t>“Multi-AP coordination over </a:t>
            </a:r>
            <a:r>
              <a:rPr lang="en-US" sz="1800" dirty="0" err="1"/>
              <a:t>Fibre</a:t>
            </a:r>
            <a:r>
              <a:rPr lang="en-US" sz="1800" dirty="0"/>
              <a:t>,” Tony Zeng (Huawei)</a:t>
            </a:r>
          </a:p>
          <a:p>
            <a:pPr marL="457200" indent="-457200">
              <a:spcBef>
                <a:spcPts val="0"/>
              </a:spcBef>
              <a:defRPr/>
            </a:pPr>
            <a:r>
              <a:rPr lang="en-US" altLang="en-US" sz="2000" dirty="0"/>
              <a:t>Plans for September 2023</a:t>
            </a:r>
          </a:p>
          <a:p>
            <a:pPr marL="857250" lvl="1" indent="-457200" eaLnBrk="1" hangingPunct="1">
              <a:spcBef>
                <a:spcPts val="0"/>
              </a:spcBef>
              <a:defRPr/>
            </a:pPr>
            <a:r>
              <a:rPr lang="en-US" altLang="en-US" sz="1800" dirty="0">
                <a:solidFill>
                  <a:srgbClr val="000000"/>
                </a:solidFill>
              </a:rPr>
              <a:t>Chair will make a call for presentations in advance</a:t>
            </a:r>
          </a:p>
          <a:p>
            <a:pPr marL="457200" indent="-457200">
              <a:spcBef>
                <a:spcPts val="0"/>
              </a:spcBef>
              <a:defRPr/>
            </a:pPr>
            <a:r>
              <a:rPr lang="en-US" altLang="en-US" sz="2000" dirty="0"/>
              <a:t>Adjourn</a:t>
            </a:r>
          </a:p>
          <a:p>
            <a:pPr marL="0" indent="0" algn="ctr" eaLnBrk="1" hangingPunct="1">
              <a:spcBef>
                <a:spcPts val="0"/>
              </a:spcBef>
              <a:buNone/>
              <a:defRPr/>
            </a:pPr>
            <a:r>
              <a:rPr lang="en-US" altLang="en-US" dirty="0"/>
              <a:t>Current agenda is document 11-23/0966r1</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11 July 2023, 0800-1000 Central European Summer Time</a:t>
            </a:r>
          </a:p>
        </p:txBody>
      </p:sp>
      <p:sp>
        <p:nvSpPr>
          <p:cNvPr id="2" name="Footer Placeholder 1">
            <a:extLst>
              <a:ext uri="{FF2B5EF4-FFF2-40B4-BE49-F238E27FC236}">
                <a16:creationId xmlns:a16="http://schemas.microsoft.com/office/drawing/2014/main" id="{3CFE464D-787B-532E-4541-87409A3AE299}"/>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244D3386-E94D-4E26-FD55-C90859D8A5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6E4025A4-904E-509B-18E9-74F82AB89258}"/>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601447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7666</TotalTime>
  <Words>4367</Words>
  <Application>Microsoft Office PowerPoint</Application>
  <PresentationFormat>Widescreen</PresentationFormat>
  <Paragraphs>779</Paragraphs>
  <Slides>31</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微软雅黑</vt:lpstr>
      <vt:lpstr>Arial</vt:lpstr>
      <vt:lpstr>Calibri</vt:lpstr>
      <vt:lpstr>Times New Roman</vt:lpstr>
      <vt:lpstr>Wingdings</vt:lpstr>
      <vt:lpstr>Office Theme</vt:lpstr>
      <vt:lpstr>Document</vt:lpstr>
      <vt:lpstr>WG11 Opening Report Snapshot Slides July 2023</vt:lpstr>
      <vt:lpstr>Abstract</vt:lpstr>
      <vt:lpstr>Editors Meeting: Agenda for 2023-07-11</vt:lpstr>
      <vt:lpstr>ANA Status</vt:lpstr>
      <vt:lpstr>ARC (Architecture) – July 2023</vt:lpstr>
      <vt:lpstr>ARC (Architecture) – July 2023</vt:lpstr>
      <vt:lpstr>Coex SC (Coexistence) – July 2023 </vt:lpstr>
      <vt:lpstr>PAR Review SC – Snapshot slide Chair: Jon Rosdahl</vt:lpstr>
      <vt:lpstr>802.11 WNG – July 2023</vt:lpstr>
      <vt:lpstr>IEEE 802 JTC1 SC will meet once on Tue, 11 July 2023 @ 4pm CEST</vt:lpstr>
      <vt:lpstr>A large number of IEEE 802 submissions ought to be in the PSDO balloting &amp; publication process - but</vt:lpstr>
      <vt:lpstr>IEEE 802 has 144 standards in or through the PSDO pipeline</vt:lpstr>
      <vt:lpstr>TGme (Maintenance) Summary </vt:lpstr>
      <vt:lpstr>TGbe (Extremely High Throughput)</vt:lpstr>
      <vt:lpstr>TGbe July F2F Schedule</vt:lpstr>
      <vt:lpstr>TGbf (WLAN Sensing)– July 2023</vt:lpstr>
      <vt:lpstr>TGbf Timeline (Updated)</vt:lpstr>
      <vt:lpstr>Motion?</vt:lpstr>
      <vt:lpstr>PowerPoint Presentation</vt:lpstr>
      <vt:lpstr>TGbh (Random and Changing MAC Addresses) – July 2023</vt:lpstr>
      <vt:lpstr>IEEE 802.11 TGbi – July 2023</vt:lpstr>
      <vt:lpstr>TGbk 320MHz Positioning</vt:lpstr>
      <vt:lpstr>TGbk 320MHz Positioning</vt:lpstr>
      <vt:lpstr>TGbk 320MHz Ranging</vt:lpstr>
      <vt:lpstr>Snapshot for Ultra High Reliability UHR SG</vt:lpstr>
      <vt:lpstr>Snapshot for Ultra High Reliability UHR SG</vt:lpstr>
      <vt:lpstr>Snapshot of AMP SG for July 2023 IEEE 802 Plenary</vt:lpstr>
      <vt:lpstr>AMP TIG/SG Timeline Plan</vt:lpstr>
      <vt:lpstr>IEEE 802.11 AIML TIG – July 2023 Artificial Intelligence and Machine Learning </vt:lpstr>
      <vt:lpstr>IEEE 802.11 AIML TIG – July 2023 Artificial Intelligence and Machine Learning </vt:lpstr>
      <vt:lpstr>ITU AHG (ITU Liaison)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189</cp:revision>
  <cp:lastPrinted>1601-01-01T00:00:00Z</cp:lastPrinted>
  <dcterms:created xsi:type="dcterms:W3CDTF">2018-05-02T19:26:26Z</dcterms:created>
  <dcterms:modified xsi:type="dcterms:W3CDTF">2023-07-09T17:09:48Z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