
<file path=[Content_Types].xml><?xml version="1.0" encoding="utf-8"?>
<Types xmlns="http://schemas.openxmlformats.org/package/2006/content-types">
  <Default Extension="doc" ContentType="application/msword"/>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4"/>
  </p:notesMasterIdLst>
  <p:handoutMasterIdLst>
    <p:handoutMasterId r:id="rId25"/>
  </p:handoutMasterIdLst>
  <p:sldIdLst>
    <p:sldId id="256" r:id="rId5"/>
    <p:sldId id="257" r:id="rId6"/>
    <p:sldId id="265" r:id="rId7"/>
    <p:sldId id="368" r:id="rId8"/>
    <p:sldId id="268" r:id="rId9"/>
    <p:sldId id="280" r:id="rId10"/>
    <p:sldId id="2383" r:id="rId11"/>
    <p:sldId id="266" r:id="rId12"/>
    <p:sldId id="370" r:id="rId13"/>
    <p:sldId id="261" r:id="rId14"/>
    <p:sldId id="2382" r:id="rId15"/>
    <p:sldId id="2384" r:id="rId16"/>
    <p:sldId id="2386" r:id="rId17"/>
    <p:sldId id="2371" r:id="rId18"/>
    <p:sldId id="2385" r:id="rId19"/>
    <p:sldId id="369" r:id="rId20"/>
    <p:sldId id="2368" r:id="rId21"/>
    <p:sldId id="365" r:id="rId22"/>
    <p:sldId id="375"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CB09B3-D29B-4CA0-B482-8C4DF9CED5DA}" v="1" dt="2023-07-13T14:59:11.4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67" d="100"/>
          <a:sy n="67" d="100"/>
        </p:scale>
        <p:origin x="620" y="4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47" d="100"/>
          <a:sy n="47" d="100"/>
        </p:scale>
        <p:origin x="2772" y="4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17931"/>
            <a:ext cx="68287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8</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18</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 July 2023</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 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 July 2023</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 July 2023</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 July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 July 2023</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 July 2023</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 July 2023</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 July 2023</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802.11-23/</a:t>
            </a:r>
            <a:r>
              <a:rPr kumimoji="0" lang="en-US"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0982r1</a:t>
            </a:r>
            <a:endPar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ww.itu.int/md/R19-WP5A-C-0723/en" TargetMode="External"/><Relationship Id="rId13" Type="http://schemas.openxmlformats.org/officeDocument/2006/relationships/hyperlink" Target="https://www.itu.int/md/R19-WP5A-C-0743/en" TargetMode="External"/><Relationship Id="rId18" Type="http://schemas.openxmlformats.org/officeDocument/2006/relationships/hyperlink" Target="https://www.itu.int/md/meetingdoc.asp?lang=en&amp;parent=R19-WP5A-C-0727" TargetMode="External"/><Relationship Id="rId3" Type="http://schemas.openxmlformats.org/officeDocument/2006/relationships/hyperlink" Target="https://www.itu.int/md/R19-WP5A-C-0597/en" TargetMode="External"/><Relationship Id="rId21" Type="http://schemas.openxmlformats.org/officeDocument/2006/relationships/hyperlink" Target="https://www.itu.int/md/meetingdoc.asp?lang=en&amp;parent=R19-WP5A-C&amp;source=China%20%28People&amp;#127;s%20Republic%20of%29" TargetMode="External"/><Relationship Id="rId7" Type="http://schemas.openxmlformats.org/officeDocument/2006/relationships/hyperlink" Target="http://www.itu.int/md/R19-WP5A-C-0675" TargetMode="External"/><Relationship Id="rId12" Type="http://schemas.openxmlformats.org/officeDocument/2006/relationships/hyperlink" Target="https://www.itu.int/md/R19-WP5A-C-0727/en" TargetMode="External"/><Relationship Id="rId17" Type="http://schemas.openxmlformats.org/officeDocument/2006/relationships/hyperlink" Target="https://www.itu.int/md/meetingdoc.asp?lang=en&amp;parent=R19-WP5A-C-0725" TargetMode="External"/><Relationship Id="rId2" Type="http://schemas.openxmlformats.org/officeDocument/2006/relationships/hyperlink" Target="mailto:langbaozhen@sina.com?subject=WP5A-meeting" TargetMode="External"/><Relationship Id="rId16" Type="http://schemas.openxmlformats.org/officeDocument/2006/relationships/hyperlink" Target="https://www.itu.int/md/meetingdoc.asp?lang=en&amp;parent=R19-WP5A-C&amp;source=Canada" TargetMode="External"/><Relationship Id="rId20" Type="http://schemas.openxmlformats.org/officeDocument/2006/relationships/hyperlink" Target="https://www.itu.int/md/meetingdoc.asp?lang=en&amp;parent=R19-WP5A-C-0743" TargetMode="External"/><Relationship Id="rId1" Type="http://schemas.openxmlformats.org/officeDocument/2006/relationships/slideLayout" Target="../slideLayouts/slideLayout2.xml"/><Relationship Id="rId6" Type="http://schemas.openxmlformats.org/officeDocument/2006/relationships/hyperlink" Target="http://www.itu.int/md/R19-WP5A-C-0654" TargetMode="External"/><Relationship Id="rId11" Type="http://schemas.openxmlformats.org/officeDocument/2006/relationships/hyperlink" Target="https://www.itu.int/md/R19-WP5A-C-0725/en" TargetMode="External"/><Relationship Id="rId5" Type="http://schemas.openxmlformats.org/officeDocument/2006/relationships/hyperlink" Target="https://www.itu.int/dms_pub/itu-r/md/19/wp5a/c/R19-WP5A-C-0597!N17!MSW-E.docx" TargetMode="External"/><Relationship Id="rId15" Type="http://schemas.openxmlformats.org/officeDocument/2006/relationships/hyperlink" Target="https://www.itu.int/md/meetingdoc.asp?lang=en&amp;parent=R19-WP5A-C-0723" TargetMode="External"/><Relationship Id="rId10" Type="http://schemas.openxmlformats.org/officeDocument/2006/relationships/hyperlink" Target="https://www.itu.int/dms_pub/itu-r/md/19/wp5a/c/R19-WP5A-C-0708!N09!MSW-E.docx" TargetMode="External"/><Relationship Id="rId19" Type="http://schemas.openxmlformats.org/officeDocument/2006/relationships/hyperlink" Target="https://www.itu.int/md/meetingdoc.asp?lang=en&amp;parent=R19-WP5A-C&amp;source=France" TargetMode="External"/><Relationship Id="rId4" Type="http://schemas.openxmlformats.org/officeDocument/2006/relationships/hyperlink" Target="https://www.itu.int/dms_pub/itu-r/md/19/wp5a/c/R19-WP5A-C-0597!N16!MSW-E.docx" TargetMode="External"/><Relationship Id="rId9" Type="http://schemas.openxmlformats.org/officeDocument/2006/relationships/hyperlink" Target="https://www.itu.int/md/R19-WP5A-C-0708/en" TargetMode="External"/><Relationship Id="rId14" Type="http://schemas.openxmlformats.org/officeDocument/2006/relationships/hyperlink" Target="https://extranet.itu.int/rsg-meetings/sg5/wp5a/Share/5A2-Systems%20and%20Standards/SWG%205A2-2%20BWA/IEEE-01-E.docx?d=w54b5745a91f6425581184968a46e4ed0"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tu.int/md/meetingdoc.asp?lang=en&amp;parent=R19-WP5A-C&amp;source=Canada" TargetMode="External"/><Relationship Id="rId2" Type="http://schemas.openxmlformats.org/officeDocument/2006/relationships/hyperlink" Target="https://www.itu.int/md/meetingdoc.asp?lang=en&amp;parent=R19-WP5A-C-0723" TargetMode="External"/><Relationship Id="rId1" Type="http://schemas.openxmlformats.org/officeDocument/2006/relationships/slideLayout" Target="../slideLayouts/slideLayout2.xml"/><Relationship Id="rId4" Type="http://schemas.openxmlformats.org/officeDocument/2006/relationships/hyperlink" Target="https://www.itu.int/md/meetingdoc.asp?lang=en&amp;parent=R19-WP5A-C-0725"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md/meetingdoc.asp?lang=en&amp;parent=R19-WP5A-C&amp;source=France" TargetMode="External"/><Relationship Id="rId2" Type="http://schemas.openxmlformats.org/officeDocument/2006/relationships/hyperlink" Target="https://www.itu.int/md/meetingdoc.asp?lang=en&amp;parent=R19-WP5A-C-0727" TargetMode="External"/><Relationship Id="rId1" Type="http://schemas.openxmlformats.org/officeDocument/2006/relationships/slideLayout" Target="../slideLayouts/slideLayout2.xml"/><Relationship Id="rId5" Type="http://schemas.openxmlformats.org/officeDocument/2006/relationships/hyperlink" Target="https://www.itu.int/md/meetingdoc.asp?lang=en&amp;parent=R19-WP5A-C&amp;source=China%20%28People&amp;#127;s%20Republic%20of%29" TargetMode="External"/><Relationship Id="rId4" Type="http://schemas.openxmlformats.org/officeDocument/2006/relationships/hyperlink" Target="https://www.itu.int/md/meetingdoc.asp?lang=en&amp;parent=R19-WP5A-C-0743"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www.itu.int/dms_pub/itu-r/md/19/wp5a/c/R19-WP5A-C-0597!N16!MSW-E.docx" TargetMode="External"/><Relationship Id="rId3" Type="http://schemas.openxmlformats.org/officeDocument/2006/relationships/hyperlink" Target="https://www.itu.int/md/R19-WP5A-C-0723/en" TargetMode="External"/><Relationship Id="rId7" Type="http://schemas.openxmlformats.org/officeDocument/2006/relationships/hyperlink" Target="http://www.itu.int/md/R19-WP5A-C-0675" TargetMode="External"/><Relationship Id="rId2" Type="http://schemas.openxmlformats.org/officeDocument/2006/relationships/hyperlink" Target="https://www.itu.int/md/meetingdoc.asp?lang=en&amp;parent=R19-WP5A-C-0769" TargetMode="External"/><Relationship Id="rId1" Type="http://schemas.openxmlformats.org/officeDocument/2006/relationships/slideLayout" Target="../slideLayouts/slideLayout2.xml"/><Relationship Id="rId6" Type="http://schemas.openxmlformats.org/officeDocument/2006/relationships/hyperlink" Target="https://www.itu.int/dms_pub/itu-r/md/19/wp5a/c/R19-WP5A-C-0597!N17!MSW-E.docx" TargetMode="External"/><Relationship Id="rId5" Type="http://schemas.openxmlformats.org/officeDocument/2006/relationships/hyperlink" Target="https://www.itu.int/md/R19-WP5A-C-0597/en" TargetMode="External"/><Relationship Id="rId10" Type="http://schemas.openxmlformats.org/officeDocument/2006/relationships/hyperlink" Target="https://www.itu.int/dms_pub/itu-r/md/19/wp5a/c/R19-WP5A-C-0769!N10!MSW-E.docx" TargetMode="External"/><Relationship Id="rId4" Type="http://schemas.openxmlformats.org/officeDocument/2006/relationships/hyperlink" Target="http://www.itu.int/md/R19-WP5A-C-0654" TargetMode="External"/><Relationship Id="rId9" Type="http://schemas.openxmlformats.org/officeDocument/2006/relationships/hyperlink" Target="https://www.itu.int/md/R19-WP5D-C-1685/en"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www.itu.int/md/R19-WP5A-C-0723/en" TargetMode="External"/><Relationship Id="rId3" Type="http://schemas.openxmlformats.org/officeDocument/2006/relationships/hyperlink" Target="https://www.itu.int/dms_pub/itu-r/md/19/wp5a/c/R19-WP5A-C-0769!N09!MSW-E.docx" TargetMode="External"/><Relationship Id="rId7" Type="http://schemas.openxmlformats.org/officeDocument/2006/relationships/hyperlink" Target="http://www.itu.int/md/R19-WP5A-C-0675" TargetMode="External"/><Relationship Id="rId2" Type="http://schemas.openxmlformats.org/officeDocument/2006/relationships/hyperlink" Target="https://www.itu.int/md/meetingdoc.asp?lang=en&amp;parent=R19-WP5A-C-0769" TargetMode="External"/><Relationship Id="rId1" Type="http://schemas.openxmlformats.org/officeDocument/2006/relationships/slideLayout" Target="../slideLayouts/slideLayout2.xml"/><Relationship Id="rId6" Type="http://schemas.openxmlformats.org/officeDocument/2006/relationships/hyperlink" Target="http://www.itu.int/md/R19-WP5A-C-0654" TargetMode="External"/><Relationship Id="rId5" Type="http://schemas.openxmlformats.org/officeDocument/2006/relationships/hyperlink" Target="https://www.itu.int/dms_pub/itu-r/md/19/wp5a/c/R19-WP5A-C-0597!N17!MSW-E.docx" TargetMode="External"/><Relationship Id="rId4" Type="http://schemas.openxmlformats.org/officeDocument/2006/relationships/hyperlink" Target="https://www.itu.int/md/R19-WP5A-C-0597/en" TargetMode="External"/><Relationship Id="rId9" Type="http://schemas.openxmlformats.org/officeDocument/2006/relationships/hyperlink" Target="https://www.itu.int/dms_pub/itu-r/md/19/wp5a/c/R19-WP5A-C-0597!N16!MSW-E.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itu.int/events/eventdetails.asp?eventid=20096" TargetMode="External"/><Relationship Id="rId2" Type="http://schemas.openxmlformats.org/officeDocument/2006/relationships/hyperlink" Target="https://www.itu.int/events/eventdetails.asp?eventid=20117"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13" Type="http://schemas.openxmlformats.org/officeDocument/2006/relationships/hyperlink" Target="https://www.itu.int/md/meetingdoc.asp?lang=en&amp;parent=R19-WP5A-C-0547"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12" Type="http://schemas.openxmlformats.org/officeDocument/2006/relationships/hyperlink" Target="https://www.itu.int/md/meetingdoc.asp?lang=en&amp;parent=R19-WP5A-C-043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11" Type="http://schemas.openxmlformats.org/officeDocument/2006/relationships/hyperlink" Target="https://www.itu.int/md/meetingdoc.asp?lang=en&amp;parent=R19-WP5A-C-0439" TargetMode="External"/><Relationship Id="rId5" Type="http://schemas.openxmlformats.org/officeDocument/2006/relationships/hyperlink" Target="https://www.itu.int/md/meetingdoc.asp?lang=en&amp;parent=R19-WP5A-C-0044" TargetMode="External"/><Relationship Id="rId15" Type="http://schemas.openxmlformats.org/officeDocument/2006/relationships/hyperlink" Target="http://www.itu.int/md/R19-WP5A-C-0675" TargetMode="External"/><Relationship Id="rId10" Type="http://schemas.openxmlformats.org/officeDocument/2006/relationships/hyperlink" Target="https://www.itu.int/md/meetingdoc.asp?lang=en&amp;parent=R19-WP5A-C-0246" TargetMode="External"/><Relationship Id="rId4" Type="http://schemas.openxmlformats.org/officeDocument/2006/relationships/hyperlink" Target="https://www.itu.int/dms_pubrec/itu-r/rec/m/R-REC-M.1801-2-201302-I!!PDF-E.pdf" TargetMode="External"/><Relationship Id="rId9" Type="http://schemas.openxmlformats.org/officeDocument/2006/relationships/hyperlink" Target="https://www.itu.int/md/meetingdoc.asp?lang=en&amp;parent=R19-WP5A-C-0245" TargetMode="External"/><Relationship Id="rId14" Type="http://schemas.openxmlformats.org/officeDocument/2006/relationships/hyperlink" Target="https://www.itu.int/md/meetingdoc.asp?lang=en&amp;parent=R19-WP5A-C-0546"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3/11-23-0210-00-0itu-itu-ahg-minutes-for-march-2023-plenary.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2023-13-07</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 July 2023</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294730262"/>
              </p:ext>
            </p:extLst>
          </p:nvPr>
        </p:nvGraphicFramePr>
        <p:xfrm>
          <a:off x="631825" y="2573338"/>
          <a:ext cx="10744200" cy="3746500"/>
        </p:xfrm>
        <a:graphic>
          <a:graphicData uri="http://schemas.openxmlformats.org/presentationml/2006/ole">
            <mc:AlternateContent xmlns:mc="http://schemas.openxmlformats.org/markup-compatibility/2006">
              <mc:Choice xmlns:v="urn:schemas-microsoft-com:vml" Requires="v">
                <p:oleObj name="Document" r:id="rId3" imgW="8245941" imgH="2880524" progId="Word.Document.8">
                  <p:embed/>
                </p:oleObj>
              </mc:Choice>
              <mc:Fallback>
                <p:oleObj name="Document" r:id="rId3" imgW="8245941" imgH="2880524" progId="Word.Document.8">
                  <p:embed/>
                  <p:pic>
                    <p:nvPicPr>
                      <p:cNvPr id="9" name="Object 3"/>
                      <p:cNvPicPr>
                        <a:picLocks noChangeAspect="1" noChangeArrowheads="1"/>
                      </p:cNvPicPr>
                      <p:nvPr/>
                    </p:nvPicPr>
                    <p:blipFill>
                      <a:blip r:embed="rId4"/>
                      <a:srcRect/>
                      <a:stretch>
                        <a:fillRect/>
                      </a:stretch>
                    </p:blipFill>
                    <p:spPr bwMode="auto">
                      <a:xfrm>
                        <a:off x="631825" y="2573338"/>
                        <a:ext cx="10744200" cy="3746500"/>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65200" y="1066800"/>
            <a:ext cx="10361084" cy="5073649"/>
          </a:xfrm>
          <a:ln/>
        </p:spPr>
        <p:txBody>
          <a:bodyPr/>
          <a:lstStyle/>
          <a:p>
            <a:pPr marL="0" indent="0">
              <a:spcBef>
                <a:spcPts val="200"/>
              </a:spcBef>
              <a:defRPr/>
            </a:pPr>
            <a:r>
              <a:rPr lang="en-US" sz="2000" dirty="0"/>
              <a:t>New Contributions</a:t>
            </a:r>
          </a:p>
          <a:p>
            <a:pPr marL="457200" indent="-457200">
              <a:spcBef>
                <a:spcPts val="200"/>
              </a:spcBef>
              <a:buFont typeface="+mj-lt"/>
              <a:buAutoNum type="alphaLcPeriod"/>
              <a:defRPr/>
            </a:pPr>
            <a:r>
              <a:rPr lang="en-US" sz="1800" dirty="0"/>
              <a:t>N/A</a:t>
            </a:r>
            <a:endParaRPr lang="en-US" sz="1600" dirty="0"/>
          </a:p>
          <a:p>
            <a:pPr marL="0" indent="0">
              <a:spcBef>
                <a:spcPts val="200"/>
              </a:spcBef>
              <a:defRPr/>
            </a:pPr>
            <a:r>
              <a:rPr lang="en-US" sz="2000" dirty="0"/>
              <a:t>Contribution for Further Discussion</a:t>
            </a:r>
          </a:p>
          <a:p>
            <a:pPr marL="457200" indent="-457200">
              <a:spcBef>
                <a:spcPts val="200"/>
              </a:spcBef>
              <a:buFont typeface="+mj-lt"/>
              <a:buAutoNum type="alphaLcPeriod"/>
              <a:defRPr/>
            </a:pPr>
            <a:r>
              <a:rPr lang="en-US" sz="1800" dirty="0"/>
              <a:t>N/A</a:t>
            </a:r>
            <a:endParaRPr lang="en-US" sz="1600" dirty="0"/>
          </a:p>
          <a:p>
            <a:pPr marL="0" indent="0">
              <a:spcBef>
                <a:spcPts val="200"/>
              </a:spcBef>
              <a:defRPr/>
            </a:pPr>
            <a:r>
              <a:rPr lang="en-US" sz="2000" dirty="0"/>
              <a:t>References </a:t>
            </a:r>
            <a:endParaRPr lang="en-US" sz="2200" dirty="0"/>
          </a:p>
          <a:p>
            <a:pPr fontAlgn="t">
              <a:buFont typeface="Arial" panose="020B0604020202020204" pitchFamily="34" charset="0"/>
              <a:buChar char="•"/>
            </a:pPr>
            <a:r>
              <a:rPr lang="en-US" sz="1800" b="1" dirty="0"/>
              <a:t>N/A</a:t>
            </a:r>
            <a:endParaRPr lang="en-US" sz="1600" dirty="0">
              <a:solidFill>
                <a:schemeClr val="tx1"/>
              </a:solidFill>
            </a:endParaRPr>
          </a:p>
          <a:p>
            <a:pPr marL="0" indent="0">
              <a:spcBef>
                <a:spcPts val="200"/>
              </a:spcBef>
              <a:defRPr/>
            </a:pPr>
            <a:endParaRPr lang="en-US" sz="2200" dirty="0"/>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Date Placeholder 6"/>
          <p:cNvSpPr>
            <a:spLocks noGrp="1"/>
          </p:cNvSpPr>
          <p:nvPr>
            <p:ph type="dt" idx="15"/>
          </p:nvPr>
        </p:nvSpPr>
        <p:spPr/>
        <p:txBody>
          <a:bodyPr/>
          <a:lstStyle/>
          <a:p>
            <a:r>
              <a:rPr lang="en-US" dirty="0"/>
              <a:t> 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C78DE-49FB-1700-2682-56AE603058ED}"/>
              </a:ext>
            </a:extLst>
          </p:cNvPr>
          <p:cNvSpPr>
            <a:spLocks noGrp="1"/>
          </p:cNvSpPr>
          <p:nvPr>
            <p:ph type="title"/>
          </p:nvPr>
        </p:nvSpPr>
        <p:spPr>
          <a:xfrm>
            <a:off x="914401" y="685801"/>
            <a:ext cx="10361084" cy="533399"/>
          </a:xfrm>
        </p:spPr>
        <p:txBody>
          <a:bodyPr/>
          <a:lstStyle/>
          <a:p>
            <a:r>
              <a:rPr lang="en-US" sz="3200" dirty="0"/>
              <a:t>Updates from ITU-R WP5A: Input Contributions</a:t>
            </a:r>
            <a:endParaRPr lang="en-US" dirty="0"/>
          </a:p>
        </p:txBody>
      </p:sp>
      <p:graphicFrame>
        <p:nvGraphicFramePr>
          <p:cNvPr id="8" name="Content Placeholder 7">
            <a:extLst>
              <a:ext uri="{FF2B5EF4-FFF2-40B4-BE49-F238E27FC236}">
                <a16:creationId xmlns:a16="http://schemas.microsoft.com/office/drawing/2014/main" id="{294810BD-8142-607A-4CA8-8E9FBBC39A1B}"/>
              </a:ext>
            </a:extLst>
          </p:cNvPr>
          <p:cNvGraphicFramePr>
            <a:graphicFrameLocks noGrp="1"/>
          </p:cNvGraphicFramePr>
          <p:nvPr>
            <p:ph idx="1"/>
            <p:extLst>
              <p:ext uri="{D42A27DB-BD31-4B8C-83A1-F6EECF244321}">
                <p14:modId xmlns:p14="http://schemas.microsoft.com/office/powerpoint/2010/main" val="3283458590"/>
              </p:ext>
            </p:extLst>
          </p:nvPr>
        </p:nvGraphicFramePr>
        <p:xfrm>
          <a:off x="913872" y="1298576"/>
          <a:ext cx="10475912" cy="2198356"/>
        </p:xfrm>
        <a:graphic>
          <a:graphicData uri="http://schemas.openxmlformats.org/drawingml/2006/table">
            <a:tbl>
              <a:tblPr firstRow="1" firstCol="1" lastRow="1" lastCol="1" bandRow="1" bandCol="1"/>
              <a:tblGrid>
                <a:gridCol w="3017063">
                  <a:extLst>
                    <a:ext uri="{9D8B030D-6E8A-4147-A177-3AD203B41FA5}">
                      <a16:colId xmlns:a16="http://schemas.microsoft.com/office/drawing/2014/main" val="3745751659"/>
                    </a:ext>
                  </a:extLst>
                </a:gridCol>
                <a:gridCol w="7458849">
                  <a:extLst>
                    <a:ext uri="{9D8B030D-6E8A-4147-A177-3AD203B41FA5}">
                      <a16:colId xmlns:a16="http://schemas.microsoft.com/office/drawing/2014/main" val="1162445900"/>
                    </a:ext>
                  </a:extLst>
                </a:gridCol>
              </a:tblGrid>
              <a:tr h="242421">
                <a:tc gridSpan="2">
                  <a:txBody>
                    <a:bodyPr/>
                    <a:lstStyle/>
                    <a:p>
                      <a:pPr marL="0" marR="0" hangingPunct="0">
                        <a:spcBef>
                          <a:spcPts val="200"/>
                        </a:spcBef>
                        <a:spcAft>
                          <a:spcPts val="200"/>
                        </a:spcAft>
                        <a:tabLst>
                          <a:tab pos="720090" algn="l"/>
                          <a:tab pos="1188085" algn="l"/>
                          <a:tab pos="1440180" algn="l"/>
                          <a:tab pos="720090" algn="l"/>
                          <a:tab pos="1188085" algn="l"/>
                          <a:tab pos="1383030" algn="l"/>
                          <a:tab pos="1440180" algn="l"/>
                        </a:tabLst>
                      </a:pPr>
                      <a:r>
                        <a:rPr lang="en-CA" sz="1600" b="1" dirty="0">
                          <a:solidFill>
                            <a:srgbClr val="000000"/>
                          </a:solidFill>
                          <a:effectLst/>
                          <a:latin typeface="Arial" panose="020B0604020202020204" pitchFamily="34" charset="0"/>
                          <a:ea typeface="Times New Roman" panose="02020603050405020304" pitchFamily="18" charset="0"/>
                        </a:rPr>
                        <a:t>Working Group 2: Systems and standards (Chairman: </a:t>
                      </a:r>
                      <a:r>
                        <a:rPr lang="en-CA" sz="1600" b="1" u="sng" dirty="0">
                          <a:solidFill>
                            <a:srgbClr val="0000CC"/>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Lang</a:t>
                      </a:r>
                      <a:r>
                        <a:rPr lang="en-CA" sz="1600" b="1" u="sng" dirty="0">
                          <a:solidFill>
                            <a:srgbClr val="CCCCFF"/>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CA" sz="1600" b="1" u="sng" dirty="0" err="1">
                          <a:solidFill>
                            <a:srgbClr val="0000CC"/>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Baozhen</a:t>
                      </a:r>
                      <a:r>
                        <a:rPr lang="en-CA" sz="1600" b="1" dirty="0">
                          <a:solidFill>
                            <a:srgbClr val="000000"/>
                          </a:solidFill>
                          <a:effectLst/>
                          <a:latin typeface="Arial" panose="020B0604020202020204" pitchFamily="34" charset="0"/>
                          <a:ea typeface="Times New Roman" panose="02020603050405020304" pitchFamily="18" charset="0"/>
                        </a:rPr>
                        <a:t>, China)</a:t>
                      </a:r>
                      <a:endParaRPr lang="en-US" sz="2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extLst>
                  <a:ext uri="{0D108BD9-81ED-4DB2-BD59-A6C34878D82A}">
                    <a16:rowId xmlns:a16="http://schemas.microsoft.com/office/drawing/2014/main" val="3161297708"/>
                  </a:ext>
                </a:extLst>
              </a:tr>
              <a:tr h="1954516">
                <a:tc>
                  <a:txBody>
                    <a:bodyPr/>
                    <a:lstStyle/>
                    <a:p>
                      <a:pPr marL="0" marR="0" hangingPunct="0">
                        <a:spcBef>
                          <a:spcPts val="100"/>
                        </a:spcBef>
                        <a:spcAft>
                          <a:spcPts val="100"/>
                        </a:spcAft>
                        <a:tabLst>
                          <a:tab pos="720090" algn="l"/>
                          <a:tab pos="1188085" algn="l"/>
                          <a:tab pos="1440180" algn="l"/>
                          <a:tab pos="720090" algn="l"/>
                          <a:tab pos="1188085" algn="l"/>
                          <a:tab pos="1383030" algn="l"/>
                          <a:tab pos="1440180" algn="l"/>
                        </a:tabLst>
                      </a:pPr>
                      <a:r>
                        <a:rPr lang="en-CA" sz="1600" b="1" dirty="0">
                          <a:solidFill>
                            <a:srgbClr val="000000"/>
                          </a:solidFill>
                          <a:effectLst/>
                          <a:latin typeface="Arial" panose="020B0604020202020204" pitchFamily="34" charset="0"/>
                          <a:ea typeface="Times New Roman" panose="02020603050405020304" pitchFamily="18" charset="0"/>
                        </a:rPr>
                        <a:t>Broadband Wireless Access</a:t>
                      </a:r>
                      <a:endParaRPr lang="en-US" sz="2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FFFF"/>
                    </a:solidFill>
                  </a:tcPr>
                </a:tc>
                <a:tc>
                  <a:txBody>
                    <a:bodyPr/>
                    <a:lstStyle/>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n-CA" sz="1600" i="1" u="sng" dirty="0">
                          <a:solidFill>
                            <a:srgbClr val="000000"/>
                          </a:solidFill>
                          <a:effectLst/>
                          <a:latin typeface="Arial" panose="020B0604020202020204" pitchFamily="34" charset="0"/>
                          <a:ea typeface="Times New Roman" panose="02020603050405020304" pitchFamily="18" charset="0"/>
                        </a:rPr>
                        <a:t>Rec. M.1801: </a:t>
                      </a:r>
                      <a:r>
                        <a:rPr lang="en-CA" sz="1600" u="sng" dirty="0">
                          <a:solidFill>
                            <a:srgbClr val="0000CC"/>
                          </a:solidFill>
                          <a:effectLst/>
                          <a:highlight>
                            <a:srgbClr val="00FF00"/>
                          </a:highlight>
                          <a:latin typeface="Arial" panose="020B060402020202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597</a:t>
                      </a:r>
                      <a:r>
                        <a:rPr lang="en-CA" sz="1600" u="sng" dirty="0">
                          <a:solidFill>
                            <a:srgbClr val="0000CC"/>
                          </a:solidFill>
                          <a:effectLst/>
                          <a:highlight>
                            <a:srgbClr val="00FF00"/>
                          </a:highlight>
                          <a:latin typeface="Arial" panose="020B0604020202020204" pitchFamily="34" charset="0"/>
                          <a:ea typeface="Times New Roman" panose="02020603050405020304" pitchFamily="18" charset="0"/>
                        </a:rPr>
                        <a:t> </a:t>
                      </a:r>
                      <a:r>
                        <a:rPr lang="en-CA" sz="1600" u="sng" dirty="0">
                          <a:solidFill>
                            <a:srgbClr val="0000CC"/>
                          </a:solidFill>
                          <a:effectLst/>
                          <a:highlight>
                            <a:srgbClr val="00FF00"/>
                          </a:highlight>
                          <a:latin typeface="Arial" panose="020B0604020202020204"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Annex 16</a:t>
                      </a:r>
                      <a:r>
                        <a:rPr lang="en-CA" sz="1600" u="sng" dirty="0">
                          <a:solidFill>
                            <a:srgbClr val="0000CC"/>
                          </a:solidFill>
                          <a:effectLst/>
                          <a:highlight>
                            <a:srgbClr val="00FF00"/>
                          </a:highlight>
                          <a:latin typeface="Arial" panose="020B0604020202020204" pitchFamily="34" charset="0"/>
                          <a:ea typeface="Times New Roman" panose="02020603050405020304" pitchFamily="18" charset="0"/>
                        </a:rPr>
                        <a:t> </a:t>
                      </a:r>
                      <a:r>
                        <a:rPr lang="en-CA" sz="1600" u="sng" dirty="0">
                          <a:solidFill>
                            <a:srgbClr val="000000"/>
                          </a:solidFill>
                          <a:effectLst/>
                          <a:highlight>
                            <a:srgbClr val="00FF00"/>
                          </a:highlight>
                          <a:latin typeface="Arial" panose="020B0604020202020204" pitchFamily="34" charset="0"/>
                          <a:ea typeface="Times New Roman" panose="02020603050405020304" pitchFamily="18" charset="0"/>
                        </a:rPr>
                        <a:t>(WP 5A)</a:t>
                      </a:r>
                      <a:endParaRPr lang="en-US" sz="2800" dirty="0">
                        <a:effectLst/>
                        <a:latin typeface="Times New Roman" panose="02020603050405020304" pitchFamily="18" charset="0"/>
                        <a:ea typeface="Times New Roman" panose="02020603050405020304" pitchFamily="18" charset="0"/>
                      </a:endParaRPr>
                    </a:p>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n-CA" sz="1600" i="1" u="sng" dirty="0">
                          <a:solidFill>
                            <a:srgbClr val="000000"/>
                          </a:solidFill>
                          <a:effectLst/>
                          <a:latin typeface="Arial" panose="020B0604020202020204" pitchFamily="34" charset="0"/>
                          <a:ea typeface="Times New Roman" panose="02020603050405020304" pitchFamily="18" charset="0"/>
                        </a:rPr>
                        <a:t>Rep. M.[BB-WAS-FREQ]: </a:t>
                      </a:r>
                      <a:r>
                        <a:rPr lang="en-CA" sz="1600" u="sng" dirty="0">
                          <a:solidFill>
                            <a:srgbClr val="0000CC"/>
                          </a:solidFill>
                          <a:effectLst/>
                          <a:highlight>
                            <a:srgbClr val="00FF00"/>
                          </a:highlight>
                          <a:latin typeface="Arial" panose="020B060402020202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597</a:t>
                      </a:r>
                      <a:r>
                        <a:rPr lang="en-CA" sz="1600" u="sng" dirty="0">
                          <a:solidFill>
                            <a:srgbClr val="0000CC"/>
                          </a:solidFill>
                          <a:effectLst/>
                          <a:highlight>
                            <a:srgbClr val="00FF00"/>
                          </a:highlight>
                          <a:latin typeface="Arial" panose="020B0604020202020204" pitchFamily="34" charset="0"/>
                          <a:ea typeface="Times New Roman" panose="02020603050405020304" pitchFamily="18" charset="0"/>
                        </a:rPr>
                        <a:t> </a:t>
                      </a:r>
                      <a:r>
                        <a:rPr lang="en-CA" sz="1600" u="sng" dirty="0">
                          <a:solidFill>
                            <a:srgbClr val="0000CC"/>
                          </a:solidFill>
                          <a:effectLst/>
                          <a:highlight>
                            <a:srgbClr val="00FF00"/>
                          </a:highlight>
                          <a:latin typeface="Arial" panose="020B0604020202020204" pitchFamily="34" charset="0"/>
                          <a:ea typeface="Times New Roman" panose="02020603050405020304" pitchFamily="18" charset="0"/>
                          <a:hlinkClick r:id="rId5">
                            <a:extLst>
                              <a:ext uri="{A12FA001-AC4F-418D-AE19-62706E023703}">
                                <ahyp:hlinkClr xmlns:ahyp="http://schemas.microsoft.com/office/drawing/2018/hyperlinkcolor" val="tx"/>
                              </a:ext>
                            </a:extLst>
                          </a:hlinkClick>
                        </a:rPr>
                        <a:t>Annex 17</a:t>
                      </a:r>
                      <a:r>
                        <a:rPr lang="en-CA" sz="1600" u="sng" dirty="0">
                          <a:solidFill>
                            <a:srgbClr val="0000CC"/>
                          </a:solidFill>
                          <a:effectLst/>
                          <a:highlight>
                            <a:srgbClr val="00FF00"/>
                          </a:highlight>
                          <a:latin typeface="Arial" panose="020B0604020202020204" pitchFamily="34" charset="0"/>
                          <a:ea typeface="Times New Roman" panose="02020603050405020304" pitchFamily="18" charset="0"/>
                        </a:rPr>
                        <a:t> </a:t>
                      </a:r>
                      <a:r>
                        <a:rPr lang="en-CA" sz="1600" u="sng" dirty="0">
                          <a:solidFill>
                            <a:srgbClr val="000000"/>
                          </a:solidFill>
                          <a:effectLst/>
                          <a:highlight>
                            <a:srgbClr val="00FF00"/>
                          </a:highlight>
                          <a:latin typeface="Arial" panose="020B0604020202020204" pitchFamily="34" charset="0"/>
                          <a:ea typeface="Times New Roman" panose="02020603050405020304" pitchFamily="18" charset="0"/>
                        </a:rPr>
                        <a:t>(WP 5A); </a:t>
                      </a:r>
                      <a:r>
                        <a:rPr lang="en-CA" sz="1600" u="sng" dirty="0">
                          <a:solidFill>
                            <a:srgbClr val="0000CC"/>
                          </a:solidFill>
                          <a:effectLst/>
                          <a:highlight>
                            <a:srgbClr val="00FF00"/>
                          </a:highlight>
                          <a:latin typeface="Arial" panose="020B0604020202020204" pitchFamily="34" charset="0"/>
                          <a:ea typeface="Times New Roman" panose="02020603050405020304" pitchFamily="18" charset="0"/>
                          <a:hlinkClick r:id="rId6">
                            <a:extLst>
                              <a:ext uri="{A12FA001-AC4F-418D-AE19-62706E023703}">
                                <ahyp:hlinkClr xmlns:ahyp="http://schemas.microsoft.com/office/drawing/2018/hyperlinkcolor" val="tx"/>
                              </a:ext>
                            </a:extLst>
                          </a:hlinkClick>
                        </a:rPr>
                        <a:t>654</a:t>
                      </a:r>
                      <a:r>
                        <a:rPr lang="en-CA" sz="1600" dirty="0">
                          <a:solidFill>
                            <a:srgbClr val="0000CC"/>
                          </a:solidFill>
                          <a:effectLst/>
                          <a:highlight>
                            <a:srgbClr val="00FF00"/>
                          </a:highlight>
                          <a:latin typeface="Arial" panose="020B0604020202020204" pitchFamily="34" charset="0"/>
                          <a:ea typeface="Times New Roman" panose="02020603050405020304" pitchFamily="18" charset="0"/>
                        </a:rPr>
                        <a:t> </a:t>
                      </a:r>
                      <a:r>
                        <a:rPr lang="en-CA" sz="1600" dirty="0">
                          <a:solidFill>
                            <a:srgbClr val="000000"/>
                          </a:solidFill>
                          <a:effectLst/>
                          <a:highlight>
                            <a:srgbClr val="00FF00"/>
                          </a:highlight>
                          <a:latin typeface="Arial" panose="020B0604020202020204" pitchFamily="34" charset="0"/>
                          <a:ea typeface="Times New Roman" panose="02020603050405020304" pitchFamily="18" charset="0"/>
                        </a:rPr>
                        <a:t>(Canada); </a:t>
                      </a:r>
                      <a:r>
                        <a:rPr lang="en-CA" sz="1600" u="sng" dirty="0">
                          <a:solidFill>
                            <a:srgbClr val="0000CC"/>
                          </a:solidFill>
                          <a:effectLst/>
                          <a:highlight>
                            <a:srgbClr val="00FF00"/>
                          </a:highlight>
                          <a:latin typeface="Arial" panose="020B0604020202020204" pitchFamily="34" charset="0"/>
                          <a:ea typeface="Times New Roman" panose="02020603050405020304" pitchFamily="18" charset="0"/>
                          <a:hlinkClick r:id="rId7">
                            <a:extLst>
                              <a:ext uri="{A12FA001-AC4F-418D-AE19-62706E023703}">
                                <ahyp:hlinkClr xmlns:ahyp="http://schemas.microsoft.com/office/drawing/2018/hyperlinkcolor" val="tx"/>
                              </a:ext>
                            </a:extLst>
                          </a:hlinkClick>
                        </a:rPr>
                        <a:t>675</a:t>
                      </a:r>
                      <a:r>
                        <a:rPr lang="en-CA" sz="1600" dirty="0">
                          <a:solidFill>
                            <a:srgbClr val="000000"/>
                          </a:solidFill>
                          <a:effectLst/>
                          <a:highlight>
                            <a:srgbClr val="00FF00"/>
                          </a:highlight>
                          <a:latin typeface="Arial" panose="020B0604020202020204" pitchFamily="34" charset="0"/>
                          <a:ea typeface="Times New Roman" panose="02020603050405020304" pitchFamily="18" charset="0"/>
                        </a:rPr>
                        <a:t> (IEEE)</a:t>
                      </a:r>
                      <a:r>
                        <a:rPr lang="en-CA" sz="1600" dirty="0">
                          <a:solidFill>
                            <a:srgbClr val="000000"/>
                          </a:solidFill>
                          <a:effectLst/>
                          <a:latin typeface="Arial" panose="020B0604020202020204" pitchFamily="34" charset="0"/>
                          <a:ea typeface="Times New Roman" panose="02020603050405020304" pitchFamily="18" charset="0"/>
                        </a:rPr>
                        <a:t>;</a:t>
                      </a:r>
                      <a:r>
                        <a:rPr lang="en-GB" sz="2800" dirty="0">
                          <a:solidFill>
                            <a:srgbClr val="000000"/>
                          </a:solidFill>
                          <a:effectLst/>
                          <a:latin typeface="Times New Roman" panose="02020603050405020304" pitchFamily="18" charset="0"/>
                          <a:ea typeface="Times New Roman" panose="02020603050405020304" pitchFamily="18" charset="0"/>
                        </a:rPr>
                        <a:t> </a:t>
                      </a:r>
                      <a:r>
                        <a:rPr lang="en-CA" sz="1600" u="sng" dirty="0">
                          <a:solidFill>
                            <a:srgbClr val="0000CC"/>
                          </a:solidFill>
                          <a:effectLst/>
                          <a:latin typeface="Arial" panose="020B0604020202020204" pitchFamily="34" charset="0"/>
                          <a:ea typeface="Times New Roman" panose="02020603050405020304" pitchFamily="18" charset="0"/>
                          <a:hlinkClick r:id="rId8">
                            <a:extLst>
                              <a:ext uri="{A12FA001-AC4F-418D-AE19-62706E023703}">
                                <ahyp:hlinkClr xmlns:ahyp="http://schemas.microsoft.com/office/drawing/2018/hyperlinkcolor" val="tx"/>
                              </a:ext>
                            </a:extLst>
                          </a:hlinkClick>
                        </a:rPr>
                        <a:t>723</a:t>
                      </a:r>
                      <a:r>
                        <a:rPr lang="en-CA" sz="1600" u="sng" dirty="0">
                          <a:solidFill>
                            <a:srgbClr val="0000CC"/>
                          </a:solidFill>
                          <a:effectLst/>
                          <a:latin typeface="Arial" panose="020B0604020202020204" pitchFamily="34" charset="0"/>
                          <a:ea typeface="Times New Roman" panose="02020603050405020304" pitchFamily="18" charset="0"/>
                        </a:rPr>
                        <a:t> </a:t>
                      </a:r>
                      <a:r>
                        <a:rPr lang="en-CA" sz="1600" u="sng" dirty="0">
                          <a:solidFill>
                            <a:srgbClr val="000000"/>
                          </a:solidFill>
                          <a:effectLst/>
                          <a:latin typeface="Arial" panose="020B0604020202020204" pitchFamily="34" charset="0"/>
                          <a:ea typeface="Times New Roman" panose="02020603050405020304" pitchFamily="18" charset="0"/>
                        </a:rPr>
                        <a:t>(Canada)</a:t>
                      </a:r>
                      <a:endParaRPr lang="en-US" sz="2800" dirty="0">
                        <a:effectLst/>
                        <a:latin typeface="Times New Roman" panose="02020603050405020304" pitchFamily="18" charset="0"/>
                        <a:ea typeface="Times New Roman" panose="02020603050405020304" pitchFamily="18" charset="0"/>
                      </a:endParaRPr>
                    </a:p>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n-CA" sz="1600" i="1" u="sng" dirty="0">
                          <a:solidFill>
                            <a:srgbClr val="000000"/>
                          </a:solidFill>
                          <a:effectLst/>
                          <a:latin typeface="Arial" panose="020B0604020202020204" pitchFamily="34" charset="0"/>
                          <a:ea typeface="Times New Roman" panose="02020603050405020304" pitchFamily="18" charset="0"/>
                        </a:rPr>
                        <a:t>Rec. M.1450: </a:t>
                      </a:r>
                      <a:r>
                        <a:rPr lang="en-CA" sz="1600" u="sng" dirty="0">
                          <a:solidFill>
                            <a:srgbClr val="0000CC"/>
                          </a:solidFill>
                          <a:effectLst/>
                          <a:latin typeface="Arial" panose="020B0604020202020204" pitchFamily="34" charset="0"/>
                          <a:ea typeface="Times New Roman" panose="02020603050405020304" pitchFamily="18" charset="0"/>
                          <a:hlinkClick r:id="rId9">
                            <a:extLst>
                              <a:ext uri="{A12FA001-AC4F-418D-AE19-62706E023703}">
                                <ahyp:hlinkClr xmlns:ahyp="http://schemas.microsoft.com/office/drawing/2018/hyperlinkcolor" val="tx"/>
                              </a:ext>
                            </a:extLst>
                          </a:hlinkClick>
                        </a:rPr>
                        <a:t>708</a:t>
                      </a:r>
                      <a:r>
                        <a:rPr lang="en-CA" sz="1600" u="sng" dirty="0">
                          <a:solidFill>
                            <a:srgbClr val="0000CC"/>
                          </a:solidFill>
                          <a:effectLst/>
                          <a:latin typeface="Arial" panose="020B0604020202020204" pitchFamily="34" charset="0"/>
                          <a:ea typeface="Times New Roman" panose="02020603050405020304" pitchFamily="18" charset="0"/>
                        </a:rPr>
                        <a:t> </a:t>
                      </a:r>
                      <a:r>
                        <a:rPr lang="en-CA" sz="1600" u="sng" dirty="0">
                          <a:solidFill>
                            <a:srgbClr val="0000CC"/>
                          </a:solidFill>
                          <a:effectLst/>
                          <a:latin typeface="Arial" panose="020B0604020202020204" pitchFamily="34" charset="0"/>
                          <a:ea typeface="Times New Roman" panose="02020603050405020304" pitchFamily="18" charset="0"/>
                          <a:hlinkClick r:id="rId10">
                            <a:extLst>
                              <a:ext uri="{A12FA001-AC4F-418D-AE19-62706E023703}">
                                <ahyp:hlinkClr xmlns:ahyp="http://schemas.microsoft.com/office/drawing/2018/hyperlinkcolor" val="tx"/>
                              </a:ext>
                            </a:extLst>
                          </a:hlinkClick>
                        </a:rPr>
                        <a:t>Annex 9</a:t>
                      </a:r>
                      <a:r>
                        <a:rPr lang="en-CA" sz="1600" u="sng" dirty="0">
                          <a:solidFill>
                            <a:srgbClr val="0000CC"/>
                          </a:solidFill>
                          <a:effectLst/>
                          <a:latin typeface="Arial" panose="020B0604020202020204" pitchFamily="34" charset="0"/>
                          <a:ea typeface="Times New Roman" panose="02020603050405020304" pitchFamily="18" charset="0"/>
                        </a:rPr>
                        <a:t> </a:t>
                      </a:r>
                      <a:r>
                        <a:rPr lang="en-CA" sz="1600" u="sng" dirty="0">
                          <a:solidFill>
                            <a:srgbClr val="000000"/>
                          </a:solidFill>
                          <a:effectLst/>
                          <a:latin typeface="Arial" panose="020B0604020202020204" pitchFamily="34" charset="0"/>
                          <a:ea typeface="Times New Roman" panose="02020603050405020304" pitchFamily="18" charset="0"/>
                        </a:rPr>
                        <a:t>(WP 5A); </a:t>
                      </a:r>
                      <a:r>
                        <a:rPr lang="en-CA" sz="1600" u="sng" dirty="0">
                          <a:solidFill>
                            <a:srgbClr val="0000CC"/>
                          </a:solidFill>
                          <a:effectLst/>
                          <a:latin typeface="Arial" panose="020B0604020202020204" pitchFamily="34" charset="0"/>
                          <a:ea typeface="Times New Roman" panose="02020603050405020304" pitchFamily="18" charset="0"/>
                          <a:hlinkClick r:id="rId11">
                            <a:extLst>
                              <a:ext uri="{A12FA001-AC4F-418D-AE19-62706E023703}">
                                <ahyp:hlinkClr xmlns:ahyp="http://schemas.microsoft.com/office/drawing/2018/hyperlinkcolor" val="tx"/>
                              </a:ext>
                            </a:extLst>
                          </a:hlinkClick>
                        </a:rPr>
                        <a:t>725</a:t>
                      </a:r>
                      <a:r>
                        <a:rPr lang="en-CA" sz="1600" u="sng" dirty="0">
                          <a:solidFill>
                            <a:srgbClr val="000000"/>
                          </a:solidFill>
                          <a:effectLst/>
                          <a:latin typeface="Arial" panose="020B0604020202020204" pitchFamily="34" charset="0"/>
                          <a:ea typeface="Times New Roman" panose="02020603050405020304" pitchFamily="18" charset="0"/>
                        </a:rPr>
                        <a:t> (Canada); </a:t>
                      </a:r>
                      <a:r>
                        <a:rPr lang="en-CA" sz="1600" u="sng" dirty="0">
                          <a:solidFill>
                            <a:srgbClr val="0000CC"/>
                          </a:solidFill>
                          <a:effectLst/>
                          <a:latin typeface="Arial" panose="020B0604020202020204" pitchFamily="34" charset="0"/>
                          <a:ea typeface="Times New Roman" panose="02020603050405020304" pitchFamily="18" charset="0"/>
                          <a:hlinkClick r:id="rId12">
                            <a:extLst>
                              <a:ext uri="{A12FA001-AC4F-418D-AE19-62706E023703}">
                                <ahyp:hlinkClr xmlns:ahyp="http://schemas.microsoft.com/office/drawing/2018/hyperlinkcolor" val="tx"/>
                              </a:ext>
                            </a:extLst>
                          </a:hlinkClick>
                        </a:rPr>
                        <a:t>727</a:t>
                      </a:r>
                      <a:r>
                        <a:rPr lang="en-CA" sz="1600" u="sng" dirty="0">
                          <a:solidFill>
                            <a:srgbClr val="000000"/>
                          </a:solidFill>
                          <a:effectLst/>
                          <a:latin typeface="Arial" panose="020B0604020202020204" pitchFamily="34" charset="0"/>
                          <a:ea typeface="Times New Roman" panose="02020603050405020304" pitchFamily="18" charset="0"/>
                        </a:rPr>
                        <a:t> (France); </a:t>
                      </a:r>
                      <a:r>
                        <a:rPr lang="en-CA" sz="1600" u="sng" dirty="0">
                          <a:solidFill>
                            <a:srgbClr val="0000CC"/>
                          </a:solidFill>
                          <a:effectLst/>
                          <a:latin typeface="Arial" panose="020B0604020202020204" pitchFamily="34" charset="0"/>
                          <a:ea typeface="Times New Roman" panose="02020603050405020304" pitchFamily="18" charset="0"/>
                          <a:hlinkClick r:id="rId13">
                            <a:extLst>
                              <a:ext uri="{A12FA001-AC4F-418D-AE19-62706E023703}">
                                <ahyp:hlinkClr xmlns:ahyp="http://schemas.microsoft.com/office/drawing/2018/hyperlinkcolor" val="tx"/>
                              </a:ext>
                            </a:extLst>
                          </a:hlinkClick>
                        </a:rPr>
                        <a:t>743</a:t>
                      </a:r>
                      <a:r>
                        <a:rPr lang="en-CA" sz="1600" u="sng" dirty="0">
                          <a:solidFill>
                            <a:srgbClr val="000000"/>
                          </a:solidFill>
                          <a:effectLst/>
                          <a:latin typeface="Arial" panose="020B0604020202020204" pitchFamily="34" charset="0"/>
                          <a:ea typeface="Times New Roman" panose="02020603050405020304" pitchFamily="18" charset="0"/>
                        </a:rPr>
                        <a:t> (China, France), </a:t>
                      </a:r>
                      <a:r>
                        <a:rPr lang="en-US" sz="1800" dirty="0">
                          <a:solidFill>
                            <a:srgbClr val="0000CC"/>
                          </a:solidFill>
                          <a:effectLst/>
                          <a:latin typeface="Times New Roman" panose="02020603050405020304" pitchFamily="18" charset="0"/>
                          <a:ea typeface="Times New Roman" panose="02020603050405020304" pitchFamily="18" charset="0"/>
                          <a:hlinkClick r:id="rId14">
                            <a:extLst>
                              <a:ext uri="{A12FA001-AC4F-418D-AE19-62706E023703}">
                                <ahyp:hlinkClr xmlns:ahyp="http://schemas.microsoft.com/office/drawing/2018/hyperlinkcolor" val="tx"/>
                              </a:ext>
                            </a:extLst>
                          </a:hlinkClick>
                        </a:rPr>
                        <a:t>IEEE-01-E</a:t>
                      </a:r>
                      <a:endParaRPr lang="en-US" sz="1800" dirty="0">
                        <a:solidFill>
                          <a:srgbClr val="0000CC"/>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FFFF"/>
                    </a:solidFill>
                  </a:tcPr>
                </a:tc>
                <a:extLst>
                  <a:ext uri="{0D108BD9-81ED-4DB2-BD59-A6C34878D82A}">
                    <a16:rowId xmlns:a16="http://schemas.microsoft.com/office/drawing/2014/main" val="1819643833"/>
                  </a:ext>
                </a:extLst>
              </a:tr>
            </a:tbl>
          </a:graphicData>
        </a:graphic>
      </p:graphicFrame>
      <p:sp>
        <p:nvSpPr>
          <p:cNvPr id="4" name="Slide Number Placeholder 3">
            <a:extLst>
              <a:ext uri="{FF2B5EF4-FFF2-40B4-BE49-F238E27FC236}">
                <a16:creationId xmlns:a16="http://schemas.microsoft.com/office/drawing/2014/main" id="{E69D2B76-5191-8FCD-132F-F00E4E18274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039B156D-9957-7896-9A9A-999AF21A665A}"/>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1FBBC945-DA6A-8705-8B20-EBC52B7E66DA}"/>
              </a:ext>
            </a:extLst>
          </p:cNvPr>
          <p:cNvSpPr>
            <a:spLocks noGrp="1"/>
          </p:cNvSpPr>
          <p:nvPr>
            <p:ph type="dt" idx="15"/>
          </p:nvPr>
        </p:nvSpPr>
        <p:spPr/>
        <p:txBody>
          <a:bodyPr/>
          <a:lstStyle/>
          <a:p>
            <a:r>
              <a:rPr lang="en-US"/>
              <a:t> July 2023</a:t>
            </a:r>
            <a:endParaRPr lang="en-GB" dirty="0"/>
          </a:p>
        </p:txBody>
      </p:sp>
      <p:graphicFrame>
        <p:nvGraphicFramePr>
          <p:cNvPr id="9" name="Table 8">
            <a:extLst>
              <a:ext uri="{FF2B5EF4-FFF2-40B4-BE49-F238E27FC236}">
                <a16:creationId xmlns:a16="http://schemas.microsoft.com/office/drawing/2014/main" id="{6FAC2CA9-93E9-9383-E397-80D03085C287}"/>
              </a:ext>
            </a:extLst>
          </p:cNvPr>
          <p:cNvGraphicFramePr>
            <a:graphicFrameLocks noGrp="1"/>
          </p:cNvGraphicFramePr>
          <p:nvPr>
            <p:extLst>
              <p:ext uri="{D42A27DB-BD31-4B8C-83A1-F6EECF244321}">
                <p14:modId xmlns:p14="http://schemas.microsoft.com/office/powerpoint/2010/main" val="2760130622"/>
              </p:ext>
            </p:extLst>
          </p:nvPr>
        </p:nvGraphicFramePr>
        <p:xfrm>
          <a:off x="913872" y="3712368"/>
          <a:ext cx="10361612" cy="2637631"/>
        </p:xfrm>
        <a:graphic>
          <a:graphicData uri="http://schemas.openxmlformats.org/drawingml/2006/table">
            <a:tbl>
              <a:tblPr/>
              <a:tblGrid>
                <a:gridCol w="59083">
                  <a:extLst>
                    <a:ext uri="{9D8B030D-6E8A-4147-A177-3AD203B41FA5}">
                      <a16:colId xmlns:a16="http://schemas.microsoft.com/office/drawing/2014/main" val="3427177931"/>
                    </a:ext>
                  </a:extLst>
                </a:gridCol>
                <a:gridCol w="779645">
                  <a:extLst>
                    <a:ext uri="{9D8B030D-6E8A-4147-A177-3AD203B41FA5}">
                      <a16:colId xmlns:a16="http://schemas.microsoft.com/office/drawing/2014/main" val="515059089"/>
                    </a:ext>
                  </a:extLst>
                </a:gridCol>
                <a:gridCol w="7772400">
                  <a:extLst>
                    <a:ext uri="{9D8B030D-6E8A-4147-A177-3AD203B41FA5}">
                      <a16:colId xmlns:a16="http://schemas.microsoft.com/office/drawing/2014/main" val="2607176279"/>
                    </a:ext>
                  </a:extLst>
                </a:gridCol>
                <a:gridCol w="1750484">
                  <a:extLst>
                    <a:ext uri="{9D8B030D-6E8A-4147-A177-3AD203B41FA5}">
                      <a16:colId xmlns:a16="http://schemas.microsoft.com/office/drawing/2014/main" val="4246530322"/>
                    </a:ext>
                  </a:extLst>
                </a:gridCol>
              </a:tblGrid>
              <a:tr h="533399">
                <a:tc>
                  <a:txBody>
                    <a:bodyPr/>
                    <a:lstStyle/>
                    <a:p>
                      <a:endParaRPr lang="en-US" sz="1400"/>
                    </a:p>
                  </a:txBody>
                  <a:tcPr marL="12700" marR="12700" marT="12700" marB="12700">
                    <a:lnL>
                      <a:noFill/>
                    </a:lnL>
                    <a:lnR>
                      <a:noFill/>
                    </a:lnR>
                    <a:lnT>
                      <a:noFill/>
                    </a:lnT>
                    <a:lnB>
                      <a:noFill/>
                    </a:lnB>
                    <a:solidFill>
                      <a:srgbClr val="FFFFFF"/>
                    </a:solidFill>
                  </a:tcPr>
                </a:tc>
                <a:tc>
                  <a:txBody>
                    <a:bodyPr/>
                    <a:lstStyle/>
                    <a:p>
                      <a:r>
                        <a:rPr lang="en-US" sz="1600" b="1" dirty="0">
                          <a:solidFill>
                            <a:srgbClr val="0000CC"/>
                          </a:solidFill>
                          <a:hlinkClick r:id="rId15">
                            <a:extLst>
                              <a:ext uri="{A12FA001-AC4F-418D-AE19-62706E023703}">
                                <ahyp:hlinkClr xmlns:ahyp="http://schemas.microsoft.com/office/drawing/2018/hyperlinkcolor" val="tx"/>
                              </a:ext>
                            </a:extLst>
                          </a:hlinkClick>
                        </a:rPr>
                        <a:t>[ 723 ]</a:t>
                      </a:r>
                      <a:r>
                        <a:rPr lang="en-US" sz="1600" dirty="0">
                          <a:solidFill>
                            <a:srgbClr val="0000CC"/>
                          </a:solidFill>
                        </a:rPr>
                        <a:t>   </a:t>
                      </a:r>
                      <a:br>
                        <a:rPr lang="en-US" sz="1600" dirty="0">
                          <a:solidFill>
                            <a:srgbClr val="0000CC"/>
                          </a:solidFill>
                        </a:rPr>
                      </a:br>
                      <a:r>
                        <a:rPr lang="en-US" sz="1600" dirty="0">
                          <a:solidFill>
                            <a:srgbClr val="0000CC"/>
                          </a:solidFill>
                        </a:rPr>
                        <a:t>  </a:t>
                      </a:r>
                    </a:p>
                  </a:txBody>
                  <a:tcPr marL="12700" marR="12700" marT="12700" marB="12700">
                    <a:lnL>
                      <a:noFill/>
                    </a:lnL>
                    <a:lnR>
                      <a:noFill/>
                    </a:lnR>
                    <a:lnT>
                      <a:noFill/>
                    </a:lnT>
                    <a:lnB>
                      <a:noFill/>
                    </a:lnB>
                    <a:solidFill>
                      <a:srgbClr val="FFFFFF"/>
                    </a:solidFill>
                  </a:tcPr>
                </a:tc>
                <a:tc>
                  <a:txBody>
                    <a:bodyPr/>
                    <a:lstStyle/>
                    <a:p>
                      <a:r>
                        <a:rPr lang="en-US" sz="1600" kern="1200" dirty="0">
                          <a:solidFill>
                            <a:schemeClr val="tx1"/>
                          </a:solidFill>
                          <a:latin typeface="+mn-lt"/>
                          <a:ea typeface="+mn-ea"/>
                          <a:cs typeface="+mn-cs"/>
                        </a:rPr>
                        <a:t>Progression of the working document towards a preliminary draft new Report ITU-R M.[BB-WAS.FREQ] - Frequencies used by systems based on radio interface standards for broadband wireless access    </a:t>
                      </a:r>
                    </a:p>
                  </a:txBody>
                  <a:tcPr marL="12700" marR="12700" marT="12700" marB="12700">
                    <a:lnL>
                      <a:noFill/>
                    </a:lnL>
                    <a:lnR>
                      <a:noFill/>
                    </a:lnR>
                    <a:lnT>
                      <a:noFill/>
                    </a:lnT>
                    <a:lnB>
                      <a:noFill/>
                    </a:lnB>
                    <a:solidFill>
                      <a:srgbClr val="FFFFFF"/>
                    </a:solidFill>
                  </a:tcPr>
                </a:tc>
                <a:tc>
                  <a:txBody>
                    <a:bodyPr/>
                    <a:lstStyle/>
                    <a:p>
                      <a:r>
                        <a:rPr lang="en-US" sz="1600" dirty="0">
                          <a:solidFill>
                            <a:srgbClr val="0000CC"/>
                          </a:solidFill>
                          <a:hlinkClick r:id="rId16">
                            <a:extLst>
                              <a:ext uri="{A12FA001-AC4F-418D-AE19-62706E023703}">
                                <ahyp:hlinkClr xmlns:ahyp="http://schemas.microsoft.com/office/drawing/2018/hyperlinkcolor" val="tx"/>
                              </a:ext>
                            </a:extLst>
                          </a:hlinkClick>
                        </a:rPr>
                        <a:t>Canada</a:t>
                      </a:r>
                      <a:r>
                        <a:rPr lang="en-US" sz="1600" dirty="0">
                          <a:solidFill>
                            <a:srgbClr val="0000CC"/>
                          </a:solidFill>
                        </a:rPr>
                        <a:t>  </a:t>
                      </a:r>
                    </a:p>
                  </a:txBody>
                  <a:tcPr marL="12700" marR="12700" marT="12700" marB="12700">
                    <a:lnL>
                      <a:noFill/>
                    </a:lnL>
                    <a:lnR>
                      <a:noFill/>
                    </a:lnR>
                    <a:lnT>
                      <a:noFill/>
                    </a:lnT>
                    <a:lnB>
                      <a:noFill/>
                    </a:lnB>
                    <a:solidFill>
                      <a:srgbClr val="FFFFFF"/>
                    </a:solidFill>
                  </a:tcPr>
                </a:tc>
                <a:extLst>
                  <a:ext uri="{0D108BD9-81ED-4DB2-BD59-A6C34878D82A}">
                    <a16:rowId xmlns:a16="http://schemas.microsoft.com/office/drawing/2014/main" val="552163012"/>
                  </a:ext>
                </a:extLst>
              </a:tr>
              <a:tr h="590392">
                <a:tc>
                  <a:txBody>
                    <a:bodyPr/>
                    <a:lstStyle/>
                    <a:p>
                      <a:endParaRPr lang="en-US" sz="1400"/>
                    </a:p>
                  </a:txBody>
                  <a:tcPr marL="12700" marR="12700" marT="12700" marB="12700">
                    <a:lnL>
                      <a:noFill/>
                    </a:lnL>
                    <a:lnR>
                      <a:noFill/>
                    </a:lnR>
                    <a:lnT>
                      <a:noFill/>
                    </a:lnT>
                    <a:lnB>
                      <a:noFill/>
                    </a:lnB>
                    <a:solidFill>
                      <a:srgbClr val="FFFFFF"/>
                    </a:solidFill>
                  </a:tcPr>
                </a:tc>
                <a:tc>
                  <a:txBody>
                    <a:bodyPr/>
                    <a:lstStyle/>
                    <a:p>
                      <a:r>
                        <a:rPr lang="en-US" sz="1600" b="1" dirty="0">
                          <a:solidFill>
                            <a:srgbClr val="0000CC"/>
                          </a:solidFill>
                          <a:hlinkClick r:id="rId17">
                            <a:extLst>
                              <a:ext uri="{A12FA001-AC4F-418D-AE19-62706E023703}">
                                <ahyp:hlinkClr xmlns:ahyp="http://schemas.microsoft.com/office/drawing/2018/hyperlinkcolor" val="tx"/>
                              </a:ext>
                            </a:extLst>
                          </a:hlinkClick>
                        </a:rPr>
                        <a:t>[ 725 ]</a:t>
                      </a:r>
                      <a:r>
                        <a:rPr lang="en-US" sz="1600" dirty="0">
                          <a:solidFill>
                            <a:srgbClr val="0000CC"/>
                          </a:solidFill>
                        </a:rPr>
                        <a:t>   </a:t>
                      </a:r>
                      <a:br>
                        <a:rPr lang="en-US" sz="1600" dirty="0">
                          <a:solidFill>
                            <a:srgbClr val="0000CC"/>
                          </a:solidFill>
                        </a:rPr>
                      </a:br>
                      <a:r>
                        <a:rPr lang="en-US" sz="1600" dirty="0">
                          <a:solidFill>
                            <a:srgbClr val="0000CC"/>
                          </a:solidFill>
                        </a:rPr>
                        <a:t>  </a:t>
                      </a:r>
                    </a:p>
                  </a:txBody>
                  <a:tcPr marL="12700" marR="12700" marT="12700" marB="12700">
                    <a:lnL>
                      <a:noFill/>
                    </a:lnL>
                    <a:lnR>
                      <a:noFill/>
                    </a:lnR>
                    <a:lnT>
                      <a:noFill/>
                    </a:lnT>
                    <a:lnB>
                      <a:noFill/>
                    </a:lnB>
                    <a:solidFill>
                      <a:srgbClr val="FFFFFF"/>
                    </a:solidFill>
                  </a:tcPr>
                </a:tc>
                <a:tc>
                  <a:txBody>
                    <a:bodyPr/>
                    <a:lstStyle/>
                    <a:p>
                      <a:r>
                        <a:rPr lang="en-US" sz="1600" dirty="0"/>
                        <a:t>Completion of the preliminary draft revision of Recommendation ITU-R M.1450-5 - Characteristics of broadband radio local area networks    </a:t>
                      </a:r>
                    </a:p>
                  </a:txBody>
                  <a:tcPr marL="12700" marR="12700" marT="12700" marB="12700">
                    <a:lnL>
                      <a:noFill/>
                    </a:lnL>
                    <a:lnR>
                      <a:noFill/>
                    </a:lnR>
                    <a:lnT>
                      <a:noFill/>
                    </a:lnT>
                    <a:lnB>
                      <a:noFill/>
                    </a:lnB>
                    <a:solidFill>
                      <a:srgbClr val="FFFFFF"/>
                    </a:solidFill>
                  </a:tcPr>
                </a:tc>
                <a:tc>
                  <a:txBody>
                    <a:bodyPr/>
                    <a:lstStyle/>
                    <a:p>
                      <a:r>
                        <a:rPr lang="en-US" sz="1600" dirty="0">
                          <a:solidFill>
                            <a:srgbClr val="0000CC"/>
                          </a:solidFill>
                          <a:hlinkClick r:id="rId16">
                            <a:extLst>
                              <a:ext uri="{A12FA001-AC4F-418D-AE19-62706E023703}">
                                <ahyp:hlinkClr xmlns:ahyp="http://schemas.microsoft.com/office/drawing/2018/hyperlinkcolor" val="tx"/>
                              </a:ext>
                            </a:extLst>
                          </a:hlinkClick>
                        </a:rPr>
                        <a:t>Canada</a:t>
                      </a:r>
                      <a:r>
                        <a:rPr lang="en-US" sz="1600" dirty="0">
                          <a:solidFill>
                            <a:srgbClr val="0000CC"/>
                          </a:solidFill>
                        </a:rPr>
                        <a:t>  </a:t>
                      </a:r>
                    </a:p>
                  </a:txBody>
                  <a:tcPr marL="12700" marR="12700" marT="12700" marB="12700">
                    <a:lnL>
                      <a:noFill/>
                    </a:lnL>
                    <a:lnR>
                      <a:noFill/>
                    </a:lnR>
                    <a:lnT>
                      <a:noFill/>
                    </a:lnT>
                    <a:lnB>
                      <a:noFill/>
                    </a:lnB>
                    <a:solidFill>
                      <a:srgbClr val="FFFFFF"/>
                    </a:solidFill>
                  </a:tcPr>
                </a:tc>
                <a:extLst>
                  <a:ext uri="{0D108BD9-81ED-4DB2-BD59-A6C34878D82A}">
                    <a16:rowId xmlns:a16="http://schemas.microsoft.com/office/drawing/2014/main" val="2765357634"/>
                  </a:ext>
                </a:extLst>
              </a:tr>
              <a:tr h="533399">
                <a:tc>
                  <a:txBody>
                    <a:bodyPr/>
                    <a:lstStyle/>
                    <a:p>
                      <a:endParaRPr lang="en-US" sz="1400"/>
                    </a:p>
                  </a:txBody>
                  <a:tcPr marL="12700" marR="12700" marT="12700" marB="12700">
                    <a:lnL>
                      <a:noFill/>
                    </a:lnL>
                    <a:lnR>
                      <a:noFill/>
                    </a:lnR>
                    <a:lnT>
                      <a:noFill/>
                    </a:lnT>
                    <a:lnB>
                      <a:noFill/>
                    </a:lnB>
                    <a:solidFill>
                      <a:srgbClr val="FFFFFF"/>
                    </a:solidFill>
                  </a:tcPr>
                </a:tc>
                <a:tc>
                  <a:txBody>
                    <a:bodyPr/>
                    <a:lstStyle/>
                    <a:p>
                      <a:r>
                        <a:rPr lang="en-US" sz="1600" b="1" dirty="0">
                          <a:solidFill>
                            <a:srgbClr val="0000CC"/>
                          </a:solidFill>
                          <a:hlinkClick r:id="rId18">
                            <a:extLst>
                              <a:ext uri="{A12FA001-AC4F-418D-AE19-62706E023703}">
                                <ahyp:hlinkClr xmlns:ahyp="http://schemas.microsoft.com/office/drawing/2018/hyperlinkcolor" val="tx"/>
                              </a:ext>
                            </a:extLst>
                          </a:hlinkClick>
                        </a:rPr>
                        <a:t>[ 727 ]</a:t>
                      </a:r>
                      <a:r>
                        <a:rPr lang="en-US" sz="1600" dirty="0">
                          <a:solidFill>
                            <a:srgbClr val="0000CC"/>
                          </a:solidFill>
                        </a:rPr>
                        <a:t>   </a:t>
                      </a:r>
                    </a:p>
                  </a:txBody>
                  <a:tcPr marL="12700" marR="12700" marT="12700" marB="12700">
                    <a:lnL>
                      <a:noFill/>
                    </a:lnL>
                    <a:lnR>
                      <a:noFill/>
                    </a:lnR>
                    <a:lnT>
                      <a:noFill/>
                    </a:lnT>
                    <a:lnB>
                      <a:noFill/>
                    </a:lnB>
                    <a:solidFill>
                      <a:srgbClr val="FFFFFF"/>
                    </a:solidFill>
                  </a:tcPr>
                </a:tc>
                <a:tc>
                  <a:txBody>
                    <a:bodyPr/>
                    <a:lstStyle/>
                    <a:p>
                      <a:r>
                        <a:rPr lang="en-US" sz="1600" dirty="0"/>
                        <a:t>Working document towards a preliminary draft revision of Recommendation ITU-R M.1450-5 - Characteristics of broadband radio local area networks    </a:t>
                      </a:r>
                    </a:p>
                  </a:txBody>
                  <a:tcPr marL="12700" marR="12700" marT="12700" marB="12700">
                    <a:lnL>
                      <a:noFill/>
                    </a:lnL>
                    <a:lnR>
                      <a:noFill/>
                    </a:lnR>
                    <a:lnT>
                      <a:noFill/>
                    </a:lnT>
                    <a:lnB>
                      <a:noFill/>
                    </a:lnB>
                    <a:solidFill>
                      <a:srgbClr val="FFFFFF"/>
                    </a:solidFill>
                  </a:tcPr>
                </a:tc>
                <a:tc>
                  <a:txBody>
                    <a:bodyPr/>
                    <a:lstStyle/>
                    <a:p>
                      <a:r>
                        <a:rPr lang="en-US" sz="1600" dirty="0">
                          <a:solidFill>
                            <a:srgbClr val="0000CC"/>
                          </a:solidFill>
                          <a:hlinkClick r:id="rId19">
                            <a:extLst>
                              <a:ext uri="{A12FA001-AC4F-418D-AE19-62706E023703}">
                                <ahyp:hlinkClr xmlns:ahyp="http://schemas.microsoft.com/office/drawing/2018/hyperlinkcolor" val="tx"/>
                              </a:ext>
                            </a:extLst>
                          </a:hlinkClick>
                        </a:rPr>
                        <a:t>France</a:t>
                      </a:r>
                      <a:r>
                        <a:rPr lang="en-US" sz="1600" dirty="0">
                          <a:solidFill>
                            <a:srgbClr val="0000CC"/>
                          </a:solidFill>
                        </a:rPr>
                        <a:t>  </a:t>
                      </a:r>
                    </a:p>
                  </a:txBody>
                  <a:tcPr marL="12700" marR="12700" marT="12700" marB="12700">
                    <a:lnL>
                      <a:noFill/>
                    </a:lnL>
                    <a:lnR>
                      <a:noFill/>
                    </a:lnR>
                    <a:lnT>
                      <a:noFill/>
                    </a:lnT>
                    <a:lnB>
                      <a:noFill/>
                    </a:lnB>
                    <a:solidFill>
                      <a:srgbClr val="FFFFFF"/>
                    </a:solidFill>
                  </a:tcPr>
                </a:tc>
                <a:extLst>
                  <a:ext uri="{0D108BD9-81ED-4DB2-BD59-A6C34878D82A}">
                    <a16:rowId xmlns:a16="http://schemas.microsoft.com/office/drawing/2014/main" val="3218540081"/>
                  </a:ext>
                </a:extLst>
              </a:tr>
              <a:tr h="533399">
                <a:tc>
                  <a:txBody>
                    <a:bodyPr/>
                    <a:lstStyle/>
                    <a:p>
                      <a:endParaRPr lang="en-US" sz="1400"/>
                    </a:p>
                  </a:txBody>
                  <a:tcPr marL="12700" marR="12700" marT="12700" marB="12700">
                    <a:lnL>
                      <a:noFill/>
                    </a:lnL>
                    <a:lnR>
                      <a:noFill/>
                    </a:lnR>
                    <a:lnT>
                      <a:noFill/>
                    </a:lnT>
                    <a:lnB>
                      <a:noFill/>
                    </a:lnB>
                    <a:solidFill>
                      <a:srgbClr val="FFFFFF"/>
                    </a:solidFill>
                  </a:tcPr>
                </a:tc>
                <a:tc>
                  <a:txBody>
                    <a:bodyPr/>
                    <a:lstStyle/>
                    <a:p>
                      <a:r>
                        <a:rPr lang="en-US" sz="1600" b="1" dirty="0">
                          <a:solidFill>
                            <a:srgbClr val="0000CC"/>
                          </a:solidFill>
                          <a:hlinkClick r:id="rId20">
                            <a:extLst>
                              <a:ext uri="{A12FA001-AC4F-418D-AE19-62706E023703}">
                                <ahyp:hlinkClr xmlns:ahyp="http://schemas.microsoft.com/office/drawing/2018/hyperlinkcolor" val="tx"/>
                              </a:ext>
                            </a:extLst>
                          </a:hlinkClick>
                        </a:rPr>
                        <a:t>[ 743 ]</a:t>
                      </a:r>
                      <a:r>
                        <a:rPr lang="en-US" sz="1600" dirty="0">
                          <a:solidFill>
                            <a:srgbClr val="0000CC"/>
                          </a:solidFill>
                        </a:rPr>
                        <a:t> </a:t>
                      </a:r>
                    </a:p>
                  </a:txBody>
                  <a:tcPr marL="12700" marR="12700" marT="12700" marB="12700">
                    <a:lnL>
                      <a:noFill/>
                    </a:lnL>
                    <a:lnR>
                      <a:noFill/>
                    </a:lnR>
                    <a:lnT>
                      <a:noFill/>
                    </a:lnT>
                    <a:lnB>
                      <a:noFill/>
                    </a:lnB>
                    <a:solidFill>
                      <a:srgbClr val="FFFFFF"/>
                    </a:solidFill>
                  </a:tcPr>
                </a:tc>
                <a:tc>
                  <a:txBody>
                    <a:bodyPr/>
                    <a:lstStyle/>
                    <a:p>
                      <a:r>
                        <a:rPr lang="en-US" sz="1600" dirty="0"/>
                        <a:t>Proposal on the modification of the working document towards a preliminary draft revision of Recommendation ITU-R M.1450-5 - Characteristics of broadband radio local area networks    </a:t>
                      </a:r>
                    </a:p>
                  </a:txBody>
                  <a:tcPr marL="12700" marR="12700" marT="12700" marB="12700">
                    <a:lnL>
                      <a:noFill/>
                    </a:lnL>
                    <a:lnR>
                      <a:noFill/>
                    </a:lnR>
                    <a:lnT>
                      <a:noFill/>
                    </a:lnT>
                    <a:lnB>
                      <a:noFill/>
                    </a:lnB>
                    <a:solidFill>
                      <a:srgbClr val="FFFFFF"/>
                    </a:solidFill>
                  </a:tcPr>
                </a:tc>
                <a:tc>
                  <a:txBody>
                    <a:bodyPr/>
                    <a:lstStyle/>
                    <a:p>
                      <a:r>
                        <a:rPr lang="en-US" sz="1600" dirty="0">
                          <a:solidFill>
                            <a:srgbClr val="0000CC"/>
                          </a:solidFill>
                          <a:hlinkClick r:id="rId21">
                            <a:extLst>
                              <a:ext uri="{A12FA001-AC4F-418D-AE19-62706E023703}">
                                <ahyp:hlinkClr xmlns:ahyp="http://schemas.microsoft.com/office/drawing/2018/hyperlinkcolor" val="tx"/>
                              </a:ext>
                            </a:extLst>
                          </a:hlinkClick>
                        </a:rPr>
                        <a:t>China (People's Republic of)</a:t>
                      </a:r>
                      <a:r>
                        <a:rPr lang="en-US" sz="1600" dirty="0">
                          <a:solidFill>
                            <a:srgbClr val="0000CC"/>
                          </a:solidFill>
                        </a:rPr>
                        <a:t> , </a:t>
                      </a:r>
                      <a:r>
                        <a:rPr lang="en-US" sz="1600" dirty="0">
                          <a:solidFill>
                            <a:srgbClr val="0000CC"/>
                          </a:solidFill>
                          <a:hlinkClick r:id="rId19">
                            <a:extLst>
                              <a:ext uri="{A12FA001-AC4F-418D-AE19-62706E023703}">
                                <ahyp:hlinkClr xmlns:ahyp="http://schemas.microsoft.com/office/drawing/2018/hyperlinkcolor" val="tx"/>
                              </a:ext>
                            </a:extLst>
                          </a:hlinkClick>
                        </a:rPr>
                        <a:t>France</a:t>
                      </a:r>
                      <a:r>
                        <a:rPr lang="en-US" sz="1600" dirty="0">
                          <a:solidFill>
                            <a:srgbClr val="0000CC"/>
                          </a:solidFill>
                        </a:rPr>
                        <a:t>  </a:t>
                      </a:r>
                    </a:p>
                  </a:txBody>
                  <a:tcPr marL="12700" marR="12700" marT="12700" marB="12700">
                    <a:lnL>
                      <a:noFill/>
                    </a:lnL>
                    <a:lnR>
                      <a:noFill/>
                    </a:lnR>
                    <a:lnT>
                      <a:noFill/>
                    </a:lnT>
                    <a:lnB>
                      <a:noFill/>
                    </a:lnB>
                    <a:solidFill>
                      <a:srgbClr val="FFFFFF"/>
                    </a:solidFill>
                  </a:tcPr>
                </a:tc>
                <a:extLst>
                  <a:ext uri="{0D108BD9-81ED-4DB2-BD59-A6C34878D82A}">
                    <a16:rowId xmlns:a16="http://schemas.microsoft.com/office/drawing/2014/main" val="58228422"/>
                  </a:ext>
                </a:extLst>
              </a:tr>
            </a:tbl>
          </a:graphicData>
        </a:graphic>
      </p:graphicFrame>
    </p:spTree>
    <p:extLst>
      <p:ext uri="{BB962C8B-B14F-4D97-AF65-F5344CB8AC3E}">
        <p14:creationId xmlns:p14="http://schemas.microsoft.com/office/powerpoint/2010/main" val="3388319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C78DE-49FB-1700-2682-56AE603058ED}"/>
              </a:ext>
            </a:extLst>
          </p:cNvPr>
          <p:cNvSpPr>
            <a:spLocks noGrp="1"/>
          </p:cNvSpPr>
          <p:nvPr>
            <p:ph type="title"/>
          </p:nvPr>
        </p:nvSpPr>
        <p:spPr>
          <a:xfrm>
            <a:off x="914401" y="685801"/>
            <a:ext cx="10361084" cy="533399"/>
          </a:xfrm>
        </p:spPr>
        <p:txBody>
          <a:bodyPr/>
          <a:lstStyle/>
          <a:p>
            <a:r>
              <a:rPr lang="en-US" sz="2800" dirty="0"/>
              <a:t>Updates from ITU-R WP5A: Contributions Observations(1/2)</a:t>
            </a:r>
          </a:p>
        </p:txBody>
      </p:sp>
      <p:sp>
        <p:nvSpPr>
          <p:cNvPr id="4" name="Slide Number Placeholder 3">
            <a:extLst>
              <a:ext uri="{FF2B5EF4-FFF2-40B4-BE49-F238E27FC236}">
                <a16:creationId xmlns:a16="http://schemas.microsoft.com/office/drawing/2014/main" id="{E69D2B76-5191-8FCD-132F-F00E4E18274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39B156D-9957-7896-9A9A-999AF21A665A}"/>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1FBBC945-DA6A-8705-8B20-EBC52B7E66DA}"/>
              </a:ext>
            </a:extLst>
          </p:cNvPr>
          <p:cNvSpPr>
            <a:spLocks noGrp="1"/>
          </p:cNvSpPr>
          <p:nvPr>
            <p:ph type="dt" idx="15"/>
          </p:nvPr>
        </p:nvSpPr>
        <p:spPr/>
        <p:txBody>
          <a:bodyPr/>
          <a:lstStyle/>
          <a:p>
            <a:r>
              <a:rPr lang="en-US"/>
              <a:t> July 2023</a:t>
            </a:r>
            <a:endParaRPr lang="en-GB" dirty="0"/>
          </a:p>
        </p:txBody>
      </p:sp>
      <p:graphicFrame>
        <p:nvGraphicFramePr>
          <p:cNvPr id="9" name="Table 8">
            <a:extLst>
              <a:ext uri="{FF2B5EF4-FFF2-40B4-BE49-F238E27FC236}">
                <a16:creationId xmlns:a16="http://schemas.microsoft.com/office/drawing/2014/main" id="{6FAC2CA9-93E9-9383-E397-80D03085C287}"/>
              </a:ext>
            </a:extLst>
          </p:cNvPr>
          <p:cNvGraphicFramePr>
            <a:graphicFrameLocks noGrp="1"/>
          </p:cNvGraphicFramePr>
          <p:nvPr>
            <p:extLst>
              <p:ext uri="{D42A27DB-BD31-4B8C-83A1-F6EECF244321}">
                <p14:modId xmlns:p14="http://schemas.microsoft.com/office/powerpoint/2010/main" val="1746961806"/>
              </p:ext>
            </p:extLst>
          </p:nvPr>
        </p:nvGraphicFramePr>
        <p:xfrm>
          <a:off x="1028172" y="1524000"/>
          <a:ext cx="10361612" cy="4836160"/>
        </p:xfrm>
        <a:graphic>
          <a:graphicData uri="http://schemas.openxmlformats.org/drawingml/2006/table">
            <a:tbl>
              <a:tblPr/>
              <a:tblGrid>
                <a:gridCol w="59083">
                  <a:extLst>
                    <a:ext uri="{9D8B030D-6E8A-4147-A177-3AD203B41FA5}">
                      <a16:colId xmlns:a16="http://schemas.microsoft.com/office/drawing/2014/main" val="3427177931"/>
                    </a:ext>
                  </a:extLst>
                </a:gridCol>
                <a:gridCol w="779645">
                  <a:extLst>
                    <a:ext uri="{9D8B030D-6E8A-4147-A177-3AD203B41FA5}">
                      <a16:colId xmlns:a16="http://schemas.microsoft.com/office/drawing/2014/main" val="515059089"/>
                    </a:ext>
                  </a:extLst>
                </a:gridCol>
                <a:gridCol w="7772400">
                  <a:extLst>
                    <a:ext uri="{9D8B030D-6E8A-4147-A177-3AD203B41FA5}">
                      <a16:colId xmlns:a16="http://schemas.microsoft.com/office/drawing/2014/main" val="2607176279"/>
                    </a:ext>
                  </a:extLst>
                </a:gridCol>
                <a:gridCol w="1750484">
                  <a:extLst>
                    <a:ext uri="{9D8B030D-6E8A-4147-A177-3AD203B41FA5}">
                      <a16:colId xmlns:a16="http://schemas.microsoft.com/office/drawing/2014/main" val="4246530322"/>
                    </a:ext>
                  </a:extLst>
                </a:gridCol>
              </a:tblGrid>
              <a:tr h="0">
                <a:tc>
                  <a:txBody>
                    <a:bodyPr/>
                    <a:lstStyle/>
                    <a:p>
                      <a:endParaRPr lang="en-US" sz="1400"/>
                    </a:p>
                  </a:txBody>
                  <a:tcPr marL="12700" marR="12700" marT="12700" marB="12700">
                    <a:lnL>
                      <a:noFill/>
                    </a:lnL>
                    <a:lnR>
                      <a:noFill/>
                    </a:lnR>
                    <a:lnT>
                      <a:noFill/>
                    </a:lnT>
                    <a:lnB>
                      <a:noFill/>
                    </a:lnB>
                    <a:solidFill>
                      <a:srgbClr val="FFFFFF"/>
                    </a:solidFill>
                  </a:tcPr>
                </a:tc>
                <a:tc>
                  <a:txBody>
                    <a:bodyPr/>
                    <a:lstStyle/>
                    <a:p>
                      <a:r>
                        <a:rPr lang="en-US" sz="1600" b="1" dirty="0">
                          <a:solidFill>
                            <a:srgbClr val="0000CC"/>
                          </a:solidFill>
                          <a:hlinkClick r:id="rId2">
                            <a:extLst>
                              <a:ext uri="{A12FA001-AC4F-418D-AE19-62706E023703}">
                                <ahyp:hlinkClr xmlns:ahyp="http://schemas.microsoft.com/office/drawing/2018/hyperlinkcolor" val="tx"/>
                              </a:ext>
                            </a:extLst>
                          </a:hlinkClick>
                        </a:rPr>
                        <a:t>[ 723 ]</a:t>
                      </a:r>
                      <a:r>
                        <a:rPr lang="en-US" sz="1600" dirty="0">
                          <a:solidFill>
                            <a:srgbClr val="0000CC"/>
                          </a:solidFill>
                        </a:rPr>
                        <a:t>   </a:t>
                      </a:r>
                      <a:br>
                        <a:rPr lang="en-US" sz="1600" dirty="0">
                          <a:solidFill>
                            <a:srgbClr val="0000CC"/>
                          </a:solidFill>
                        </a:rPr>
                      </a:br>
                      <a:r>
                        <a:rPr lang="en-US" sz="1600" dirty="0">
                          <a:solidFill>
                            <a:srgbClr val="0000CC"/>
                          </a:solidFill>
                        </a:rPr>
                        <a:t>  </a:t>
                      </a:r>
                    </a:p>
                  </a:txBody>
                  <a:tcPr marL="12700" marR="12700" marT="12700" marB="12700">
                    <a:lnL>
                      <a:noFill/>
                    </a:lnL>
                    <a:lnR>
                      <a:noFill/>
                    </a:lnR>
                    <a:lnT>
                      <a:noFill/>
                    </a:lnT>
                    <a:lnB>
                      <a:noFill/>
                    </a:lnB>
                    <a:solidFill>
                      <a:srgbClr val="FFFFFF"/>
                    </a:solidFill>
                  </a:tcPr>
                </a:tc>
                <a:tc>
                  <a:txBody>
                    <a:bodyPr/>
                    <a:lstStyle/>
                    <a:p>
                      <a:r>
                        <a:rPr lang="en-US" sz="1600" kern="1200" dirty="0">
                          <a:solidFill>
                            <a:schemeClr val="tx1"/>
                          </a:solidFill>
                          <a:latin typeface="+mn-lt"/>
                          <a:ea typeface="+mn-ea"/>
                          <a:cs typeface="+mn-cs"/>
                        </a:rPr>
                        <a:t>Progression of the working document towards a preliminary draft new Report ITU-R M.[BB-WAS.FREQ] - Frequencies used by systems based on radio interface standards for broadband wireless access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800" b="1" i="0" kern="1200" dirty="0">
                          <a:solidFill>
                            <a:schemeClr val="tx1"/>
                          </a:solidFill>
                          <a:effectLst/>
                          <a:latin typeface="+mn-lt"/>
                          <a:ea typeface="+mn-ea"/>
                          <a:cs typeface="+mn-cs"/>
                        </a:rPr>
                        <a:t>Proposal: </a:t>
                      </a:r>
                      <a:r>
                        <a:rPr lang="en-CA" sz="1800" kern="1200" dirty="0">
                          <a:solidFill>
                            <a:schemeClr val="tx1"/>
                          </a:solidFill>
                          <a:effectLst/>
                          <a:latin typeface="+mn-lt"/>
                          <a:ea typeface="+mn-ea"/>
                          <a:cs typeface="+mn-cs"/>
                        </a:rPr>
                        <a:t>Add Annex 1 “Broadband radio local area networks: frequencies in use by systems” with a reference to Recommendation ITU-R M.1450</a:t>
                      </a:r>
                      <a:r>
                        <a:rPr lang="en-GB" sz="1800" u="sng" kern="1200" dirty="0">
                          <a:solidFill>
                            <a:schemeClr val="tx1"/>
                          </a:solidFill>
                          <a:effectLst/>
                          <a:latin typeface="+mn-lt"/>
                          <a:ea typeface="+mn-ea"/>
                          <a:cs typeface="+mn-cs"/>
                        </a:rPr>
                        <a:t>.</a:t>
                      </a:r>
                      <a:endParaRPr lang="en-GB" sz="1800" kern="1200" cap="all" dirty="0">
                        <a:solidFill>
                          <a:schemeClr val="tx1"/>
                        </a:solidFill>
                        <a:effectLst/>
                        <a:latin typeface="+mn-lt"/>
                        <a:ea typeface="+mn-ea"/>
                        <a:cs typeface="+mn-cs"/>
                      </a:endParaRPr>
                    </a:p>
                    <a:p>
                      <a:pPr lvl="0" hangingPunct="0"/>
                      <a:r>
                        <a:rPr lang="en-GB" sz="1800" kern="1200" cap="all" dirty="0">
                          <a:solidFill>
                            <a:schemeClr val="tx1"/>
                          </a:solidFill>
                          <a:effectLst/>
                          <a:latin typeface="+mn-lt"/>
                          <a:ea typeface="+mn-ea"/>
                          <a:cs typeface="+mn-cs"/>
                        </a:rPr>
                        <a:t>Annex 1</a:t>
                      </a:r>
                      <a:endParaRPr lang="en-US" sz="1800" kern="1200" cap="all" dirty="0">
                        <a:solidFill>
                          <a:schemeClr val="tx1"/>
                        </a:solidFill>
                        <a:effectLst/>
                        <a:latin typeface="+mn-lt"/>
                        <a:ea typeface="+mn-ea"/>
                        <a:cs typeface="+mn-cs"/>
                      </a:endParaRPr>
                    </a:p>
                    <a:p>
                      <a:pPr lvl="0" hangingPunct="0"/>
                      <a:r>
                        <a:rPr lang="en-GB" sz="1800" b="1" kern="1200" dirty="0">
                          <a:solidFill>
                            <a:schemeClr val="tx1"/>
                          </a:solidFill>
                          <a:effectLst/>
                          <a:latin typeface="+mn-lt"/>
                          <a:ea typeface="+mn-ea"/>
                          <a:cs typeface="+mn-cs"/>
                        </a:rPr>
                        <a:t>Broadband radio local area networks: frequencies in use by systems</a:t>
                      </a:r>
                      <a:endParaRPr lang="en-US" sz="1800" b="1" kern="1200" dirty="0">
                        <a:solidFill>
                          <a:schemeClr val="tx1"/>
                        </a:solidFill>
                        <a:effectLst/>
                        <a:latin typeface="+mn-lt"/>
                        <a:ea typeface="+mn-ea"/>
                        <a:cs typeface="+mn-cs"/>
                      </a:endParaRPr>
                    </a:p>
                    <a:p>
                      <a:pPr lvl="0" hangingPunct="0"/>
                      <a:r>
                        <a:rPr lang="en-GB" sz="1800" kern="1200" dirty="0">
                          <a:solidFill>
                            <a:schemeClr val="tx1"/>
                          </a:solidFill>
                          <a:effectLst/>
                          <a:latin typeface="+mn-lt"/>
                          <a:ea typeface="+mn-ea"/>
                          <a:cs typeface="+mn-cs"/>
                        </a:rPr>
                        <a:t>Recommendation ITU-R M.1450 includes information on frequency ranges and use conditions for RLANs in certain administrations and/or regions.</a:t>
                      </a:r>
                    </a:p>
                    <a:p>
                      <a:pPr lvl="0" hangingPunct="0"/>
                      <a:r>
                        <a:rPr lang="en-GB" sz="1800" kern="1200" dirty="0">
                          <a:solidFill>
                            <a:srgbClr val="0000CC"/>
                          </a:solidFill>
                          <a:effectLst/>
                          <a:latin typeface="+mn-lt"/>
                          <a:ea typeface="+mn-ea"/>
                          <a:cs typeface="+mn-cs"/>
                        </a:rPr>
                        <a:t>Not agreed</a:t>
                      </a:r>
                      <a:endParaRPr lang="en-US" sz="1800" kern="1200" dirty="0">
                        <a:solidFill>
                          <a:srgbClr val="0000CC"/>
                        </a:solidFill>
                        <a:effectLst/>
                        <a:latin typeface="+mn-lt"/>
                        <a:ea typeface="+mn-ea"/>
                        <a:cs typeface="+mn-cs"/>
                      </a:endParaRPr>
                    </a:p>
                  </a:txBody>
                  <a:tcPr marL="12700" marR="12700" marT="12700" marB="12700">
                    <a:lnL>
                      <a:noFill/>
                    </a:lnL>
                    <a:lnR>
                      <a:noFill/>
                    </a:lnR>
                    <a:lnT>
                      <a:noFill/>
                    </a:lnT>
                    <a:lnB>
                      <a:noFill/>
                    </a:lnB>
                    <a:solidFill>
                      <a:srgbClr val="FFFFFF"/>
                    </a:solidFill>
                  </a:tcPr>
                </a:tc>
                <a:tc>
                  <a:txBody>
                    <a:bodyPr/>
                    <a:lstStyle/>
                    <a:p>
                      <a:r>
                        <a:rPr lang="en-US" sz="1600" dirty="0">
                          <a:solidFill>
                            <a:srgbClr val="0000CC"/>
                          </a:solidFill>
                          <a:hlinkClick r:id="rId3">
                            <a:extLst>
                              <a:ext uri="{A12FA001-AC4F-418D-AE19-62706E023703}">
                                <ahyp:hlinkClr xmlns:ahyp="http://schemas.microsoft.com/office/drawing/2018/hyperlinkcolor" val="tx"/>
                              </a:ext>
                            </a:extLst>
                          </a:hlinkClick>
                        </a:rPr>
                        <a:t>Canada</a:t>
                      </a:r>
                      <a:r>
                        <a:rPr lang="en-US" sz="1600" dirty="0">
                          <a:solidFill>
                            <a:srgbClr val="0000CC"/>
                          </a:solidFill>
                        </a:rPr>
                        <a:t>  </a:t>
                      </a:r>
                    </a:p>
                  </a:txBody>
                  <a:tcPr marL="12700" marR="12700" marT="12700" marB="12700">
                    <a:lnL>
                      <a:noFill/>
                    </a:lnL>
                    <a:lnR>
                      <a:noFill/>
                    </a:lnR>
                    <a:lnT>
                      <a:noFill/>
                    </a:lnT>
                    <a:lnB>
                      <a:noFill/>
                    </a:lnB>
                    <a:solidFill>
                      <a:srgbClr val="FFFFFF"/>
                    </a:solidFill>
                  </a:tcPr>
                </a:tc>
                <a:extLst>
                  <a:ext uri="{0D108BD9-81ED-4DB2-BD59-A6C34878D82A}">
                    <a16:rowId xmlns:a16="http://schemas.microsoft.com/office/drawing/2014/main" val="552163012"/>
                  </a:ext>
                </a:extLst>
              </a:tr>
              <a:tr h="0">
                <a:tc>
                  <a:txBody>
                    <a:bodyPr/>
                    <a:lstStyle/>
                    <a:p>
                      <a:endParaRPr lang="en-US" sz="1400"/>
                    </a:p>
                  </a:txBody>
                  <a:tcPr marL="12700" marR="12700" marT="12700" marB="12700">
                    <a:lnL>
                      <a:noFill/>
                    </a:lnL>
                    <a:lnR>
                      <a:noFill/>
                    </a:lnR>
                    <a:lnT>
                      <a:noFill/>
                    </a:lnT>
                    <a:lnB>
                      <a:noFill/>
                    </a:lnB>
                    <a:solidFill>
                      <a:srgbClr val="FFFFFF"/>
                    </a:solidFill>
                  </a:tcPr>
                </a:tc>
                <a:tc>
                  <a:txBody>
                    <a:bodyPr/>
                    <a:lstStyle/>
                    <a:p>
                      <a:r>
                        <a:rPr lang="en-US" sz="1600" b="1" dirty="0">
                          <a:solidFill>
                            <a:srgbClr val="0000CC"/>
                          </a:solidFill>
                          <a:hlinkClick r:id="rId4">
                            <a:extLst>
                              <a:ext uri="{A12FA001-AC4F-418D-AE19-62706E023703}">
                                <ahyp:hlinkClr xmlns:ahyp="http://schemas.microsoft.com/office/drawing/2018/hyperlinkcolor" val="tx"/>
                              </a:ext>
                            </a:extLst>
                          </a:hlinkClick>
                        </a:rPr>
                        <a:t>[ 725 ]</a:t>
                      </a:r>
                      <a:r>
                        <a:rPr lang="en-US" sz="1600" dirty="0">
                          <a:solidFill>
                            <a:srgbClr val="0000CC"/>
                          </a:solidFill>
                        </a:rPr>
                        <a:t>   </a:t>
                      </a:r>
                      <a:br>
                        <a:rPr lang="en-US" sz="1600" dirty="0">
                          <a:solidFill>
                            <a:srgbClr val="0000CC"/>
                          </a:solidFill>
                        </a:rPr>
                      </a:br>
                      <a:r>
                        <a:rPr lang="en-US" sz="1600" dirty="0">
                          <a:solidFill>
                            <a:srgbClr val="0000CC"/>
                          </a:solidFill>
                        </a:rPr>
                        <a:t>  </a:t>
                      </a:r>
                    </a:p>
                  </a:txBody>
                  <a:tcPr marL="12700" marR="12700" marT="12700" marB="12700">
                    <a:lnL>
                      <a:noFill/>
                    </a:lnL>
                    <a:lnR>
                      <a:noFill/>
                    </a:lnR>
                    <a:lnT>
                      <a:noFill/>
                    </a:lnT>
                    <a:lnB>
                      <a:noFill/>
                    </a:lnB>
                    <a:solidFill>
                      <a:srgbClr val="FFFFFF"/>
                    </a:solidFill>
                  </a:tcPr>
                </a:tc>
                <a:tc>
                  <a:txBody>
                    <a:bodyPr/>
                    <a:lstStyle/>
                    <a:p>
                      <a:r>
                        <a:rPr lang="en-US" sz="1600" dirty="0"/>
                        <a:t>Completion of the preliminary draft revision of Recommendation ITU-R M.1450-5 - Characteristics of broadband radio local area networks    </a:t>
                      </a:r>
                    </a:p>
                    <a:p>
                      <a:pPr marL="285750" indent="-285750" hangingPunct="0">
                        <a:buFont typeface="Arial" panose="020B0604020202020204" pitchFamily="34" charset="0"/>
                        <a:buChar char="•"/>
                      </a:pPr>
                      <a:r>
                        <a:rPr lang="en-CA" sz="1800" b="1" kern="1200" dirty="0">
                          <a:solidFill>
                            <a:schemeClr val="tx1"/>
                          </a:solidFill>
                          <a:effectLst/>
                          <a:latin typeface="+mn-lt"/>
                          <a:ea typeface="+mn-ea"/>
                          <a:cs typeface="+mn-cs"/>
                        </a:rPr>
                        <a:t>Proposal</a:t>
                      </a:r>
                      <a:endParaRPr lang="en-US" sz="1800" b="1" kern="1200" dirty="0">
                        <a:solidFill>
                          <a:schemeClr val="tx1"/>
                        </a:solidFill>
                        <a:effectLst/>
                        <a:latin typeface="+mn-lt"/>
                        <a:ea typeface="+mn-ea"/>
                        <a:cs typeface="+mn-cs"/>
                      </a:endParaRPr>
                    </a:p>
                    <a:p>
                      <a:pPr hangingPunct="0"/>
                      <a:r>
                        <a:rPr lang="en-GB" sz="1800" kern="1200" dirty="0">
                          <a:solidFill>
                            <a:schemeClr val="tx1"/>
                          </a:solidFill>
                          <a:effectLst/>
                          <a:latin typeface="+mn-lt"/>
                          <a:ea typeface="+mn-ea"/>
                          <a:cs typeface="+mn-cs"/>
                        </a:rPr>
                        <a:t>Canada proposes that the working document be completed and elevated to a preliminary draft revision of Recommendation ITU-R M.1450-5 with the objective of finalizing the draft revision at the September meeting of WP 5A for submission to SG 5.</a:t>
                      </a:r>
                    </a:p>
                    <a:p>
                      <a:pPr marL="0" marR="0" lvl="0" indent="0" algn="l" defTabSz="914400" rtl="0" eaLnBrk="1" fontAlgn="auto" latinLnBrk="0" hangingPunct="0">
                        <a:lnSpc>
                          <a:spcPct val="100000"/>
                        </a:lnSpc>
                        <a:spcBef>
                          <a:spcPts val="0"/>
                        </a:spcBef>
                        <a:spcAft>
                          <a:spcPts val="0"/>
                        </a:spcAft>
                        <a:buClrTx/>
                        <a:buSzTx/>
                        <a:buFontTx/>
                        <a:buNone/>
                        <a:tabLst/>
                        <a:defRPr/>
                      </a:pPr>
                      <a:r>
                        <a:rPr lang="en-GB" sz="1800" kern="1200" dirty="0">
                          <a:solidFill>
                            <a:srgbClr val="0000CC"/>
                          </a:solidFill>
                          <a:effectLst/>
                          <a:latin typeface="+mn-lt"/>
                          <a:ea typeface="+mn-ea"/>
                          <a:cs typeface="+mn-cs"/>
                        </a:rPr>
                        <a:t>Not agreed</a:t>
                      </a:r>
                      <a:endParaRPr lang="en-US" sz="1800" kern="1200" dirty="0">
                        <a:solidFill>
                          <a:schemeClr val="tx1"/>
                        </a:solidFill>
                        <a:effectLst/>
                        <a:latin typeface="+mn-lt"/>
                        <a:ea typeface="+mn-ea"/>
                        <a:cs typeface="+mn-cs"/>
                      </a:endParaRPr>
                    </a:p>
                  </a:txBody>
                  <a:tcPr marL="12700" marR="12700" marT="12700" marB="12700">
                    <a:lnL>
                      <a:noFill/>
                    </a:lnL>
                    <a:lnR>
                      <a:noFill/>
                    </a:lnR>
                    <a:lnT>
                      <a:noFill/>
                    </a:lnT>
                    <a:lnB>
                      <a:noFill/>
                    </a:lnB>
                    <a:solidFill>
                      <a:srgbClr val="FFFFFF"/>
                    </a:solidFill>
                  </a:tcPr>
                </a:tc>
                <a:tc>
                  <a:txBody>
                    <a:bodyPr/>
                    <a:lstStyle/>
                    <a:p>
                      <a:r>
                        <a:rPr lang="en-US" sz="1600" dirty="0">
                          <a:solidFill>
                            <a:srgbClr val="0000CC"/>
                          </a:solidFill>
                          <a:hlinkClick r:id="rId3">
                            <a:extLst>
                              <a:ext uri="{A12FA001-AC4F-418D-AE19-62706E023703}">
                                <ahyp:hlinkClr xmlns:ahyp="http://schemas.microsoft.com/office/drawing/2018/hyperlinkcolor" val="tx"/>
                              </a:ext>
                            </a:extLst>
                          </a:hlinkClick>
                        </a:rPr>
                        <a:t>Canada</a:t>
                      </a:r>
                      <a:r>
                        <a:rPr lang="en-US" sz="1600" dirty="0">
                          <a:solidFill>
                            <a:srgbClr val="0000CC"/>
                          </a:solidFill>
                        </a:rPr>
                        <a:t>  </a:t>
                      </a:r>
                    </a:p>
                  </a:txBody>
                  <a:tcPr marL="12700" marR="12700" marT="12700" marB="12700">
                    <a:lnL>
                      <a:noFill/>
                    </a:lnL>
                    <a:lnR>
                      <a:noFill/>
                    </a:lnR>
                    <a:lnT>
                      <a:noFill/>
                    </a:lnT>
                    <a:lnB>
                      <a:noFill/>
                    </a:lnB>
                    <a:solidFill>
                      <a:srgbClr val="FFFFFF"/>
                    </a:solidFill>
                  </a:tcPr>
                </a:tc>
                <a:extLst>
                  <a:ext uri="{0D108BD9-81ED-4DB2-BD59-A6C34878D82A}">
                    <a16:rowId xmlns:a16="http://schemas.microsoft.com/office/drawing/2014/main" val="3059388999"/>
                  </a:ext>
                </a:extLst>
              </a:tr>
            </a:tbl>
          </a:graphicData>
        </a:graphic>
      </p:graphicFrame>
    </p:spTree>
    <p:extLst>
      <p:ext uri="{BB962C8B-B14F-4D97-AF65-F5344CB8AC3E}">
        <p14:creationId xmlns:p14="http://schemas.microsoft.com/office/powerpoint/2010/main" val="20210014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C78DE-49FB-1700-2682-56AE603058ED}"/>
              </a:ext>
            </a:extLst>
          </p:cNvPr>
          <p:cNvSpPr>
            <a:spLocks noGrp="1"/>
          </p:cNvSpPr>
          <p:nvPr>
            <p:ph type="title"/>
          </p:nvPr>
        </p:nvSpPr>
        <p:spPr>
          <a:xfrm>
            <a:off x="838200" y="666752"/>
            <a:ext cx="10361084" cy="533399"/>
          </a:xfrm>
        </p:spPr>
        <p:txBody>
          <a:bodyPr/>
          <a:lstStyle/>
          <a:p>
            <a:r>
              <a:rPr lang="en-US" sz="2800" dirty="0"/>
              <a:t>Updates from ITU-R WP5A: Contributions Observations (2/2)</a:t>
            </a:r>
          </a:p>
        </p:txBody>
      </p:sp>
      <p:sp>
        <p:nvSpPr>
          <p:cNvPr id="4" name="Slide Number Placeholder 3">
            <a:extLst>
              <a:ext uri="{FF2B5EF4-FFF2-40B4-BE49-F238E27FC236}">
                <a16:creationId xmlns:a16="http://schemas.microsoft.com/office/drawing/2014/main" id="{E69D2B76-5191-8FCD-132F-F00E4E18274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39B156D-9957-7896-9A9A-999AF21A665A}"/>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1FBBC945-DA6A-8705-8B20-EBC52B7E66DA}"/>
              </a:ext>
            </a:extLst>
          </p:cNvPr>
          <p:cNvSpPr>
            <a:spLocks noGrp="1"/>
          </p:cNvSpPr>
          <p:nvPr>
            <p:ph type="dt" idx="15"/>
          </p:nvPr>
        </p:nvSpPr>
        <p:spPr/>
        <p:txBody>
          <a:bodyPr/>
          <a:lstStyle/>
          <a:p>
            <a:r>
              <a:rPr lang="en-US"/>
              <a:t> July 2023</a:t>
            </a:r>
            <a:endParaRPr lang="en-GB" dirty="0"/>
          </a:p>
        </p:txBody>
      </p:sp>
      <p:graphicFrame>
        <p:nvGraphicFramePr>
          <p:cNvPr id="9" name="Table 8">
            <a:extLst>
              <a:ext uri="{FF2B5EF4-FFF2-40B4-BE49-F238E27FC236}">
                <a16:creationId xmlns:a16="http://schemas.microsoft.com/office/drawing/2014/main" id="{6FAC2CA9-93E9-9383-E397-80D03085C287}"/>
              </a:ext>
            </a:extLst>
          </p:cNvPr>
          <p:cNvGraphicFramePr>
            <a:graphicFrameLocks noGrp="1"/>
          </p:cNvGraphicFramePr>
          <p:nvPr>
            <p:extLst>
              <p:ext uri="{D42A27DB-BD31-4B8C-83A1-F6EECF244321}">
                <p14:modId xmlns:p14="http://schemas.microsoft.com/office/powerpoint/2010/main" val="3887555326"/>
              </p:ext>
            </p:extLst>
          </p:nvPr>
        </p:nvGraphicFramePr>
        <p:xfrm>
          <a:off x="964936" y="1356675"/>
          <a:ext cx="10361612" cy="4891721"/>
        </p:xfrm>
        <a:graphic>
          <a:graphicData uri="http://schemas.openxmlformats.org/drawingml/2006/table">
            <a:tbl>
              <a:tblPr/>
              <a:tblGrid>
                <a:gridCol w="59083">
                  <a:extLst>
                    <a:ext uri="{9D8B030D-6E8A-4147-A177-3AD203B41FA5}">
                      <a16:colId xmlns:a16="http://schemas.microsoft.com/office/drawing/2014/main" val="3427177931"/>
                    </a:ext>
                  </a:extLst>
                </a:gridCol>
                <a:gridCol w="779645">
                  <a:extLst>
                    <a:ext uri="{9D8B030D-6E8A-4147-A177-3AD203B41FA5}">
                      <a16:colId xmlns:a16="http://schemas.microsoft.com/office/drawing/2014/main" val="515059089"/>
                    </a:ext>
                  </a:extLst>
                </a:gridCol>
                <a:gridCol w="8115300">
                  <a:extLst>
                    <a:ext uri="{9D8B030D-6E8A-4147-A177-3AD203B41FA5}">
                      <a16:colId xmlns:a16="http://schemas.microsoft.com/office/drawing/2014/main" val="2607176279"/>
                    </a:ext>
                  </a:extLst>
                </a:gridCol>
                <a:gridCol w="1407584">
                  <a:extLst>
                    <a:ext uri="{9D8B030D-6E8A-4147-A177-3AD203B41FA5}">
                      <a16:colId xmlns:a16="http://schemas.microsoft.com/office/drawing/2014/main" val="4246530322"/>
                    </a:ext>
                  </a:extLst>
                </a:gridCol>
              </a:tblGrid>
              <a:tr h="1909761">
                <a:tc>
                  <a:txBody>
                    <a:bodyPr/>
                    <a:lstStyle/>
                    <a:p>
                      <a:endParaRPr lang="en-US" sz="1400"/>
                    </a:p>
                  </a:txBody>
                  <a:tcPr marL="12700" marR="12700" marT="12700" marB="12700">
                    <a:lnL>
                      <a:noFill/>
                    </a:lnL>
                    <a:lnR>
                      <a:noFill/>
                    </a:lnR>
                    <a:lnT>
                      <a:noFill/>
                    </a:lnT>
                    <a:lnB>
                      <a:noFill/>
                    </a:lnB>
                    <a:solidFill>
                      <a:srgbClr val="FFFFFF"/>
                    </a:solidFill>
                  </a:tcPr>
                </a:tc>
                <a:tc>
                  <a:txBody>
                    <a:bodyPr/>
                    <a:lstStyle/>
                    <a:p>
                      <a:r>
                        <a:rPr lang="en-US" sz="1600" b="1" dirty="0">
                          <a:solidFill>
                            <a:srgbClr val="0000CC"/>
                          </a:solidFill>
                          <a:hlinkClick r:id="rId2">
                            <a:extLst>
                              <a:ext uri="{A12FA001-AC4F-418D-AE19-62706E023703}">
                                <ahyp:hlinkClr xmlns:ahyp="http://schemas.microsoft.com/office/drawing/2018/hyperlinkcolor" val="tx"/>
                              </a:ext>
                            </a:extLst>
                          </a:hlinkClick>
                        </a:rPr>
                        <a:t>[ 727 ]</a:t>
                      </a:r>
                      <a:r>
                        <a:rPr lang="en-US" sz="1600" dirty="0">
                          <a:solidFill>
                            <a:srgbClr val="0000CC"/>
                          </a:solidFill>
                        </a:rPr>
                        <a:t>   </a:t>
                      </a:r>
                    </a:p>
                  </a:txBody>
                  <a:tcPr marL="12700" marR="12700" marT="12700" marB="12700">
                    <a:lnL>
                      <a:noFill/>
                    </a:lnL>
                    <a:lnR>
                      <a:noFill/>
                    </a:lnR>
                    <a:lnT>
                      <a:noFill/>
                    </a:lnT>
                    <a:lnB>
                      <a:noFill/>
                    </a:lnB>
                    <a:solidFill>
                      <a:srgbClr val="FFFFFF"/>
                    </a:solidFill>
                  </a:tcPr>
                </a:tc>
                <a:tc>
                  <a:txBody>
                    <a:bodyPr/>
                    <a:lstStyle/>
                    <a:p>
                      <a:r>
                        <a:rPr lang="en-US" sz="1600" dirty="0"/>
                        <a:t>Working document towards a preliminary draft revision of Recommendation ITU-R M.1450-5 - Characteristics of broadband radio local area networks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Proposed changes to “</a:t>
                      </a:r>
                      <a:r>
                        <a:rPr lang="en-GB" sz="1800" i="1" u="sng" kern="1200" dirty="0">
                          <a:solidFill>
                            <a:schemeClr val="tx1"/>
                          </a:solidFill>
                          <a:effectLst/>
                          <a:latin typeface="+mn-lt"/>
                          <a:ea typeface="+mn-ea"/>
                          <a:cs typeface="+mn-cs"/>
                        </a:rPr>
                        <a:t>recognizing”</a:t>
                      </a:r>
                      <a:endParaRPr lang="en-US" sz="1800" i="1" kern="1200" dirty="0">
                        <a:solidFill>
                          <a:schemeClr val="tx1"/>
                        </a:solidFill>
                        <a:effectLst/>
                        <a:latin typeface="+mn-lt"/>
                        <a:ea typeface="+mn-ea"/>
                        <a:cs typeface="+mn-cs"/>
                      </a:endParaRPr>
                    </a:p>
                    <a:p>
                      <a:pPr marL="285750" indent="-285750">
                        <a:buFont typeface="Arial" panose="020B0604020202020204" pitchFamily="34" charset="0"/>
                        <a:buChar char="•"/>
                      </a:pPr>
                      <a:r>
                        <a:rPr lang="en-US" sz="1600" kern="1200" dirty="0">
                          <a:solidFill>
                            <a:schemeClr val="tx1"/>
                          </a:solidFill>
                          <a:latin typeface="+mn-lt"/>
                          <a:ea typeface="+mn-ea"/>
                          <a:cs typeface="+mn-cs"/>
                        </a:rPr>
                        <a:t>Proposed deleting Recommends Option 1 and push for Option 2 (frequencies should not be allowed if not in </a:t>
                      </a:r>
                      <a:r>
                        <a:rPr lang="en-GB" sz="1600" kern="1200" dirty="0">
                          <a:solidFill>
                            <a:schemeClr val="tx1"/>
                          </a:solidFill>
                          <a:latin typeface="+mn-lt"/>
                          <a:ea typeface="+mn-ea"/>
                          <a:cs typeface="+mn-cs"/>
                        </a:rPr>
                        <a:t>Radio Regulations or studied by ITU-R</a:t>
                      </a:r>
                      <a:r>
                        <a:rPr lang="en-US" sz="1600" kern="1200" dirty="0">
                          <a:solidFill>
                            <a:schemeClr val="tx1"/>
                          </a:solidFill>
                          <a:latin typeface="+mn-lt"/>
                          <a:ea typeface="+mn-ea"/>
                          <a:cs typeface="+mn-cs"/>
                        </a:rPr>
                        <a:t>.)</a:t>
                      </a:r>
                    </a:p>
                    <a:p>
                      <a:pPr marL="285750" indent="-285750">
                        <a:buFont typeface="Arial" panose="020B0604020202020204" pitchFamily="34" charset="0"/>
                        <a:buChar char="•"/>
                      </a:pPr>
                      <a:r>
                        <a:rPr lang="en-US" sz="1600" kern="1200" dirty="0">
                          <a:solidFill>
                            <a:schemeClr val="tx1"/>
                          </a:solidFill>
                          <a:latin typeface="+mn-lt"/>
                          <a:ea typeface="+mn-ea"/>
                          <a:cs typeface="+mn-cs"/>
                        </a:rPr>
                        <a:t>Proposed to add Activity Factors to Table of Characteristics. </a:t>
                      </a:r>
                    </a:p>
                    <a:p>
                      <a:pPr marL="285750" indent="-285750">
                        <a:buFont typeface="Arial" panose="020B0604020202020204" pitchFamily="34" charset="0"/>
                        <a:buChar char="•"/>
                      </a:pPr>
                      <a:r>
                        <a:rPr lang="en-US" sz="1600" kern="1200" dirty="0">
                          <a:solidFill>
                            <a:schemeClr val="tx1"/>
                          </a:solidFill>
                          <a:latin typeface="+mn-lt"/>
                          <a:ea typeface="+mn-ea"/>
                          <a:cs typeface="+mn-cs"/>
                        </a:rPr>
                        <a:t>Pushed for Deployment Parameters in Section 6.</a:t>
                      </a:r>
                    </a:p>
                  </a:txBody>
                  <a:tcPr marL="12700" marR="12700" marT="12700" marB="12700">
                    <a:lnL>
                      <a:noFill/>
                    </a:lnL>
                    <a:lnR>
                      <a:noFill/>
                    </a:lnR>
                    <a:lnT>
                      <a:noFill/>
                    </a:lnT>
                    <a:lnB>
                      <a:noFill/>
                    </a:lnB>
                    <a:solidFill>
                      <a:srgbClr val="FFFFFF"/>
                    </a:solidFill>
                  </a:tcPr>
                </a:tc>
                <a:tc>
                  <a:txBody>
                    <a:bodyPr/>
                    <a:lstStyle/>
                    <a:p>
                      <a:r>
                        <a:rPr lang="en-US" sz="1600" dirty="0">
                          <a:solidFill>
                            <a:srgbClr val="0000CC"/>
                          </a:solidFill>
                          <a:hlinkClick r:id="rId3">
                            <a:extLst>
                              <a:ext uri="{A12FA001-AC4F-418D-AE19-62706E023703}">
                                <ahyp:hlinkClr xmlns:ahyp="http://schemas.microsoft.com/office/drawing/2018/hyperlinkcolor" val="tx"/>
                              </a:ext>
                            </a:extLst>
                          </a:hlinkClick>
                        </a:rPr>
                        <a:t>France</a:t>
                      </a:r>
                      <a:r>
                        <a:rPr lang="en-US" sz="1600" dirty="0">
                          <a:solidFill>
                            <a:srgbClr val="0000CC"/>
                          </a:solidFill>
                        </a:rPr>
                        <a:t>  </a:t>
                      </a:r>
                    </a:p>
                  </a:txBody>
                  <a:tcPr marL="12700" marR="12700" marT="12700" marB="12700">
                    <a:lnL>
                      <a:noFill/>
                    </a:lnL>
                    <a:lnR>
                      <a:noFill/>
                    </a:lnR>
                    <a:lnT>
                      <a:noFill/>
                    </a:lnT>
                    <a:lnB>
                      <a:noFill/>
                    </a:lnB>
                    <a:solidFill>
                      <a:srgbClr val="FFFFFF"/>
                    </a:solidFill>
                  </a:tcPr>
                </a:tc>
                <a:extLst>
                  <a:ext uri="{0D108BD9-81ED-4DB2-BD59-A6C34878D82A}">
                    <a16:rowId xmlns:a16="http://schemas.microsoft.com/office/drawing/2014/main" val="2208610507"/>
                  </a:ext>
                </a:extLst>
              </a:tr>
              <a:tr h="2214305">
                <a:tc>
                  <a:txBody>
                    <a:bodyPr/>
                    <a:lstStyle/>
                    <a:p>
                      <a:endParaRPr lang="en-US" sz="1400"/>
                    </a:p>
                  </a:txBody>
                  <a:tcPr marL="12700" marR="12700" marT="12700" marB="12700">
                    <a:lnL>
                      <a:noFill/>
                    </a:lnL>
                    <a:lnR>
                      <a:noFill/>
                    </a:lnR>
                    <a:lnT>
                      <a:noFill/>
                    </a:lnT>
                    <a:lnB>
                      <a:noFill/>
                    </a:lnB>
                    <a:solidFill>
                      <a:srgbClr val="FFFFFF"/>
                    </a:solidFill>
                  </a:tcPr>
                </a:tc>
                <a:tc>
                  <a:txBody>
                    <a:bodyPr/>
                    <a:lstStyle/>
                    <a:p>
                      <a:r>
                        <a:rPr lang="en-US" sz="1600" b="1" dirty="0">
                          <a:solidFill>
                            <a:srgbClr val="0000CC"/>
                          </a:solidFill>
                          <a:hlinkClick r:id="rId4">
                            <a:extLst>
                              <a:ext uri="{A12FA001-AC4F-418D-AE19-62706E023703}">
                                <ahyp:hlinkClr xmlns:ahyp="http://schemas.microsoft.com/office/drawing/2018/hyperlinkcolor" val="tx"/>
                              </a:ext>
                            </a:extLst>
                          </a:hlinkClick>
                        </a:rPr>
                        <a:t>[ 743 ]</a:t>
                      </a:r>
                      <a:r>
                        <a:rPr lang="en-US" sz="1600" dirty="0">
                          <a:solidFill>
                            <a:srgbClr val="0000CC"/>
                          </a:solidFill>
                        </a:rPr>
                        <a:t> </a:t>
                      </a:r>
                    </a:p>
                  </a:txBody>
                  <a:tcPr marL="12700" marR="12700" marT="12700" marB="12700">
                    <a:lnL>
                      <a:noFill/>
                    </a:lnL>
                    <a:lnR>
                      <a:noFill/>
                    </a:lnR>
                    <a:lnT>
                      <a:noFill/>
                    </a:lnT>
                    <a:lnB>
                      <a:noFill/>
                    </a:lnB>
                    <a:solidFill>
                      <a:srgbClr val="FFFFFF"/>
                    </a:solidFill>
                  </a:tcPr>
                </a:tc>
                <a:tc>
                  <a:txBody>
                    <a:bodyPr/>
                    <a:lstStyle/>
                    <a:p>
                      <a:r>
                        <a:rPr lang="en-US" sz="1600" dirty="0"/>
                        <a:t>Proposal on the modification of the working document towards a preliminary draft revision of Recommendation ITU-R M.1450-5 - Characteristics of broadband radio local area networks </a:t>
                      </a:r>
                    </a:p>
                    <a:p>
                      <a:pPr marL="285750" indent="-285750" hangingPunct="0">
                        <a:buFont typeface="Arial" panose="020B0604020202020204" pitchFamily="34" charset="0"/>
                        <a:buChar char="•"/>
                      </a:pPr>
                      <a:r>
                        <a:rPr lang="en-GB" sz="1800" b="1" kern="1200" dirty="0">
                          <a:solidFill>
                            <a:schemeClr val="tx1"/>
                          </a:solidFill>
                          <a:effectLst/>
                          <a:latin typeface="+mn-lt"/>
                          <a:ea typeface="+mn-ea"/>
                          <a:cs typeface="+mn-cs"/>
                        </a:rPr>
                        <a:t>Proposal </a:t>
                      </a:r>
                      <a:endParaRPr lang="en-US" sz="1800" b="1" kern="1200" dirty="0">
                        <a:solidFill>
                          <a:schemeClr val="tx1"/>
                        </a:solidFill>
                        <a:effectLst/>
                        <a:latin typeface="+mn-lt"/>
                        <a:ea typeface="+mn-ea"/>
                        <a:cs typeface="+mn-cs"/>
                      </a:endParaRPr>
                    </a:p>
                    <a:p>
                      <a:pPr hangingPunct="0"/>
                      <a:r>
                        <a:rPr lang="en-GB" sz="1600" kern="1200" dirty="0">
                          <a:solidFill>
                            <a:schemeClr val="tx1"/>
                          </a:solidFill>
                          <a:effectLst/>
                          <a:latin typeface="+mn-lt"/>
                          <a:ea typeface="+mn-ea"/>
                          <a:cs typeface="+mn-cs"/>
                        </a:rPr>
                        <a:t>It’s proposed that the above consideration should be taken into account during the revision of Rec. ITU-R M.1450. The revision of Rec. ITU-R M.1450 should only recommend the RLAN use in the frequency band below 5 925 MHz; frequency band above 5 925 MHz could be considered in future revision of M.1450 based on the results of necessary studies or evaluations. If such band is recommended, it should clearly indicate the fact that no studies have been carried out in this band, the possible risk of interference, and also invite the administration to carry out studies and coordination procedures before making decision.</a:t>
                      </a:r>
                      <a:endParaRPr lang="en-US" sz="1600" kern="1200" dirty="0">
                        <a:solidFill>
                          <a:schemeClr val="tx1"/>
                        </a:solidFill>
                        <a:effectLst/>
                        <a:latin typeface="+mn-lt"/>
                        <a:ea typeface="+mn-ea"/>
                        <a:cs typeface="+mn-cs"/>
                      </a:endParaRPr>
                    </a:p>
                    <a:p>
                      <a:pPr hangingPunct="0"/>
                      <a:r>
                        <a:rPr lang="en-GB" sz="1600" kern="1200" dirty="0">
                          <a:solidFill>
                            <a:schemeClr val="tx1"/>
                          </a:solidFill>
                          <a:effectLst/>
                          <a:latin typeface="+mn-lt"/>
                          <a:ea typeface="+mn-ea"/>
                          <a:cs typeface="+mn-cs"/>
                        </a:rPr>
                        <a:t>The proposed change to Section 4 of Annex 2 is included in attachment 1 highlighting in cyan. ITU-R WP 5C should be further consulted if needed.   </a:t>
                      </a:r>
                      <a:r>
                        <a:rPr lang="en-US" sz="1600" kern="1200" dirty="0">
                          <a:solidFill>
                            <a:schemeClr val="tx1"/>
                          </a:solidFill>
                          <a:effectLst/>
                          <a:latin typeface="+mn-lt"/>
                          <a:ea typeface="+mn-ea"/>
                          <a:cs typeface="+mn-cs"/>
                        </a:rPr>
                        <a:t>   </a:t>
                      </a:r>
                    </a:p>
                  </a:txBody>
                  <a:tcPr marL="12700" marR="12700" marT="12700" marB="12700">
                    <a:lnL>
                      <a:noFill/>
                    </a:lnL>
                    <a:lnR>
                      <a:noFill/>
                    </a:lnR>
                    <a:lnT>
                      <a:noFill/>
                    </a:lnT>
                    <a:lnB>
                      <a:noFill/>
                    </a:lnB>
                    <a:solidFill>
                      <a:srgbClr val="FFFFFF"/>
                    </a:solidFill>
                  </a:tcPr>
                </a:tc>
                <a:tc>
                  <a:txBody>
                    <a:bodyPr/>
                    <a:lstStyle/>
                    <a:p>
                      <a:r>
                        <a:rPr lang="en-US" sz="1600" dirty="0">
                          <a:solidFill>
                            <a:srgbClr val="0000CC"/>
                          </a:solidFill>
                          <a:hlinkClick r:id="rId5">
                            <a:extLst>
                              <a:ext uri="{A12FA001-AC4F-418D-AE19-62706E023703}">
                                <ahyp:hlinkClr xmlns:ahyp="http://schemas.microsoft.com/office/drawing/2018/hyperlinkcolor" val="tx"/>
                              </a:ext>
                            </a:extLst>
                          </a:hlinkClick>
                        </a:rPr>
                        <a:t>China (People's Republic of)</a:t>
                      </a:r>
                      <a:r>
                        <a:rPr lang="en-US" sz="1600" dirty="0">
                          <a:solidFill>
                            <a:srgbClr val="0000CC"/>
                          </a:solidFill>
                        </a:rPr>
                        <a:t> , </a:t>
                      </a:r>
                      <a:r>
                        <a:rPr lang="en-US" sz="1600" dirty="0">
                          <a:solidFill>
                            <a:srgbClr val="0000CC"/>
                          </a:solidFill>
                          <a:hlinkClick r:id="rId3">
                            <a:extLst>
                              <a:ext uri="{A12FA001-AC4F-418D-AE19-62706E023703}">
                                <ahyp:hlinkClr xmlns:ahyp="http://schemas.microsoft.com/office/drawing/2018/hyperlinkcolor" val="tx"/>
                              </a:ext>
                            </a:extLst>
                          </a:hlinkClick>
                        </a:rPr>
                        <a:t>France</a:t>
                      </a:r>
                      <a:r>
                        <a:rPr lang="en-US" sz="1600" dirty="0">
                          <a:solidFill>
                            <a:srgbClr val="0000CC"/>
                          </a:solidFill>
                        </a:rPr>
                        <a:t>  </a:t>
                      </a:r>
                    </a:p>
                  </a:txBody>
                  <a:tcPr marL="12700" marR="12700" marT="12700" marB="12700">
                    <a:lnL>
                      <a:noFill/>
                    </a:lnL>
                    <a:lnR>
                      <a:noFill/>
                    </a:lnR>
                    <a:lnT>
                      <a:noFill/>
                    </a:lnT>
                    <a:lnB>
                      <a:noFill/>
                    </a:lnB>
                    <a:solidFill>
                      <a:srgbClr val="FFFFFF"/>
                    </a:solidFill>
                  </a:tcPr>
                </a:tc>
                <a:extLst>
                  <a:ext uri="{0D108BD9-81ED-4DB2-BD59-A6C34878D82A}">
                    <a16:rowId xmlns:a16="http://schemas.microsoft.com/office/drawing/2014/main" val="1816978318"/>
                  </a:ext>
                </a:extLst>
              </a:tr>
            </a:tbl>
          </a:graphicData>
        </a:graphic>
      </p:graphicFrame>
    </p:spTree>
    <p:extLst>
      <p:ext uri="{BB962C8B-B14F-4D97-AF65-F5344CB8AC3E}">
        <p14:creationId xmlns:p14="http://schemas.microsoft.com/office/powerpoint/2010/main" val="1418875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14401" y="685801"/>
            <a:ext cx="10361084" cy="649601"/>
          </a:xfrm>
        </p:spPr>
        <p:txBody>
          <a:bodyPr wrap="square" anchor="t" anchorCtr="0">
            <a:normAutofit/>
          </a:bodyPr>
          <a:lstStyle/>
          <a:p>
            <a:r>
              <a:rPr lang="en-US" sz="2800" dirty="0"/>
              <a:t>Chairman Report &amp; Output Docs of WP5A May 2023 (1/2)</a:t>
            </a:r>
            <a:endParaRPr lang="en-US" altLang="en-US" sz="2800" dirty="0"/>
          </a:p>
        </p:txBody>
      </p:sp>
      <p:sp>
        <p:nvSpPr>
          <p:cNvPr id="6147" name="Content Placeholder 2"/>
          <p:cNvSpPr>
            <a:spLocks noGrp="1"/>
          </p:cNvSpPr>
          <p:nvPr>
            <p:ph idx="1"/>
          </p:nvPr>
        </p:nvSpPr>
        <p:spPr>
          <a:xfrm>
            <a:off x="965200" y="1371600"/>
            <a:ext cx="10361084" cy="4953000"/>
          </a:xfrm>
        </p:spPr>
        <p:txBody>
          <a:bodyPr wrap="square" anchor="t">
            <a:normAutofit/>
          </a:bodyPr>
          <a:lstStyle/>
          <a:p>
            <a:pPr marL="114300" lvl="1" indent="0" hangingPunct="0">
              <a:spcBef>
                <a:spcPts val="600"/>
              </a:spcBef>
              <a:spcAft>
                <a:spcPts val="600"/>
              </a:spcAft>
              <a:tabLst>
                <a:tab pos="720090" algn="l"/>
                <a:tab pos="1188085" algn="l"/>
                <a:tab pos="1440180" algn="l"/>
              </a:tabLst>
            </a:pPr>
            <a:endParaRPr lang="en-GB" b="1" dirty="0">
              <a:effectLst/>
              <a:latin typeface="Times New Roman" panose="02020603050405020304" pitchFamily="18" charset="0"/>
              <a:ea typeface="SimSun" panose="02010600030101010101" pitchFamily="2" charset="-122"/>
            </a:endParaRPr>
          </a:p>
          <a:p>
            <a:pPr marL="0" marR="0" hangingPunct="0">
              <a:spcBef>
                <a:spcPts val="600"/>
              </a:spcBef>
              <a:spcAft>
                <a:spcPts val="0"/>
              </a:spcAft>
              <a:tabLst>
                <a:tab pos="720090" algn="l"/>
                <a:tab pos="1188085" algn="l"/>
                <a:tab pos="1440180" algn="l"/>
                <a:tab pos="504190" algn="l"/>
                <a:tab pos="720090" algn="l"/>
                <a:tab pos="756285" algn="l"/>
                <a:tab pos="1008380" algn="l"/>
                <a:tab pos="1188085" algn="l"/>
                <a:tab pos="1260475" algn="l"/>
                <a:tab pos="1440180" algn="l"/>
              </a:tabLst>
            </a:pPr>
            <a:endParaRPr lang="en-GB" sz="1800" i="1" dirty="0">
              <a:solidFill>
                <a:srgbClr val="000000"/>
              </a:solidFill>
              <a:effectLst/>
              <a:latin typeface="Times New Roman" panose="02020603050405020304" pitchFamily="18" charset="0"/>
              <a:ea typeface="Times New Roman" panose="02020603050405020304" pitchFamily="18" charset="0"/>
            </a:endParaRPr>
          </a:p>
          <a:p>
            <a:pPr marL="0" marR="0" hangingPunct="0">
              <a:spcBef>
                <a:spcPts val="600"/>
              </a:spcBef>
              <a:spcAft>
                <a:spcPts val="0"/>
              </a:spcAft>
              <a:tabLst>
                <a:tab pos="720090" algn="l"/>
                <a:tab pos="1188085" algn="l"/>
                <a:tab pos="1440180" algn="l"/>
                <a:tab pos="504190" algn="l"/>
                <a:tab pos="720090" algn="l"/>
                <a:tab pos="756285" algn="l"/>
                <a:tab pos="1008380" algn="l"/>
                <a:tab pos="1188085" algn="l"/>
                <a:tab pos="1260475" algn="l"/>
                <a:tab pos="1440180" algn="l"/>
              </a:tabLst>
            </a:pPr>
            <a:endParaRPr lang="en-GB" sz="1800" i="1" dirty="0">
              <a:solidFill>
                <a:srgbClr val="000000"/>
              </a:solidFill>
              <a:effectLst/>
              <a:latin typeface="Times New Roman" panose="02020603050405020304" pitchFamily="18" charset="0"/>
              <a:ea typeface="Times New Roman" panose="02020603050405020304" pitchFamily="18" charset="0"/>
            </a:endParaRP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14</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 July 2023</a:t>
            </a:r>
          </a:p>
        </p:txBody>
      </p:sp>
      <p:graphicFrame>
        <p:nvGraphicFramePr>
          <p:cNvPr id="8" name="Table 7">
            <a:extLst>
              <a:ext uri="{FF2B5EF4-FFF2-40B4-BE49-F238E27FC236}">
                <a16:creationId xmlns:a16="http://schemas.microsoft.com/office/drawing/2014/main" id="{901485C3-7EA0-4176-BFA3-161F957E49AF}"/>
              </a:ext>
            </a:extLst>
          </p:cNvPr>
          <p:cNvGraphicFramePr>
            <a:graphicFrameLocks noGrp="1"/>
          </p:cNvGraphicFramePr>
          <p:nvPr>
            <p:extLst>
              <p:ext uri="{D42A27DB-BD31-4B8C-83A1-F6EECF244321}">
                <p14:modId xmlns:p14="http://schemas.microsoft.com/office/powerpoint/2010/main" val="4099411528"/>
              </p:ext>
            </p:extLst>
          </p:nvPr>
        </p:nvGraphicFramePr>
        <p:xfrm>
          <a:off x="965200" y="1203009"/>
          <a:ext cx="10095970" cy="5262880"/>
        </p:xfrm>
        <a:graphic>
          <a:graphicData uri="http://schemas.openxmlformats.org/drawingml/2006/table">
            <a:tbl>
              <a:tblPr/>
              <a:tblGrid>
                <a:gridCol w="1180570">
                  <a:extLst>
                    <a:ext uri="{9D8B030D-6E8A-4147-A177-3AD203B41FA5}">
                      <a16:colId xmlns:a16="http://schemas.microsoft.com/office/drawing/2014/main" val="4073554848"/>
                    </a:ext>
                  </a:extLst>
                </a:gridCol>
                <a:gridCol w="8915400">
                  <a:extLst>
                    <a:ext uri="{9D8B030D-6E8A-4147-A177-3AD203B41FA5}">
                      <a16:colId xmlns:a16="http://schemas.microsoft.com/office/drawing/2014/main" val="2363655390"/>
                    </a:ext>
                  </a:extLst>
                </a:gridCol>
              </a:tblGrid>
              <a:tr h="533400">
                <a:tc>
                  <a:txBody>
                    <a:bodyPr/>
                    <a:lstStyle/>
                    <a:p>
                      <a:r>
                        <a:rPr lang="en-US" b="1" dirty="0">
                          <a:solidFill>
                            <a:srgbClr val="0000CC"/>
                          </a:solidFill>
                          <a:hlinkClick r:id="rId2">
                            <a:extLst>
                              <a:ext uri="{A12FA001-AC4F-418D-AE19-62706E023703}">
                                <ahyp:hlinkClr xmlns:ahyp="http://schemas.microsoft.com/office/drawing/2018/hyperlinkcolor" val="tx"/>
                              </a:ext>
                            </a:extLst>
                          </a:hlinkClick>
                        </a:rPr>
                        <a:t>[ 769 ]</a:t>
                      </a:r>
                      <a:r>
                        <a:rPr lang="en-US" dirty="0">
                          <a:solidFill>
                            <a:srgbClr val="0000CC"/>
                          </a:solidFill>
                        </a:rPr>
                        <a:t>   </a:t>
                      </a:r>
                      <a:br>
                        <a:rPr lang="en-US" dirty="0"/>
                      </a:br>
                      <a:r>
                        <a:rPr lang="en-US" dirty="0"/>
                        <a:t>+Ann.1-18  </a:t>
                      </a:r>
                    </a:p>
                  </a:txBody>
                  <a:tcPr marL="12700" marR="12700" marT="12700" marB="12700">
                    <a:lnL>
                      <a:noFill/>
                    </a:lnL>
                    <a:lnR>
                      <a:noFill/>
                    </a:lnR>
                    <a:lnT>
                      <a:noFill/>
                    </a:lnT>
                    <a:lnB>
                      <a:noFill/>
                    </a:lnB>
                    <a:solidFill>
                      <a:srgbClr val="FFFFCC"/>
                    </a:solidFill>
                  </a:tcPr>
                </a:tc>
                <a:tc>
                  <a:txBody>
                    <a:bodyPr/>
                    <a:lstStyle/>
                    <a:p>
                      <a:r>
                        <a:rPr lang="en-US" dirty="0"/>
                        <a:t>Report on the twenty-ninth meeting of Working Party 5A (Merida, Mexico, 9-18 May 2023)   </a:t>
                      </a:r>
                    </a:p>
                  </a:txBody>
                  <a:tcPr marL="12700" marR="12700" marT="12700" marB="12700">
                    <a:lnL>
                      <a:noFill/>
                    </a:lnL>
                    <a:lnR>
                      <a:noFill/>
                    </a:lnR>
                    <a:lnT>
                      <a:noFill/>
                    </a:lnT>
                    <a:lnB>
                      <a:noFill/>
                    </a:lnB>
                    <a:solidFill>
                      <a:srgbClr val="FFFFCC"/>
                    </a:solidFill>
                  </a:tcPr>
                </a:tc>
                <a:extLst>
                  <a:ext uri="{0D108BD9-81ED-4DB2-BD59-A6C34878D82A}">
                    <a16:rowId xmlns:a16="http://schemas.microsoft.com/office/drawing/2014/main" val="3558292045"/>
                  </a:ext>
                </a:extLst>
              </a:tr>
              <a:tr h="241931">
                <a:tc gridSpan="2">
                  <a:txBody>
                    <a:bodyPr/>
                    <a:lstStyle/>
                    <a:p>
                      <a:pPr marL="342900" indent="-342900" hangingPunct="0">
                        <a:buFont typeface="+mj-lt"/>
                        <a:buAutoNum type="arabicPeriod"/>
                      </a:pPr>
                      <a:r>
                        <a:rPr lang="en-GB" sz="1800" i="1" kern="1200" dirty="0">
                          <a:solidFill>
                            <a:schemeClr val="tx1"/>
                          </a:solidFill>
                          <a:effectLst/>
                          <a:latin typeface="+mn-lt"/>
                          <a:ea typeface="+mn-ea"/>
                          <a:cs typeface="+mn-cs"/>
                        </a:rPr>
                        <a:t>Report ITU-R M.[BB-WAS-FREQ]: </a:t>
                      </a:r>
                      <a:endParaRPr lang="en-US" sz="1800" kern="1200" dirty="0">
                        <a:solidFill>
                          <a:schemeClr val="tx1"/>
                        </a:solidFill>
                        <a:effectLst/>
                        <a:latin typeface="+mn-lt"/>
                        <a:ea typeface="+mn-ea"/>
                        <a:cs typeface="+mn-cs"/>
                      </a:endParaRPr>
                    </a:p>
                    <a:p>
                      <a:pPr marL="742950" lvl="1" indent="-285750" hangingPunct="0">
                        <a:buFont typeface="Arial" panose="020B0604020202020204" pitchFamily="34" charset="0"/>
                        <a:buChar char="•"/>
                      </a:pPr>
                      <a:r>
                        <a:rPr lang="en-GB" sz="1800" i="1" kern="1200" dirty="0">
                          <a:solidFill>
                            <a:schemeClr val="tx1"/>
                          </a:solidFill>
                          <a:effectLst/>
                          <a:latin typeface="+mn-lt"/>
                          <a:ea typeface="+mn-ea"/>
                          <a:cs typeface="+mn-cs"/>
                        </a:rPr>
                        <a:t>Results:</a:t>
                      </a:r>
                      <a:r>
                        <a:rPr lang="en-GB" sz="1800" kern="1200" dirty="0">
                          <a:solidFill>
                            <a:schemeClr val="tx1"/>
                          </a:solidFill>
                          <a:effectLst/>
                          <a:latin typeface="+mn-lt"/>
                          <a:ea typeface="+mn-ea"/>
                          <a:cs typeface="+mn-cs"/>
                        </a:rPr>
                        <a:t> Canada informed the meeting that Doc. 5A/</a:t>
                      </a:r>
                      <a:r>
                        <a:rPr lang="en-GB" sz="1800" u="none" strike="noStrike" kern="1200" dirty="0">
                          <a:solidFill>
                            <a:srgbClr val="0000CC"/>
                          </a:solidFill>
                          <a:effectLst/>
                          <a:latin typeface="+mn-lt"/>
                          <a:ea typeface="+mn-ea"/>
                          <a:cs typeface="+mn-cs"/>
                          <a:hlinkClick r:id="rId3">
                            <a:extLst>
                              <a:ext uri="{A12FA001-AC4F-418D-AE19-62706E023703}">
                                <ahyp:hlinkClr xmlns:ahyp="http://schemas.microsoft.com/office/drawing/2018/hyperlinkcolor" val="tx"/>
                              </a:ext>
                            </a:extLst>
                          </a:hlinkClick>
                        </a:rPr>
                        <a:t>723</a:t>
                      </a:r>
                      <a:r>
                        <a:rPr lang="en-GB" sz="1800" kern="1200" dirty="0">
                          <a:solidFill>
                            <a:schemeClr val="tx1"/>
                          </a:solidFill>
                          <a:effectLst/>
                          <a:latin typeface="+mn-lt"/>
                          <a:ea typeface="+mn-ea"/>
                          <a:cs typeface="+mn-cs"/>
                        </a:rPr>
                        <a:t> supersedes Doc. 5A/</a:t>
                      </a:r>
                      <a:r>
                        <a:rPr lang="en-GB" sz="1800" u="none" strike="noStrike" kern="1200" dirty="0">
                          <a:solidFill>
                            <a:srgbClr val="0000CC"/>
                          </a:solidFill>
                          <a:effectLst/>
                          <a:latin typeface="+mn-lt"/>
                          <a:ea typeface="+mn-ea"/>
                          <a:cs typeface="+mn-cs"/>
                          <a:hlinkClick r:id="rId4">
                            <a:extLst>
                              <a:ext uri="{A12FA001-AC4F-418D-AE19-62706E023703}">
                                <ahyp:hlinkClr xmlns:ahyp="http://schemas.microsoft.com/office/drawing/2018/hyperlinkcolor" val="tx"/>
                              </a:ext>
                            </a:extLst>
                          </a:hlinkClick>
                        </a:rPr>
                        <a:t>654</a:t>
                      </a:r>
                      <a:r>
                        <a:rPr lang="en-GB" sz="1800" kern="1200" dirty="0">
                          <a:solidFill>
                            <a:schemeClr val="tx1"/>
                          </a:solidFill>
                          <a:effectLst/>
                          <a:latin typeface="+mn-lt"/>
                          <a:ea typeface="+mn-ea"/>
                          <a:cs typeface="+mn-cs"/>
                        </a:rPr>
                        <a:t>. Following the discussion the chairman noted that there is still no consensus on the development of a draft Report ITU-R M.[BB-WAS-FREQ]; therefore, all documents are carried forward.</a:t>
                      </a:r>
                      <a:endParaRPr lang="en-US" sz="1800" kern="1200" dirty="0">
                        <a:solidFill>
                          <a:schemeClr val="tx1"/>
                        </a:solidFill>
                        <a:effectLst/>
                        <a:latin typeface="+mn-lt"/>
                        <a:ea typeface="+mn-ea"/>
                        <a:cs typeface="+mn-cs"/>
                      </a:endParaRPr>
                    </a:p>
                    <a:p>
                      <a:pPr marL="742950" lvl="1" indent="-285750" hangingPunct="0">
                        <a:buFont typeface="Arial" panose="020B0604020202020204" pitchFamily="34" charset="0"/>
                        <a:buChar char="•"/>
                      </a:pPr>
                      <a:r>
                        <a:rPr lang="en-GB" sz="1800" i="1" kern="1200" dirty="0">
                          <a:solidFill>
                            <a:schemeClr val="tx1"/>
                          </a:solidFill>
                          <a:effectLst/>
                          <a:latin typeface="+mn-lt"/>
                          <a:ea typeface="+mn-ea"/>
                          <a:cs typeface="+mn-cs"/>
                        </a:rPr>
                        <a:t>Carried forward documents:</a:t>
                      </a:r>
                      <a:r>
                        <a:rPr lang="en-GB" sz="1800" kern="1200" dirty="0">
                          <a:solidFill>
                            <a:schemeClr val="tx1"/>
                          </a:solidFill>
                          <a:effectLst/>
                          <a:latin typeface="+mn-lt"/>
                          <a:ea typeface="+mn-ea"/>
                          <a:cs typeface="+mn-cs"/>
                        </a:rPr>
                        <a:t> 5A/</a:t>
                      </a:r>
                      <a:r>
                        <a:rPr lang="en-GB" sz="1800" u="none" strike="noStrike" kern="1200" dirty="0">
                          <a:solidFill>
                            <a:srgbClr val="0000CC"/>
                          </a:solidFill>
                          <a:effectLst/>
                          <a:latin typeface="+mn-lt"/>
                          <a:ea typeface="+mn-ea"/>
                          <a:cs typeface="+mn-cs"/>
                          <a:hlinkClick r:id="rId5">
                            <a:extLst>
                              <a:ext uri="{A12FA001-AC4F-418D-AE19-62706E023703}">
                                <ahyp:hlinkClr xmlns:ahyp="http://schemas.microsoft.com/office/drawing/2018/hyperlinkcolor" val="tx"/>
                              </a:ext>
                            </a:extLst>
                          </a:hlinkClick>
                        </a:rPr>
                        <a:t>597</a:t>
                      </a:r>
                      <a:r>
                        <a:rPr lang="en-GB" sz="1800" kern="1200" dirty="0">
                          <a:solidFill>
                            <a:srgbClr val="0000CC"/>
                          </a:solidFill>
                          <a:effectLst/>
                          <a:latin typeface="+mn-lt"/>
                          <a:ea typeface="+mn-ea"/>
                          <a:cs typeface="+mn-cs"/>
                        </a:rPr>
                        <a:t> </a:t>
                      </a:r>
                      <a:r>
                        <a:rPr lang="en-GB" sz="1800" u="none" strike="noStrike" kern="1200" dirty="0">
                          <a:solidFill>
                            <a:srgbClr val="0000CC"/>
                          </a:solidFill>
                          <a:effectLst/>
                          <a:latin typeface="+mn-lt"/>
                          <a:ea typeface="+mn-ea"/>
                          <a:cs typeface="+mn-cs"/>
                          <a:hlinkClick r:id="rId6">
                            <a:extLst>
                              <a:ext uri="{A12FA001-AC4F-418D-AE19-62706E023703}">
                                <ahyp:hlinkClr xmlns:ahyp="http://schemas.microsoft.com/office/drawing/2018/hyperlinkcolor" val="tx"/>
                              </a:ext>
                            </a:extLst>
                          </a:hlinkClick>
                        </a:rPr>
                        <a:t>Annex 17</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(WP 5A); 5A/</a:t>
                      </a:r>
                      <a:r>
                        <a:rPr lang="en-GB" sz="1800" u="none" strike="noStrike" kern="1200" dirty="0">
                          <a:solidFill>
                            <a:srgbClr val="0000CC"/>
                          </a:solidFill>
                          <a:effectLst/>
                          <a:latin typeface="+mn-lt"/>
                          <a:ea typeface="+mn-ea"/>
                          <a:cs typeface="+mn-cs"/>
                          <a:hlinkClick r:id="rId7">
                            <a:extLst>
                              <a:ext uri="{A12FA001-AC4F-418D-AE19-62706E023703}">
                                <ahyp:hlinkClr xmlns:ahyp="http://schemas.microsoft.com/office/drawing/2018/hyperlinkcolor" val="tx"/>
                              </a:ext>
                            </a:extLst>
                          </a:hlinkClick>
                        </a:rPr>
                        <a:t>675</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(IEEE) and 5A/</a:t>
                      </a:r>
                      <a:r>
                        <a:rPr lang="en-GB" sz="1800" u="none" strike="noStrike" kern="1200" dirty="0">
                          <a:solidFill>
                            <a:srgbClr val="0000CC"/>
                          </a:solidFill>
                          <a:effectLst/>
                          <a:latin typeface="+mn-lt"/>
                          <a:ea typeface="+mn-ea"/>
                          <a:cs typeface="+mn-cs"/>
                          <a:hlinkClick r:id="rId3">
                            <a:extLst>
                              <a:ext uri="{A12FA001-AC4F-418D-AE19-62706E023703}">
                                <ahyp:hlinkClr xmlns:ahyp="http://schemas.microsoft.com/office/drawing/2018/hyperlinkcolor" val="tx"/>
                              </a:ext>
                            </a:extLst>
                          </a:hlinkClick>
                        </a:rPr>
                        <a:t>723</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(Canada).</a:t>
                      </a:r>
                      <a:endParaRPr lang="en-US" sz="1800" kern="1200" dirty="0">
                        <a:solidFill>
                          <a:schemeClr val="tx1"/>
                        </a:solidFill>
                        <a:effectLst/>
                        <a:latin typeface="+mn-lt"/>
                        <a:ea typeface="+mn-ea"/>
                        <a:cs typeface="+mn-cs"/>
                      </a:endParaRPr>
                    </a:p>
                    <a:p>
                      <a:pPr marL="342900" indent="-342900" hangingPunct="0">
                        <a:buFont typeface="+mj-lt"/>
                        <a:buAutoNum type="arabicPeriod"/>
                      </a:pPr>
                      <a:r>
                        <a:rPr lang="en-GB" sz="1800" i="1" kern="1200" dirty="0">
                          <a:solidFill>
                            <a:schemeClr val="tx1"/>
                          </a:solidFill>
                          <a:effectLst/>
                          <a:latin typeface="+mn-lt"/>
                          <a:ea typeface="+mn-ea"/>
                          <a:cs typeface="+mn-cs"/>
                        </a:rPr>
                        <a:t>Recommendation ITU-R M.1801: </a:t>
                      </a:r>
                      <a:endParaRPr lang="en-US" sz="1800" kern="1200" dirty="0">
                        <a:solidFill>
                          <a:schemeClr val="tx1"/>
                        </a:solidFill>
                        <a:effectLst/>
                        <a:latin typeface="+mn-lt"/>
                        <a:ea typeface="+mn-ea"/>
                        <a:cs typeface="+mn-cs"/>
                      </a:endParaRPr>
                    </a:p>
                    <a:p>
                      <a:pPr marL="742950" lvl="1" indent="-285750" hangingPunct="0">
                        <a:buFont typeface="Arial" panose="020B0604020202020204" pitchFamily="34" charset="0"/>
                        <a:buChar char="•"/>
                      </a:pPr>
                      <a:r>
                        <a:rPr lang="en-GB" sz="1800" i="1" kern="1200" dirty="0">
                          <a:solidFill>
                            <a:schemeClr val="tx1"/>
                          </a:solidFill>
                          <a:effectLst/>
                          <a:latin typeface="+mn-lt"/>
                          <a:ea typeface="+mn-ea"/>
                          <a:cs typeface="+mn-cs"/>
                        </a:rPr>
                        <a:t>Results:</a:t>
                      </a:r>
                      <a:r>
                        <a:rPr lang="en-GB" sz="1800" kern="1200" dirty="0">
                          <a:solidFill>
                            <a:schemeClr val="tx1"/>
                          </a:solidFill>
                          <a:effectLst/>
                          <a:latin typeface="+mn-lt"/>
                          <a:ea typeface="+mn-ea"/>
                          <a:cs typeface="+mn-cs"/>
                        </a:rPr>
                        <a:t> Since there were no new contributions on the update of Rec. ITU-R M.1801, a detailed review of </a:t>
                      </a:r>
                      <a:r>
                        <a:rPr lang="en-GB" sz="1800" u="none" strike="noStrike" kern="1200" dirty="0">
                          <a:solidFill>
                            <a:srgbClr val="0000CC"/>
                          </a:solidFill>
                          <a:effectLst/>
                          <a:latin typeface="+mn-lt"/>
                          <a:ea typeface="+mn-ea"/>
                          <a:cs typeface="+mn-cs"/>
                          <a:hlinkClick r:id="rId8">
                            <a:extLst>
                              <a:ext uri="{A12FA001-AC4F-418D-AE19-62706E023703}">
                                <ahyp:hlinkClr xmlns:ahyp="http://schemas.microsoft.com/office/drawing/2018/hyperlinkcolor" val="tx"/>
                              </a:ext>
                            </a:extLst>
                          </a:hlinkClick>
                        </a:rPr>
                        <a:t>Annex 16</a:t>
                      </a:r>
                      <a:r>
                        <a:rPr lang="en-GB" sz="1800" kern="1200" dirty="0">
                          <a:solidFill>
                            <a:srgbClr val="0000CC"/>
                          </a:solidFill>
                          <a:effectLst/>
                          <a:latin typeface="+mn-lt"/>
                          <a:ea typeface="+mn-ea"/>
                          <a:cs typeface="+mn-cs"/>
                        </a:rPr>
                        <a:t> </a:t>
                      </a:r>
                      <a:r>
                        <a:rPr lang="en-GB" sz="1800" u="none" strike="noStrike" kern="1200" dirty="0">
                          <a:solidFill>
                            <a:srgbClr val="0000CC"/>
                          </a:solidFill>
                          <a:effectLst/>
                          <a:latin typeface="+mn-lt"/>
                          <a:ea typeface="+mn-ea"/>
                          <a:cs typeface="+mn-cs"/>
                          <a:hlinkClick r:id="rId5">
                            <a:extLst>
                              <a:ext uri="{A12FA001-AC4F-418D-AE19-62706E023703}">
                                <ahyp:hlinkClr xmlns:ahyp="http://schemas.microsoft.com/office/drawing/2018/hyperlinkcolor" val="tx"/>
                              </a:ext>
                            </a:extLst>
                          </a:hlinkClick>
                        </a:rPr>
                        <a:t>to</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Doc. 5A/</a:t>
                      </a:r>
                      <a:r>
                        <a:rPr lang="en-GB" sz="1800" u="none" strike="noStrike" kern="1200" dirty="0">
                          <a:solidFill>
                            <a:srgbClr val="0000CC"/>
                          </a:solidFill>
                          <a:effectLst/>
                          <a:latin typeface="+mn-lt"/>
                          <a:ea typeface="+mn-ea"/>
                          <a:cs typeface="+mn-cs"/>
                          <a:hlinkClick r:id="rId5">
                            <a:extLst>
                              <a:ext uri="{A12FA001-AC4F-418D-AE19-62706E023703}">
                                <ahyp:hlinkClr xmlns:ahyp="http://schemas.microsoft.com/office/drawing/2018/hyperlinkcolor" val="tx"/>
                              </a:ext>
                            </a:extLst>
                          </a:hlinkClick>
                        </a:rPr>
                        <a:t>597</a:t>
                      </a:r>
                      <a:r>
                        <a:rPr lang="en-GB" sz="1800" kern="1200" dirty="0">
                          <a:solidFill>
                            <a:schemeClr val="tx1"/>
                          </a:solidFill>
                          <a:effectLst/>
                          <a:latin typeface="+mn-lt"/>
                          <a:ea typeface="+mn-ea"/>
                          <a:cs typeface="+mn-cs"/>
                        </a:rPr>
                        <a:t> was undertaken by the SWG and it was cleaned up significantly, with some remaining text that needs attention highlighted in yellow in the output document. After the SWG meeting, the chairman and some delegates developed a draft liaison statement to WP 5D soliciting their assistance in updating the information on the IMT radio interfaces, for consideration in WG 5A-2. </a:t>
                      </a:r>
                      <a:endParaRPr lang="en-US" sz="1800" kern="1200" dirty="0">
                        <a:solidFill>
                          <a:schemeClr val="tx1"/>
                        </a:solidFill>
                        <a:effectLst/>
                        <a:latin typeface="+mn-lt"/>
                        <a:ea typeface="+mn-ea"/>
                        <a:cs typeface="+mn-cs"/>
                      </a:endParaRPr>
                    </a:p>
                    <a:p>
                      <a:pPr marL="742950" lvl="1" indent="-285750" hangingPunct="0">
                        <a:buFont typeface="Arial" panose="020B0604020202020204" pitchFamily="34" charset="0"/>
                        <a:buChar char="•"/>
                      </a:pPr>
                      <a:r>
                        <a:rPr lang="en-GB" sz="1800" i="1" kern="1200" dirty="0">
                          <a:solidFill>
                            <a:schemeClr val="tx1"/>
                          </a:solidFill>
                          <a:effectLst/>
                          <a:latin typeface="+mn-lt"/>
                          <a:ea typeface="+mn-ea"/>
                          <a:cs typeface="+mn-cs"/>
                        </a:rPr>
                        <a:t>Output documents</a:t>
                      </a:r>
                      <a:r>
                        <a:rPr lang="en-GB" sz="1800" kern="1200" dirty="0">
                          <a:solidFill>
                            <a:schemeClr val="tx1"/>
                          </a:solidFill>
                          <a:effectLst/>
                          <a:latin typeface="+mn-lt"/>
                          <a:ea typeface="+mn-ea"/>
                          <a:cs typeface="+mn-cs"/>
                        </a:rPr>
                        <a:t>:  5A/TEMP/304 (LS to WP 5D) </a:t>
                      </a:r>
                      <a:r>
                        <a:rPr lang="en-GB" sz="1800" b="1" kern="1200" dirty="0">
                          <a:solidFill>
                            <a:srgbClr val="0000CC"/>
                          </a:solidFill>
                          <a:effectLst/>
                          <a:latin typeface="+mn-lt"/>
                          <a:ea typeface="+mn-ea"/>
                          <a:cs typeface="+mn-cs"/>
                          <a:hlinkClick r:id="rId9">
                            <a:extLst>
                              <a:ext uri="{A12FA001-AC4F-418D-AE19-62706E023703}">
                                <ahyp:hlinkClr xmlns:ahyp="http://schemas.microsoft.com/office/drawing/2018/hyperlinkcolor" val="tx"/>
                              </a:ext>
                            </a:extLst>
                          </a:hlinkClick>
                        </a:rPr>
                        <a:t>5D/1685</a:t>
                      </a:r>
                      <a:r>
                        <a:rPr lang="en-GB" sz="1800" b="0" kern="1200" dirty="0">
                          <a:solidFill>
                            <a:srgbClr val="0000CC"/>
                          </a:solidFill>
                          <a:effectLst/>
                          <a:latin typeface="+mn-lt"/>
                          <a:ea typeface="+mn-ea"/>
                          <a:cs typeface="+mn-cs"/>
                        </a:rPr>
                        <a:t> </a:t>
                      </a:r>
                      <a:r>
                        <a:rPr lang="en-US" b="1" dirty="0"/>
                        <a:t> and [769] </a:t>
                      </a:r>
                      <a:r>
                        <a:rPr lang="en-US" b="1" dirty="0">
                          <a:solidFill>
                            <a:srgbClr val="0000CC"/>
                          </a:solidFill>
                          <a:hlinkClick r:id="rId10">
                            <a:extLst>
                              <a:ext uri="{A12FA001-AC4F-418D-AE19-62706E023703}">
                                <ahyp:hlinkClr xmlns:ahyp="http://schemas.microsoft.com/office/drawing/2018/hyperlinkcolor" val="tx"/>
                              </a:ext>
                            </a:extLst>
                          </a:hlinkClick>
                        </a:rPr>
                        <a:t>Annex 10</a:t>
                      </a:r>
                      <a:r>
                        <a:rPr lang="en-US" dirty="0">
                          <a:solidFill>
                            <a:srgbClr val="0000CC"/>
                          </a:solidFill>
                          <a:hlinkClick r:id="rId10">
                            <a:extLst>
                              <a:ext uri="{A12FA001-AC4F-418D-AE19-62706E023703}">
                                <ahyp:hlinkClr xmlns:ahyp="http://schemas.microsoft.com/office/drawing/2018/hyperlinkcolor" val="tx"/>
                              </a:ext>
                            </a:extLst>
                          </a:hlinkClick>
                        </a:rPr>
                        <a:t> </a:t>
                      </a:r>
                      <a:r>
                        <a:rPr lang="en-US" dirty="0"/>
                        <a:t>– Working document towards a preliminary draft revision of Recommendation ITU-R M.1801-2 - Radio interface standards for broadband wireless access systems, including mobile and nomadic applications, in the mobile service</a:t>
                      </a:r>
                      <a:endParaRPr lang="en-US" sz="1800" kern="1200" dirty="0">
                        <a:solidFill>
                          <a:schemeClr val="tx1"/>
                        </a:solidFill>
                        <a:effectLst/>
                        <a:latin typeface="+mn-lt"/>
                        <a:ea typeface="+mn-ea"/>
                        <a:cs typeface="+mn-cs"/>
                      </a:endParaRPr>
                    </a:p>
                    <a:p>
                      <a:endParaRPr lang="en-US" dirty="0"/>
                    </a:p>
                  </a:txBody>
                  <a:tcPr marL="12700" marR="12700" marT="12700" marB="12700">
                    <a:lnL>
                      <a:noFill/>
                    </a:lnL>
                    <a:lnR>
                      <a:noFill/>
                    </a:lnR>
                    <a:lnT>
                      <a:noFill/>
                    </a:lnT>
                    <a:lnB>
                      <a:noFill/>
                    </a:lnB>
                    <a:solidFill>
                      <a:srgbClr val="FFFFCC"/>
                    </a:solidFill>
                  </a:tcPr>
                </a:tc>
                <a:tc hMerge="1">
                  <a:txBody>
                    <a:bodyPr/>
                    <a:lstStyle/>
                    <a:p>
                      <a:pPr marL="285750" indent="-285750" hangingPunct="0">
                        <a:buFont typeface="Arial" panose="020B0604020202020204" pitchFamily="34" charset="0"/>
                        <a:buChar char="•"/>
                      </a:pPr>
                      <a:r>
                        <a:rPr lang="en-GB" sz="1800" i="1" kern="1200" dirty="0">
                          <a:solidFill>
                            <a:schemeClr val="tx1"/>
                          </a:solidFill>
                          <a:effectLst/>
                          <a:latin typeface="+mn-lt"/>
                          <a:ea typeface="+mn-ea"/>
                          <a:cs typeface="+mn-cs"/>
                        </a:rPr>
                        <a:t>Report ITU-R M.[BB-WAS-FREQ]: </a:t>
                      </a:r>
                      <a:endParaRPr lang="en-US" sz="1800" kern="1200" dirty="0">
                        <a:solidFill>
                          <a:schemeClr val="tx1"/>
                        </a:solidFill>
                        <a:effectLst/>
                        <a:latin typeface="+mn-lt"/>
                        <a:ea typeface="+mn-ea"/>
                        <a:cs typeface="+mn-cs"/>
                      </a:endParaRPr>
                    </a:p>
                    <a:p>
                      <a:pPr lvl="1" hangingPunct="0"/>
                      <a:r>
                        <a:rPr lang="en-GB" sz="1800" i="1" kern="1200" dirty="0">
                          <a:solidFill>
                            <a:schemeClr val="tx1"/>
                          </a:solidFill>
                          <a:effectLst/>
                          <a:latin typeface="+mn-lt"/>
                          <a:ea typeface="+mn-ea"/>
                          <a:cs typeface="+mn-cs"/>
                        </a:rPr>
                        <a:t>Contributions: </a:t>
                      </a:r>
                      <a:r>
                        <a:rPr lang="en-GB" sz="1800" kern="1200" dirty="0">
                          <a:solidFill>
                            <a:schemeClr val="tx1"/>
                          </a:solidFill>
                          <a:effectLst/>
                          <a:latin typeface="+mn-lt"/>
                          <a:ea typeface="+mn-ea"/>
                          <a:cs typeface="+mn-cs"/>
                        </a:rPr>
                        <a:t>5A/</a:t>
                      </a:r>
                      <a:r>
                        <a:rPr lang="en-GB" sz="1800" u="none" strike="noStrike" kern="1200" dirty="0">
                          <a:solidFill>
                            <a:schemeClr val="tx1"/>
                          </a:solidFill>
                          <a:effectLst/>
                          <a:latin typeface="+mn-lt"/>
                          <a:ea typeface="+mn-ea"/>
                          <a:cs typeface="+mn-cs"/>
                          <a:hlinkClick r:id="rId5"/>
                        </a:rPr>
                        <a:t>597</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rId6"/>
                        </a:rPr>
                        <a:t>Annex 17</a:t>
                      </a:r>
                      <a:r>
                        <a:rPr lang="en-GB" sz="1800" kern="1200" dirty="0">
                          <a:solidFill>
                            <a:schemeClr val="tx1"/>
                          </a:solidFill>
                          <a:effectLst/>
                          <a:latin typeface="+mn-lt"/>
                          <a:ea typeface="+mn-ea"/>
                          <a:cs typeface="+mn-cs"/>
                        </a:rPr>
                        <a:t> (WP 5A); 5A/</a:t>
                      </a:r>
                      <a:r>
                        <a:rPr lang="en-GB" sz="1800" u="none" strike="noStrike" kern="1200" dirty="0">
                          <a:solidFill>
                            <a:schemeClr val="tx1"/>
                          </a:solidFill>
                          <a:effectLst/>
                          <a:latin typeface="+mn-lt"/>
                          <a:ea typeface="+mn-ea"/>
                          <a:cs typeface="+mn-cs"/>
                          <a:hlinkClick r:id="rId4"/>
                        </a:rPr>
                        <a:t>654</a:t>
                      </a:r>
                      <a:r>
                        <a:rPr lang="en-GB" sz="1800" kern="1200" dirty="0">
                          <a:solidFill>
                            <a:schemeClr val="tx1"/>
                          </a:solidFill>
                          <a:effectLst/>
                          <a:latin typeface="+mn-lt"/>
                          <a:ea typeface="+mn-ea"/>
                          <a:cs typeface="+mn-cs"/>
                        </a:rPr>
                        <a:t> (Canada); 5A/</a:t>
                      </a:r>
                      <a:r>
                        <a:rPr lang="en-GB" sz="1800" u="none" strike="noStrike" kern="1200" dirty="0">
                          <a:solidFill>
                            <a:schemeClr val="tx1"/>
                          </a:solidFill>
                          <a:effectLst/>
                          <a:latin typeface="+mn-lt"/>
                          <a:ea typeface="+mn-ea"/>
                          <a:cs typeface="+mn-cs"/>
                          <a:hlinkClick r:id="rId7"/>
                        </a:rPr>
                        <a:t>675</a:t>
                      </a:r>
                      <a:r>
                        <a:rPr lang="en-GB" sz="1800" kern="1200" dirty="0">
                          <a:solidFill>
                            <a:schemeClr val="tx1"/>
                          </a:solidFill>
                          <a:effectLst/>
                          <a:latin typeface="+mn-lt"/>
                          <a:ea typeface="+mn-ea"/>
                          <a:cs typeface="+mn-cs"/>
                        </a:rPr>
                        <a:t> (IEEE); 5A/</a:t>
                      </a:r>
                      <a:r>
                        <a:rPr lang="en-GB" sz="1800" u="none" strike="noStrike" kern="1200" dirty="0">
                          <a:solidFill>
                            <a:schemeClr val="tx1"/>
                          </a:solidFill>
                          <a:effectLst/>
                          <a:latin typeface="+mn-lt"/>
                          <a:ea typeface="+mn-ea"/>
                          <a:cs typeface="+mn-cs"/>
                          <a:hlinkClick r:id="rId3"/>
                        </a:rPr>
                        <a:t>723</a:t>
                      </a:r>
                      <a:r>
                        <a:rPr lang="en-GB" sz="1800" kern="1200" dirty="0">
                          <a:solidFill>
                            <a:schemeClr val="tx1"/>
                          </a:solidFill>
                          <a:effectLst/>
                          <a:latin typeface="+mn-lt"/>
                          <a:ea typeface="+mn-ea"/>
                          <a:cs typeface="+mn-cs"/>
                        </a:rPr>
                        <a:t> (Canada).</a:t>
                      </a:r>
                      <a:endParaRPr lang="en-US" sz="1800" kern="1200" dirty="0">
                        <a:solidFill>
                          <a:schemeClr val="tx1"/>
                        </a:solidFill>
                        <a:effectLst/>
                        <a:latin typeface="+mn-lt"/>
                        <a:ea typeface="+mn-ea"/>
                        <a:cs typeface="+mn-cs"/>
                      </a:endParaRPr>
                    </a:p>
                    <a:p>
                      <a:pPr lvl="1" hangingPunct="0"/>
                      <a:r>
                        <a:rPr lang="en-GB" sz="1800" i="1" kern="1200" dirty="0">
                          <a:solidFill>
                            <a:schemeClr val="tx1"/>
                          </a:solidFill>
                          <a:effectLst/>
                          <a:latin typeface="+mn-lt"/>
                          <a:ea typeface="+mn-ea"/>
                          <a:cs typeface="+mn-cs"/>
                        </a:rPr>
                        <a:t>Results:</a:t>
                      </a:r>
                      <a:r>
                        <a:rPr lang="en-GB" sz="1800" kern="1200" dirty="0">
                          <a:solidFill>
                            <a:schemeClr val="tx1"/>
                          </a:solidFill>
                          <a:effectLst/>
                          <a:latin typeface="+mn-lt"/>
                          <a:ea typeface="+mn-ea"/>
                          <a:cs typeface="+mn-cs"/>
                        </a:rPr>
                        <a:t> Canada informed the meeting that Doc. 5A/</a:t>
                      </a:r>
                      <a:r>
                        <a:rPr lang="en-GB" sz="1800" u="none" strike="noStrike" kern="1200" dirty="0">
                          <a:solidFill>
                            <a:schemeClr val="tx1"/>
                          </a:solidFill>
                          <a:effectLst/>
                          <a:latin typeface="+mn-lt"/>
                          <a:ea typeface="+mn-ea"/>
                          <a:cs typeface="+mn-cs"/>
                          <a:hlinkClick r:id="rId3"/>
                        </a:rPr>
                        <a:t>723</a:t>
                      </a:r>
                      <a:r>
                        <a:rPr lang="en-GB" sz="1800" kern="1200" dirty="0">
                          <a:solidFill>
                            <a:schemeClr val="tx1"/>
                          </a:solidFill>
                          <a:effectLst/>
                          <a:latin typeface="+mn-lt"/>
                          <a:ea typeface="+mn-ea"/>
                          <a:cs typeface="+mn-cs"/>
                        </a:rPr>
                        <a:t> supersedes Doc. 5A/</a:t>
                      </a:r>
                      <a:r>
                        <a:rPr lang="en-GB" sz="1800" u="none" strike="noStrike" kern="1200" dirty="0">
                          <a:solidFill>
                            <a:schemeClr val="tx1"/>
                          </a:solidFill>
                          <a:effectLst/>
                          <a:latin typeface="+mn-lt"/>
                          <a:ea typeface="+mn-ea"/>
                          <a:cs typeface="+mn-cs"/>
                          <a:hlinkClick r:id="rId4"/>
                        </a:rPr>
                        <a:t>654</a:t>
                      </a:r>
                      <a:r>
                        <a:rPr lang="en-GB" sz="1800" kern="1200" dirty="0">
                          <a:solidFill>
                            <a:schemeClr val="tx1"/>
                          </a:solidFill>
                          <a:effectLst/>
                          <a:latin typeface="+mn-lt"/>
                          <a:ea typeface="+mn-ea"/>
                          <a:cs typeface="+mn-cs"/>
                        </a:rPr>
                        <a:t>. Following the discussion the chairman noted that there is still no consensus on the development of a draft Report ITU-R M.[BB-WAS-FREQ]; therefore, all documents are carried forward.</a:t>
                      </a:r>
                      <a:endParaRPr lang="en-US" sz="1800" kern="1200" dirty="0">
                        <a:solidFill>
                          <a:schemeClr val="tx1"/>
                        </a:solidFill>
                        <a:effectLst/>
                        <a:latin typeface="+mn-lt"/>
                        <a:ea typeface="+mn-ea"/>
                        <a:cs typeface="+mn-cs"/>
                      </a:endParaRPr>
                    </a:p>
                    <a:p>
                      <a:pPr lvl="1" hangingPunct="0"/>
                      <a:r>
                        <a:rPr lang="en-GB" sz="1800" i="1" kern="1200" dirty="0">
                          <a:solidFill>
                            <a:schemeClr val="tx1"/>
                          </a:solidFill>
                          <a:effectLst/>
                          <a:latin typeface="+mn-lt"/>
                          <a:ea typeface="+mn-ea"/>
                          <a:cs typeface="+mn-cs"/>
                        </a:rPr>
                        <a:t>Carried forward documents:</a:t>
                      </a:r>
                      <a:r>
                        <a:rPr lang="en-GB" sz="1800" kern="1200" dirty="0">
                          <a:solidFill>
                            <a:schemeClr val="tx1"/>
                          </a:solidFill>
                          <a:effectLst/>
                          <a:latin typeface="+mn-lt"/>
                          <a:ea typeface="+mn-ea"/>
                          <a:cs typeface="+mn-cs"/>
                        </a:rPr>
                        <a:t> 5A/</a:t>
                      </a:r>
                      <a:r>
                        <a:rPr lang="en-GB" sz="1800" u="none" strike="noStrike" kern="1200" dirty="0">
                          <a:solidFill>
                            <a:schemeClr val="tx1"/>
                          </a:solidFill>
                          <a:effectLst/>
                          <a:latin typeface="+mn-lt"/>
                          <a:ea typeface="+mn-ea"/>
                          <a:cs typeface="+mn-cs"/>
                          <a:hlinkClick r:id="rId5"/>
                        </a:rPr>
                        <a:t>597</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rId6"/>
                        </a:rPr>
                        <a:t>Annex 17</a:t>
                      </a:r>
                      <a:r>
                        <a:rPr lang="en-GB" sz="1800" kern="1200" dirty="0">
                          <a:solidFill>
                            <a:schemeClr val="tx1"/>
                          </a:solidFill>
                          <a:effectLst/>
                          <a:latin typeface="+mn-lt"/>
                          <a:ea typeface="+mn-ea"/>
                          <a:cs typeface="+mn-cs"/>
                        </a:rPr>
                        <a:t> (WP 5A); 5A/</a:t>
                      </a:r>
                      <a:r>
                        <a:rPr lang="en-GB" sz="1800" u="none" strike="noStrike" kern="1200" dirty="0">
                          <a:solidFill>
                            <a:schemeClr val="tx1"/>
                          </a:solidFill>
                          <a:effectLst/>
                          <a:latin typeface="+mn-lt"/>
                          <a:ea typeface="+mn-ea"/>
                          <a:cs typeface="+mn-cs"/>
                          <a:hlinkClick r:id="rId7"/>
                        </a:rPr>
                        <a:t>675</a:t>
                      </a:r>
                      <a:r>
                        <a:rPr lang="en-GB" sz="1800" kern="1200" dirty="0">
                          <a:solidFill>
                            <a:schemeClr val="tx1"/>
                          </a:solidFill>
                          <a:effectLst/>
                          <a:latin typeface="+mn-lt"/>
                          <a:ea typeface="+mn-ea"/>
                          <a:cs typeface="+mn-cs"/>
                        </a:rPr>
                        <a:t> (IEEE) and 5A/</a:t>
                      </a:r>
                      <a:r>
                        <a:rPr lang="en-GB" sz="1800" u="none" strike="noStrike" kern="1200" dirty="0">
                          <a:solidFill>
                            <a:schemeClr val="tx1"/>
                          </a:solidFill>
                          <a:effectLst/>
                          <a:latin typeface="+mn-lt"/>
                          <a:ea typeface="+mn-ea"/>
                          <a:cs typeface="+mn-cs"/>
                          <a:hlinkClick r:id="rId3"/>
                        </a:rPr>
                        <a:t>723</a:t>
                      </a:r>
                      <a:r>
                        <a:rPr lang="en-GB" sz="1800" kern="1200" dirty="0">
                          <a:solidFill>
                            <a:schemeClr val="tx1"/>
                          </a:solidFill>
                          <a:effectLst/>
                          <a:latin typeface="+mn-lt"/>
                          <a:ea typeface="+mn-ea"/>
                          <a:cs typeface="+mn-cs"/>
                        </a:rPr>
                        <a:t> (Canada).</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Recommendation ITU-R M.1801: </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Contributions: </a:t>
                      </a:r>
                      <a:r>
                        <a:rPr lang="en-GB" sz="1800" kern="1200" dirty="0">
                          <a:solidFill>
                            <a:schemeClr val="tx1"/>
                          </a:solidFill>
                          <a:effectLst/>
                          <a:latin typeface="+mn-lt"/>
                          <a:ea typeface="+mn-ea"/>
                          <a:cs typeface="+mn-cs"/>
                        </a:rPr>
                        <a:t>5A/</a:t>
                      </a:r>
                      <a:r>
                        <a:rPr lang="en-GB" sz="1800" u="none" strike="noStrike" kern="1200" dirty="0">
                          <a:solidFill>
                            <a:schemeClr val="tx1"/>
                          </a:solidFill>
                          <a:effectLst/>
                          <a:latin typeface="+mn-lt"/>
                          <a:ea typeface="+mn-ea"/>
                          <a:cs typeface="+mn-cs"/>
                          <a:hlinkClick r:id="rId5"/>
                        </a:rPr>
                        <a:t>597</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rId8"/>
                        </a:rPr>
                        <a:t>Annex 16</a:t>
                      </a:r>
                      <a:r>
                        <a:rPr lang="en-GB" sz="1800" kern="1200" dirty="0">
                          <a:solidFill>
                            <a:schemeClr val="tx1"/>
                          </a:solidFill>
                          <a:effectLst/>
                          <a:latin typeface="+mn-lt"/>
                          <a:ea typeface="+mn-ea"/>
                          <a:cs typeface="+mn-cs"/>
                        </a:rPr>
                        <a:t> (WP 5A).</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Results:</a:t>
                      </a:r>
                      <a:r>
                        <a:rPr lang="en-GB" sz="1800" kern="1200" dirty="0">
                          <a:solidFill>
                            <a:schemeClr val="tx1"/>
                          </a:solidFill>
                          <a:effectLst/>
                          <a:latin typeface="+mn-lt"/>
                          <a:ea typeface="+mn-ea"/>
                          <a:cs typeface="+mn-cs"/>
                        </a:rPr>
                        <a:t> Since there were no new contributions on the update of Rec. ITU-R M.1801, a detailed review of </a:t>
                      </a:r>
                      <a:r>
                        <a:rPr lang="en-GB" sz="1800" u="none" strike="noStrike" kern="1200" dirty="0">
                          <a:solidFill>
                            <a:schemeClr val="tx1"/>
                          </a:solidFill>
                          <a:effectLst/>
                          <a:latin typeface="+mn-lt"/>
                          <a:ea typeface="+mn-ea"/>
                          <a:cs typeface="+mn-cs"/>
                          <a:hlinkClick r:id="rId8"/>
                        </a:rPr>
                        <a:t>Annex 16</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rId5"/>
                        </a:rPr>
                        <a:t>to</a:t>
                      </a:r>
                      <a:r>
                        <a:rPr lang="en-GB" sz="1800" kern="1200" dirty="0">
                          <a:solidFill>
                            <a:schemeClr val="tx1"/>
                          </a:solidFill>
                          <a:effectLst/>
                          <a:latin typeface="+mn-lt"/>
                          <a:ea typeface="+mn-ea"/>
                          <a:cs typeface="+mn-cs"/>
                        </a:rPr>
                        <a:t> Doc. 5A/</a:t>
                      </a:r>
                      <a:r>
                        <a:rPr lang="en-GB" sz="1800" u="none" strike="noStrike" kern="1200" dirty="0">
                          <a:solidFill>
                            <a:schemeClr val="tx1"/>
                          </a:solidFill>
                          <a:effectLst/>
                          <a:latin typeface="+mn-lt"/>
                          <a:ea typeface="+mn-ea"/>
                          <a:cs typeface="+mn-cs"/>
                          <a:hlinkClick r:id="rId5"/>
                        </a:rPr>
                        <a:t>597</a:t>
                      </a:r>
                      <a:r>
                        <a:rPr lang="en-GB" sz="1800" kern="1200" dirty="0">
                          <a:solidFill>
                            <a:schemeClr val="tx1"/>
                          </a:solidFill>
                          <a:effectLst/>
                          <a:latin typeface="+mn-lt"/>
                          <a:ea typeface="+mn-ea"/>
                          <a:cs typeface="+mn-cs"/>
                        </a:rPr>
                        <a:t> was undertaken by the SWG and it was cleaned up significantly, with some remaining text that needs attention highlighted in yellow in the output document. After the SWG meeting, the chairman and some delegates developed a draft liaison statement to WP 5D soliciting their assistance in updating the information on the IMT radio interfaces, for consideration in WG 5A-2. </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Output documents</a:t>
                      </a:r>
                      <a:r>
                        <a:rPr lang="en-GB" sz="1800" kern="1200" dirty="0">
                          <a:solidFill>
                            <a:schemeClr val="tx1"/>
                          </a:solidFill>
                          <a:effectLst/>
                          <a:latin typeface="+mn-lt"/>
                          <a:ea typeface="+mn-ea"/>
                          <a:cs typeface="+mn-cs"/>
                        </a:rPr>
                        <a:t>: 5A/TEMP/303 (M.1801); 5A/TEMP/304 (LS to WP 5D)</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Recommendation ITU-R M.1450: </a:t>
                      </a:r>
                      <a:endParaRPr lang="en-US" sz="1800" kern="1200" dirty="0">
                        <a:solidFill>
                          <a:schemeClr val="tx1"/>
                        </a:solidFill>
                        <a:effectLst/>
                        <a:latin typeface="+mn-lt"/>
                        <a:ea typeface="+mn-ea"/>
                        <a:cs typeface="+mn-cs"/>
                      </a:endParaRPr>
                    </a:p>
                    <a:p>
                      <a:endParaRPr lang="en-US" dirty="0"/>
                    </a:p>
                  </a:txBody>
                  <a:tcPr marL="12700" marR="12700" marT="12700" marB="12700">
                    <a:lnL>
                      <a:noFill/>
                    </a:lnL>
                    <a:lnR>
                      <a:noFill/>
                    </a:lnR>
                    <a:lnT>
                      <a:noFill/>
                    </a:lnT>
                    <a:lnB>
                      <a:noFill/>
                    </a:lnB>
                    <a:solidFill>
                      <a:srgbClr val="FFFFCC"/>
                    </a:solidFill>
                  </a:tcPr>
                </a:tc>
                <a:extLst>
                  <a:ext uri="{0D108BD9-81ED-4DB2-BD59-A6C34878D82A}">
                    <a16:rowId xmlns:a16="http://schemas.microsoft.com/office/drawing/2014/main" val="1213522977"/>
                  </a:ext>
                </a:extLst>
              </a:tr>
            </a:tbl>
          </a:graphicData>
        </a:graphic>
      </p:graphicFrame>
    </p:spTree>
    <p:extLst>
      <p:ext uri="{BB962C8B-B14F-4D97-AF65-F5344CB8AC3E}">
        <p14:creationId xmlns:p14="http://schemas.microsoft.com/office/powerpoint/2010/main" val="39917251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sz="2800" dirty="0"/>
              <a:t>Chairman Report &amp; Output Docs of WP5A May 2023 (2/2)</a:t>
            </a:r>
            <a:endParaRPr lang="en-US" altLang="en-US" sz="2800" dirty="0"/>
          </a:p>
        </p:txBody>
      </p:sp>
      <p:sp>
        <p:nvSpPr>
          <p:cNvPr id="6147" name="Content Placeholder 2"/>
          <p:cNvSpPr>
            <a:spLocks noGrp="1"/>
          </p:cNvSpPr>
          <p:nvPr>
            <p:ph idx="1"/>
          </p:nvPr>
        </p:nvSpPr>
        <p:spPr>
          <a:xfrm>
            <a:off x="965200" y="1371600"/>
            <a:ext cx="10361084" cy="4953000"/>
          </a:xfrm>
        </p:spPr>
        <p:txBody>
          <a:bodyPr wrap="square" anchor="t">
            <a:normAutofit/>
          </a:bodyPr>
          <a:lstStyle/>
          <a:p>
            <a:pPr marL="114300" lvl="1" indent="0" hangingPunct="0">
              <a:spcBef>
                <a:spcPts val="600"/>
              </a:spcBef>
              <a:spcAft>
                <a:spcPts val="600"/>
              </a:spcAft>
              <a:tabLst>
                <a:tab pos="720090" algn="l"/>
                <a:tab pos="1188085" algn="l"/>
                <a:tab pos="1440180" algn="l"/>
              </a:tabLst>
            </a:pPr>
            <a:endParaRPr lang="en-GB" b="1" dirty="0">
              <a:effectLst/>
              <a:latin typeface="Times New Roman" panose="02020603050405020304" pitchFamily="18" charset="0"/>
              <a:ea typeface="SimSun" panose="02010600030101010101" pitchFamily="2" charset="-122"/>
            </a:endParaRPr>
          </a:p>
          <a:p>
            <a:pPr marL="0" marR="0" hangingPunct="0">
              <a:spcBef>
                <a:spcPts val="600"/>
              </a:spcBef>
              <a:spcAft>
                <a:spcPts val="0"/>
              </a:spcAft>
              <a:tabLst>
                <a:tab pos="720090" algn="l"/>
                <a:tab pos="1188085" algn="l"/>
                <a:tab pos="1440180" algn="l"/>
                <a:tab pos="504190" algn="l"/>
                <a:tab pos="720090" algn="l"/>
                <a:tab pos="756285" algn="l"/>
                <a:tab pos="1008380" algn="l"/>
                <a:tab pos="1188085" algn="l"/>
                <a:tab pos="1260475" algn="l"/>
                <a:tab pos="1440180" algn="l"/>
              </a:tabLst>
            </a:pPr>
            <a:endParaRPr lang="en-GB" sz="1800" i="1" dirty="0">
              <a:solidFill>
                <a:srgbClr val="000000"/>
              </a:solidFill>
              <a:effectLst/>
              <a:latin typeface="Times New Roman" panose="02020603050405020304" pitchFamily="18" charset="0"/>
              <a:ea typeface="Times New Roman" panose="02020603050405020304" pitchFamily="18" charset="0"/>
            </a:endParaRPr>
          </a:p>
          <a:p>
            <a:pPr marL="0" marR="0" hangingPunct="0">
              <a:spcBef>
                <a:spcPts val="600"/>
              </a:spcBef>
              <a:spcAft>
                <a:spcPts val="0"/>
              </a:spcAft>
              <a:tabLst>
                <a:tab pos="720090" algn="l"/>
                <a:tab pos="1188085" algn="l"/>
                <a:tab pos="1440180" algn="l"/>
                <a:tab pos="504190" algn="l"/>
                <a:tab pos="720090" algn="l"/>
                <a:tab pos="756285" algn="l"/>
                <a:tab pos="1008380" algn="l"/>
                <a:tab pos="1188085" algn="l"/>
                <a:tab pos="1260475" algn="l"/>
                <a:tab pos="1440180" algn="l"/>
              </a:tabLst>
            </a:pPr>
            <a:endParaRPr lang="en-GB" sz="1800" i="1" dirty="0">
              <a:solidFill>
                <a:srgbClr val="000000"/>
              </a:solidFill>
              <a:effectLst/>
              <a:latin typeface="Times New Roman" panose="02020603050405020304" pitchFamily="18" charset="0"/>
              <a:ea typeface="Times New Roman" panose="02020603050405020304" pitchFamily="18" charset="0"/>
            </a:endParaRP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15</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 July 2023</a:t>
            </a:r>
          </a:p>
        </p:txBody>
      </p:sp>
      <p:graphicFrame>
        <p:nvGraphicFramePr>
          <p:cNvPr id="8" name="Table 7">
            <a:extLst>
              <a:ext uri="{FF2B5EF4-FFF2-40B4-BE49-F238E27FC236}">
                <a16:creationId xmlns:a16="http://schemas.microsoft.com/office/drawing/2014/main" id="{901485C3-7EA0-4176-BFA3-161F957E49AF}"/>
              </a:ext>
            </a:extLst>
          </p:cNvPr>
          <p:cNvGraphicFramePr>
            <a:graphicFrameLocks noGrp="1"/>
          </p:cNvGraphicFramePr>
          <p:nvPr>
            <p:extLst>
              <p:ext uri="{D42A27DB-BD31-4B8C-83A1-F6EECF244321}">
                <p14:modId xmlns:p14="http://schemas.microsoft.com/office/powerpoint/2010/main" val="3794097280"/>
              </p:ext>
            </p:extLst>
          </p:nvPr>
        </p:nvGraphicFramePr>
        <p:xfrm>
          <a:off x="965200" y="1612268"/>
          <a:ext cx="10095970" cy="3112131"/>
        </p:xfrm>
        <a:graphic>
          <a:graphicData uri="http://schemas.openxmlformats.org/drawingml/2006/table">
            <a:tbl>
              <a:tblPr/>
              <a:tblGrid>
                <a:gridCol w="1180570">
                  <a:extLst>
                    <a:ext uri="{9D8B030D-6E8A-4147-A177-3AD203B41FA5}">
                      <a16:colId xmlns:a16="http://schemas.microsoft.com/office/drawing/2014/main" val="4073554848"/>
                    </a:ext>
                  </a:extLst>
                </a:gridCol>
                <a:gridCol w="8915400">
                  <a:extLst>
                    <a:ext uri="{9D8B030D-6E8A-4147-A177-3AD203B41FA5}">
                      <a16:colId xmlns:a16="http://schemas.microsoft.com/office/drawing/2014/main" val="2363655390"/>
                    </a:ext>
                  </a:extLst>
                </a:gridCol>
              </a:tblGrid>
              <a:tr h="639401">
                <a:tc>
                  <a:txBody>
                    <a:bodyPr/>
                    <a:lstStyle/>
                    <a:p>
                      <a:r>
                        <a:rPr lang="en-US" b="1" dirty="0">
                          <a:solidFill>
                            <a:srgbClr val="0000CC"/>
                          </a:solidFill>
                          <a:hlinkClick r:id="rId2">
                            <a:extLst>
                              <a:ext uri="{A12FA001-AC4F-418D-AE19-62706E023703}">
                                <ahyp:hlinkClr xmlns:ahyp="http://schemas.microsoft.com/office/drawing/2018/hyperlinkcolor" val="tx"/>
                              </a:ext>
                            </a:extLst>
                          </a:hlinkClick>
                        </a:rPr>
                        <a:t>[ 769 ]</a:t>
                      </a:r>
                      <a:r>
                        <a:rPr lang="en-US" dirty="0">
                          <a:solidFill>
                            <a:srgbClr val="0000CC"/>
                          </a:solidFill>
                        </a:rPr>
                        <a:t>   </a:t>
                      </a:r>
                      <a:br>
                        <a:rPr lang="en-US" dirty="0"/>
                      </a:br>
                      <a:r>
                        <a:rPr lang="en-US" dirty="0"/>
                        <a:t>+Ann.1-18  </a:t>
                      </a:r>
                    </a:p>
                  </a:txBody>
                  <a:tcPr marL="12700" marR="12700" marT="12700" marB="12700">
                    <a:lnL>
                      <a:noFill/>
                    </a:lnL>
                    <a:lnR>
                      <a:noFill/>
                    </a:lnR>
                    <a:lnT>
                      <a:noFill/>
                    </a:lnT>
                    <a:lnB>
                      <a:noFill/>
                    </a:lnB>
                    <a:solidFill>
                      <a:srgbClr val="FFFFCC"/>
                    </a:solidFill>
                  </a:tcPr>
                </a:tc>
                <a:tc>
                  <a:txBody>
                    <a:bodyPr/>
                    <a:lstStyle/>
                    <a:p>
                      <a:r>
                        <a:rPr lang="en-US" dirty="0"/>
                        <a:t>Report on the twenty-ninth meeting of Working Party 5A (Merida, Mexico, 9-18 May 2023)   </a:t>
                      </a:r>
                    </a:p>
                  </a:txBody>
                  <a:tcPr marL="12700" marR="12700" marT="12700" marB="12700">
                    <a:lnL>
                      <a:noFill/>
                    </a:lnL>
                    <a:lnR>
                      <a:noFill/>
                    </a:lnR>
                    <a:lnT>
                      <a:noFill/>
                    </a:lnT>
                    <a:lnB>
                      <a:noFill/>
                    </a:lnB>
                    <a:solidFill>
                      <a:srgbClr val="FFFFCC"/>
                    </a:solidFill>
                  </a:tcPr>
                </a:tc>
                <a:extLst>
                  <a:ext uri="{0D108BD9-81ED-4DB2-BD59-A6C34878D82A}">
                    <a16:rowId xmlns:a16="http://schemas.microsoft.com/office/drawing/2014/main" val="3558292045"/>
                  </a:ext>
                </a:extLst>
              </a:tr>
              <a:tr h="2472730">
                <a:tc gridSpan="2">
                  <a:txBody>
                    <a:bodyPr/>
                    <a:lstStyle/>
                    <a:p>
                      <a:pPr marL="342900" indent="-342900" hangingPunct="0">
                        <a:buFont typeface="+mj-lt"/>
                        <a:buAutoNum type="arabicPeriod" startAt="3"/>
                      </a:pPr>
                      <a:r>
                        <a:rPr lang="en-GB" sz="1800" i="1" kern="1200" dirty="0">
                          <a:solidFill>
                            <a:schemeClr val="tx1"/>
                          </a:solidFill>
                          <a:effectLst/>
                          <a:latin typeface="+mn-lt"/>
                          <a:ea typeface="+mn-ea"/>
                          <a:cs typeface="+mn-cs"/>
                        </a:rPr>
                        <a:t>Recommendation ITU-R M.1450: </a:t>
                      </a:r>
                      <a:endParaRPr lang="en-US" sz="1800" kern="1200" dirty="0">
                        <a:solidFill>
                          <a:schemeClr val="tx1"/>
                        </a:solidFill>
                        <a:effectLst/>
                        <a:latin typeface="+mn-lt"/>
                        <a:ea typeface="+mn-ea"/>
                        <a:cs typeface="+mn-cs"/>
                      </a:endParaRPr>
                    </a:p>
                    <a:p>
                      <a:pPr marL="285750" indent="-285750" hangingPunct="0">
                        <a:buFont typeface="Arial" panose="020B0604020202020204" pitchFamily="34" charset="0"/>
                        <a:buChar char="•"/>
                      </a:pPr>
                      <a:r>
                        <a:rPr lang="en-GB" sz="1800" i="1" kern="1200" dirty="0">
                          <a:solidFill>
                            <a:schemeClr val="tx1"/>
                          </a:solidFill>
                          <a:effectLst/>
                          <a:latin typeface="+mn-lt"/>
                          <a:ea typeface="+mn-ea"/>
                          <a:cs typeface="+mn-cs"/>
                        </a:rPr>
                        <a:t>Results:</a:t>
                      </a:r>
                      <a:r>
                        <a:rPr lang="en-GB" sz="1800" kern="1200" dirty="0">
                          <a:solidFill>
                            <a:schemeClr val="tx1"/>
                          </a:solidFill>
                          <a:effectLst/>
                          <a:latin typeface="+mn-lt"/>
                          <a:ea typeface="+mn-ea"/>
                          <a:cs typeface="+mn-cs"/>
                        </a:rPr>
                        <a:t> The SWG created a drafting group, chaired by Ms Patricia Paoletta (USA), to develop further the working document towards a preliminary draft revision of Recommendation ITU-R M.1450-5 by including the proposals in the input contributions. The output reflects those contributions and further edits proposed by delegates during the drafting group meeting.</a:t>
                      </a:r>
                      <a:endParaRPr lang="en-US" sz="1800" kern="1200" dirty="0">
                        <a:solidFill>
                          <a:schemeClr val="tx1"/>
                        </a:solidFill>
                        <a:effectLst/>
                        <a:latin typeface="+mn-lt"/>
                        <a:ea typeface="+mn-ea"/>
                        <a:cs typeface="+mn-cs"/>
                      </a:endParaRPr>
                    </a:p>
                    <a:p>
                      <a:pPr marL="285750" indent="-285750" hangingPunct="0">
                        <a:buFont typeface="Arial" panose="020B0604020202020204" pitchFamily="34" charset="0"/>
                        <a:buChar char="•"/>
                      </a:pPr>
                      <a:r>
                        <a:rPr lang="en-GB" sz="1800" i="1" kern="1200" dirty="0">
                          <a:solidFill>
                            <a:schemeClr val="tx1"/>
                          </a:solidFill>
                          <a:effectLst/>
                          <a:latin typeface="+mn-lt"/>
                          <a:ea typeface="+mn-ea"/>
                          <a:cs typeface="+mn-cs"/>
                        </a:rPr>
                        <a:t>Output document</a:t>
                      </a:r>
                      <a:r>
                        <a:rPr lang="en-GB" sz="1800" kern="1200" dirty="0">
                          <a:solidFill>
                            <a:schemeClr val="tx1"/>
                          </a:solidFill>
                          <a:effectLst/>
                          <a:latin typeface="+mn-lt"/>
                          <a:ea typeface="+mn-ea"/>
                          <a:cs typeface="+mn-cs"/>
                        </a:rPr>
                        <a:t>: </a:t>
                      </a:r>
                      <a:r>
                        <a:rPr lang="en-US" b="1" dirty="0"/>
                        <a:t>[769] </a:t>
                      </a:r>
                      <a:r>
                        <a:rPr lang="en-US" b="1" dirty="0">
                          <a:solidFill>
                            <a:srgbClr val="0000CC"/>
                          </a:solidFill>
                          <a:hlinkClick r:id="rId3">
                            <a:extLst>
                              <a:ext uri="{A12FA001-AC4F-418D-AE19-62706E023703}">
                                <ahyp:hlinkClr xmlns:ahyp="http://schemas.microsoft.com/office/drawing/2018/hyperlinkcolor" val="tx"/>
                              </a:ext>
                            </a:extLst>
                          </a:hlinkClick>
                        </a:rPr>
                        <a:t>Annex 9</a:t>
                      </a:r>
                      <a:r>
                        <a:rPr lang="en-US" dirty="0">
                          <a:solidFill>
                            <a:srgbClr val="0000CC"/>
                          </a:solidFill>
                          <a:hlinkClick r:id="rId3">
                            <a:extLst>
                              <a:ext uri="{A12FA001-AC4F-418D-AE19-62706E023703}">
                                <ahyp:hlinkClr xmlns:ahyp="http://schemas.microsoft.com/office/drawing/2018/hyperlinkcolor" val="tx"/>
                              </a:ext>
                            </a:extLst>
                          </a:hlinkClick>
                        </a:rPr>
                        <a:t> </a:t>
                      </a:r>
                      <a:r>
                        <a:rPr lang="en-US" dirty="0"/>
                        <a:t>- Working document towards a preliminary draft revision of Recommendation ITU-R M.1450-5 - Characteristics of broadband radio local area networks</a:t>
                      </a:r>
                    </a:p>
                  </a:txBody>
                  <a:tcPr marL="12700" marR="12700" marT="12700" marB="12700">
                    <a:lnL>
                      <a:noFill/>
                    </a:lnL>
                    <a:lnR>
                      <a:noFill/>
                    </a:lnR>
                    <a:lnT>
                      <a:noFill/>
                    </a:lnT>
                    <a:lnB>
                      <a:noFill/>
                    </a:lnB>
                    <a:solidFill>
                      <a:srgbClr val="FFFFCC"/>
                    </a:solidFill>
                  </a:tcPr>
                </a:tc>
                <a:tc hMerge="1">
                  <a:txBody>
                    <a:bodyPr/>
                    <a:lstStyle/>
                    <a:p>
                      <a:pPr marL="285750" indent="-285750" hangingPunct="0">
                        <a:buFont typeface="Arial" panose="020B0604020202020204" pitchFamily="34" charset="0"/>
                        <a:buChar char="•"/>
                      </a:pPr>
                      <a:r>
                        <a:rPr lang="en-GB" sz="1800" i="1" kern="1200" dirty="0">
                          <a:solidFill>
                            <a:schemeClr val="tx1"/>
                          </a:solidFill>
                          <a:effectLst/>
                          <a:latin typeface="+mn-lt"/>
                          <a:ea typeface="+mn-ea"/>
                          <a:cs typeface="+mn-cs"/>
                        </a:rPr>
                        <a:t>Report ITU-R M.[BB-WAS-FREQ]: </a:t>
                      </a:r>
                      <a:endParaRPr lang="en-US" sz="1800" kern="1200" dirty="0">
                        <a:solidFill>
                          <a:schemeClr val="tx1"/>
                        </a:solidFill>
                        <a:effectLst/>
                        <a:latin typeface="+mn-lt"/>
                        <a:ea typeface="+mn-ea"/>
                        <a:cs typeface="+mn-cs"/>
                      </a:endParaRPr>
                    </a:p>
                    <a:p>
                      <a:pPr lvl="1" hangingPunct="0"/>
                      <a:r>
                        <a:rPr lang="en-GB" sz="1800" i="1" kern="1200" dirty="0">
                          <a:solidFill>
                            <a:schemeClr val="tx1"/>
                          </a:solidFill>
                          <a:effectLst/>
                          <a:latin typeface="+mn-lt"/>
                          <a:ea typeface="+mn-ea"/>
                          <a:cs typeface="+mn-cs"/>
                        </a:rPr>
                        <a:t>Contributions: </a:t>
                      </a:r>
                      <a:r>
                        <a:rPr lang="en-GB" sz="1800" kern="1200" dirty="0">
                          <a:solidFill>
                            <a:schemeClr val="tx1"/>
                          </a:solidFill>
                          <a:effectLst/>
                          <a:latin typeface="+mn-lt"/>
                          <a:ea typeface="+mn-ea"/>
                          <a:cs typeface="+mn-cs"/>
                        </a:rPr>
                        <a:t>5A/</a:t>
                      </a:r>
                      <a:r>
                        <a:rPr lang="en-GB" sz="1800" u="none" strike="noStrike" kern="1200" dirty="0">
                          <a:solidFill>
                            <a:schemeClr val="tx1"/>
                          </a:solidFill>
                          <a:effectLst/>
                          <a:latin typeface="+mn-lt"/>
                          <a:ea typeface="+mn-ea"/>
                          <a:cs typeface="+mn-cs"/>
                          <a:hlinkClick r:id="rId4"/>
                        </a:rPr>
                        <a:t>597</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rId5"/>
                        </a:rPr>
                        <a:t>Annex 17</a:t>
                      </a:r>
                      <a:r>
                        <a:rPr lang="en-GB" sz="1800" kern="1200" dirty="0">
                          <a:solidFill>
                            <a:schemeClr val="tx1"/>
                          </a:solidFill>
                          <a:effectLst/>
                          <a:latin typeface="+mn-lt"/>
                          <a:ea typeface="+mn-ea"/>
                          <a:cs typeface="+mn-cs"/>
                        </a:rPr>
                        <a:t> (WP 5A); 5A/</a:t>
                      </a:r>
                      <a:r>
                        <a:rPr lang="en-GB" sz="1800" u="none" strike="noStrike" kern="1200" dirty="0">
                          <a:solidFill>
                            <a:schemeClr val="tx1"/>
                          </a:solidFill>
                          <a:effectLst/>
                          <a:latin typeface="+mn-lt"/>
                          <a:ea typeface="+mn-ea"/>
                          <a:cs typeface="+mn-cs"/>
                          <a:hlinkClick r:id="rId6"/>
                        </a:rPr>
                        <a:t>654</a:t>
                      </a:r>
                      <a:r>
                        <a:rPr lang="en-GB" sz="1800" kern="1200" dirty="0">
                          <a:solidFill>
                            <a:schemeClr val="tx1"/>
                          </a:solidFill>
                          <a:effectLst/>
                          <a:latin typeface="+mn-lt"/>
                          <a:ea typeface="+mn-ea"/>
                          <a:cs typeface="+mn-cs"/>
                        </a:rPr>
                        <a:t> (Canada); 5A/</a:t>
                      </a:r>
                      <a:r>
                        <a:rPr lang="en-GB" sz="1800" u="none" strike="noStrike" kern="1200" dirty="0">
                          <a:solidFill>
                            <a:schemeClr val="tx1"/>
                          </a:solidFill>
                          <a:effectLst/>
                          <a:latin typeface="+mn-lt"/>
                          <a:ea typeface="+mn-ea"/>
                          <a:cs typeface="+mn-cs"/>
                          <a:hlinkClick r:id="rId7"/>
                        </a:rPr>
                        <a:t>675</a:t>
                      </a:r>
                      <a:r>
                        <a:rPr lang="en-GB" sz="1800" kern="1200" dirty="0">
                          <a:solidFill>
                            <a:schemeClr val="tx1"/>
                          </a:solidFill>
                          <a:effectLst/>
                          <a:latin typeface="+mn-lt"/>
                          <a:ea typeface="+mn-ea"/>
                          <a:cs typeface="+mn-cs"/>
                        </a:rPr>
                        <a:t> (IEEE); 5A/</a:t>
                      </a:r>
                      <a:r>
                        <a:rPr lang="en-GB" sz="1800" u="none" strike="noStrike" kern="1200" dirty="0">
                          <a:solidFill>
                            <a:schemeClr val="tx1"/>
                          </a:solidFill>
                          <a:effectLst/>
                          <a:latin typeface="+mn-lt"/>
                          <a:ea typeface="+mn-ea"/>
                          <a:cs typeface="+mn-cs"/>
                          <a:hlinkClick r:id="rId8"/>
                        </a:rPr>
                        <a:t>723</a:t>
                      </a:r>
                      <a:r>
                        <a:rPr lang="en-GB" sz="1800" kern="1200" dirty="0">
                          <a:solidFill>
                            <a:schemeClr val="tx1"/>
                          </a:solidFill>
                          <a:effectLst/>
                          <a:latin typeface="+mn-lt"/>
                          <a:ea typeface="+mn-ea"/>
                          <a:cs typeface="+mn-cs"/>
                        </a:rPr>
                        <a:t> (Canada).</a:t>
                      </a:r>
                      <a:endParaRPr lang="en-US" sz="1800" kern="1200" dirty="0">
                        <a:solidFill>
                          <a:schemeClr val="tx1"/>
                        </a:solidFill>
                        <a:effectLst/>
                        <a:latin typeface="+mn-lt"/>
                        <a:ea typeface="+mn-ea"/>
                        <a:cs typeface="+mn-cs"/>
                      </a:endParaRPr>
                    </a:p>
                    <a:p>
                      <a:pPr lvl="1" hangingPunct="0"/>
                      <a:r>
                        <a:rPr lang="en-GB" sz="1800" i="1" kern="1200" dirty="0">
                          <a:solidFill>
                            <a:schemeClr val="tx1"/>
                          </a:solidFill>
                          <a:effectLst/>
                          <a:latin typeface="+mn-lt"/>
                          <a:ea typeface="+mn-ea"/>
                          <a:cs typeface="+mn-cs"/>
                        </a:rPr>
                        <a:t>Results:</a:t>
                      </a:r>
                      <a:r>
                        <a:rPr lang="en-GB" sz="1800" kern="1200" dirty="0">
                          <a:solidFill>
                            <a:schemeClr val="tx1"/>
                          </a:solidFill>
                          <a:effectLst/>
                          <a:latin typeface="+mn-lt"/>
                          <a:ea typeface="+mn-ea"/>
                          <a:cs typeface="+mn-cs"/>
                        </a:rPr>
                        <a:t> Canada informed the meeting that Doc. 5A/</a:t>
                      </a:r>
                      <a:r>
                        <a:rPr lang="en-GB" sz="1800" u="none" strike="noStrike" kern="1200" dirty="0">
                          <a:solidFill>
                            <a:schemeClr val="tx1"/>
                          </a:solidFill>
                          <a:effectLst/>
                          <a:latin typeface="+mn-lt"/>
                          <a:ea typeface="+mn-ea"/>
                          <a:cs typeface="+mn-cs"/>
                          <a:hlinkClick r:id="rId8"/>
                        </a:rPr>
                        <a:t>723</a:t>
                      </a:r>
                      <a:r>
                        <a:rPr lang="en-GB" sz="1800" kern="1200" dirty="0">
                          <a:solidFill>
                            <a:schemeClr val="tx1"/>
                          </a:solidFill>
                          <a:effectLst/>
                          <a:latin typeface="+mn-lt"/>
                          <a:ea typeface="+mn-ea"/>
                          <a:cs typeface="+mn-cs"/>
                        </a:rPr>
                        <a:t> supersedes Doc. 5A/</a:t>
                      </a:r>
                      <a:r>
                        <a:rPr lang="en-GB" sz="1800" u="none" strike="noStrike" kern="1200" dirty="0">
                          <a:solidFill>
                            <a:schemeClr val="tx1"/>
                          </a:solidFill>
                          <a:effectLst/>
                          <a:latin typeface="+mn-lt"/>
                          <a:ea typeface="+mn-ea"/>
                          <a:cs typeface="+mn-cs"/>
                          <a:hlinkClick r:id="rId6"/>
                        </a:rPr>
                        <a:t>654</a:t>
                      </a:r>
                      <a:r>
                        <a:rPr lang="en-GB" sz="1800" kern="1200" dirty="0">
                          <a:solidFill>
                            <a:schemeClr val="tx1"/>
                          </a:solidFill>
                          <a:effectLst/>
                          <a:latin typeface="+mn-lt"/>
                          <a:ea typeface="+mn-ea"/>
                          <a:cs typeface="+mn-cs"/>
                        </a:rPr>
                        <a:t>. Following the discussion the chairman noted that there is still no consensus on the development of a draft Report ITU-R M.[BB-WAS-FREQ]; therefore, all documents are carried forward.</a:t>
                      </a:r>
                      <a:endParaRPr lang="en-US" sz="1800" kern="1200" dirty="0">
                        <a:solidFill>
                          <a:schemeClr val="tx1"/>
                        </a:solidFill>
                        <a:effectLst/>
                        <a:latin typeface="+mn-lt"/>
                        <a:ea typeface="+mn-ea"/>
                        <a:cs typeface="+mn-cs"/>
                      </a:endParaRPr>
                    </a:p>
                    <a:p>
                      <a:pPr lvl="1" hangingPunct="0"/>
                      <a:r>
                        <a:rPr lang="en-GB" sz="1800" i="1" kern="1200" dirty="0">
                          <a:solidFill>
                            <a:schemeClr val="tx1"/>
                          </a:solidFill>
                          <a:effectLst/>
                          <a:latin typeface="+mn-lt"/>
                          <a:ea typeface="+mn-ea"/>
                          <a:cs typeface="+mn-cs"/>
                        </a:rPr>
                        <a:t>Carried forward documents:</a:t>
                      </a:r>
                      <a:r>
                        <a:rPr lang="en-GB" sz="1800" kern="1200" dirty="0">
                          <a:solidFill>
                            <a:schemeClr val="tx1"/>
                          </a:solidFill>
                          <a:effectLst/>
                          <a:latin typeface="+mn-lt"/>
                          <a:ea typeface="+mn-ea"/>
                          <a:cs typeface="+mn-cs"/>
                        </a:rPr>
                        <a:t> 5A/</a:t>
                      </a:r>
                      <a:r>
                        <a:rPr lang="en-GB" sz="1800" u="none" strike="noStrike" kern="1200" dirty="0">
                          <a:solidFill>
                            <a:schemeClr val="tx1"/>
                          </a:solidFill>
                          <a:effectLst/>
                          <a:latin typeface="+mn-lt"/>
                          <a:ea typeface="+mn-ea"/>
                          <a:cs typeface="+mn-cs"/>
                          <a:hlinkClick r:id="rId4"/>
                        </a:rPr>
                        <a:t>597</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rId5"/>
                        </a:rPr>
                        <a:t>Annex 17</a:t>
                      </a:r>
                      <a:r>
                        <a:rPr lang="en-GB" sz="1800" kern="1200" dirty="0">
                          <a:solidFill>
                            <a:schemeClr val="tx1"/>
                          </a:solidFill>
                          <a:effectLst/>
                          <a:latin typeface="+mn-lt"/>
                          <a:ea typeface="+mn-ea"/>
                          <a:cs typeface="+mn-cs"/>
                        </a:rPr>
                        <a:t> (WP 5A); 5A/</a:t>
                      </a:r>
                      <a:r>
                        <a:rPr lang="en-GB" sz="1800" u="none" strike="noStrike" kern="1200" dirty="0">
                          <a:solidFill>
                            <a:schemeClr val="tx1"/>
                          </a:solidFill>
                          <a:effectLst/>
                          <a:latin typeface="+mn-lt"/>
                          <a:ea typeface="+mn-ea"/>
                          <a:cs typeface="+mn-cs"/>
                          <a:hlinkClick r:id="rId7"/>
                        </a:rPr>
                        <a:t>675</a:t>
                      </a:r>
                      <a:r>
                        <a:rPr lang="en-GB" sz="1800" kern="1200" dirty="0">
                          <a:solidFill>
                            <a:schemeClr val="tx1"/>
                          </a:solidFill>
                          <a:effectLst/>
                          <a:latin typeface="+mn-lt"/>
                          <a:ea typeface="+mn-ea"/>
                          <a:cs typeface="+mn-cs"/>
                        </a:rPr>
                        <a:t> (IEEE) and 5A/</a:t>
                      </a:r>
                      <a:r>
                        <a:rPr lang="en-GB" sz="1800" u="none" strike="noStrike" kern="1200" dirty="0">
                          <a:solidFill>
                            <a:schemeClr val="tx1"/>
                          </a:solidFill>
                          <a:effectLst/>
                          <a:latin typeface="+mn-lt"/>
                          <a:ea typeface="+mn-ea"/>
                          <a:cs typeface="+mn-cs"/>
                          <a:hlinkClick r:id="rId8"/>
                        </a:rPr>
                        <a:t>723</a:t>
                      </a:r>
                      <a:r>
                        <a:rPr lang="en-GB" sz="1800" kern="1200" dirty="0">
                          <a:solidFill>
                            <a:schemeClr val="tx1"/>
                          </a:solidFill>
                          <a:effectLst/>
                          <a:latin typeface="+mn-lt"/>
                          <a:ea typeface="+mn-ea"/>
                          <a:cs typeface="+mn-cs"/>
                        </a:rPr>
                        <a:t> (Canada).</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Recommendation ITU-R M.1801: </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Contributions: </a:t>
                      </a:r>
                      <a:r>
                        <a:rPr lang="en-GB" sz="1800" kern="1200" dirty="0">
                          <a:solidFill>
                            <a:schemeClr val="tx1"/>
                          </a:solidFill>
                          <a:effectLst/>
                          <a:latin typeface="+mn-lt"/>
                          <a:ea typeface="+mn-ea"/>
                          <a:cs typeface="+mn-cs"/>
                        </a:rPr>
                        <a:t>5A/</a:t>
                      </a:r>
                      <a:r>
                        <a:rPr lang="en-GB" sz="1800" u="none" strike="noStrike" kern="1200" dirty="0">
                          <a:solidFill>
                            <a:schemeClr val="tx1"/>
                          </a:solidFill>
                          <a:effectLst/>
                          <a:latin typeface="+mn-lt"/>
                          <a:ea typeface="+mn-ea"/>
                          <a:cs typeface="+mn-cs"/>
                          <a:hlinkClick r:id="rId4"/>
                        </a:rPr>
                        <a:t>597</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rId9"/>
                        </a:rPr>
                        <a:t>Annex 16</a:t>
                      </a:r>
                      <a:r>
                        <a:rPr lang="en-GB" sz="1800" kern="1200" dirty="0">
                          <a:solidFill>
                            <a:schemeClr val="tx1"/>
                          </a:solidFill>
                          <a:effectLst/>
                          <a:latin typeface="+mn-lt"/>
                          <a:ea typeface="+mn-ea"/>
                          <a:cs typeface="+mn-cs"/>
                        </a:rPr>
                        <a:t> (WP 5A).</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Results:</a:t>
                      </a:r>
                      <a:r>
                        <a:rPr lang="en-GB" sz="1800" kern="1200" dirty="0">
                          <a:solidFill>
                            <a:schemeClr val="tx1"/>
                          </a:solidFill>
                          <a:effectLst/>
                          <a:latin typeface="+mn-lt"/>
                          <a:ea typeface="+mn-ea"/>
                          <a:cs typeface="+mn-cs"/>
                        </a:rPr>
                        <a:t> Since there were no new contributions on the update of Rec. ITU-R M.1801, a detailed review of </a:t>
                      </a:r>
                      <a:r>
                        <a:rPr lang="en-GB" sz="1800" u="none" strike="noStrike" kern="1200" dirty="0">
                          <a:solidFill>
                            <a:schemeClr val="tx1"/>
                          </a:solidFill>
                          <a:effectLst/>
                          <a:latin typeface="+mn-lt"/>
                          <a:ea typeface="+mn-ea"/>
                          <a:cs typeface="+mn-cs"/>
                          <a:hlinkClick r:id="rId9"/>
                        </a:rPr>
                        <a:t>Annex 16</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rId4"/>
                        </a:rPr>
                        <a:t>to</a:t>
                      </a:r>
                      <a:r>
                        <a:rPr lang="en-GB" sz="1800" kern="1200" dirty="0">
                          <a:solidFill>
                            <a:schemeClr val="tx1"/>
                          </a:solidFill>
                          <a:effectLst/>
                          <a:latin typeface="+mn-lt"/>
                          <a:ea typeface="+mn-ea"/>
                          <a:cs typeface="+mn-cs"/>
                        </a:rPr>
                        <a:t> Doc. 5A/</a:t>
                      </a:r>
                      <a:r>
                        <a:rPr lang="en-GB" sz="1800" u="none" strike="noStrike" kern="1200" dirty="0">
                          <a:solidFill>
                            <a:schemeClr val="tx1"/>
                          </a:solidFill>
                          <a:effectLst/>
                          <a:latin typeface="+mn-lt"/>
                          <a:ea typeface="+mn-ea"/>
                          <a:cs typeface="+mn-cs"/>
                          <a:hlinkClick r:id="rId4"/>
                        </a:rPr>
                        <a:t>597</a:t>
                      </a:r>
                      <a:r>
                        <a:rPr lang="en-GB" sz="1800" kern="1200" dirty="0">
                          <a:solidFill>
                            <a:schemeClr val="tx1"/>
                          </a:solidFill>
                          <a:effectLst/>
                          <a:latin typeface="+mn-lt"/>
                          <a:ea typeface="+mn-ea"/>
                          <a:cs typeface="+mn-cs"/>
                        </a:rPr>
                        <a:t> was undertaken by the SWG and it was cleaned up significantly, with some remaining text that needs attention highlighted in yellow in the output document. After the SWG meeting, the chairman and some delegates developed a draft liaison statement to WP 5D soliciting their assistance in updating the information on the IMT radio interfaces, for consideration in WG 5A-2. </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Output documents</a:t>
                      </a:r>
                      <a:r>
                        <a:rPr lang="en-GB" sz="1800" kern="1200" dirty="0">
                          <a:solidFill>
                            <a:schemeClr val="tx1"/>
                          </a:solidFill>
                          <a:effectLst/>
                          <a:latin typeface="+mn-lt"/>
                          <a:ea typeface="+mn-ea"/>
                          <a:cs typeface="+mn-cs"/>
                        </a:rPr>
                        <a:t>: 5A/TEMP/303 (M.1801); 5A/TEMP/304 (LS to WP 5D)</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Recommendation ITU-R M.1450: </a:t>
                      </a:r>
                      <a:endParaRPr lang="en-US" sz="1800" kern="1200" dirty="0">
                        <a:solidFill>
                          <a:schemeClr val="tx1"/>
                        </a:solidFill>
                        <a:effectLst/>
                        <a:latin typeface="+mn-lt"/>
                        <a:ea typeface="+mn-ea"/>
                        <a:cs typeface="+mn-cs"/>
                      </a:endParaRPr>
                    </a:p>
                    <a:p>
                      <a:endParaRPr lang="en-US" dirty="0"/>
                    </a:p>
                  </a:txBody>
                  <a:tcPr marL="12700" marR="12700" marT="12700" marB="12700">
                    <a:lnL>
                      <a:noFill/>
                    </a:lnL>
                    <a:lnR>
                      <a:noFill/>
                    </a:lnR>
                    <a:lnT>
                      <a:noFill/>
                    </a:lnT>
                    <a:lnB>
                      <a:noFill/>
                    </a:lnB>
                    <a:solidFill>
                      <a:srgbClr val="FFFFCC"/>
                    </a:solidFill>
                  </a:tcPr>
                </a:tc>
                <a:extLst>
                  <a:ext uri="{0D108BD9-81ED-4DB2-BD59-A6C34878D82A}">
                    <a16:rowId xmlns:a16="http://schemas.microsoft.com/office/drawing/2014/main" val="1213522977"/>
                  </a:ext>
                </a:extLst>
              </a:tr>
            </a:tbl>
          </a:graphicData>
        </a:graphic>
      </p:graphicFrame>
    </p:spTree>
    <p:extLst>
      <p:ext uri="{BB962C8B-B14F-4D97-AF65-F5344CB8AC3E}">
        <p14:creationId xmlns:p14="http://schemas.microsoft.com/office/powerpoint/2010/main" val="32945323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sz="3200" b="1" dirty="0"/>
              <a:t>Ad Hoc Approval</a:t>
            </a:r>
            <a:endParaRPr lang="en-US" dirty="0"/>
          </a:p>
        </p:txBody>
      </p:sp>
      <p:sp>
        <p:nvSpPr>
          <p:cNvPr id="6147" name="Content Placeholder 2"/>
          <p:cNvSpPr>
            <a:spLocks noGrp="1"/>
          </p:cNvSpPr>
          <p:nvPr>
            <p:ph idx="1"/>
          </p:nvPr>
        </p:nvSpPr>
        <p:spPr>
          <a:xfrm>
            <a:off x="1409700" y="1219200"/>
            <a:ext cx="9372599" cy="4875213"/>
          </a:xfrm>
        </p:spPr>
        <p:txBody>
          <a:bodyPr/>
          <a:lstStyle/>
          <a:p>
            <a:pPr marL="0" lvl="2" indent="0">
              <a:spcBef>
                <a:spcPts val="300"/>
              </a:spcBef>
              <a:spcAft>
                <a:spcPts val="0"/>
              </a:spcAft>
              <a:defRPr/>
            </a:pPr>
            <a:r>
              <a:rPr lang="en-US" sz="2400" b="1" dirty="0"/>
              <a:t>N/A</a:t>
            </a: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 July 2023</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16</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01698" y="441751"/>
            <a:ext cx="10361084" cy="1065213"/>
          </a:xfrm>
        </p:spPr>
        <p:txBody>
          <a:bodyPr/>
          <a:lstStyle/>
          <a:p>
            <a:pPr>
              <a:spcBef>
                <a:spcPts val="200"/>
              </a:spcBef>
              <a:defRPr/>
            </a:pPr>
            <a:r>
              <a:rPr lang="en-US" dirty="0"/>
              <a:t>Plan for Going Forward, New Business, Next Meeting</a:t>
            </a:r>
          </a:p>
        </p:txBody>
      </p:sp>
      <p:sp>
        <p:nvSpPr>
          <p:cNvPr id="6147" name="Content Placeholder 2"/>
          <p:cNvSpPr>
            <a:spLocks noGrp="1"/>
          </p:cNvSpPr>
          <p:nvPr>
            <p:ph idx="1"/>
          </p:nvPr>
        </p:nvSpPr>
        <p:spPr>
          <a:xfrm>
            <a:off x="1409700" y="1415536"/>
            <a:ext cx="9372599" cy="4875213"/>
          </a:xfrm>
        </p:spPr>
        <p:txBody>
          <a:bodyPr/>
          <a:lstStyle/>
          <a:p>
            <a:pPr marL="342900" lvl="2" indent="-342900">
              <a:spcBef>
                <a:spcPts val="300"/>
              </a:spcBef>
              <a:spcAft>
                <a:spcPts val="0"/>
              </a:spcAft>
              <a:buFont typeface="Arial" panose="020B0604020202020204" pitchFamily="34" charset="0"/>
              <a:buChar char="•"/>
              <a:defRPr/>
            </a:pPr>
            <a:r>
              <a:rPr lang="en-US" sz="2400" b="1" dirty="0"/>
              <a:t>Call for contributions on </a:t>
            </a:r>
          </a:p>
          <a:p>
            <a:pPr marL="800100" lvl="3" indent="-342900">
              <a:spcBef>
                <a:spcPts val="300"/>
              </a:spcBef>
              <a:spcAft>
                <a:spcPts val="0"/>
              </a:spcAft>
              <a:buFont typeface="Arial" panose="020B0604020202020204" pitchFamily="34" charset="0"/>
              <a:buChar char="•"/>
              <a:defRPr/>
            </a:pPr>
            <a:r>
              <a:rPr lang="en-US" sz="2200" b="1" dirty="0"/>
              <a:t>Latest M.1450, M.1801 working drafts</a:t>
            </a:r>
          </a:p>
          <a:p>
            <a:pPr marL="800100" lvl="3" indent="-342900">
              <a:spcBef>
                <a:spcPts val="300"/>
              </a:spcBef>
              <a:spcAft>
                <a:spcPts val="0"/>
              </a:spcAft>
              <a:buFont typeface="Arial" panose="020B0604020202020204" pitchFamily="34" charset="0"/>
              <a:buChar char="•"/>
              <a:defRPr/>
            </a:pPr>
            <a:r>
              <a:rPr lang="en-CA" sz="2200" b="1" dirty="0"/>
              <a:t>M.[BB-WAS-FREQ]</a:t>
            </a:r>
            <a:r>
              <a:rPr lang="en-US" sz="2200" b="1" dirty="0"/>
              <a:t> and</a:t>
            </a:r>
          </a:p>
          <a:p>
            <a:pPr marL="800100" lvl="3" indent="-342900">
              <a:spcBef>
                <a:spcPts val="300"/>
              </a:spcBef>
              <a:spcAft>
                <a:spcPts val="0"/>
              </a:spcAft>
              <a:buFont typeface="Arial" panose="020B0604020202020204" pitchFamily="34" charset="0"/>
              <a:buChar char="•"/>
              <a:defRPr/>
            </a:pPr>
            <a:r>
              <a:rPr lang="en-US" sz="2200" b="1" dirty="0"/>
              <a:t>And other subjects based on the output of  WP5A May 2023</a:t>
            </a:r>
          </a:p>
          <a:p>
            <a:pPr marL="342900" lvl="2" indent="-342900">
              <a:spcBef>
                <a:spcPts val="300"/>
              </a:spcBef>
              <a:spcAft>
                <a:spcPts val="0"/>
              </a:spcAft>
              <a:buFont typeface="Arial" panose="020B0604020202020204" pitchFamily="34" charset="0"/>
              <a:buChar char="•"/>
              <a:defRPr/>
            </a:pPr>
            <a:r>
              <a:rPr lang="en-US" sz="2400" b="1" dirty="0"/>
              <a:t>Working Party 5A Next Meeting Dates</a:t>
            </a:r>
          </a:p>
          <a:p>
            <a:pPr marL="800100" lvl="3" indent="-342900">
              <a:spcBef>
                <a:spcPts val="300"/>
              </a:spcBef>
              <a:spcAft>
                <a:spcPts val="0"/>
              </a:spcAft>
              <a:buFont typeface="Arial" panose="020B0604020202020204" pitchFamily="34" charset="0"/>
              <a:buChar char="•"/>
              <a:defRPr/>
            </a:pPr>
            <a:r>
              <a:rPr lang="en-US" sz="2000" dirty="0">
                <a:solidFill>
                  <a:srgbClr val="0000CC"/>
                </a:solidFill>
                <a:hlinkClick r:id="rId2">
                  <a:extLst>
                    <a:ext uri="{A12FA001-AC4F-418D-AE19-62706E023703}">
                      <ahyp:hlinkClr xmlns:ahyp="http://schemas.microsoft.com/office/drawing/2018/hyperlinkcolor" val="tx"/>
                    </a:ext>
                  </a:extLst>
                </a:hlinkClick>
              </a:rPr>
              <a:t>Wednesday 2023-09-13 - Friday 2023-09-22</a:t>
            </a:r>
            <a:r>
              <a:rPr lang="en-US" sz="2000" dirty="0">
                <a:solidFill>
                  <a:srgbClr val="0000CC"/>
                </a:solidFill>
                <a:latin typeface="+mj-lt"/>
                <a:hlinkClick r:id="rId3">
                  <a:extLst>
                    <a:ext uri="{A12FA001-AC4F-418D-AE19-62706E023703}">
                      <ahyp:hlinkClr xmlns:ahyp="http://schemas.microsoft.com/office/drawing/2018/hyperlinkcolor" val="tx"/>
                    </a:ext>
                  </a:extLst>
                </a:hlinkClick>
              </a:rPr>
              <a:t> </a:t>
            </a:r>
            <a:endParaRPr lang="en-US" sz="2000" dirty="0">
              <a:solidFill>
                <a:srgbClr val="0000CC"/>
              </a:solidFill>
              <a:latin typeface="+mj-lt"/>
            </a:endParaRPr>
          </a:p>
          <a:p>
            <a:pPr marL="342900" lvl="2" indent="-342900">
              <a:spcBef>
                <a:spcPts val="300"/>
              </a:spcBef>
              <a:spcAft>
                <a:spcPts val="0"/>
              </a:spcAft>
              <a:buFont typeface="Arial" panose="020B0604020202020204" pitchFamily="34" charset="0"/>
              <a:buChar char="•"/>
              <a:defRPr/>
            </a:pPr>
            <a:r>
              <a:rPr lang="en-US" sz="2400" b="1" dirty="0"/>
              <a:t>Next ITU AHG Meeting: </a:t>
            </a:r>
          </a:p>
          <a:p>
            <a:pPr marL="800100" lvl="3" indent="-342900">
              <a:spcBef>
                <a:spcPts val="300"/>
              </a:spcBef>
              <a:spcAft>
                <a:spcPts val="0"/>
              </a:spcAft>
              <a:buFont typeface="Arial" panose="020B0604020202020204" pitchFamily="34" charset="0"/>
              <a:buChar char="•"/>
              <a:defRPr/>
            </a:pPr>
            <a:r>
              <a:rPr lang="en-US" sz="2200" dirty="0"/>
              <a:t>August 1, 2023, 4:00-5:30 PM PT (7:00-8:30 PM ET; need to have recommendation(s) for 802.18 ready no later than Aug 17, 2023)</a:t>
            </a:r>
          </a:p>
          <a:p>
            <a:pPr marL="342900" lvl="2" indent="-342900">
              <a:spcBef>
                <a:spcPts val="300"/>
              </a:spcBef>
              <a:spcAft>
                <a:spcPts val="0"/>
              </a:spcAft>
              <a:buFont typeface="Arial" panose="020B0604020202020204" pitchFamily="34" charset="0"/>
              <a:buChar char="•"/>
              <a:defRPr/>
            </a:pPr>
            <a:r>
              <a:rPr lang="en-US" sz="2800" b="1" dirty="0"/>
              <a:t>Any New Business?</a:t>
            </a:r>
          </a:p>
          <a:p>
            <a:pPr marL="800100" lvl="3" indent="-342900">
              <a:spcBef>
                <a:spcPts val="300"/>
              </a:spcBef>
              <a:spcAft>
                <a:spcPts val="0"/>
              </a:spcAft>
              <a:buFont typeface="Arial" panose="020B0604020202020204" pitchFamily="34" charset="0"/>
              <a:buChar char="•"/>
              <a:defRPr/>
            </a:pPr>
            <a:r>
              <a:rPr lang="en-US" sz="2200" dirty="0"/>
              <a:t>TBD</a:t>
            </a:r>
          </a:p>
          <a:p>
            <a:pPr marL="0" lvl="2" indent="0">
              <a:spcBef>
                <a:spcPts val="300"/>
              </a:spcBef>
              <a:spcAft>
                <a:spcPts val="0"/>
              </a:spcAft>
              <a:defRPr/>
            </a:pP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 July 2023</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17</a:t>
            </a:fld>
            <a:endParaRPr lang="en-US" altLang="en-US" sz="1200" b="0"/>
          </a:p>
        </p:txBody>
      </p:sp>
    </p:spTree>
    <p:extLst>
      <p:ext uri="{BB962C8B-B14F-4D97-AF65-F5344CB8AC3E}">
        <p14:creationId xmlns:p14="http://schemas.microsoft.com/office/powerpoint/2010/main" val="34072537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5458" y="265906"/>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944033" y="914400"/>
            <a:ext cx="10361084" cy="5486400"/>
          </a:xfrm>
        </p:spPr>
        <p:txBody>
          <a:bodyPr/>
          <a:lstStyle/>
          <a:p>
            <a:r>
              <a:rPr lang="en-US" sz="1200" dirty="0"/>
              <a:t>ITU AHG – Background Material</a:t>
            </a:r>
          </a:p>
          <a:p>
            <a:pPr marL="457200" indent="-457200">
              <a:spcBef>
                <a:spcPts val="200"/>
              </a:spcBef>
              <a:buFont typeface="+mj-lt"/>
              <a:buAutoNum type="arabicPeriod"/>
              <a:defRPr/>
            </a:pPr>
            <a:r>
              <a:rPr lang="en-US" sz="1200" dirty="0"/>
              <a:t>ITU-R M.1450-5 (R-REC-M.1450-5-201404-I!!PDF-E): Characteristics of broadband radio local area networks, (02/2014) </a:t>
            </a:r>
          </a:p>
          <a:p>
            <a:pPr marL="400050" lvl="1" indent="0">
              <a:spcBef>
                <a:spcPts val="200"/>
              </a:spcBef>
              <a:defRPr/>
            </a:pPr>
            <a:r>
              <a:rPr lang="en-US" sz="1200" u="sng" dirty="0">
                <a:solidFill>
                  <a:srgbClr val="0000CC"/>
                </a:solidFill>
                <a:hlinkClick r:id="rId3">
                  <a:extLst>
                    <a:ext uri="{A12FA001-AC4F-418D-AE19-62706E023703}">
                      <ahyp:hlinkClr xmlns:ahyp="http://schemas.microsoft.com/office/drawing/2018/hyperlinkcolor" val="tx"/>
                    </a:ext>
                  </a:extLst>
                </a:hlinkClick>
              </a:rPr>
              <a:t>https://mentor.ieee.org/802.18/dcn/19/18-19-0157-00-0000-an-update-on-the-recommendation-itu-r-m-1450-5.pptx</a:t>
            </a:r>
            <a:endParaRPr lang="en-US" sz="1200" dirty="0">
              <a:solidFill>
                <a:srgbClr val="0000CC"/>
              </a:solidFill>
            </a:endParaRPr>
          </a:p>
          <a:p>
            <a:pPr marL="457200" indent="-457200">
              <a:spcBef>
                <a:spcPts val="200"/>
              </a:spcBef>
              <a:buFont typeface="+mj-lt"/>
              <a:buAutoNum type="arabicPeriod"/>
              <a:defRPr/>
            </a:pPr>
            <a:r>
              <a:rPr lang="en-US" sz="1200" dirty="0"/>
              <a:t>ITU-R M.1801-2 (R-REC-M.1801-2-201302-I!!PDF-E): Radio interface standards for broadband wireless access systems, including mobile and nomadic applications, in the mobile service operating below 6 GHz, (02/2013)</a:t>
            </a:r>
            <a:endParaRPr lang="en-GB" sz="1200" dirty="0"/>
          </a:p>
          <a:p>
            <a:pPr marL="0" indent="0">
              <a:spcBef>
                <a:spcPts val="200"/>
              </a:spcBef>
              <a:defRPr/>
            </a:pPr>
            <a:r>
              <a:rPr lang="en-GB" sz="1200" u="sng" dirty="0">
                <a:solidFill>
                  <a:srgbClr val="CCCCFF"/>
                </a:solidFill>
                <a:hlinkClick r:id="rId4">
                  <a:extLst>
                    <a:ext uri="{A12FA001-AC4F-418D-AE19-62706E023703}">
                      <ahyp:hlinkClr xmlns:ahyp="http://schemas.microsoft.com/office/drawing/2018/hyperlinkcolor" val="tx"/>
                    </a:ext>
                  </a:extLst>
                </a:hlinkClick>
              </a:rPr>
              <a:t>	</a:t>
            </a:r>
            <a:r>
              <a:rPr lang="en-US" sz="1200" u="sng" dirty="0">
                <a:solidFill>
                  <a:srgbClr val="0000CC"/>
                </a:solidFill>
                <a:hlinkClick r:id="rId4">
                  <a:extLst>
                    <a:ext uri="{A12FA001-AC4F-418D-AE19-62706E023703}">
                      <ahyp:hlinkClr xmlns:ahyp="http://schemas.microsoft.com/office/drawing/2018/hyperlinkcolor" val="tx"/>
                    </a:ext>
                  </a:extLst>
                </a:hlinkClick>
              </a:rPr>
              <a:t>https://www.itu.int/dms_pubrec/itu-r/rec/m/R-REC-M.1801-2-201302-I!!PDF-E.pdf</a:t>
            </a:r>
            <a:endParaRPr lang="en-US" sz="1200" dirty="0">
              <a:solidFill>
                <a:srgbClr val="0000CC"/>
              </a:solidFill>
            </a:endParaRPr>
          </a:p>
          <a:p>
            <a:pPr>
              <a:defRPr/>
            </a:pPr>
            <a:r>
              <a:rPr lang="en-US" sz="1200" dirty="0"/>
              <a:t>IEEE 802 contributions to WP5A </a:t>
            </a:r>
            <a:r>
              <a:rPr lang="en-US" sz="1200" dirty="0" err="1"/>
              <a:t>Decy</a:t>
            </a:r>
            <a:r>
              <a:rPr lang="en-US" sz="1200" dirty="0"/>
              <a:t> 2020 Meeting under agenda item RLAN characteristics</a:t>
            </a:r>
          </a:p>
          <a:p>
            <a:pPr marL="457200" lvl="2" indent="-457200">
              <a:spcBef>
                <a:spcPts val="300"/>
              </a:spcBef>
              <a:spcAft>
                <a:spcPts val="0"/>
              </a:spcAft>
              <a:buFont typeface="+mj-lt"/>
              <a:buAutoNum type="arabicPeriod"/>
              <a:defRPr/>
            </a:pPr>
            <a:r>
              <a:rPr lang="en-US" sz="1200" b="1" dirty="0">
                <a:cs typeface="+mn-cs"/>
              </a:rPr>
              <a:t>Proposed modification to Recommendation ITU-R M.1450-5 </a:t>
            </a:r>
            <a:r>
              <a:rPr lang="en-US" sz="1200" b="1" dirty="0">
                <a:solidFill>
                  <a:srgbClr val="0000CC"/>
                </a:solidFill>
                <a:hlinkClick r:id="rId5">
                  <a:extLst>
                    <a:ext uri="{A12FA001-AC4F-418D-AE19-62706E023703}">
                      <ahyp:hlinkClr xmlns:ahyp="http://schemas.microsoft.com/office/drawing/2018/hyperlinkcolor" val="tx"/>
                    </a:ext>
                  </a:extLst>
                </a:hlinkClick>
              </a:rPr>
              <a:t>[44]</a:t>
            </a:r>
            <a:endParaRPr lang="en-US" sz="1200" b="1" dirty="0">
              <a:solidFill>
                <a:srgbClr val="0000CC"/>
              </a:solidFill>
            </a:endParaRPr>
          </a:p>
          <a:p>
            <a:pPr marL="457200" lvl="2" indent="-457200">
              <a:spcBef>
                <a:spcPts val="300"/>
              </a:spcBef>
              <a:spcAft>
                <a:spcPts val="0"/>
              </a:spcAft>
              <a:buFont typeface="+mj-lt"/>
              <a:buAutoNum type="arabicPeriod"/>
              <a:defRPr/>
            </a:pPr>
            <a:r>
              <a:rPr lang="en-US" sz="1200" b="1" dirty="0">
                <a:cs typeface="+mn-cs"/>
              </a:rPr>
              <a:t>Proposed modification to Recommendation ITU-R M.1801-2 </a:t>
            </a:r>
            <a:r>
              <a:rPr lang="en-US" sz="1200" b="1" dirty="0">
                <a:solidFill>
                  <a:srgbClr val="0000CC"/>
                </a:solidFill>
                <a:hlinkClick r:id="rId6">
                  <a:extLst>
                    <a:ext uri="{A12FA001-AC4F-418D-AE19-62706E023703}">
                      <ahyp:hlinkClr xmlns:ahyp="http://schemas.microsoft.com/office/drawing/2018/hyperlinkcolor" val="tx"/>
                    </a:ext>
                  </a:extLst>
                </a:hlinkClick>
              </a:rPr>
              <a:t>[43]</a:t>
            </a:r>
            <a:endParaRPr lang="en-US" sz="1200" b="1" u="sng" dirty="0">
              <a:solidFill>
                <a:srgbClr val="0000CC"/>
              </a:solidFill>
            </a:endParaRPr>
          </a:p>
          <a:p>
            <a:pPr>
              <a:defRPr/>
            </a:pPr>
            <a:r>
              <a:rPr lang="en-US" sz="120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sz="1200" b="1" dirty="0"/>
              <a:t>Proposed modification to Recommendation ITU-R M.1450-5 </a:t>
            </a:r>
            <a:r>
              <a:rPr lang="en-US" sz="1200" b="1" dirty="0">
                <a:solidFill>
                  <a:srgbClr val="0000CC"/>
                </a:solidFill>
                <a:hlinkClick r:id="rId7">
                  <a:extLst>
                    <a:ext uri="{A12FA001-AC4F-418D-AE19-62706E023703}">
                      <ahyp:hlinkClr xmlns:ahyp="http://schemas.microsoft.com/office/drawing/2018/hyperlinkcolor" val="tx"/>
                    </a:ext>
                  </a:extLst>
                </a:hlinkClick>
              </a:rPr>
              <a:t>[154]</a:t>
            </a:r>
            <a:endParaRPr lang="en-US" sz="1200" b="1" dirty="0">
              <a:solidFill>
                <a:srgbClr val="0000CC"/>
              </a:solidFill>
            </a:endParaRPr>
          </a:p>
          <a:p>
            <a:pPr marL="457200" lvl="2" indent="-457200">
              <a:spcBef>
                <a:spcPts val="300"/>
              </a:spcBef>
              <a:spcAft>
                <a:spcPts val="0"/>
              </a:spcAft>
              <a:buFont typeface="+mj-lt"/>
              <a:buAutoNum type="arabicPeriod"/>
              <a:defRPr/>
            </a:pPr>
            <a:r>
              <a:rPr lang="en-US" sz="1200" b="1" dirty="0"/>
              <a:t>Proposed modification to Recommendation ITU-R M.1801-2 </a:t>
            </a:r>
            <a:r>
              <a:rPr lang="en-US" sz="1200" b="1" dirty="0">
                <a:solidFill>
                  <a:srgbClr val="0000CC"/>
                </a:solidFill>
                <a:hlinkClick r:id="rId8">
                  <a:extLst>
                    <a:ext uri="{A12FA001-AC4F-418D-AE19-62706E023703}">
                      <ahyp:hlinkClr xmlns:ahyp="http://schemas.microsoft.com/office/drawing/2018/hyperlinkcolor" val="tx"/>
                    </a:ext>
                  </a:extLst>
                </a:hlinkClick>
              </a:rPr>
              <a:t>[153]</a:t>
            </a:r>
            <a:endParaRPr lang="en-US" sz="1200" b="1" dirty="0">
              <a:solidFill>
                <a:srgbClr val="0000CC"/>
              </a:solidFill>
            </a:endParaRPr>
          </a:p>
          <a:p>
            <a:pPr marL="0" lvl="2" indent="0">
              <a:spcBef>
                <a:spcPts val="300"/>
              </a:spcBef>
              <a:spcAft>
                <a:spcPts val="0"/>
              </a:spcAft>
              <a:defRPr/>
            </a:pPr>
            <a:r>
              <a:rPr lang="en-US" sz="1200" b="1" dirty="0">
                <a:cs typeface="+mn-cs"/>
              </a:rPr>
              <a:t>IEEE 802 contributions to WP5A April-May 2021 Meeting under agenda item RLAN characteristics</a:t>
            </a:r>
          </a:p>
          <a:p>
            <a:pPr marL="342900" lvl="2" indent="-342900">
              <a:spcBef>
                <a:spcPts val="300"/>
              </a:spcBef>
              <a:spcAft>
                <a:spcPts val="0"/>
              </a:spcAft>
              <a:buFont typeface="+mj-lt"/>
              <a:buAutoNum type="arabicPeriod"/>
              <a:defRPr/>
            </a:pPr>
            <a:r>
              <a:rPr lang="en-US" sz="1200" b="1" dirty="0">
                <a:solidFill>
                  <a:schemeClr val="tx1"/>
                </a:solidFill>
              </a:rPr>
              <a:t>Proposed modification to Recommendation ITU-R M.1450-5 </a:t>
            </a:r>
            <a:r>
              <a:rPr lang="en-US" sz="1200" b="1" dirty="0">
                <a:solidFill>
                  <a:srgbClr val="0000CC"/>
                </a:solidFill>
              </a:rPr>
              <a:t>[</a:t>
            </a:r>
            <a:r>
              <a:rPr lang="en-US" sz="1200" b="1" dirty="0">
                <a:solidFill>
                  <a:srgbClr val="0000CC"/>
                </a:solidFill>
                <a:hlinkClick r:id="rId9">
                  <a:extLst>
                    <a:ext uri="{A12FA001-AC4F-418D-AE19-62706E023703}">
                      <ahyp:hlinkClr xmlns:ahyp="http://schemas.microsoft.com/office/drawing/2018/hyperlinkcolor" val="tx"/>
                    </a:ext>
                  </a:extLst>
                </a:hlinkClick>
              </a:rPr>
              <a:t> 245 </a:t>
            </a:r>
            <a:r>
              <a:rPr lang="en-US" sz="1200" b="1" dirty="0">
                <a:solidFill>
                  <a:srgbClr val="0000CC"/>
                </a:solidFill>
              </a:rPr>
              <a:t>] </a:t>
            </a:r>
          </a:p>
          <a:p>
            <a:pPr marL="342900" lvl="2" indent="-342900">
              <a:spcBef>
                <a:spcPts val="300"/>
              </a:spcBef>
              <a:spcAft>
                <a:spcPts val="0"/>
              </a:spcAft>
              <a:buFont typeface="+mj-lt"/>
              <a:buAutoNum type="arabicPeriod"/>
              <a:defRPr/>
            </a:pPr>
            <a:r>
              <a:rPr lang="en-US" sz="1200" b="1" dirty="0">
                <a:solidFill>
                  <a:schemeClr val="tx1"/>
                </a:solidFill>
              </a:rPr>
              <a:t>Proposed modification to Recommendation ITU-R M.1801-2 </a:t>
            </a:r>
            <a:r>
              <a:rPr lang="en-US" sz="1200" b="1" dirty="0">
                <a:solidFill>
                  <a:srgbClr val="0000CC"/>
                </a:solidFill>
              </a:rPr>
              <a:t>[ </a:t>
            </a:r>
            <a:r>
              <a:rPr lang="en-US" sz="1200" b="1" dirty="0">
                <a:solidFill>
                  <a:srgbClr val="0000CC"/>
                </a:solidFill>
                <a:hlinkClick r:id="rId10">
                  <a:extLst>
                    <a:ext uri="{A12FA001-AC4F-418D-AE19-62706E023703}">
                      <ahyp:hlinkClr xmlns:ahyp="http://schemas.microsoft.com/office/drawing/2018/hyperlinkcolor" val="tx"/>
                    </a:ext>
                  </a:extLst>
                </a:hlinkClick>
              </a:rPr>
              <a:t>246 </a:t>
            </a:r>
            <a:r>
              <a:rPr lang="en-US" sz="1200" b="1" dirty="0">
                <a:solidFill>
                  <a:srgbClr val="0000CC"/>
                </a:solidFill>
              </a:rPr>
              <a:t>] </a:t>
            </a:r>
          </a:p>
          <a:p>
            <a:pPr marL="0" lvl="2" indent="0">
              <a:spcBef>
                <a:spcPts val="300"/>
              </a:spcBef>
              <a:spcAft>
                <a:spcPts val="0"/>
              </a:spcAft>
              <a:defRPr/>
            </a:pPr>
            <a:r>
              <a:rPr lang="en-US" sz="1200" b="1" dirty="0">
                <a:cs typeface="+mn-cs"/>
              </a:rPr>
              <a:t>IEEE 802 contributions to WP5A Nov 2021 Meeting under agenda item RLAN characteristics</a:t>
            </a:r>
            <a:endParaRPr lang="en-US" sz="1200" b="0" i="0" u="none" strike="noStrike" dirty="0">
              <a:effectLst/>
              <a:latin typeface="Arial" panose="020B0604020202020204" pitchFamily="34" charset="0"/>
            </a:endParaRPr>
          </a:p>
          <a:p>
            <a:pPr marL="0" fontAlgn="t">
              <a:spcBef>
                <a:spcPts val="0"/>
              </a:spcBef>
              <a:spcAft>
                <a:spcPts val="0"/>
              </a:spcAft>
              <a:buFont typeface="+mj-lt"/>
              <a:buAutoNum type="arabicPeriod"/>
            </a:pP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200" kern="1200" dirty="0">
                <a:solidFill>
                  <a:srgbClr val="0000CC"/>
                </a:solidFill>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[ 439 ]</a:t>
            </a:r>
            <a:r>
              <a:rPr lang="en-US" sz="1200" b="0" kern="1200" dirty="0">
                <a:solidFill>
                  <a:srgbClr val="0000CC"/>
                </a:solidFill>
                <a:latin typeface="Times New Roman" panose="02020603050405020304" pitchFamily="18" charset="0"/>
                <a:ea typeface="MS Gothic" panose="020B0609070205080204" pitchFamily="49" charset="-128"/>
              </a:rPr>
              <a:t>   </a:t>
            </a:r>
            <a:endParaRPr lang="en-US" sz="1200" b="0" i="0" u="none" strike="noStrike" dirty="0">
              <a:solidFill>
                <a:srgbClr val="0000CC"/>
              </a:solidFill>
              <a:effectLst/>
              <a:latin typeface="Arial" panose="020B0604020202020204" pitchFamily="34" charset="0"/>
            </a:endParaRPr>
          </a:p>
          <a:p>
            <a:pPr marL="0" fontAlgn="t">
              <a:spcBef>
                <a:spcPts val="0"/>
              </a:spcBef>
              <a:spcAft>
                <a:spcPts val="0"/>
              </a:spcAft>
              <a:buFont typeface="+mj-lt"/>
              <a:buAutoNum type="arabicPeriod"/>
            </a:pP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200" i="0" u="none" strike="noStrike" kern="1200" dirty="0">
                <a:solidFill>
                  <a:srgbClr val="0000CC"/>
                </a:solidFill>
                <a:effectLst/>
                <a:latin typeface="Times New Roman" panose="02020603050405020304" pitchFamily="18" charset="0"/>
                <a:ea typeface="MS Gothic" panose="020B0609070205080204" pitchFamily="49" charset="-128"/>
              </a:rPr>
              <a:t> </a:t>
            </a:r>
            <a:r>
              <a:rPr lang="en-US" sz="1200" kern="1200" dirty="0">
                <a:solidFill>
                  <a:srgbClr val="0000CC"/>
                </a:solidFill>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[ 438 ]</a:t>
            </a:r>
            <a:r>
              <a:rPr lang="en-US" sz="1200" b="0" kern="1200" dirty="0">
                <a:solidFill>
                  <a:srgbClr val="0000CC"/>
                </a:solidFill>
                <a:latin typeface="Times New Roman" panose="02020603050405020304" pitchFamily="18" charset="0"/>
                <a:ea typeface="MS Gothic" panose="020B0609070205080204" pitchFamily="49" charset="-128"/>
              </a:rPr>
              <a:t>   </a:t>
            </a:r>
          </a:p>
          <a:p>
            <a:pPr marL="0" lvl="2" indent="0">
              <a:spcBef>
                <a:spcPts val="300"/>
              </a:spcBef>
              <a:spcAft>
                <a:spcPts val="0"/>
              </a:spcAft>
              <a:defRPr/>
            </a:pPr>
            <a:r>
              <a:rPr lang="en-US" sz="1200" b="1" dirty="0">
                <a:cs typeface="+mn-cs"/>
              </a:rPr>
              <a:t>IEEE 802 contributions to WP5A May-Jun 2022 Meeting under agenda item RLAN characteristics</a:t>
            </a:r>
          </a:p>
          <a:p>
            <a:pPr marL="342900" lvl="2" indent="-342900">
              <a:spcBef>
                <a:spcPts val="300"/>
              </a:spcBef>
              <a:spcAft>
                <a:spcPts val="0"/>
              </a:spcAft>
              <a:buFont typeface="+mj-lt"/>
              <a:buAutoNum type="arabicPeriod"/>
              <a:defRPr/>
            </a:pPr>
            <a:r>
              <a:rPr lang="en-US" sz="12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200" b="1" dirty="0">
                <a:solidFill>
                  <a:srgbClr val="0000CC"/>
                </a:solidFill>
                <a:hlinkClick r:id="rId13">
                  <a:extLst>
                    <a:ext uri="{A12FA001-AC4F-418D-AE19-62706E023703}">
                      <ahyp:hlinkClr xmlns:ahyp="http://schemas.microsoft.com/office/drawing/2018/hyperlinkcolor" val="tx"/>
                    </a:ext>
                  </a:extLst>
                </a:hlinkClick>
              </a:rPr>
              <a:t>[ 547 ]</a:t>
            </a:r>
            <a:r>
              <a:rPr lang="en-US" sz="1200" dirty="0">
                <a:solidFill>
                  <a:srgbClr val="0000CC"/>
                </a:solidFill>
              </a:rPr>
              <a:t>   </a:t>
            </a:r>
            <a:endParaRPr lang="en-US" sz="1200" b="1" kern="1200" dirty="0">
              <a:solidFill>
                <a:srgbClr val="0000CC"/>
              </a:solidFill>
              <a:latin typeface="Times New Roman" panose="02020603050405020304" pitchFamily="18" charset="0"/>
              <a:ea typeface="MS Gothic" panose="020B0609070205080204" pitchFamily="49" charset="-128"/>
            </a:endParaRPr>
          </a:p>
          <a:p>
            <a:pPr marL="342900" lvl="2" indent="-342900">
              <a:spcBef>
                <a:spcPts val="300"/>
              </a:spcBef>
              <a:spcAft>
                <a:spcPts val="0"/>
              </a:spcAft>
              <a:buFont typeface="+mj-lt"/>
              <a:buAutoNum type="arabicPeriod"/>
              <a:defRPr/>
            </a:pPr>
            <a:r>
              <a:rPr lang="en-US" sz="12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200" b="1" dirty="0">
                <a:solidFill>
                  <a:srgbClr val="0000CC"/>
                </a:solidFill>
                <a:hlinkClick r:id="rId14">
                  <a:extLst>
                    <a:ext uri="{A12FA001-AC4F-418D-AE19-62706E023703}">
                      <ahyp:hlinkClr xmlns:ahyp="http://schemas.microsoft.com/office/drawing/2018/hyperlinkcolor" val="tx"/>
                    </a:ext>
                  </a:extLst>
                </a:hlinkClick>
              </a:rPr>
              <a:t>[ 546 ]</a:t>
            </a:r>
            <a:endParaRPr lang="en-US" sz="1200" b="1" dirty="0">
              <a:solidFill>
                <a:srgbClr val="0000CC"/>
              </a:solidFill>
            </a:endParaRPr>
          </a:p>
          <a:p>
            <a:pPr marL="0" lvl="2" indent="0">
              <a:spcBef>
                <a:spcPts val="300"/>
              </a:spcBef>
              <a:spcAft>
                <a:spcPts val="0"/>
              </a:spcAft>
              <a:defRPr/>
            </a:pPr>
            <a:r>
              <a:rPr lang="en-US" sz="1200" b="1" dirty="0">
                <a:cs typeface="+mn-cs"/>
              </a:rPr>
              <a:t>IEEE 802 contributions to WP5A Nov 2022 Meeting under agenda item RLAN characteristics</a:t>
            </a:r>
          </a:p>
          <a:p>
            <a:pPr marL="0" indent="0" fontAlgn="t">
              <a:spcBef>
                <a:spcPts val="0"/>
              </a:spcBef>
              <a:spcAft>
                <a:spcPts val="0"/>
              </a:spcAft>
            </a:pPr>
            <a:r>
              <a:rPr lang="en-US" sz="1200" kern="1200" dirty="0">
                <a:latin typeface="Times New Roman" panose="02020603050405020304" pitchFamily="18" charset="0"/>
                <a:ea typeface="MS Gothic" panose="020B0609070205080204" pitchFamily="49" charset="-128"/>
              </a:rPr>
              <a:t>1.	IEEE 802’S VIEWS ON ANNEX 17 TO DOCUMENT 5A/597</a:t>
            </a:r>
            <a:r>
              <a:rPr lang="en-US" sz="1200" dirty="0">
                <a:latin typeface="Arial" panose="020B0604020202020204" pitchFamily="34" charset="0"/>
              </a:rPr>
              <a:t> </a:t>
            </a:r>
            <a:r>
              <a:rPr lang="en-US" sz="1200" i="0" u="none" strike="noStrike" kern="1200" dirty="0">
                <a:solidFill>
                  <a:srgbClr val="0000CC"/>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a:t>
            </a:r>
            <a:r>
              <a:rPr lang="en-GB" sz="1200" i="0" u="none" strike="noStrike" kern="1200" dirty="0">
                <a:solidFill>
                  <a:srgbClr val="0000CC"/>
                </a:solidFill>
                <a:effectLst/>
                <a:latin typeface="Arial" panose="020B0604020202020204" pitchFamily="34" charset="0"/>
                <a:ea typeface="SimSun" panose="02010600030101010101" pitchFamily="2" charset="-122"/>
                <a:hlinkClick r:id="rId15">
                  <a:extLst>
                    <a:ext uri="{A12FA001-AC4F-418D-AE19-62706E023703}">
                      <ahyp:hlinkClr xmlns:ahyp="http://schemas.microsoft.com/office/drawing/2018/hyperlinkcolor" val="tx"/>
                    </a:ext>
                  </a:extLst>
                </a:hlinkClick>
              </a:rPr>
              <a:t>675</a:t>
            </a:r>
            <a:r>
              <a:rPr lang="en-US" sz="1200" i="0" u="none" strike="noStrike" kern="1200" dirty="0">
                <a:solidFill>
                  <a:srgbClr val="0000CC"/>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a:t>
            </a:r>
            <a:r>
              <a:rPr lang="en-US" sz="1200" i="0" u="none" strike="noStrike" kern="1200" dirty="0">
                <a:solidFill>
                  <a:srgbClr val="0000CC"/>
                </a:solidFill>
                <a:effectLst/>
                <a:latin typeface="Times New Roman" panose="02020603050405020304" pitchFamily="18" charset="0"/>
                <a:ea typeface="MS Gothic" panose="020B0609070205080204" pitchFamily="49" charset="-128"/>
              </a:rPr>
              <a:t>   </a:t>
            </a:r>
          </a:p>
          <a:p>
            <a:pPr marL="0" indent="0" fontAlgn="t">
              <a:spcBef>
                <a:spcPts val="0"/>
              </a:spcBef>
              <a:spcAft>
                <a:spcPts val="0"/>
              </a:spcAft>
            </a:pPr>
            <a:r>
              <a:rPr lang="en-US" sz="1200" kern="1200">
                <a:latin typeface="Times New Roman" panose="02020603050405020304" pitchFamily="18" charset="0"/>
                <a:ea typeface="MS Gothic" panose="020B0609070205080204" pitchFamily="49" charset="-128"/>
              </a:rPr>
              <a:t>2. 	Proposed </a:t>
            </a:r>
            <a:r>
              <a:rPr lang="en-US" sz="1200" kern="1200" dirty="0">
                <a:latin typeface="Times New Roman" panose="02020603050405020304" pitchFamily="18" charset="0"/>
                <a:ea typeface="MS Gothic" panose="020B0609070205080204" pitchFamily="49" charset="-128"/>
              </a:rPr>
              <a:t>modification to Recommendation ITU-R M.1450-5   </a:t>
            </a:r>
            <a:r>
              <a:rPr lang="en-US" sz="1200"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hlinkClick r:id="rId14">
                  <a:extLst>
                    <a:ext uri="{A12FA001-AC4F-418D-AE19-62706E023703}">
                      <ahyp:hlinkClr xmlns:ahyp="http://schemas.microsoft.com/office/drawing/2018/hyperlinkcolor" val="tx"/>
                    </a:ext>
                  </a:extLst>
                </a:hlinkClick>
              </a:rPr>
              <a:t>[674]</a:t>
            </a:r>
            <a:r>
              <a:rPr lang="en-US" sz="1200"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t>   </a:t>
            </a:r>
            <a:br>
              <a:rPr lang="en-US" sz="1200" b="1"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br>
            <a:r>
              <a:rPr lang="en-US" sz="1200" b="1"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t>  </a:t>
            </a:r>
            <a:endParaRPr lang="en-US" sz="1200" b="0" i="0" u="none" strike="noStrike" dirty="0">
              <a:effectLst/>
              <a:latin typeface="Arial" panose="020B0604020202020204" pitchFamily="34" charset="0"/>
            </a:endParaRPr>
          </a:p>
          <a:p>
            <a:pPr marL="342900" lvl="2" indent="-342900">
              <a:spcBef>
                <a:spcPts val="300"/>
              </a:spcBef>
              <a:spcAft>
                <a:spcPts val="0"/>
              </a:spcAft>
              <a:buFont typeface="+mj-lt"/>
              <a:buAutoNum type="arabicPeriod"/>
              <a:defRPr/>
            </a:pPr>
            <a:endParaRPr lang="en-US" sz="1200" b="1" i="0" u="none" strike="noStrike" dirty="0">
              <a:effectLst/>
              <a:latin typeface="Arial" panose="020B0604020202020204" pitchFamily="34" charset="0"/>
            </a:endParaRP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 July 2023</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FFEFE-D360-42CA-B333-0CA48D46415F}"/>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5CF77B5F-4B5F-4CA9-8F75-67735473204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A9453A5-475D-4E35-9C44-F4B702728B0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D38ADF3-AF34-4337-AD0F-AA6CA57100F7}"/>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4CBB3FAD-636E-4617-858C-2B4E4B8404EE}"/>
              </a:ext>
            </a:extLst>
          </p:cNvPr>
          <p:cNvSpPr>
            <a:spLocks noGrp="1"/>
          </p:cNvSpPr>
          <p:nvPr>
            <p:ph type="dt" idx="15"/>
          </p:nvPr>
        </p:nvSpPr>
        <p:spPr/>
        <p:txBody>
          <a:bodyPr/>
          <a:lstStyle/>
          <a:p>
            <a:r>
              <a:rPr lang="en-US" dirty="0"/>
              <a:t> July 2023</a:t>
            </a:r>
            <a:endParaRPr lang="en-GB" dirty="0"/>
          </a:p>
        </p:txBody>
      </p:sp>
    </p:spTree>
    <p:extLst>
      <p:ext uri="{BB962C8B-B14F-4D97-AF65-F5344CB8AC3E}">
        <p14:creationId xmlns:p14="http://schemas.microsoft.com/office/powerpoint/2010/main" val="1387349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ltLang="en-US" dirty="0"/>
              <a:t>July 13, 2023</a:t>
            </a:r>
            <a:endParaRPr lang="en-GB" dirty="0"/>
          </a:p>
          <a:p>
            <a:pPr algn="ctr"/>
            <a:r>
              <a:rPr lang="en-US" altLang="en-US" dirty="0"/>
              <a:t>Chair: Hassan Yaghoobi (Intel Corp.)</a:t>
            </a:r>
          </a:p>
          <a:p>
            <a:pPr algn="ctr"/>
            <a:r>
              <a:rPr lang="en-US" altLang="en-US" dirty="0"/>
              <a:t>Secretary: Richard </a:t>
            </a:r>
            <a:r>
              <a:rPr lang="en-US" dirty="0"/>
              <a:t>Kennedy </a:t>
            </a:r>
            <a:r>
              <a:rPr lang="en-US" altLang="en-US" dirty="0"/>
              <a:t>(</a:t>
            </a:r>
            <a:r>
              <a:rPr lang="en-US" dirty="0"/>
              <a:t>Bluetooth SIG)</a:t>
            </a:r>
            <a:endParaRPr lang="en-US" altLang="en-US"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 July 2023</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a:r>
              <a:rPr lang="en-US" altLang="en-US" sz="2400" dirty="0">
                <a:solidFill>
                  <a:schemeClr val="tx1"/>
                </a:solidFill>
              </a:rPr>
              <a:t>Participation in the ITU AHG at this meeting counts towards 802.11 voting rights; capture your attendance on IMAT </a:t>
            </a:r>
            <a:r>
              <a:rPr lang="en-US" altLang="en-US" sz="2400" dirty="0">
                <a:solidFill>
                  <a:srgbClr val="0000CC"/>
                </a:solidFill>
                <a:hlinkClick r:id="rId3">
                  <a:extLst>
                    <a:ext uri="{A12FA001-AC4F-418D-AE19-62706E023703}">
                      <ahyp:hlinkClr xmlns:ahyp="http://schemas.microsoft.com/office/drawing/2018/hyperlinkcolor" val="tx"/>
                    </a:ext>
                  </a:extLst>
                </a:hlinkClick>
              </a:rPr>
              <a:t>https://imat.ieee.org/attendance</a:t>
            </a:r>
            <a:r>
              <a:rPr lang="en-US" altLang="en-US" sz="2400" dirty="0">
                <a:solidFill>
                  <a:srgbClr val="0000CC"/>
                </a:solidFill>
              </a:rPr>
              <a:t> </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July 2023</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 July 2023</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solidFill>
                  <a:srgbClr val="0000CC"/>
                </a:solidFill>
                <a:hlinkClick r:id="rId3">
                  <a:extLst>
                    <a:ext uri="{A12FA001-AC4F-418D-AE19-62706E023703}">
                      <ahyp:hlinkClr xmlns:ahyp="http://schemas.microsoft.com/office/drawing/2018/hyperlinkcolor" val="tx"/>
                    </a:ext>
                  </a:extLst>
                </a:hlinkClick>
              </a:rPr>
              <a:t>http://standards.ieee.org/faqs/affiliationFAQ.html</a:t>
            </a:r>
            <a:endParaRPr lang="en-US" altLang="en-US" sz="2400" dirty="0">
              <a:solidFill>
                <a:srgbClr val="0000CC"/>
              </a:solidFill>
            </a:endParaRPr>
          </a:p>
          <a:p>
            <a:pPr>
              <a:lnSpc>
                <a:spcPct val="90000"/>
              </a:lnSpc>
            </a:pPr>
            <a:r>
              <a:rPr lang="en-US" altLang="en-US" sz="2800" dirty="0"/>
              <a:t>Links to IEEE Antitrust Guidelines</a:t>
            </a:r>
          </a:p>
          <a:p>
            <a:pPr lvl="1">
              <a:lnSpc>
                <a:spcPct val="90000"/>
              </a:lnSpc>
            </a:pPr>
            <a:r>
              <a:rPr lang="en-US" altLang="en-US" sz="2400" dirty="0">
                <a:solidFill>
                  <a:srgbClr val="0000CC"/>
                </a:solidFill>
                <a:hlinkClick r:id="rId4">
                  <a:extLst>
                    <a:ext uri="{A12FA001-AC4F-418D-AE19-62706E023703}">
                      <ahyp:hlinkClr xmlns:ahyp="http://schemas.microsoft.com/office/drawing/2018/hyperlinkcolor" val="tx"/>
                    </a:ext>
                  </a:extLst>
                </a:hlinkClick>
              </a:rPr>
              <a:t>http://standards.ieee.org/resources/antitrust-guidelines.pdf</a:t>
            </a:r>
            <a:endParaRPr lang="en-US" altLang="en-US" sz="2400" dirty="0">
              <a:solidFill>
                <a:srgbClr val="0000CC"/>
              </a:solidFill>
            </a:endParaRPr>
          </a:p>
          <a:p>
            <a:pPr>
              <a:lnSpc>
                <a:spcPct val="90000"/>
              </a:lnSpc>
            </a:pPr>
            <a:r>
              <a:rPr lang="en-US" altLang="en-US" sz="2800" dirty="0"/>
              <a:t>Link to IEEE Code of Ethics</a:t>
            </a:r>
          </a:p>
          <a:p>
            <a:pPr lvl="1">
              <a:lnSpc>
                <a:spcPct val="90000"/>
              </a:lnSpc>
            </a:pPr>
            <a:r>
              <a:rPr lang="en-US" altLang="en-US" sz="2400" dirty="0">
                <a:solidFill>
                  <a:srgbClr val="0000CC"/>
                </a:solidFill>
                <a:hlinkClick r:id="rId5">
                  <a:extLst>
                    <a:ext uri="{A12FA001-AC4F-418D-AE19-62706E023703}">
                      <ahyp:hlinkClr xmlns:ahyp="http://schemas.microsoft.com/office/drawing/2018/hyperlinkcolor" val="tx"/>
                    </a:ext>
                  </a:extLst>
                </a:hlinkClick>
              </a:rPr>
              <a:t>http://www.ieee.org/web/membership/ethics/code_ethics.html</a:t>
            </a:r>
            <a:r>
              <a:rPr lang="en-US" altLang="en-US" sz="2400" dirty="0">
                <a:solidFill>
                  <a:srgbClr val="0000CC"/>
                </a:solidFill>
              </a:rPr>
              <a:t> </a:t>
            </a:r>
          </a:p>
          <a:p>
            <a:pPr>
              <a:lnSpc>
                <a:spcPct val="90000"/>
              </a:lnSpc>
            </a:pPr>
            <a:r>
              <a:rPr lang="en-US" altLang="en-US" sz="2800" dirty="0"/>
              <a:t>Link to IEEE Patent Policy</a:t>
            </a:r>
          </a:p>
          <a:p>
            <a:pPr lvl="1">
              <a:lnSpc>
                <a:spcPct val="90000"/>
              </a:lnSpc>
            </a:pPr>
            <a:r>
              <a:rPr lang="en-US" altLang="en-US" sz="2400" dirty="0">
                <a:solidFill>
                  <a:srgbClr val="0000CC"/>
                </a:solidFill>
                <a:hlinkClick r:id="rId6">
                  <a:extLst>
                    <a:ext uri="{A12FA001-AC4F-418D-AE19-62706E023703}">
                      <ahyp:hlinkClr xmlns:ahyp="http://schemas.microsoft.com/office/drawing/2018/hyperlinkcolor" val="tx"/>
                    </a:ext>
                  </a:extLst>
                </a:hlinkClick>
              </a:rPr>
              <a:t>http://standards.ieee.org/board/pat/pat-slideset.ppt</a:t>
            </a:r>
            <a:endParaRPr lang="en-US" altLang="en-US" sz="2400" dirty="0">
              <a:solidFill>
                <a:srgbClr val="0000CC"/>
              </a:solidFill>
            </a:endParaRP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July 2023</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a:t>
            </a:r>
            <a:r>
              <a:rPr lang="en-GB" altLang="en-US" sz="1600" kern="1200" dirty="0">
                <a:solidFill>
                  <a:srgbClr val="0000CC"/>
                </a:solidFill>
                <a:latin typeface="Times New Roman" pitchFamily="16" charset="0"/>
                <a:ea typeface="MS Gothic" panose="020B0609070205080204" pitchFamily="49" charset="-128"/>
              </a:rPr>
              <a:t>IEEE standards development individual process </a:t>
            </a:r>
            <a:r>
              <a:rPr lang="en-GB" altLang="en-US" sz="1600" kern="1200" dirty="0">
                <a:latin typeface="Times New Roman" pitchFamily="16" charset="0"/>
                <a:ea typeface="MS Gothic" panose="020B0609070205080204" pitchFamily="49" charset="-128"/>
              </a:rPr>
              <a:t>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IEEE 802 Working Group membership is by individual</a:t>
            </a:r>
            <a:r>
              <a:rPr lang="en-GB" altLang="en-US" sz="1600" kern="1200" dirty="0">
                <a:latin typeface="Times New Roman" pitchFamily="16" charset="0"/>
                <a:ea typeface="MS Gothic" panose="020B0609070205080204" pitchFamily="49" charset="-128"/>
              </a:rPr>
              <a:t>;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have an obligation to act and vote as an individual </a:t>
            </a:r>
            <a:r>
              <a:rPr lang="en-GB" altLang="en-US" sz="1600" kern="1200" dirty="0">
                <a:latin typeface="Times New Roman" pitchFamily="16" charset="0"/>
                <a:ea typeface="MS Gothic" panose="020B0609070205080204" pitchFamily="49" charset="-128"/>
              </a:rPr>
              <a:t>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shall not direct the actions or votes of any other member of an IEEE 802 Working Group </a:t>
            </a:r>
            <a:r>
              <a:rPr lang="en-GB" altLang="en-US" sz="1600" kern="1200" dirty="0">
                <a:latin typeface="Times New Roman" pitchFamily="16" charset="0"/>
                <a:ea typeface="MS Gothic" panose="020B0609070205080204" pitchFamily="49" charset="-128"/>
              </a:rPr>
              <a:t>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 July 2023</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solidFill>
                  <a:srgbClr val="0000CC"/>
                </a:solidFill>
                <a:hlinkClick r:id="rId2">
                  <a:extLst>
                    <a:ext uri="{A12FA001-AC4F-418D-AE19-62706E023703}">
                      <ahyp:hlinkClr xmlns:ahyp="http://schemas.microsoft.com/office/drawing/2018/hyperlinkcolor" val="tx"/>
                    </a:ext>
                  </a:extLst>
                </a:hlinkClick>
              </a:rPr>
              <a:t>https://web.cvent.com/event/c50eaa77-9484-4a50-9d20-378149a0ecb6/summary</a:t>
            </a:r>
            <a:endParaRPr lang="en-US" dirty="0">
              <a:solidFill>
                <a:srgbClr val="0000CC"/>
              </a:solidFill>
            </a:endParaRP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880212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762000" y="50641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175541"/>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sz="2000" dirty="0"/>
              <a:t>Roll Call</a:t>
            </a:r>
          </a:p>
          <a:p>
            <a:pPr marL="457200" indent="-457200">
              <a:spcBef>
                <a:spcPts val="200"/>
              </a:spcBef>
              <a:buFont typeface="Times New Roman" panose="02020603050405020304" pitchFamily="18" charset="0"/>
              <a:buAutoNum type="arabicPeriod"/>
              <a:defRPr/>
            </a:pPr>
            <a:r>
              <a:rPr lang="en-US" altLang="en-US" sz="2000" dirty="0"/>
              <a:t>Approval of Agenda</a:t>
            </a:r>
          </a:p>
          <a:p>
            <a:pPr marL="457200" indent="-457200">
              <a:spcBef>
                <a:spcPts val="200"/>
              </a:spcBef>
              <a:buFont typeface="Times New Roman" panose="02020603050405020304" pitchFamily="18" charset="0"/>
              <a:buAutoNum type="arabicPeriod"/>
              <a:defRPr/>
            </a:pPr>
            <a:r>
              <a:rPr lang="en-US" altLang="en-US" sz="2000" dirty="0"/>
              <a:t>Approval of Minutes of Previous Meeting</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mj-lt"/>
              <a:buAutoNum type="alphaLcPeriod"/>
              <a:defRPr/>
            </a:pPr>
            <a:r>
              <a:rPr lang="en-US" dirty="0"/>
              <a:t>N/A</a:t>
            </a:r>
          </a:p>
          <a:p>
            <a:pPr marL="457200" indent="-457200">
              <a:spcBef>
                <a:spcPts val="200"/>
              </a:spcBef>
              <a:buFont typeface="Times New Roman" panose="02020603050405020304" pitchFamily="18" charset="0"/>
              <a:buAutoNum type="arabicPeriod"/>
              <a:defRPr/>
            </a:pPr>
            <a:r>
              <a:rPr lang="en-US" sz="2000" dirty="0"/>
              <a:t>Discussion Items</a:t>
            </a:r>
          </a:p>
          <a:p>
            <a:pPr marL="857250" lvl="1" indent="-457200">
              <a:spcBef>
                <a:spcPts val="200"/>
              </a:spcBef>
              <a:buFont typeface="+mj-lt"/>
              <a:buAutoNum type="alphaLcPeriod"/>
              <a:defRPr/>
            </a:pPr>
            <a:r>
              <a:rPr lang="en-US" dirty="0"/>
              <a:t>N/A</a:t>
            </a:r>
          </a:p>
          <a:p>
            <a:pPr marL="457200" indent="-457200">
              <a:spcBef>
                <a:spcPts val="200"/>
              </a:spcBef>
              <a:buFont typeface="Times New Roman" panose="02020603050405020304" pitchFamily="18" charset="0"/>
              <a:buAutoNum type="arabicPeriod"/>
              <a:defRPr/>
            </a:pPr>
            <a:r>
              <a:rPr lang="en-US" sz="2000" dirty="0"/>
              <a:t>Updates from ITU-R WP5A</a:t>
            </a:r>
          </a:p>
          <a:p>
            <a:pPr marL="857250" lvl="1" indent="-457200">
              <a:spcBef>
                <a:spcPts val="200"/>
              </a:spcBef>
              <a:buFont typeface="+mj-lt"/>
              <a:buAutoNum type="alphaLcPeriod"/>
              <a:defRPr/>
            </a:pPr>
            <a:r>
              <a:rPr lang="en-US" dirty="0"/>
              <a:t>Review of contributions to and output documents of Twenty-ninth meeting of Working Party 5A (Merida, Mexico, 9-18 May 2023)</a:t>
            </a:r>
          </a:p>
          <a:p>
            <a:pPr marL="457200" indent="-457200">
              <a:spcBef>
                <a:spcPts val="200"/>
              </a:spcBef>
              <a:buFont typeface="Times New Roman" panose="02020603050405020304" pitchFamily="18" charset="0"/>
              <a:buAutoNum type="arabicPeriod"/>
              <a:defRPr/>
            </a:pPr>
            <a:r>
              <a:rPr lang="en-US" sz="2000" dirty="0"/>
              <a:t>Ad Hoc Endorsement/Approvals</a:t>
            </a:r>
          </a:p>
          <a:p>
            <a:pPr marL="857250" lvl="1" indent="-457200">
              <a:spcBef>
                <a:spcPts val="200"/>
              </a:spcBef>
              <a:buFont typeface="+mj-lt"/>
              <a:buAutoNum type="alphaLcPeriod"/>
              <a:defRPr/>
            </a:pPr>
            <a:r>
              <a:rPr lang="en-US" dirty="0"/>
              <a:t>N/A</a:t>
            </a:r>
          </a:p>
          <a:p>
            <a:pPr marL="457200" indent="-457200">
              <a:spcBef>
                <a:spcPts val="200"/>
              </a:spcBef>
              <a:buFont typeface="Times New Roman" panose="02020603050405020304" pitchFamily="18" charset="0"/>
              <a:buAutoNum type="arabicPeriod"/>
              <a:defRPr/>
            </a:pPr>
            <a:r>
              <a:rPr lang="en-US" sz="2000" dirty="0"/>
              <a:t>Plan for going forward</a:t>
            </a:r>
          </a:p>
          <a:p>
            <a:pPr marL="457200" indent="-457200">
              <a:spcBef>
                <a:spcPts val="200"/>
              </a:spcBef>
              <a:buFont typeface="Times New Roman" panose="02020603050405020304" pitchFamily="18" charset="0"/>
              <a:buAutoNum type="arabicPeriod"/>
              <a:defRPr/>
            </a:pPr>
            <a:r>
              <a:rPr lang="en-US" sz="2000" dirty="0"/>
              <a:t>Any Other Business?</a:t>
            </a:r>
          </a:p>
          <a:p>
            <a:pPr marL="457200" indent="-457200">
              <a:spcBef>
                <a:spcPts val="200"/>
              </a:spcBef>
              <a:buFont typeface="Times New Roman" panose="02020603050405020304" pitchFamily="18" charset="0"/>
              <a:buAutoNum type="arabicPeriod"/>
              <a:defRPr/>
            </a:pPr>
            <a:r>
              <a:rPr lang="en-US" sz="2000" dirty="0"/>
              <a:t>Next Meetings</a:t>
            </a:r>
            <a:endParaRPr lang="en-US"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July 2023</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Minutes for March 16 2023 (Plenary) Meeting</a:t>
            </a:r>
          </a:p>
          <a:p>
            <a:pPr lvl="1">
              <a:spcBef>
                <a:spcPts val="200"/>
              </a:spcBef>
              <a:buFont typeface="Arial" panose="020B0604020202020204" pitchFamily="34" charset="0"/>
              <a:buChar char="•"/>
              <a:defRPr/>
            </a:pPr>
            <a:r>
              <a:rPr lang="en-US" altLang="en-US" dirty="0">
                <a:solidFill>
                  <a:srgbClr val="0000CC"/>
                </a:solidFill>
                <a:hlinkClick r:id="rId2">
                  <a:extLst>
                    <a:ext uri="{A12FA001-AC4F-418D-AE19-62706E023703}">
                      <ahyp:hlinkClr xmlns:ahyp="http://schemas.microsoft.com/office/drawing/2018/hyperlinkcolor" val="tx"/>
                    </a:ext>
                  </a:extLst>
                </a:hlinkClick>
              </a:rPr>
              <a:t>https://mentor.ieee.org/802.11/dcn/23/11-23-0210-00-0itu-itu-ahg-minutes-for-march-2023-plenary.docx</a:t>
            </a:r>
            <a:r>
              <a:rPr lang="en-US" altLang="en-US" dirty="0">
                <a:solidFill>
                  <a:srgbClr val="0000CC"/>
                </a:solidFill>
              </a:rPr>
              <a:t>  </a:t>
            </a:r>
            <a:endParaRPr lang="en-US" altLang="en-US" b="0" dirty="0">
              <a:solidFill>
                <a:srgbClr val="0000CC"/>
              </a:solidFill>
            </a:endParaRP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July 2023</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88002042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69327</TotalTime>
  <Words>2753</Words>
  <Application>Microsoft Office PowerPoint</Application>
  <PresentationFormat>Widescreen</PresentationFormat>
  <Paragraphs>269</Paragraphs>
  <Slides>19</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4" baseType="lpstr">
      <vt:lpstr>Arial</vt:lpstr>
      <vt:lpstr>Monotype Sorts</vt:lpstr>
      <vt:lpstr>Times New Roman</vt:lpstr>
      <vt:lpstr>Office Theme</vt:lpstr>
      <vt:lpstr>Microsoft Word 97 - 2003 Document</vt:lpstr>
      <vt:lpstr>ITU Liaison Ad Hoc Group Agenda</vt:lpstr>
      <vt:lpstr>Abstract</vt:lpstr>
      <vt:lpstr>Reminders and Rules</vt:lpstr>
      <vt:lpstr>Guidelines for IEEE-SA Meetings</vt:lpstr>
      <vt:lpstr>Resources – URLs</vt:lpstr>
      <vt:lpstr>Participation in IEEE 802 Meetings</vt:lpstr>
      <vt:lpstr>Registration for the July 802 plenary session</vt:lpstr>
      <vt:lpstr>Agenda</vt:lpstr>
      <vt:lpstr>Approval of Minutes of Previous Meeting</vt:lpstr>
      <vt:lpstr>Contributions</vt:lpstr>
      <vt:lpstr>Updates from ITU-R WP5A: Input Contributions</vt:lpstr>
      <vt:lpstr>Updates from ITU-R WP5A: Contributions Observations(1/2)</vt:lpstr>
      <vt:lpstr>Updates from ITU-R WP5A: Contributions Observations (2/2)</vt:lpstr>
      <vt:lpstr>Chairman Report &amp; Output Docs of WP5A May 2023 (1/2)</vt:lpstr>
      <vt:lpstr>Chairman Report &amp; Output Docs of WP5A May 2023 (2/2)</vt:lpstr>
      <vt:lpstr>Ad Hoc Approval</vt:lpstr>
      <vt:lpstr>Plan for Going Forward, New Business, Next Meeting</vt:lpstr>
      <vt:lpstr>Appendix</vt:lpstr>
      <vt:lpstr>Backup</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512</cp:revision>
  <cp:lastPrinted>1601-01-01T00:00:00Z</cp:lastPrinted>
  <dcterms:created xsi:type="dcterms:W3CDTF">2017-06-02T20:57:23Z</dcterms:created>
  <dcterms:modified xsi:type="dcterms:W3CDTF">2023-07-13T14:59:42Z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