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2"/>
  </p:notesMasterIdLst>
  <p:handoutMasterIdLst>
    <p:handoutMasterId r:id="rId33"/>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50" r:id="rId22"/>
    <p:sldId id="563" r:id="rId23"/>
    <p:sldId id="564" r:id="rId24"/>
    <p:sldId id="443" r:id="rId25"/>
    <p:sldId id="448" r:id="rId26"/>
    <p:sldId id="449" r:id="rId27"/>
    <p:sldId id="447" r:id="rId28"/>
    <p:sldId id="489" r:id="rId29"/>
    <p:sldId id="458" r:id="rId30"/>
    <p:sldId id="562" r:id="rId31"/>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50" autoAdjust="0"/>
    <p:restoredTop sz="92269" autoAdjust="0"/>
  </p:normalViewPr>
  <p:slideViewPr>
    <p:cSldViewPr>
      <p:cViewPr varScale="1">
        <p:scale>
          <a:sx n="86" d="100"/>
          <a:sy n="86" d="100"/>
        </p:scale>
        <p:origin x="830" y="58"/>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802.11-23-0619r1</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802.11-23-0619r1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802.11-23-0619r1</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802.11-23-0619r1</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22</a:t>
            </a:fld>
            <a:endParaRPr lang="en-US" altLang="en-US"/>
          </a:p>
        </p:txBody>
      </p:sp>
    </p:spTree>
    <p:extLst>
      <p:ext uri="{BB962C8B-B14F-4D97-AF65-F5344CB8AC3E}">
        <p14:creationId xmlns:p14="http://schemas.microsoft.com/office/powerpoint/2010/main" val="4190910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802.11-23-0619r1</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July 2023</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July 2023</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802.11-23/0980r1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July 2023</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sroy@uw.ed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T.Sandholm@cablelabs.com" TargetMode="External"/><Relationship Id="rId5" Type="http://schemas.openxmlformats.org/officeDocument/2006/relationships/hyperlink" Target="mailto:pchatzimisios@ihu.gr" TargetMode="External"/><Relationship Id="rId4" Type="http://schemas.openxmlformats.org/officeDocument/2006/relationships/hyperlink" Target="mailto:aiosifidis@ihu.gr"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urldefense.com/v3/__https:/mentor.ieee.org/802-ec/dcn/23/ec-23-0019-01-00EC-for-wg-use-accessing-the-ieee-802-electronic-media-2023.pdf__;!!NpxR!k5zSfrERPEofXphFS5nrjNuEA6pN7FqwoAukHCUP2eW9Un4HdgbDZL7PIlCJx8ph1rFJgCJnw_wgsRPTcQ$"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917-00-0000-liaison-from-wfa-re-energy-efficiency.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0979" TargetMode="External"/><Relationship Id="rId7" Type="http://schemas.openxmlformats.org/officeDocument/2006/relationships/hyperlink" Target="https://mentor.ieee.org/802.11/dcn/23/11-23-0986" TargetMode="External"/><Relationship Id="rId12" Type="http://schemas.openxmlformats.org/officeDocument/2006/relationships/hyperlink" Target="https://mentor.ieee.org/802.11/dcn/23/11-23-088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0978" TargetMode="External"/><Relationship Id="rId11" Type="http://schemas.openxmlformats.org/officeDocument/2006/relationships/hyperlink" Target="https://mentor.ieee.org/802.11/dcn/23/11-23-0987" TargetMode="External"/><Relationship Id="rId5" Type="http://schemas.openxmlformats.org/officeDocument/2006/relationships/hyperlink" Target="https://mentor.ieee.org/802.11/dcn/23/11-23-0985" TargetMode="External"/><Relationship Id="rId10" Type="http://schemas.openxmlformats.org/officeDocument/2006/relationships/hyperlink" Target="https://mentor.ieee.org/802.11/dcn/23/11-23-0999" TargetMode="External"/><Relationship Id="rId4" Type="http://schemas.openxmlformats.org/officeDocument/2006/relationships/hyperlink" Target="https://mentor.ieee.org/802.11/dcn/23/11-23-0980" TargetMode="External"/><Relationship Id="rId9" Type="http://schemas.openxmlformats.org/officeDocument/2006/relationships/hyperlink" Target="https://mentor.ieee.org/802.11/dcn/23/11-23-098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July 2023</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2023-07-10</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July 2023</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July 2023</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77392882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784385892"/>
              </p:ext>
            </p:extLst>
          </p:nvPr>
        </p:nvGraphicFramePr>
        <p:xfrm>
          <a:off x="6248400" y="1719575"/>
          <a:ext cx="5744499" cy="4140299"/>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463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Enhancements for Next Gen V2X (NGV)*</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*recently published, copy available</a:t>
                      </a:r>
                    </a:p>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**in IEEE-SA publication editing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04584509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2023</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July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21373" y="5612268"/>
            <a:ext cx="5780300" cy="369332"/>
          </a:xfrm>
          <a:prstGeom prst="rect">
            <a:avLst/>
          </a:prstGeom>
          <a:solidFill>
            <a:schemeClr val="accent4"/>
          </a:solidFill>
        </p:spPr>
        <p:txBody>
          <a:bodyPr wrap="none" rtlCol="0">
            <a:spAutoFit/>
          </a:bodyPr>
          <a:lstStyle/>
          <a:p>
            <a:r>
              <a:rPr lang="en-US" sz="1800" dirty="0"/>
              <a:t>PAR Extension Request – on September </a:t>
            </a:r>
            <a:r>
              <a:rPr lang="en-US" sz="1800" dirty="0" err="1"/>
              <a:t>NesCom</a:t>
            </a:r>
            <a:r>
              <a:rPr lang="en-US" sz="1800" dirty="0"/>
              <a:t> agenda</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TBD</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July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July 2023</a:t>
            </a:r>
            <a:endParaRPr lang="en-US" dirty="0"/>
          </a:p>
        </p:txBody>
      </p:sp>
      <p:sp>
        <p:nvSpPr>
          <p:cNvPr id="4" name="TextBox 3"/>
          <p:cNvSpPr txBox="1"/>
          <p:nvPr/>
        </p:nvSpPr>
        <p:spPr>
          <a:xfrm>
            <a:off x="7162800" y="5979269"/>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185290289"/>
              </p:ext>
            </p:extLst>
          </p:nvPr>
        </p:nvGraphicFramePr>
        <p:xfrm>
          <a:off x="152400" y="897598"/>
          <a:ext cx="11734800" cy="442454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a:ln>
                            <a:noFill/>
                          </a:ln>
                          <a:solidFill>
                            <a:schemeClr val="tx1"/>
                          </a:solidFill>
                          <a:effectLst/>
                          <a:latin typeface="Times New Roman" pitchFamily="18" charset="0"/>
                          <a:ea typeface="+mn-ea"/>
                          <a:cs typeface="+mn-cs"/>
                        </a:rPr>
                      </a:br>
                      <a:r>
                        <a:rPr kumimoji="0" lang="en-US" sz="1400" b="1" i="0" u="none" strike="noStrike" kern="1200" cap="none" normalizeH="0" baseline="0" dirty="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0668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UHR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80851016"/>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July 2023</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12" name="Right Arrow 11"/>
          <p:cNvSpPr/>
          <p:nvPr/>
        </p:nvSpPr>
        <p:spPr bwMode="auto">
          <a:xfrm>
            <a:off x="304800" y="2140857"/>
            <a:ext cx="533400" cy="324399"/>
          </a:xfrm>
          <a:prstGeom prst="rightArrow">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July 2023</a:t>
            </a:r>
            <a:endParaRPr lang="en-US" dirty="0"/>
          </a:p>
        </p:txBody>
      </p:sp>
      <p:sp>
        <p:nvSpPr>
          <p:cNvPr id="44" name="AutoShape 46"/>
          <p:cNvSpPr>
            <a:spLocks noChangeArrowheads="1"/>
          </p:cNvSpPr>
          <p:nvPr/>
        </p:nvSpPr>
        <p:spPr bwMode="auto">
          <a:xfrm>
            <a:off x="8001000" y="215890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5469343" y="398588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5469341" y="2121422"/>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8000"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48762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6841226" y="3783609"/>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5515968" y="1431467"/>
            <a:ext cx="961029"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3021265" y="3394314"/>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UHR Study </a:t>
            </a:r>
          </a:p>
          <a:p>
            <a:pPr algn="ctr"/>
            <a:r>
              <a:rPr lang="en-US" sz="1100" dirty="0">
                <a:latin typeface="Tahoma" pitchFamily="34" charset="0"/>
                <a:ea typeface="ＭＳ Ｐゴシック" charset="-128"/>
                <a:cs typeface="Arial" pitchFamily="34" charset="0"/>
              </a:rPr>
              <a:t>Group</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45583" y="460118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4289529" y="2867905"/>
            <a:ext cx="896050" cy="56109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0092" y="399185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r>
              <a:rPr lang="en-US" sz="1100" dirty="0">
                <a:latin typeface="Tahoma" pitchFamily="34" charset="0"/>
                <a:ea typeface="ＭＳ Ｐゴシック" charset="-128"/>
                <a:cs typeface="Arial" pitchFamily="34" charset="0"/>
              </a:rPr>
              <a:t>(Nov 2023)</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1607172860"/>
              </p:ext>
            </p:extLst>
          </p:nvPr>
        </p:nvGraphicFramePr>
        <p:xfrm>
          <a:off x="750357" y="1524000"/>
          <a:ext cx="10908243" cy="4312445"/>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WG Initial</a:t>
                      </a:r>
                    </a:p>
                  </a:txBody>
                  <a:tcPr/>
                </a:tc>
                <a:tc>
                  <a:txBody>
                    <a:bodyPr/>
                    <a:lstStyle/>
                    <a:p>
                      <a:pPr algn="ctr"/>
                      <a:r>
                        <a:rPr lang="en-GB" sz="2000" b="1" dirty="0" err="1">
                          <a:latin typeface="Calibri" panose="020F0502020204030204" pitchFamily="34" charset="0"/>
                          <a:cs typeface="Calibri" panose="020F0502020204030204" pitchFamily="34" charset="0"/>
                        </a:rPr>
                        <a:t>TGbh</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06-01</a:t>
                      </a:r>
                    </a:p>
                  </a:txBody>
                  <a:tcPr/>
                </a:tc>
                <a:tc>
                  <a:txBody>
                    <a:bodyPr/>
                    <a:lstStyle/>
                    <a:p>
                      <a:pPr algn="ctr"/>
                      <a:r>
                        <a:rPr lang="en-GB" sz="2000" b="1" dirty="0">
                          <a:latin typeface="Calibri" panose="020F0502020204030204" pitchFamily="34" charset="0"/>
                          <a:cs typeface="Calibri" panose="020F0502020204030204" pitchFamily="34" charset="0"/>
                        </a:rPr>
                        <a:t>30</a:t>
                      </a:r>
                    </a:p>
                  </a:txBody>
                  <a:tcPr/>
                </a:tc>
                <a:tc>
                  <a:txBody>
                    <a:bodyPr/>
                    <a:lstStyle/>
                    <a:p>
                      <a:pPr algn="ctr"/>
                      <a:r>
                        <a:rPr lang="en-GB" sz="2000" b="1" dirty="0">
                          <a:latin typeface="Calibri" panose="020F0502020204030204" pitchFamily="34" charset="0"/>
                          <a:cs typeface="Calibri" panose="020F0502020204030204" pitchFamily="34" charset="0"/>
                        </a:rPr>
                        <a:t>294</a:t>
                      </a:r>
                    </a:p>
                  </a:txBody>
                  <a:tcPr/>
                </a:tc>
                <a:tc>
                  <a:txBody>
                    <a:bodyPr/>
                    <a:lstStyle/>
                    <a:p>
                      <a:pPr algn="ctr"/>
                      <a:r>
                        <a:rPr lang="en-GB" sz="2000" b="1" dirty="0">
                          <a:latin typeface="Calibri" panose="020F0502020204030204" pitchFamily="34" charset="0"/>
                          <a:cs typeface="Calibri" panose="020F0502020204030204" pitchFamily="34" charset="0"/>
                        </a:rPr>
                        <a:t>527</a:t>
                      </a:r>
                    </a:p>
                  </a:txBody>
                  <a:tcPr/>
                </a:tc>
                <a:tc>
                  <a:txBody>
                    <a:bodyPr/>
                    <a:lstStyle/>
                    <a:p>
                      <a:pPr algn="ctr"/>
                      <a:r>
                        <a:rPr lang="en-GB" sz="2000" b="1" dirty="0">
                          <a:latin typeface="Calibri" panose="020F0502020204030204" pitchFamily="34" charset="0"/>
                          <a:cs typeface="Calibri" panose="020F0502020204030204" pitchFamily="34" charset="0"/>
                        </a:rPr>
                        <a:t>247</a:t>
                      </a:r>
                    </a:p>
                  </a:txBody>
                  <a:tcPr/>
                </a:tc>
                <a:tc>
                  <a:txBody>
                    <a:bodyPr/>
                    <a:lstStyle/>
                    <a:p>
                      <a:pPr algn="ctr"/>
                      <a:r>
                        <a:rPr lang="en-GB" sz="2000" b="1" dirty="0">
                          <a:latin typeface="Calibri" panose="020F0502020204030204" pitchFamily="34" charset="0"/>
                          <a:cs typeface="Calibri" panose="020F0502020204030204" pitchFamily="34" charset="0"/>
                        </a:rPr>
                        <a:t>22</a:t>
                      </a:r>
                    </a:p>
                  </a:txBody>
                  <a:tcPr/>
                </a:tc>
                <a:tc>
                  <a:txBody>
                    <a:bodyPr/>
                    <a:lstStyle/>
                    <a:p>
                      <a:pPr algn="ctr"/>
                      <a:r>
                        <a:rPr lang="en-GB" sz="2000" b="1" dirty="0">
                          <a:latin typeface="Calibri" panose="020F0502020204030204" pitchFamily="34" charset="0"/>
                          <a:cs typeface="Calibri" panose="020F0502020204030204" pitchFamily="34" charset="0"/>
                        </a:rPr>
                        <a:t>52</a:t>
                      </a:r>
                    </a:p>
                  </a:txBody>
                  <a:tcPr/>
                </a:tc>
                <a:tc>
                  <a:txBody>
                    <a:bodyPr/>
                    <a:lstStyle/>
                    <a:p>
                      <a:pPr algn="ctr"/>
                      <a:r>
                        <a:rPr lang="en-GB" sz="2000" b="1" dirty="0">
                          <a:latin typeface="Calibri" panose="020F0502020204030204" pitchFamily="34" charset="0"/>
                          <a:cs typeface="Calibri" panose="020F0502020204030204" pitchFamily="34" charset="0"/>
                        </a:rPr>
                        <a:t>62</a:t>
                      </a:r>
                    </a:p>
                  </a:txBody>
                  <a:tcPr/>
                </a:tc>
                <a:tc>
                  <a:txBody>
                    <a:bodyPr/>
                    <a:lstStyle/>
                    <a:p>
                      <a:pPr algn="ctr"/>
                      <a:r>
                        <a:rPr lang="en-GB" sz="2000" b="1" dirty="0">
                          <a:latin typeface="Calibri" panose="020F0502020204030204" pitchFamily="34" charset="0"/>
                          <a:cs typeface="Calibri" panose="020F0502020204030204" pitchFamily="34" charset="0"/>
                        </a:rPr>
                        <a:t>91.8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2"/>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3"/>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4"/>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
        <p:nvSpPr>
          <p:cNvPr id="6" name="Date Placeholder 5"/>
          <p:cNvSpPr>
            <a:spLocks noGrp="1"/>
          </p:cNvSpPr>
          <p:nvPr>
            <p:ph type="dt" sz="half" idx="10"/>
          </p:nvPr>
        </p:nvSpPr>
        <p:spPr/>
        <p:txBody>
          <a:bodyPr/>
          <a:lstStyle/>
          <a:p>
            <a:pPr>
              <a:defRPr/>
            </a:pPr>
            <a:r>
              <a:rPr lang="en-US"/>
              <a:t>July 2023</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2023-03-30</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2926496545"/>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83</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34</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527</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July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July 2023.</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r>
              <a:rPr lang="en-GB" sz="2800" b="0" dirty="0"/>
              <a:t>R1: Added </a:t>
            </a:r>
            <a:r>
              <a:rPr lang="en-GB" sz="2800" b="0"/>
              <a:t>slide 22</a:t>
            </a:r>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July 2023</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effectLst/>
              </a:rPr>
              <a:t>A</a:t>
            </a:r>
            <a:r>
              <a:rPr lang="en-US" sz="1600" dirty="0"/>
              <a:t>thanasios </a:t>
            </a:r>
            <a:r>
              <a:rPr lang="en-US" sz="1600" dirty="0" err="1"/>
              <a:t>Iossifides</a:t>
            </a:r>
            <a:r>
              <a:rPr lang="en-US" sz="1600" dirty="0"/>
              <a:t>, International Hellenic University, </a:t>
            </a:r>
            <a:r>
              <a:rPr lang="en-US" sz="1600" dirty="0">
                <a:hlinkClick r:id="rId4"/>
              </a:rPr>
              <a:t>aiosifidis@ihu.gr</a:t>
            </a:r>
            <a:r>
              <a:rPr lang="en-US" sz="1600" dirty="0"/>
              <a:t> – WNG</a:t>
            </a:r>
          </a:p>
          <a:p>
            <a:pPr lvl="1"/>
            <a:r>
              <a:rPr lang="en-US" sz="1600" dirty="0" err="1"/>
              <a:t>Periklis</a:t>
            </a:r>
            <a:r>
              <a:rPr lang="en-US" sz="1600" dirty="0"/>
              <a:t> </a:t>
            </a:r>
            <a:r>
              <a:rPr lang="en-US" sz="1600" dirty="0" err="1"/>
              <a:t>Chatzimisios</a:t>
            </a:r>
            <a:r>
              <a:rPr lang="en-US" sz="1600" dirty="0"/>
              <a:t>, International Hellenic University, </a:t>
            </a:r>
            <a:r>
              <a:rPr lang="en-US" sz="1600" dirty="0">
                <a:hlinkClick r:id="rId5"/>
              </a:rPr>
              <a:t>pchatzimisios@ihu.gr</a:t>
            </a:r>
            <a:r>
              <a:rPr lang="en-US" sz="1600" dirty="0"/>
              <a:t> – WNG</a:t>
            </a:r>
          </a:p>
          <a:p>
            <a:pPr lvl="1"/>
            <a:r>
              <a:rPr lang="en-US" sz="1600" dirty="0"/>
              <a:t>Thomas </a:t>
            </a:r>
            <a:r>
              <a:rPr lang="en-US" sz="1600" dirty="0" err="1"/>
              <a:t>Sandholm</a:t>
            </a:r>
            <a:r>
              <a:rPr lang="en-US" sz="1600" dirty="0"/>
              <a:t>, </a:t>
            </a:r>
            <a:r>
              <a:rPr lang="en-US" sz="1600" dirty="0">
                <a:hlinkClick r:id="rId6"/>
              </a:rPr>
              <a:t>T.Sandholm@cablelabs.com</a:t>
            </a:r>
            <a:r>
              <a:rPr lang="en-US" sz="1600" dirty="0"/>
              <a:t> – WNG</a:t>
            </a:r>
          </a:p>
          <a:p>
            <a:pPr lvl="1"/>
            <a:r>
              <a:rPr lang="en-US" sz="1600" dirty="0"/>
              <a:t>Sumit Roy, University of Washington, </a:t>
            </a:r>
            <a:r>
              <a:rPr lang="en-US" sz="1600" dirty="0">
                <a:hlinkClick r:id="rId7"/>
              </a:rPr>
              <a:t>sroy@uw.edu</a:t>
            </a:r>
            <a:r>
              <a:rPr lang="en-US" sz="1600" dirty="0"/>
              <a:t> - WNG</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2023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None/>
            </a:pPr>
            <a:r>
              <a:rPr lang="en-US" dirty="0"/>
              <a:t>After this July 2023 session, I will issue a call for candidates for</a:t>
            </a:r>
          </a:p>
          <a:p>
            <a:pPr marL="0" indent="0">
              <a:buNone/>
            </a:pPr>
            <a:endParaRPr lang="en-US" dirty="0"/>
          </a:p>
          <a:p>
            <a:r>
              <a:rPr lang="en-US" dirty="0" err="1"/>
              <a:t>TGbn</a:t>
            </a:r>
            <a:r>
              <a:rPr lang="en-US" dirty="0"/>
              <a:t> Chair, </a:t>
            </a:r>
            <a:r>
              <a:rPr lang="en-US" b="0" dirty="0"/>
              <a:t>anticipating P802.11bn PAR approval by the EC and </a:t>
            </a:r>
            <a:r>
              <a:rPr lang="en-US" b="0" dirty="0" err="1"/>
              <a:t>NesCom</a:t>
            </a:r>
            <a:r>
              <a:rPr lang="en-US" b="0" dirty="0"/>
              <a:t>/Standards Board. First meeting potentially after the September Interim, teleconferences before the November session</a:t>
            </a:r>
          </a:p>
          <a:p>
            <a:r>
              <a:rPr lang="en-US" dirty="0"/>
              <a:t>Integrated Milli-meter Wave Study Group (IMMW SG) Chair – </a:t>
            </a:r>
            <a:r>
              <a:rPr lang="en-US" b="0" dirty="0"/>
              <a:t>First meeting in November, available for September planning </a:t>
            </a:r>
            <a:br>
              <a:rPr lang="en-US" dirty="0"/>
            </a:br>
            <a:endParaRPr lang="en-US" dirty="0"/>
          </a:p>
        </p:txBody>
      </p:sp>
      <p:sp>
        <p:nvSpPr>
          <p:cNvPr id="20483" name="Title 1"/>
          <p:cNvSpPr>
            <a:spLocks noGrp="1"/>
          </p:cNvSpPr>
          <p:nvPr>
            <p:ph type="title"/>
          </p:nvPr>
        </p:nvSpPr>
        <p:spPr/>
        <p:txBody>
          <a:bodyPr/>
          <a:lstStyle/>
          <a:p>
            <a:r>
              <a:rPr lang="en-GB" altLang="en-US" dirty="0"/>
              <a:t>M6.2 Announcements: Call for candidates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None/>
            </a:pPr>
            <a:r>
              <a:rPr lang="en-US" sz="2000" dirty="0"/>
              <a:t>IEEE 802 published standards are available for 2023 July Plenary </a:t>
            </a:r>
            <a:r>
              <a:rPr lang="en-US" sz="2000" dirty="0">
                <a:highlight>
                  <a:srgbClr val="00FF00"/>
                </a:highlight>
              </a:rPr>
              <a:t>registered attendees</a:t>
            </a:r>
            <a:r>
              <a:rPr lang="en-US" sz="2000" dirty="0"/>
              <a:t>. This is a once per year benefit.</a:t>
            </a:r>
            <a:br>
              <a:rPr lang="en-US" sz="2000" dirty="0"/>
            </a:br>
            <a:br>
              <a:rPr lang="en-US" dirty="0"/>
            </a:br>
            <a:r>
              <a:rPr lang="en-US" sz="2000" dirty="0"/>
              <a:t>During the IEEE 802 Plenary, the IEEE 802 plenary registered participant will receive an email to access the IEEE 802 </a:t>
            </a:r>
            <a:r>
              <a:rPr lang="en-US" sz="2000" dirty="0" err="1"/>
              <a:t>eMedia</a:t>
            </a:r>
            <a:r>
              <a:rPr lang="en-US" sz="2000" dirty="0"/>
              <a:t> and will be directed to the License Agreement</a:t>
            </a:r>
          </a:p>
          <a:p>
            <a:pPr marL="0" indent="0">
              <a:buNone/>
            </a:pPr>
            <a:r>
              <a:rPr lang="en-US" sz="2000" dirty="0"/>
              <a:t>• The user must agree to the terms in order to proceed by clicking on “Agree and Proceed to Download”</a:t>
            </a:r>
          </a:p>
          <a:p>
            <a:pPr marL="0" indent="0">
              <a:buNone/>
            </a:pPr>
            <a:r>
              <a:rPr lang="en-US" sz="2000" dirty="0"/>
              <a:t>• After clicking the link, the user will be directed to login to mentor (only users that registered for the 2023 802 Plenaries will be able to login to access the file)</a:t>
            </a:r>
          </a:p>
          <a:p>
            <a:pPr marL="0" indent="0">
              <a:buNone/>
            </a:pPr>
            <a:endParaRPr lang="en-US" sz="2000" dirty="0"/>
          </a:p>
          <a:p>
            <a:pPr marL="0" indent="0">
              <a:buNone/>
            </a:pPr>
            <a:r>
              <a:rPr lang="en-US" sz="2000" dirty="0"/>
              <a:t>Slides with the instructions on accessing the IEEE 802 Media: </a:t>
            </a:r>
            <a:r>
              <a:rPr lang="en-US" sz="2000" dirty="0">
                <a:hlinkClick r:id="rId3"/>
              </a:rPr>
              <a:t>https://mentor.ieee.org/802-ec/dcn/23/ec-23-0019-01-00EC-for-wg-use-accessing-the-ieee-802-electronic-media-2023.pdf</a:t>
            </a:r>
            <a:r>
              <a:rPr lang="en-US" sz="2000" dirty="0"/>
              <a:t> </a:t>
            </a:r>
          </a:p>
          <a:p>
            <a:pPr marL="0" indent="0">
              <a:buNone/>
            </a:pPr>
            <a:endParaRPr lang="en-US" dirty="0"/>
          </a:p>
          <a:p>
            <a:pPr marL="0" indent="0">
              <a:buNone/>
            </a:pPr>
            <a:endParaRPr lang="en-US" dirty="0"/>
          </a:p>
          <a:p>
            <a:pPr marL="0" indent="0">
              <a:buNone/>
            </a:pPr>
            <a:endParaRPr lang="en-US" dirty="0"/>
          </a:p>
          <a:p>
            <a:pPr marL="0" indent="0">
              <a:buNone/>
            </a:pPr>
            <a:br>
              <a:rPr lang="en-US" dirty="0"/>
            </a:br>
            <a:endParaRPr lang="en-US" dirty="0"/>
          </a:p>
        </p:txBody>
      </p:sp>
      <p:sp>
        <p:nvSpPr>
          <p:cNvPr id="20483" name="Title 1"/>
          <p:cNvSpPr>
            <a:spLocks noGrp="1"/>
          </p:cNvSpPr>
          <p:nvPr>
            <p:ph type="title"/>
          </p:nvPr>
        </p:nvSpPr>
        <p:spPr/>
        <p:txBody>
          <a:bodyPr/>
          <a:lstStyle/>
          <a:p>
            <a:r>
              <a:rPr lang="en-GB" altLang="en-US" dirty="0"/>
              <a:t>M6.2 Announcements: </a:t>
            </a:r>
            <a:r>
              <a:rPr lang="en-US" dirty="0"/>
              <a:t>IEEE 802 Standards download </a:t>
            </a:r>
            <a:endParaRPr lang="en-GB" altLang="en-US" dirty="0"/>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22</a:t>
            </a:fld>
            <a:endParaRPr lang="en-US" altLang="en-US" sz="1200" b="0"/>
          </a:p>
        </p:txBody>
      </p:sp>
    </p:spTree>
    <p:extLst>
      <p:ext uri="{BB962C8B-B14F-4D97-AF65-F5344CB8AC3E}">
        <p14:creationId xmlns:p14="http://schemas.microsoft.com/office/powerpoint/2010/main" val="3406536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July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7" name="Picture 6">
            <a:extLst>
              <a:ext uri="{FF2B5EF4-FFF2-40B4-BE49-F238E27FC236}">
                <a16:creationId xmlns:a16="http://schemas.microsoft.com/office/drawing/2014/main" id="{463EE2BC-B444-8C8E-8C8F-3E6E0E5681B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674750"/>
            <a:ext cx="10615157" cy="5800663"/>
          </a:xfrm>
          <a:prstGeom prst="rect">
            <a:avLst/>
          </a:prstGeom>
        </p:spPr>
      </p:pic>
    </p:spTree>
    <p:extLst>
      <p:ext uri="{BB962C8B-B14F-4D97-AF65-F5344CB8AC3E}">
        <p14:creationId xmlns:p14="http://schemas.microsoft.com/office/powerpoint/2010/main" val="1391895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3" name="Picture 2">
            <a:extLst>
              <a:ext uri="{FF2B5EF4-FFF2-40B4-BE49-F238E27FC236}">
                <a16:creationId xmlns:a16="http://schemas.microsoft.com/office/drawing/2014/main" id="{0087C963-A08C-A58C-9F35-D5244E020A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4845" y="674751"/>
            <a:ext cx="10615155" cy="5800662"/>
          </a:xfrm>
          <a:prstGeom prst="rect">
            <a:avLst/>
          </a:prstGeom>
        </p:spPr>
      </p:pic>
    </p:spTree>
    <p:extLst>
      <p:ext uri="{BB962C8B-B14F-4D97-AF65-F5344CB8AC3E}">
        <p14:creationId xmlns:p14="http://schemas.microsoft.com/office/powerpoint/2010/main" val="28059853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May to July</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8" name="Content Placeholder 7">
            <a:extLst>
              <a:ext uri="{FF2B5EF4-FFF2-40B4-BE49-F238E27FC236}">
                <a16:creationId xmlns:a16="http://schemas.microsoft.com/office/drawing/2014/main" id="{231C1190-92F2-6D83-02D2-E0350F4324D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60242" y="1752600"/>
            <a:ext cx="8679158" cy="4742734"/>
          </a:xfrm>
        </p:spPr>
      </p:pic>
    </p:spTree>
    <p:extLst>
      <p:ext uri="{BB962C8B-B14F-4D97-AF65-F5344CB8AC3E}">
        <p14:creationId xmlns:p14="http://schemas.microsoft.com/office/powerpoint/2010/main" val="1784387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(May to July)</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pic>
        <p:nvPicPr>
          <p:cNvPr id="9" name="Content Placeholder 8">
            <a:extLst>
              <a:ext uri="{FF2B5EF4-FFF2-40B4-BE49-F238E27FC236}">
                <a16:creationId xmlns:a16="http://schemas.microsoft.com/office/drawing/2014/main" id="{25D39B09-1C41-0D31-3BCD-AE9E5ECE65DE}"/>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523999"/>
            <a:ext cx="9021294" cy="4929695"/>
          </a:xfrm>
        </p:spPr>
      </p:pic>
    </p:spTree>
    <p:extLst>
      <p:ext uri="{BB962C8B-B14F-4D97-AF65-F5344CB8AC3E}">
        <p14:creationId xmlns:p14="http://schemas.microsoft.com/office/powerpoint/2010/main" val="15154372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July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27</a:t>
            </a:fld>
            <a:endParaRPr lang="en-US"/>
          </a:p>
        </p:txBody>
      </p:sp>
    </p:spTree>
    <p:extLst>
      <p:ext uri="{BB962C8B-B14F-4D97-AF65-F5344CB8AC3E}">
        <p14:creationId xmlns:p14="http://schemas.microsoft.com/office/powerpoint/2010/main" val="1497510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83999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29</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July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May 2023:</a:t>
            </a:r>
          </a:p>
          <a:p>
            <a:pPr marL="0" indent="0">
              <a:buNone/>
            </a:pPr>
            <a:r>
              <a:rPr lang="en-US" sz="2000" u="sng" dirty="0"/>
              <a:t>WFA re: UHR Energy Efficiency:</a:t>
            </a:r>
            <a:r>
              <a:rPr lang="en-US" sz="2000" dirty="0"/>
              <a:t> </a:t>
            </a:r>
            <a:r>
              <a:rPr lang="en-US" sz="2000" dirty="0">
                <a:hlinkClick r:id="rId3"/>
              </a:rPr>
              <a:t>https://mentor.ieee.org/802.11/dcn/23/11-23-0917-00-0000-liaison-from-wfa-re-energy-efficiency.docx</a:t>
            </a:r>
            <a:endParaRPr lang="en-US" sz="2000" dirty="0"/>
          </a:p>
          <a:p>
            <a:pPr marL="0" indent="0">
              <a:buNone/>
            </a:pPr>
            <a:endParaRPr lang="en-US" sz="2000" dirty="0"/>
          </a:p>
          <a:p>
            <a:pPr marL="0" indent="0">
              <a:buNone/>
            </a:pPr>
            <a:endParaRPr lang="en-US" sz="2000" dirty="0"/>
          </a:p>
          <a:p>
            <a:pPr marL="0" indent="0">
              <a:buNone/>
            </a:pPr>
            <a:r>
              <a:rPr lang="en-US" sz="2000" dirty="0"/>
              <a:t>Liaisons website, see </a:t>
            </a:r>
            <a:r>
              <a:rPr lang="en-US" sz="2000" dirty="0">
                <a:hlinkClick r:id="rId4"/>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a:t>July 2023</a:t>
            </a:r>
          </a:p>
          <a:p>
            <a:pPr marL="0" indent="0">
              <a:buNone/>
            </a:pPr>
            <a:r>
              <a:rPr lang="en-US" altLang="en-US" sz="2800" b="0" dirty="0"/>
              <a:t>UHR SG 3</a:t>
            </a:r>
            <a:r>
              <a:rPr lang="en-US" altLang="en-US" sz="2800" b="0" baseline="30000" dirty="0"/>
              <a:t>rd</a:t>
            </a:r>
            <a:r>
              <a:rPr lang="en-US" altLang="en-US" sz="2800" b="0" dirty="0"/>
              <a:t>  Recharter </a:t>
            </a:r>
          </a:p>
          <a:p>
            <a:pPr marL="0" indent="0">
              <a:buNone/>
            </a:pPr>
            <a:r>
              <a:rPr lang="en-US" altLang="en-US" sz="2800" b="0" dirty="0"/>
              <a:t>AMP SG 1</a:t>
            </a:r>
            <a:r>
              <a:rPr lang="en-US" altLang="en-US" sz="2800" b="0" baseline="30000" dirty="0"/>
              <a:t>st</a:t>
            </a:r>
            <a:r>
              <a:rPr lang="en-US" altLang="en-US" sz="2800" b="0" dirty="0"/>
              <a:t> Recharter</a:t>
            </a:r>
          </a:p>
          <a:p>
            <a:pPr marL="0" indent="0">
              <a:buNone/>
            </a:pPr>
            <a:r>
              <a:rPr lang="en-US" altLang="en-US" sz="2800" b="0" dirty="0"/>
              <a:t>P802.11bn PAR/CSD to </a:t>
            </a:r>
            <a:r>
              <a:rPr lang="en-US" altLang="en-US" sz="2800" b="0" dirty="0" err="1"/>
              <a:t>NesCom</a:t>
            </a:r>
            <a:endParaRPr lang="en-US" altLang="en-US" sz="2800" b="0" dirty="0"/>
          </a:p>
          <a:p>
            <a:pPr marL="0" indent="0">
              <a:buNone/>
            </a:pPr>
            <a:r>
              <a:rPr lang="en-US" altLang="en-US" b="0" dirty="0"/>
              <a:t>P802.11REVme conditional to SA Ballot</a:t>
            </a:r>
            <a:endParaRPr lang="en-US" altLang="en-US" sz="2800" b="0" dirty="0"/>
          </a:p>
          <a:p>
            <a:pPr marL="0" indent="0">
              <a:buNone/>
            </a:pP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September 2023</a:t>
            </a:r>
          </a:p>
          <a:p>
            <a:pPr marL="0" indent="0">
              <a:buNone/>
            </a:pPr>
            <a:r>
              <a:rPr lang="en-US" altLang="en-US" sz="2800" b="0" dirty="0"/>
              <a:t>P802.11be PAR Extension to </a:t>
            </a:r>
            <a:r>
              <a:rPr lang="en-US" altLang="en-US" sz="2800" b="0" dirty="0" err="1"/>
              <a:t>NesCom</a:t>
            </a:r>
            <a:endParaRPr lang="en-US" altLang="en-US" sz="2800" b="0" dirty="0"/>
          </a:p>
          <a:p>
            <a:pPr marL="0" indent="0">
              <a:buNone/>
            </a:pPr>
            <a:r>
              <a:rPr lang="en-US" altLang="en-US" sz="2800" b="0" dirty="0"/>
              <a:t>P802.11bn PAR to </a:t>
            </a:r>
            <a:r>
              <a:rPr lang="en-US" altLang="en-US" sz="2800" b="0" dirty="0" err="1"/>
              <a:t>NesCom</a:t>
            </a: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July 2023</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3105564002"/>
              </p:ext>
            </p:extLst>
          </p:nvPr>
        </p:nvGraphicFramePr>
        <p:xfrm>
          <a:off x="914400" y="1828802"/>
          <a:ext cx="9639831" cy="3914524"/>
        </p:xfrm>
        <a:graphic>
          <a:graphicData uri="http://schemas.openxmlformats.org/drawingml/2006/table">
            <a:tbl>
              <a:tblPr/>
              <a:tblGrid>
                <a:gridCol w="3620031">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https://mentor.ieee.org/802.11/dcn/23/11-23-0979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https://mentor.ieee.org/802.11/dcn/23/11-23-0980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https://mentor.ieee.org/802.11/dcn/23/11-23-0985</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https://mentor.ieee.org/802.11/dcn/23/11-23-0978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https://mentor.ieee.org/802.11/dcn/23/11-23-0986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https://mentor.ieee.org/802.11/dcn/23/11-23-0981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https://mentor.ieee.org/802.11/dcn/23/11-23-0999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https://mentor.ieee.org/802.11/dcn/23/11-23-0987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https://mentor.ieee.org/802.11/dcn/23/11-23-0886</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July 2023 session, reciprocal credit is given for other WG/TAG meetings which occur during the WG11 session, Monday July 10, 2023 10:30 am Berlin time to Friday, July 14, 2023 noon Berlin time. </a:t>
            </a:r>
          </a:p>
          <a:p>
            <a:endParaRPr lang="en-US" altLang="en-US" dirty="0"/>
          </a:p>
          <a:p>
            <a:r>
              <a:rPr lang="en-US" altLang="en-US" dirty="0"/>
              <a:t>The </a:t>
            </a:r>
            <a:r>
              <a:rPr lang="en-US" altLang="en-US" u="sng" dirty="0"/>
              <a:t>July</a:t>
            </a:r>
            <a:r>
              <a:rPr lang="en-US" altLang="en-US" dirty="0"/>
              <a:t> 2023 in-person and electronic meeting DOES count towards voting credit.</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2023-07-11 AM2 and Thursday 2023-07-13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186465</TotalTime>
  <Words>2744</Words>
  <Application>Microsoft Office PowerPoint</Application>
  <PresentationFormat>Widescreen</PresentationFormat>
  <Paragraphs>673</Paragraphs>
  <Slides>29</Slides>
  <Notes>17</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29</vt:i4>
      </vt:variant>
    </vt:vector>
  </HeadingPairs>
  <TitlesOfParts>
    <vt:vector size="38"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July 2023</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M6.2 Announcements: 2023 July Designation of Individual experts</vt:lpstr>
      <vt:lpstr>M6.2 Announcements: Call for candidates</vt:lpstr>
      <vt:lpstr>M6.2 Announcements: IEEE 802 Standards download </vt:lpstr>
      <vt:lpstr>PowerPoint Presentation</vt:lpstr>
      <vt:lpstr>PowerPoint Presentation</vt:lpstr>
      <vt:lpstr>Attendees by affiliation (attended at least one meeting May to July</vt:lpstr>
      <vt:lpstr>Attendance by subgroup (May to July)</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July 2023</cp:keywords>
  <cp:lastModifiedBy>Stanley, Dorothy</cp:lastModifiedBy>
  <cp:revision>2484</cp:revision>
  <cp:lastPrinted>1998-02-10T13:28:06Z</cp:lastPrinted>
  <dcterms:created xsi:type="dcterms:W3CDTF">1998-02-10T13:07:52Z</dcterms:created>
  <dcterms:modified xsi:type="dcterms:W3CDTF">2023-07-10T07:15:52Z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