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31"/>
  </p:notesMasterIdLst>
  <p:handoutMasterIdLst>
    <p:handoutMasterId r:id="rId32"/>
  </p:handoutMasterIdLst>
  <p:sldIdLst>
    <p:sldId id="522" r:id="rId3"/>
    <p:sldId id="523" r:id="rId4"/>
    <p:sldId id="524" r:id="rId5"/>
    <p:sldId id="525" r:id="rId6"/>
    <p:sldId id="526" r:id="rId7"/>
    <p:sldId id="527" r:id="rId8"/>
    <p:sldId id="528" r:id="rId9"/>
    <p:sldId id="529" r:id="rId10"/>
    <p:sldId id="530" r:id="rId11"/>
    <p:sldId id="531" r:id="rId12"/>
    <p:sldId id="532" r:id="rId13"/>
    <p:sldId id="430" r:id="rId14"/>
    <p:sldId id="378" r:id="rId15"/>
    <p:sldId id="374" r:id="rId16"/>
    <p:sldId id="422" r:id="rId17"/>
    <p:sldId id="496" r:id="rId18"/>
    <p:sldId id="398" r:id="rId19"/>
    <p:sldId id="379" r:id="rId20"/>
    <p:sldId id="383" r:id="rId21"/>
    <p:sldId id="550" r:id="rId22"/>
    <p:sldId id="563" r:id="rId23"/>
    <p:sldId id="443" r:id="rId24"/>
    <p:sldId id="448" r:id="rId25"/>
    <p:sldId id="449" r:id="rId26"/>
    <p:sldId id="447" r:id="rId27"/>
    <p:sldId id="489" r:id="rId28"/>
    <p:sldId id="458" r:id="rId29"/>
    <p:sldId id="562" r:id="rId30"/>
  </p:sldIdLst>
  <p:sldSz cx="12192000" cy="6858000"/>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FFE0"/>
    <a:srgbClr val="CCFFCC"/>
    <a:srgbClr val="FFCCFF"/>
    <a:srgbClr val="FF00FF"/>
    <a:srgbClr val="FF33CC"/>
    <a:srgbClr val="00CC99"/>
    <a:srgbClr val="FFFFCC"/>
    <a:srgbClr val="FF97DA"/>
    <a:srgbClr val="99FF66"/>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150" autoAdjust="0"/>
    <p:restoredTop sz="92269" autoAdjust="0"/>
  </p:normalViewPr>
  <p:slideViewPr>
    <p:cSldViewPr>
      <p:cViewPr varScale="1">
        <p:scale>
          <a:sx n="86" d="100"/>
          <a:sy n="86" d="100"/>
        </p:scale>
        <p:origin x="830" y="58"/>
      </p:cViewPr>
      <p:guideLst>
        <p:guide orient="horz" pos="2160"/>
        <p:guide pos="3840"/>
      </p:guideLst>
    </p:cSldViewPr>
  </p:slideViewPr>
  <p:outlineViewPr>
    <p:cViewPr>
      <p:scale>
        <a:sx n="33" d="100"/>
        <a:sy n="33" d="100"/>
      </p:scale>
      <p:origin x="0" y="-2448"/>
    </p:cViewPr>
  </p:outlineViewPr>
  <p:notesTextViewPr>
    <p:cViewPr>
      <p:scale>
        <a:sx n="3" d="2"/>
        <a:sy n="3" d="2"/>
      </p:scale>
      <p:origin x="0" y="0"/>
    </p:cViewPr>
  </p:notesTextViewPr>
  <p:sorterViewPr>
    <p:cViewPr varScale="1">
      <p:scale>
        <a:sx n="1" d="1"/>
        <a:sy n="1" d="1"/>
      </p:scale>
      <p:origin x="0" y="0"/>
    </p:cViewPr>
  </p:sorterViewPr>
  <p:notesViewPr>
    <p:cSldViewPr>
      <p:cViewPr>
        <p:scale>
          <a:sx n="100" d="100"/>
          <a:sy n="100" d="100"/>
        </p:scale>
        <p:origin x="-1506" y="4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5100" y="174625"/>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802.11-23-0619r1</a:t>
            </a:r>
          </a:p>
        </p:txBody>
      </p:sp>
      <p:sp>
        <p:nvSpPr>
          <p:cNvPr id="3075" name="Rectangle 3"/>
          <p:cNvSpPr>
            <a:spLocks noGrp="1" noChangeArrowheads="1"/>
          </p:cNvSpPr>
          <p:nvPr>
            <p:ph type="dt" sz="quarter" idx="1"/>
          </p:nvPr>
        </p:nvSpPr>
        <p:spPr bwMode="auto">
          <a:xfrm>
            <a:off x="687388" y="174625"/>
            <a:ext cx="7127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May 2023</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Dorothy Stanley, HP Enterprise</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2364F18D-6796-4527-858C-05238C0F4A9C}" type="slidenum">
              <a:rPr lang="en-US"/>
              <a:pPr>
                <a:defRPr/>
              </a:pPr>
              <a:t>‹#›</a:t>
            </a:fld>
            <a:endParaRPr lang="en-US"/>
          </a:p>
        </p:txBody>
      </p:sp>
      <p:sp>
        <p:nvSpPr>
          <p:cNvPr id="51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35847"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51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04797302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802.11-23-0619r1</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May 2023</a:t>
            </a:r>
          </a:p>
        </p:txBody>
      </p:sp>
      <p:sp>
        <p:nvSpPr>
          <p:cNvPr id="4100" name="Rectangle 4"/>
          <p:cNvSpPr>
            <a:spLocks noGrp="1" noRot="1" noChangeAspect="1" noChangeArrowheads="1" noTextEdit="1"/>
          </p:cNvSpPr>
          <p:nvPr>
            <p:ph type="sldImg" idx="2"/>
          </p:nvPr>
        </p:nvSpPr>
        <p:spPr bwMode="auto">
          <a:xfrm>
            <a:off x="341313" y="701675"/>
            <a:ext cx="617855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Dorothy Stanley, HP Enterprise</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0FE52186-36B6-4054-BEF3-62B8BA7A57CB}" type="slidenum">
              <a:rPr lang="en-US"/>
              <a:pPr>
                <a:defRPr/>
              </a:pPr>
              <a:t>‹#›</a:t>
            </a:fld>
            <a:endParaRPr lang="en-US"/>
          </a:p>
        </p:txBody>
      </p:sp>
      <p:sp>
        <p:nvSpPr>
          <p:cNvPr id="2560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410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4106"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3331573755"/>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802.11-23-0619r1</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May 2023</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6CBAD885-81A5-421E-8FC3-B2D944C8FA29}" type="slidenum">
              <a:rPr lang="en-US" sz="1200" b="0" smtClean="0"/>
              <a:pPr/>
              <a:t>1</a:t>
            </a:fld>
            <a:endParaRPr lang="en-US" sz="1200" b="0"/>
          </a:p>
        </p:txBody>
      </p:sp>
      <p:sp>
        <p:nvSpPr>
          <p:cNvPr id="7174" name="Rectangle 2"/>
          <p:cNvSpPr>
            <a:spLocks noGrp="1" noRot="1" noChangeAspect="1" noChangeArrowheads="1" noTextEdit="1"/>
          </p:cNvSpPr>
          <p:nvPr>
            <p:ph type="sldImg"/>
          </p:nvPr>
        </p:nvSpPr>
        <p:spPr>
          <a:xfrm>
            <a:off x="341313" y="701675"/>
            <a:ext cx="6178550" cy="3476625"/>
          </a:xfrm>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Tree>
    <p:extLst>
      <p:ext uri="{BB962C8B-B14F-4D97-AF65-F5344CB8AC3E}">
        <p14:creationId xmlns:p14="http://schemas.microsoft.com/office/powerpoint/2010/main" val="10822071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3794"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3795"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3796" name="Rectangle 7"/>
          <p:cNvSpPr txBox="1">
            <a:spLocks noGrp="1" noChangeArrowheads="1"/>
          </p:cNvSpPr>
          <p:nvPr/>
        </p:nvSpPr>
        <p:spPr bwMode="auto">
          <a:xfrm>
            <a:off x="3280088" y="8857085"/>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4ED28A0E-4BA3-4608-97B3-66B1DD630016}" type="slidenum">
              <a:rPr lang="en-US" sz="1200"/>
              <a:pPr algn="r" eaLnBrk="0" hangingPunct="0"/>
              <a:t>16</a:t>
            </a:fld>
            <a:endParaRPr lang="en-US" sz="1200" dirty="0"/>
          </a:p>
        </p:txBody>
      </p:sp>
      <p:sp>
        <p:nvSpPr>
          <p:cNvPr id="33797" name="Rectangle 2"/>
          <p:cNvSpPr>
            <a:spLocks noGrp="1" noRot="1" noChangeAspect="1" noChangeArrowheads="1" noTextEdit="1"/>
          </p:cNvSpPr>
          <p:nvPr>
            <p:ph type="sldImg"/>
          </p:nvPr>
        </p:nvSpPr>
        <p:spPr>
          <a:xfrm>
            <a:off x="382588" y="688975"/>
            <a:ext cx="6092825" cy="3427413"/>
          </a:xfrm>
          <a:ln/>
        </p:spPr>
      </p:sp>
      <p:sp>
        <p:nvSpPr>
          <p:cNvPr id="33798"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31660480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1746"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1747"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1748" name="Rectangle 7"/>
          <p:cNvSpPr txBox="1">
            <a:spLocks noGrp="1" noChangeArrowheads="1"/>
          </p:cNvSpPr>
          <p:nvPr/>
        </p:nvSpPr>
        <p:spPr bwMode="auto">
          <a:xfrm>
            <a:off x="3280089" y="8857083"/>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FBF61866-3B38-4060-AC4E-03A654F60552}" type="slidenum">
              <a:rPr lang="en-US" sz="1200"/>
              <a:pPr algn="r" eaLnBrk="0" hangingPunct="0"/>
              <a:t>17</a:t>
            </a:fld>
            <a:endParaRPr lang="en-US" sz="1200" dirty="0"/>
          </a:p>
        </p:txBody>
      </p:sp>
      <p:sp>
        <p:nvSpPr>
          <p:cNvPr id="31749" name="Rectangle 2"/>
          <p:cNvSpPr>
            <a:spLocks noGrp="1" noRot="1" noChangeAspect="1" noChangeArrowheads="1" noTextEdit="1"/>
          </p:cNvSpPr>
          <p:nvPr>
            <p:ph type="sldImg"/>
          </p:nvPr>
        </p:nvSpPr>
        <p:spPr>
          <a:xfrm>
            <a:off x="382588" y="688975"/>
            <a:ext cx="6092825" cy="3427413"/>
          </a:xfrm>
          <a:ln/>
        </p:spPr>
      </p:sp>
      <p:sp>
        <p:nvSpPr>
          <p:cNvPr id="31750"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29535001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1313" y="701675"/>
            <a:ext cx="6178550" cy="3476625"/>
          </a:xfrm>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802.11-23-0619r1</a:t>
            </a:r>
          </a:p>
        </p:txBody>
      </p:sp>
      <p:sp>
        <p:nvSpPr>
          <p:cNvPr id="5" name="Date Placeholder 4"/>
          <p:cNvSpPr>
            <a:spLocks noGrp="1"/>
          </p:cNvSpPr>
          <p:nvPr>
            <p:ph type="dt" idx="11"/>
          </p:nvPr>
        </p:nvSpPr>
        <p:spPr/>
        <p:txBody>
          <a:bodyPr/>
          <a:lstStyle/>
          <a:p>
            <a:pPr>
              <a:defRPr/>
            </a:pPr>
            <a:r>
              <a:rPr lang="en-US"/>
              <a:t>May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18</a:t>
            </a:fld>
            <a:endParaRPr lang="en-US"/>
          </a:p>
        </p:txBody>
      </p:sp>
    </p:spTree>
    <p:extLst>
      <p:ext uri="{BB962C8B-B14F-4D97-AF65-F5344CB8AC3E}">
        <p14:creationId xmlns:p14="http://schemas.microsoft.com/office/powerpoint/2010/main" val="15169634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802.11-23-0619r1</a:t>
            </a:r>
          </a:p>
        </p:txBody>
      </p:sp>
      <p:sp>
        <p:nvSpPr>
          <p:cNvPr id="235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May 2023</a:t>
            </a:r>
          </a:p>
        </p:txBody>
      </p:sp>
      <p:sp>
        <p:nvSpPr>
          <p:cNvPr id="2355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2355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4F87FA4D-B203-4A7A-ABA8-34BFB8289880}" type="slidenum">
              <a:rPr lang="en-US" sz="1200" b="0" smtClean="0"/>
              <a:pPr/>
              <a:t>19</a:t>
            </a:fld>
            <a:endParaRPr lang="en-US" sz="1200" b="0"/>
          </a:p>
        </p:txBody>
      </p:sp>
      <p:sp>
        <p:nvSpPr>
          <p:cNvPr id="23558" name="Rectangle 2"/>
          <p:cNvSpPr>
            <a:spLocks noGrp="1" noRot="1" noChangeAspect="1" noChangeArrowheads="1" noTextEdit="1"/>
          </p:cNvSpPr>
          <p:nvPr>
            <p:ph type="sldImg"/>
          </p:nvPr>
        </p:nvSpPr>
        <p:spPr>
          <a:xfrm>
            <a:off x="341313" y="701675"/>
            <a:ext cx="6178550" cy="3476625"/>
          </a:xfrm>
          <a:ln/>
        </p:spPr>
      </p:sp>
      <p:sp>
        <p:nvSpPr>
          <p:cNvPr id="235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Tree>
    <p:extLst>
      <p:ext uri="{BB962C8B-B14F-4D97-AF65-F5344CB8AC3E}">
        <p14:creationId xmlns:p14="http://schemas.microsoft.com/office/powerpoint/2010/main" val="11030352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802.11-23-0619r1</a:t>
            </a:r>
          </a:p>
        </p:txBody>
      </p:sp>
      <p:sp>
        <p:nvSpPr>
          <p:cNvPr id="5" name="Date Placeholder 4"/>
          <p:cNvSpPr>
            <a:spLocks noGrp="1"/>
          </p:cNvSpPr>
          <p:nvPr>
            <p:ph type="dt" idx="11"/>
          </p:nvPr>
        </p:nvSpPr>
        <p:spPr/>
        <p:txBody>
          <a:bodyPr/>
          <a:lstStyle/>
          <a:p>
            <a:pPr>
              <a:defRPr/>
            </a:pPr>
            <a:r>
              <a:rPr lang="en-US"/>
              <a:t>May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20</a:t>
            </a:fld>
            <a:endParaRPr lang="en-US" altLang="en-US"/>
          </a:p>
        </p:txBody>
      </p:sp>
    </p:spTree>
    <p:extLst>
      <p:ext uri="{BB962C8B-B14F-4D97-AF65-F5344CB8AC3E}">
        <p14:creationId xmlns:p14="http://schemas.microsoft.com/office/powerpoint/2010/main" val="28437067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802.11-23-0619r1</a:t>
            </a:r>
          </a:p>
        </p:txBody>
      </p:sp>
      <p:sp>
        <p:nvSpPr>
          <p:cNvPr id="5" name="Date Placeholder 4"/>
          <p:cNvSpPr>
            <a:spLocks noGrp="1"/>
          </p:cNvSpPr>
          <p:nvPr>
            <p:ph type="dt" idx="11"/>
          </p:nvPr>
        </p:nvSpPr>
        <p:spPr/>
        <p:txBody>
          <a:bodyPr/>
          <a:lstStyle/>
          <a:p>
            <a:pPr>
              <a:defRPr/>
            </a:pPr>
            <a:r>
              <a:rPr lang="en-US"/>
              <a:t>May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21</a:t>
            </a:fld>
            <a:endParaRPr lang="en-US" altLang="en-US"/>
          </a:p>
        </p:txBody>
      </p:sp>
    </p:spTree>
    <p:extLst>
      <p:ext uri="{BB962C8B-B14F-4D97-AF65-F5344CB8AC3E}">
        <p14:creationId xmlns:p14="http://schemas.microsoft.com/office/powerpoint/2010/main" val="22547877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802.11-23-0619r1</a:t>
            </a:r>
          </a:p>
        </p:txBody>
      </p:sp>
      <p:sp>
        <p:nvSpPr>
          <p:cNvPr id="5" name="Date Placeholder 4"/>
          <p:cNvSpPr>
            <a:spLocks noGrp="1"/>
          </p:cNvSpPr>
          <p:nvPr>
            <p:ph type="dt" idx="11"/>
          </p:nvPr>
        </p:nvSpPr>
        <p:spPr/>
        <p:txBody>
          <a:bodyPr/>
          <a:lstStyle/>
          <a:p>
            <a:pPr>
              <a:defRPr/>
            </a:pPr>
            <a:r>
              <a:rPr lang="en-US"/>
              <a:t>May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26</a:t>
            </a:fld>
            <a:endParaRPr lang="en-US"/>
          </a:p>
        </p:txBody>
      </p:sp>
    </p:spTree>
    <p:extLst>
      <p:ext uri="{BB962C8B-B14F-4D97-AF65-F5344CB8AC3E}">
        <p14:creationId xmlns:p14="http://schemas.microsoft.com/office/powerpoint/2010/main" val="22851417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802.11-23-0619r1</a:t>
            </a:r>
          </a:p>
        </p:txBody>
      </p:sp>
      <p:sp>
        <p:nvSpPr>
          <p:cNvPr id="5" name="Date Placeholder 4"/>
          <p:cNvSpPr>
            <a:spLocks noGrp="1"/>
          </p:cNvSpPr>
          <p:nvPr>
            <p:ph type="dt" idx="11"/>
          </p:nvPr>
        </p:nvSpPr>
        <p:spPr/>
        <p:txBody>
          <a:bodyPr/>
          <a:lstStyle/>
          <a:p>
            <a:pPr>
              <a:defRPr/>
            </a:pPr>
            <a:r>
              <a:rPr lang="en-US"/>
              <a:t>May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2</a:t>
            </a:fld>
            <a:endParaRPr lang="en-US"/>
          </a:p>
        </p:txBody>
      </p:sp>
    </p:spTree>
    <p:extLst>
      <p:ext uri="{BB962C8B-B14F-4D97-AF65-F5344CB8AC3E}">
        <p14:creationId xmlns:p14="http://schemas.microsoft.com/office/powerpoint/2010/main" val="6316089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802.11-23-0619r1</a:t>
            </a:r>
          </a:p>
        </p:txBody>
      </p:sp>
      <p:sp>
        <p:nvSpPr>
          <p:cNvPr id="5" name="Date Placeholder 4"/>
          <p:cNvSpPr>
            <a:spLocks noGrp="1"/>
          </p:cNvSpPr>
          <p:nvPr>
            <p:ph type="dt" idx="11"/>
          </p:nvPr>
        </p:nvSpPr>
        <p:spPr/>
        <p:txBody>
          <a:bodyPr/>
          <a:lstStyle/>
          <a:p>
            <a:pPr>
              <a:defRPr/>
            </a:pPr>
            <a:r>
              <a:rPr lang="en-US"/>
              <a:t>May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4</a:t>
            </a:fld>
            <a:endParaRPr lang="en-US"/>
          </a:p>
        </p:txBody>
      </p:sp>
    </p:spTree>
    <p:extLst>
      <p:ext uri="{BB962C8B-B14F-4D97-AF65-F5344CB8AC3E}">
        <p14:creationId xmlns:p14="http://schemas.microsoft.com/office/powerpoint/2010/main" val="11835149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802.11-23-0619r1</a:t>
            </a:r>
          </a:p>
        </p:txBody>
      </p:sp>
      <p:sp>
        <p:nvSpPr>
          <p:cNvPr id="5" name="Date Placeholder 4"/>
          <p:cNvSpPr>
            <a:spLocks noGrp="1"/>
          </p:cNvSpPr>
          <p:nvPr>
            <p:ph type="dt" idx="11"/>
          </p:nvPr>
        </p:nvSpPr>
        <p:spPr/>
        <p:txBody>
          <a:bodyPr/>
          <a:lstStyle/>
          <a:p>
            <a:pPr>
              <a:defRPr/>
            </a:pPr>
            <a:r>
              <a:rPr lang="en-US"/>
              <a:t>May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5</a:t>
            </a:fld>
            <a:endParaRPr lang="en-US"/>
          </a:p>
        </p:txBody>
      </p:sp>
    </p:spTree>
    <p:extLst>
      <p:ext uri="{BB962C8B-B14F-4D97-AF65-F5344CB8AC3E}">
        <p14:creationId xmlns:p14="http://schemas.microsoft.com/office/powerpoint/2010/main" val="1121578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802.11-23-0619r1</a:t>
            </a:r>
          </a:p>
        </p:txBody>
      </p:sp>
      <p:sp>
        <p:nvSpPr>
          <p:cNvPr id="5" name="Date Placeholder 4"/>
          <p:cNvSpPr>
            <a:spLocks noGrp="1"/>
          </p:cNvSpPr>
          <p:nvPr>
            <p:ph type="dt" idx="11"/>
          </p:nvPr>
        </p:nvSpPr>
        <p:spPr/>
        <p:txBody>
          <a:bodyPr/>
          <a:lstStyle/>
          <a:p>
            <a:pPr>
              <a:defRPr/>
            </a:pPr>
            <a:r>
              <a:rPr lang="en-US"/>
              <a:t>May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7</a:t>
            </a:fld>
            <a:endParaRPr lang="en-US"/>
          </a:p>
        </p:txBody>
      </p:sp>
    </p:spTree>
    <p:extLst>
      <p:ext uri="{BB962C8B-B14F-4D97-AF65-F5344CB8AC3E}">
        <p14:creationId xmlns:p14="http://schemas.microsoft.com/office/powerpoint/2010/main" val="32780163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802.11-23-0619r1</a:t>
            </a:r>
          </a:p>
        </p:txBody>
      </p:sp>
      <p:sp>
        <p:nvSpPr>
          <p:cNvPr id="5" name="Date Placeholder 4"/>
          <p:cNvSpPr>
            <a:spLocks noGrp="1"/>
          </p:cNvSpPr>
          <p:nvPr>
            <p:ph type="dt" idx="11"/>
          </p:nvPr>
        </p:nvSpPr>
        <p:spPr/>
        <p:txBody>
          <a:bodyPr/>
          <a:lstStyle/>
          <a:p>
            <a:pPr>
              <a:defRPr/>
            </a:pPr>
            <a:r>
              <a:rPr lang="en-US"/>
              <a:t>May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10</a:t>
            </a:fld>
            <a:endParaRPr lang="en-US"/>
          </a:p>
        </p:txBody>
      </p:sp>
    </p:spTree>
    <p:extLst>
      <p:ext uri="{BB962C8B-B14F-4D97-AF65-F5344CB8AC3E}">
        <p14:creationId xmlns:p14="http://schemas.microsoft.com/office/powerpoint/2010/main" val="21602069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802.11-23-0619r1</a:t>
            </a:r>
          </a:p>
        </p:txBody>
      </p:sp>
      <p:sp>
        <p:nvSpPr>
          <p:cNvPr id="5" name="Date Placeholder 4"/>
          <p:cNvSpPr>
            <a:spLocks noGrp="1"/>
          </p:cNvSpPr>
          <p:nvPr>
            <p:ph type="dt" idx="11"/>
          </p:nvPr>
        </p:nvSpPr>
        <p:spPr/>
        <p:txBody>
          <a:bodyPr/>
          <a:lstStyle/>
          <a:p>
            <a:pPr>
              <a:defRPr/>
            </a:pPr>
            <a:r>
              <a:rPr lang="en-US"/>
              <a:t>May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11</a:t>
            </a:fld>
            <a:endParaRPr lang="en-US"/>
          </a:p>
        </p:txBody>
      </p:sp>
    </p:spTree>
    <p:extLst>
      <p:ext uri="{BB962C8B-B14F-4D97-AF65-F5344CB8AC3E}">
        <p14:creationId xmlns:p14="http://schemas.microsoft.com/office/powerpoint/2010/main" val="5163846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xfrm>
            <a:off x="341313" y="701675"/>
            <a:ext cx="6178550" cy="3476625"/>
          </a:xfrm>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2292" name="Header Placeholder 3"/>
          <p:cNvSpPr>
            <a:spLocks noGrp="1"/>
          </p:cNvSpPr>
          <p:nvPr>
            <p:ph type="hdr" sz="quarter"/>
          </p:nvPr>
        </p:nvSpPr>
        <p:spPr>
          <a:xfrm>
            <a:off x="5572125" y="98425"/>
            <a:ext cx="641350" cy="2127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802.11-23-0619r1</a:t>
            </a:r>
          </a:p>
        </p:txBody>
      </p:sp>
      <p:sp>
        <p:nvSpPr>
          <p:cNvPr id="12293" name="Date Placeholder 4"/>
          <p:cNvSpPr>
            <a:spLocks noGrp="1"/>
          </p:cNvSpPr>
          <p:nvPr>
            <p:ph type="dt" sz="quarter" idx="1"/>
          </p:nvPr>
        </p:nvSpPr>
        <p:spPr>
          <a:xfrm>
            <a:off x="646113" y="98425"/>
            <a:ext cx="827087" cy="2127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May 2023</a:t>
            </a:r>
          </a:p>
        </p:txBody>
      </p:sp>
      <p:sp>
        <p:nvSpPr>
          <p:cNvPr id="1229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Bruce Kraemer (Marvell)</a:t>
            </a:r>
          </a:p>
        </p:txBody>
      </p:sp>
      <p:sp>
        <p:nvSpPr>
          <p:cNvPr id="12295" name="Slide Number Placeholder 6"/>
          <p:cNvSpPr>
            <a:spLocks noGrp="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56FFF4EB-5DB1-4C83-B02D-8AD5D978A35E}" type="slidenum">
              <a:rPr lang="en-US" sz="1200" b="0" smtClean="0"/>
              <a:pPr/>
              <a:t>12</a:t>
            </a:fld>
            <a:endParaRPr lang="en-US" sz="1200" b="0"/>
          </a:p>
        </p:txBody>
      </p:sp>
    </p:spTree>
    <p:extLst>
      <p:ext uri="{BB962C8B-B14F-4D97-AF65-F5344CB8AC3E}">
        <p14:creationId xmlns:p14="http://schemas.microsoft.com/office/powerpoint/2010/main" val="34324142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802.11-23-0619r1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May 2023</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458788" defTabSz="944563">
              <a:defRPr sz="2400" b="1">
                <a:solidFill>
                  <a:schemeClr val="tx1"/>
                </a:solidFill>
                <a:latin typeface="Times New Roman" panose="02020603050405020304" pitchFamily="18" charset="0"/>
              </a:defRPr>
            </a:lvl5pPr>
            <a:lvl6pPr marL="915988" defTabSz="94456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4456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4456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16389" name="Rectangle 7"/>
          <p:cNvSpPr>
            <a:spLocks noGrp="1" noChangeArrowheads="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E4A194D4-8BFB-4484-915A-61D91B0287BE}" type="slidenum">
              <a:rPr lang="en-US" sz="1200" b="0" smtClean="0"/>
              <a:pPr/>
              <a:t>15</a:t>
            </a:fld>
            <a:endParaRPr lang="en-US" sz="1200" b="0"/>
          </a:p>
        </p:txBody>
      </p:sp>
      <p:sp>
        <p:nvSpPr>
          <p:cNvPr id="16390" name="Rectangle 2"/>
          <p:cNvSpPr>
            <a:spLocks noGrp="1" noRot="1" noChangeAspect="1" noChangeArrowheads="1" noTextEdit="1"/>
          </p:cNvSpPr>
          <p:nvPr>
            <p:ph type="sldImg"/>
          </p:nvPr>
        </p:nvSpPr>
        <p:spPr>
          <a:xfrm>
            <a:off x="341313" y="701675"/>
            <a:ext cx="6178550" cy="3476625"/>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Tree>
    <p:extLst>
      <p:ext uri="{BB962C8B-B14F-4D97-AF65-F5344CB8AC3E}">
        <p14:creationId xmlns:p14="http://schemas.microsoft.com/office/powerpoint/2010/main" val="21491353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July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BE4280C-3A59-4198-A7DE-FA7B3A6AA5CC}" type="slidenum">
              <a:rPr lang="en-US"/>
              <a:pPr>
                <a:defRPr/>
              </a:pPr>
              <a:t>‹#›</a:t>
            </a:fld>
            <a:endParaRPr lang="en-US"/>
          </a:p>
        </p:txBody>
      </p:sp>
    </p:spTree>
    <p:extLst>
      <p:ext uri="{BB962C8B-B14F-4D97-AF65-F5344CB8AC3E}">
        <p14:creationId xmlns:p14="http://schemas.microsoft.com/office/powerpoint/2010/main" val="2962077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July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F6B9EB7-CFDB-421C-9291-7404600A232A}" type="slidenum">
              <a:rPr lang="en-US"/>
              <a:pPr>
                <a:defRPr/>
              </a:pPr>
              <a:t>‹#›</a:t>
            </a:fld>
            <a:endParaRPr lang="en-US"/>
          </a:p>
        </p:txBody>
      </p:sp>
    </p:spTree>
    <p:extLst>
      <p:ext uri="{BB962C8B-B14F-4D97-AF65-F5344CB8AC3E}">
        <p14:creationId xmlns:p14="http://schemas.microsoft.com/office/powerpoint/2010/main" val="29700748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July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2966A0-9A2D-41E1-9C0A-3CC67CD80D26}" type="slidenum">
              <a:rPr lang="en-US"/>
              <a:pPr>
                <a:defRPr/>
              </a:pPr>
              <a:t>‹#›</a:t>
            </a:fld>
            <a:endParaRPr lang="en-US"/>
          </a:p>
        </p:txBody>
      </p:sp>
    </p:spTree>
    <p:extLst>
      <p:ext uri="{BB962C8B-B14F-4D97-AF65-F5344CB8AC3E}">
        <p14:creationId xmlns:p14="http://schemas.microsoft.com/office/powerpoint/2010/main" val="38571847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dirty="0"/>
          </a:p>
        </p:txBody>
      </p:sp>
      <p:sp>
        <p:nvSpPr>
          <p:cNvPr id="4" name="Rectangle 4"/>
          <p:cNvSpPr>
            <a:spLocks noGrp="1" noChangeArrowheads="1"/>
          </p:cNvSpPr>
          <p:nvPr>
            <p:ph type="dt" sz="half" idx="10"/>
          </p:nvPr>
        </p:nvSpPr>
        <p:spPr>
          <a:ln/>
        </p:spPr>
        <p:txBody>
          <a:bodyPr/>
          <a:lstStyle>
            <a:lvl1pPr>
              <a:defRPr/>
            </a:lvl1pPr>
          </a:lstStyle>
          <a:p>
            <a:pPr>
              <a:defRPr/>
            </a:pPr>
            <a:r>
              <a:rPr lang="en-US"/>
              <a:t>July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38FAED2-464C-4508-9182-2C89713D063B}" type="slidenum">
              <a:rPr lang="en-US"/>
              <a:pPr>
                <a:defRPr/>
              </a:pPr>
              <a:t>‹#›</a:t>
            </a:fld>
            <a:endParaRPr lang="en-US"/>
          </a:p>
        </p:txBody>
      </p:sp>
    </p:spTree>
    <p:extLst>
      <p:ext uri="{BB962C8B-B14F-4D97-AF65-F5344CB8AC3E}">
        <p14:creationId xmlns:p14="http://schemas.microsoft.com/office/powerpoint/2010/main" val="34163968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July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BF753E77-0536-4BA7-8BC7-B6C83BF0A5ED}" type="slidenum">
              <a:rPr lang="en-US"/>
              <a:pPr>
                <a:defRPr/>
              </a:pPr>
              <a:t>‹#›</a:t>
            </a:fld>
            <a:endParaRPr lang="en-US"/>
          </a:p>
        </p:txBody>
      </p:sp>
    </p:spTree>
    <p:extLst>
      <p:ext uri="{BB962C8B-B14F-4D97-AF65-F5344CB8AC3E}">
        <p14:creationId xmlns:p14="http://schemas.microsoft.com/office/powerpoint/2010/main" val="32876955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r>
              <a:rPr lang="en-US"/>
              <a:t>July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9513B694-6003-476A-AD0A-04ECA0BF68A8}" type="slidenum">
              <a:rPr lang="en-US"/>
              <a:pPr>
                <a:defRPr/>
              </a:pPr>
              <a:t>‹#›</a:t>
            </a:fld>
            <a:endParaRPr lang="en-US"/>
          </a:p>
        </p:txBody>
      </p:sp>
    </p:spTree>
    <p:extLst>
      <p:ext uri="{BB962C8B-B14F-4D97-AF65-F5344CB8AC3E}">
        <p14:creationId xmlns:p14="http://schemas.microsoft.com/office/powerpoint/2010/main" val="34774938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July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B47433C4-EA37-4FEE-ABBA-AD5AF8A8BA2E}" type="slidenum">
              <a:rPr lang="en-US"/>
              <a:pPr>
                <a:defRPr/>
              </a:pPr>
              <a:t>‹#›</a:t>
            </a:fld>
            <a:endParaRPr lang="en-US"/>
          </a:p>
        </p:txBody>
      </p:sp>
    </p:spTree>
    <p:extLst>
      <p:ext uri="{BB962C8B-B14F-4D97-AF65-F5344CB8AC3E}">
        <p14:creationId xmlns:p14="http://schemas.microsoft.com/office/powerpoint/2010/main" val="27677695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July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93F5B195-1E86-4412-872A-C335EA4EB20F}" type="slidenum">
              <a:rPr lang="en-US"/>
              <a:pPr>
                <a:defRPr/>
              </a:pPr>
              <a:t>‹#›</a:t>
            </a:fld>
            <a:endParaRPr lang="en-US"/>
          </a:p>
        </p:txBody>
      </p:sp>
    </p:spTree>
    <p:extLst>
      <p:ext uri="{BB962C8B-B14F-4D97-AF65-F5344CB8AC3E}">
        <p14:creationId xmlns:p14="http://schemas.microsoft.com/office/powerpoint/2010/main" val="5105426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r>
              <a:rPr lang="en-US"/>
              <a:t>July 2023</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6D815CCF-C7C8-48B4-965B-D0A9EA5F4658}" type="slidenum">
              <a:rPr lang="en-US"/>
              <a:pPr>
                <a:defRPr/>
              </a:pPr>
              <a:t>‹#›</a:t>
            </a:fld>
            <a:endParaRPr lang="en-US"/>
          </a:p>
        </p:txBody>
      </p:sp>
    </p:spTree>
    <p:extLst>
      <p:ext uri="{BB962C8B-B14F-4D97-AF65-F5344CB8AC3E}">
        <p14:creationId xmlns:p14="http://schemas.microsoft.com/office/powerpoint/2010/main" val="26128656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r>
              <a:rPr lang="en-US"/>
              <a:t>July 2023</a:t>
            </a:r>
          </a:p>
        </p:txBody>
      </p:sp>
      <p:sp>
        <p:nvSpPr>
          <p:cNvPr id="8"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9" name="Slide Number Placeholder 5"/>
          <p:cNvSpPr>
            <a:spLocks noGrp="1"/>
          </p:cNvSpPr>
          <p:nvPr>
            <p:ph type="sldNum" sz="quarter" idx="12"/>
          </p:nvPr>
        </p:nvSpPr>
        <p:spPr/>
        <p:txBody>
          <a:bodyPr/>
          <a:lstStyle>
            <a:lvl1pPr>
              <a:defRPr/>
            </a:lvl1pPr>
          </a:lstStyle>
          <a:p>
            <a:pPr>
              <a:defRPr/>
            </a:pPr>
            <a:fld id="{E97533D3-F4C0-4433-AACB-27CD43B5A93A}" type="slidenum">
              <a:rPr lang="en-US"/>
              <a:pPr>
                <a:defRPr/>
              </a:pPr>
              <a:t>‹#›</a:t>
            </a:fld>
            <a:endParaRPr lang="en-US"/>
          </a:p>
        </p:txBody>
      </p:sp>
    </p:spTree>
    <p:extLst>
      <p:ext uri="{BB962C8B-B14F-4D97-AF65-F5344CB8AC3E}">
        <p14:creationId xmlns:p14="http://schemas.microsoft.com/office/powerpoint/2010/main" val="28273103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r>
              <a:rPr lang="en-US"/>
              <a:t>July 2023</a:t>
            </a:r>
          </a:p>
        </p:txBody>
      </p:sp>
      <p:sp>
        <p:nvSpPr>
          <p:cNvPr id="4"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5" name="Slide Number Placeholder 5"/>
          <p:cNvSpPr>
            <a:spLocks noGrp="1"/>
          </p:cNvSpPr>
          <p:nvPr>
            <p:ph type="sldNum" sz="quarter" idx="12"/>
          </p:nvPr>
        </p:nvSpPr>
        <p:spPr/>
        <p:txBody>
          <a:bodyPr/>
          <a:lstStyle>
            <a:lvl1pPr>
              <a:defRPr/>
            </a:lvl1pPr>
          </a:lstStyle>
          <a:p>
            <a:pPr>
              <a:defRPr/>
            </a:pPr>
            <a:fld id="{DDB295BF-24A0-4B2C-8AF1-9E6D68A2E169}" type="slidenum">
              <a:rPr lang="en-US"/>
              <a:pPr>
                <a:defRPr/>
              </a:pPr>
              <a:t>‹#›</a:t>
            </a:fld>
            <a:endParaRPr lang="en-US"/>
          </a:p>
        </p:txBody>
      </p:sp>
    </p:spTree>
    <p:extLst>
      <p:ext uri="{BB962C8B-B14F-4D97-AF65-F5344CB8AC3E}">
        <p14:creationId xmlns:p14="http://schemas.microsoft.com/office/powerpoint/2010/main" val="35231815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914400" y="609600"/>
            <a:ext cx="10475384"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a:xfrm>
            <a:off x="929218" y="332604"/>
            <a:ext cx="1541128" cy="276999"/>
          </a:xfrm>
        </p:spPr>
        <p:txBody>
          <a:bodyPr/>
          <a:lstStyle>
            <a:lvl1pPr>
              <a:defRPr smtClean="0"/>
            </a:lvl1pPr>
          </a:lstStyle>
          <a:p>
            <a:pPr>
              <a:defRPr/>
            </a:pPr>
            <a:r>
              <a:rPr lang="en-US"/>
              <a:t>July 2023</a:t>
            </a:r>
          </a:p>
        </p:txBody>
      </p:sp>
      <p:sp>
        <p:nvSpPr>
          <p:cNvPr id="6" name="Rectangle 5"/>
          <p:cNvSpPr>
            <a:spLocks noGrp="1" noChangeArrowheads="1"/>
          </p:cNvSpPr>
          <p:nvPr>
            <p:ph type="ftr" sz="quarter" idx="11"/>
          </p:nvPr>
        </p:nvSpPr>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DBC98B1-8847-456F-A590-69DC1C4B50DA}" type="slidenum">
              <a:rPr lang="en-US"/>
              <a:pPr>
                <a:defRPr/>
              </a:pPr>
              <a:t>‹#›</a:t>
            </a:fld>
            <a:endParaRPr lang="en-US"/>
          </a:p>
        </p:txBody>
      </p:sp>
    </p:spTree>
    <p:extLst>
      <p:ext uri="{BB962C8B-B14F-4D97-AF65-F5344CB8AC3E}">
        <p14:creationId xmlns:p14="http://schemas.microsoft.com/office/powerpoint/2010/main" val="307010656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July 2023</a:t>
            </a:r>
          </a:p>
        </p:txBody>
      </p:sp>
      <p:sp>
        <p:nvSpPr>
          <p:cNvPr id="3"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4" name="Slide Number Placeholder 5"/>
          <p:cNvSpPr>
            <a:spLocks noGrp="1"/>
          </p:cNvSpPr>
          <p:nvPr>
            <p:ph type="sldNum" sz="quarter" idx="12"/>
          </p:nvPr>
        </p:nvSpPr>
        <p:spPr/>
        <p:txBody>
          <a:bodyPr/>
          <a:lstStyle>
            <a:lvl1pPr>
              <a:defRPr/>
            </a:lvl1pPr>
          </a:lstStyle>
          <a:p>
            <a:pPr>
              <a:defRPr/>
            </a:pPr>
            <a:fld id="{E2A3A6AD-89E4-46DF-BC99-139DEED0FA7E}" type="slidenum">
              <a:rPr lang="en-US"/>
              <a:pPr>
                <a:defRPr/>
              </a:pPr>
              <a:t>‹#›</a:t>
            </a:fld>
            <a:endParaRPr lang="en-US"/>
          </a:p>
        </p:txBody>
      </p:sp>
    </p:spTree>
    <p:extLst>
      <p:ext uri="{BB962C8B-B14F-4D97-AF65-F5344CB8AC3E}">
        <p14:creationId xmlns:p14="http://schemas.microsoft.com/office/powerpoint/2010/main" val="11378612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July 2023</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E52CCF3E-69AC-4C3A-9E89-B6DE6D2FC4EF}" type="slidenum">
              <a:rPr lang="en-US"/>
              <a:pPr>
                <a:defRPr/>
              </a:pPr>
              <a:t>‹#›</a:t>
            </a:fld>
            <a:endParaRPr lang="en-US"/>
          </a:p>
        </p:txBody>
      </p:sp>
    </p:spTree>
    <p:extLst>
      <p:ext uri="{BB962C8B-B14F-4D97-AF65-F5344CB8AC3E}">
        <p14:creationId xmlns:p14="http://schemas.microsoft.com/office/powerpoint/2010/main" val="21561830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July 2023</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023D4CA1-87EA-4327-97D7-AF7D29D9877D}" type="slidenum">
              <a:rPr lang="en-US"/>
              <a:pPr>
                <a:defRPr/>
              </a:pPr>
              <a:t>‹#›</a:t>
            </a:fld>
            <a:endParaRPr lang="en-US"/>
          </a:p>
        </p:txBody>
      </p:sp>
    </p:spTree>
    <p:extLst>
      <p:ext uri="{BB962C8B-B14F-4D97-AF65-F5344CB8AC3E}">
        <p14:creationId xmlns:p14="http://schemas.microsoft.com/office/powerpoint/2010/main" val="411881198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July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4085BCA0-18D3-4AF6-9970-92B477AEE0B3}" type="slidenum">
              <a:rPr lang="en-US"/>
              <a:pPr>
                <a:defRPr/>
              </a:pPr>
              <a:t>‹#›</a:t>
            </a:fld>
            <a:endParaRPr lang="en-US"/>
          </a:p>
        </p:txBody>
      </p:sp>
    </p:spTree>
    <p:extLst>
      <p:ext uri="{BB962C8B-B14F-4D97-AF65-F5344CB8AC3E}">
        <p14:creationId xmlns:p14="http://schemas.microsoft.com/office/powerpoint/2010/main" val="90848002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July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03AC5195-963D-48D7-A6D0-9055F0969E1B}" type="slidenum">
              <a:rPr lang="en-US"/>
              <a:pPr>
                <a:defRPr/>
              </a:pPr>
              <a:t>‹#›</a:t>
            </a:fld>
            <a:endParaRPr lang="en-US"/>
          </a:p>
        </p:txBody>
      </p:sp>
    </p:spTree>
    <p:extLst>
      <p:ext uri="{BB962C8B-B14F-4D97-AF65-F5344CB8AC3E}">
        <p14:creationId xmlns:p14="http://schemas.microsoft.com/office/powerpoint/2010/main" val="849084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July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0366C23-4538-4CEB-9158-0679D70D390A}" type="slidenum">
              <a:rPr lang="en-US"/>
              <a:pPr>
                <a:defRPr/>
              </a:pPr>
              <a:t>‹#›</a:t>
            </a:fld>
            <a:endParaRPr lang="en-US"/>
          </a:p>
        </p:txBody>
      </p:sp>
    </p:spTree>
    <p:extLst>
      <p:ext uri="{BB962C8B-B14F-4D97-AF65-F5344CB8AC3E}">
        <p14:creationId xmlns:p14="http://schemas.microsoft.com/office/powerpoint/2010/main" val="1856246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July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FA65C0B-5E3D-4C40-AD73-3536A14CCEBD}" type="slidenum">
              <a:rPr lang="en-US"/>
              <a:pPr>
                <a:defRPr/>
              </a:pPr>
              <a:t>‹#›</a:t>
            </a:fld>
            <a:endParaRPr lang="en-US"/>
          </a:p>
        </p:txBody>
      </p:sp>
    </p:spTree>
    <p:extLst>
      <p:ext uri="{BB962C8B-B14F-4D97-AF65-F5344CB8AC3E}">
        <p14:creationId xmlns:p14="http://schemas.microsoft.com/office/powerpoint/2010/main" val="3921584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July 2023</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F07CA113-D3E1-4D93-9585-B8CFAFF54614}" type="slidenum">
              <a:rPr lang="en-US"/>
              <a:pPr>
                <a:defRPr/>
              </a:pPr>
              <a:t>‹#›</a:t>
            </a:fld>
            <a:endParaRPr lang="en-US"/>
          </a:p>
        </p:txBody>
      </p:sp>
    </p:spTree>
    <p:extLst>
      <p:ext uri="{BB962C8B-B14F-4D97-AF65-F5344CB8AC3E}">
        <p14:creationId xmlns:p14="http://schemas.microsoft.com/office/powerpoint/2010/main" val="1504278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July 2023</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3FBD1F51-5136-477F-A21E-BB3B46CB0CD8}" type="slidenum">
              <a:rPr lang="en-US"/>
              <a:pPr>
                <a:defRPr/>
              </a:pPr>
              <a:t>‹#›</a:t>
            </a:fld>
            <a:endParaRPr lang="en-US"/>
          </a:p>
        </p:txBody>
      </p:sp>
    </p:spTree>
    <p:extLst>
      <p:ext uri="{BB962C8B-B14F-4D97-AF65-F5344CB8AC3E}">
        <p14:creationId xmlns:p14="http://schemas.microsoft.com/office/powerpoint/2010/main" val="2884164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July 2023</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99537A71-55E9-47A7-9FE1-4FF47A2591AA}" type="slidenum">
              <a:rPr lang="en-US"/>
              <a:pPr>
                <a:defRPr/>
              </a:pPr>
              <a:t>‹#›</a:t>
            </a:fld>
            <a:endParaRPr lang="en-US"/>
          </a:p>
        </p:txBody>
      </p:sp>
    </p:spTree>
    <p:extLst>
      <p:ext uri="{BB962C8B-B14F-4D97-AF65-F5344CB8AC3E}">
        <p14:creationId xmlns:p14="http://schemas.microsoft.com/office/powerpoint/2010/main" val="10294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July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7A0304A0-4CD5-4ECE-A0A5-AD40B25F94B7}" type="slidenum">
              <a:rPr lang="en-US"/>
              <a:pPr>
                <a:defRPr/>
              </a:pPr>
              <a:t>‹#›</a:t>
            </a:fld>
            <a:endParaRPr lang="en-US"/>
          </a:p>
        </p:txBody>
      </p:sp>
    </p:spTree>
    <p:extLst>
      <p:ext uri="{BB962C8B-B14F-4D97-AF65-F5344CB8AC3E}">
        <p14:creationId xmlns:p14="http://schemas.microsoft.com/office/powerpoint/2010/main" val="1131388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July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DB007BB-E901-4378-AA7C-987070732C3C}" type="slidenum">
              <a:rPr lang="en-US"/>
              <a:pPr>
                <a:defRPr/>
              </a:pPr>
              <a:t>‹#›</a:t>
            </a:fld>
            <a:endParaRPr lang="en-US"/>
          </a:p>
        </p:txBody>
      </p:sp>
    </p:spTree>
    <p:extLst>
      <p:ext uri="{BB962C8B-B14F-4D97-AF65-F5344CB8AC3E}">
        <p14:creationId xmlns:p14="http://schemas.microsoft.com/office/powerpoint/2010/main" val="491646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929218" y="332604"/>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a:t>July 2023</a:t>
            </a:r>
            <a:endParaRPr lang="en-US" dirty="0"/>
          </a:p>
        </p:txBody>
      </p:sp>
      <p:sp>
        <p:nvSpPr>
          <p:cNvPr id="1029" name="Rectangle 5"/>
          <p:cNvSpPr>
            <a:spLocks noGrp="1" noChangeArrowheads="1"/>
          </p:cNvSpPr>
          <p:nvPr>
            <p:ph type="ftr" sz="quarter" idx="3"/>
          </p:nvPr>
        </p:nvSpPr>
        <p:spPr bwMode="auto">
          <a:xfrm>
            <a:off x="9224642" y="6475413"/>
            <a:ext cx="21672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Dorothy Stanley, HP Enterprise</a:t>
            </a:r>
          </a:p>
        </p:txBody>
      </p:sp>
      <p:sp>
        <p:nvSpPr>
          <p:cNvPr id="1030" name="Rectangle 6"/>
          <p:cNvSpPr>
            <a:spLocks noGrp="1" noChangeArrowheads="1"/>
          </p:cNvSpPr>
          <p:nvPr>
            <p:ph type="sldNum" sz="quarter" idx="4"/>
          </p:nvPr>
        </p:nvSpPr>
        <p:spPr bwMode="auto">
          <a:xfrm>
            <a:off x="5879101"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AA0DB6A0-3FAC-4C50-B855-05E2EFEC7C93}" type="slidenum">
              <a:rPr lang="en-US"/>
              <a:pPr>
                <a:defRPr/>
              </a:pPr>
              <a:t>‹#›</a:t>
            </a:fld>
            <a:endParaRPr lang="en-US"/>
          </a:p>
        </p:txBody>
      </p:sp>
      <p:sp>
        <p:nvSpPr>
          <p:cNvPr id="1031" name="Rectangle 7"/>
          <p:cNvSpPr>
            <a:spLocks noChangeArrowheads="1"/>
          </p:cNvSpPr>
          <p:nvPr/>
        </p:nvSpPr>
        <p:spPr bwMode="auto">
          <a:xfrm>
            <a:off x="7862238"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457200">
              <a:defRPr sz="2400" b="1">
                <a:solidFill>
                  <a:schemeClr val="tx1"/>
                </a:solidFill>
                <a:latin typeface="Times New Roman" panose="02020603050405020304" pitchFamily="18" charset="0"/>
              </a:defRPr>
            </a:lvl5pPr>
            <a:lvl6pPr marL="914400" eaLnBrk="0" fontAlgn="base" hangingPunct="0">
              <a:spcBef>
                <a:spcPct val="0"/>
              </a:spcBef>
              <a:spcAft>
                <a:spcPct val="0"/>
              </a:spcAft>
              <a:defRPr sz="2400" b="1">
                <a:solidFill>
                  <a:schemeClr val="tx1"/>
                </a:solidFill>
                <a:latin typeface="Times New Roman" panose="02020603050405020304" pitchFamily="18" charset="0"/>
              </a:defRPr>
            </a:lvl6pPr>
            <a:lvl7pPr marL="1371600" eaLnBrk="0" fontAlgn="base" hangingPunct="0">
              <a:spcBef>
                <a:spcPct val="0"/>
              </a:spcBef>
              <a:spcAft>
                <a:spcPct val="0"/>
              </a:spcAft>
              <a:defRPr sz="2400" b="1">
                <a:solidFill>
                  <a:schemeClr val="tx1"/>
                </a:solidFill>
                <a:latin typeface="Times New Roman" panose="02020603050405020304" pitchFamily="18" charset="0"/>
              </a:defRPr>
            </a:lvl7pPr>
            <a:lvl8pPr marL="1828800" eaLnBrk="0" fontAlgn="base" hangingPunct="0">
              <a:spcBef>
                <a:spcPct val="0"/>
              </a:spcBef>
              <a:spcAft>
                <a:spcPct val="0"/>
              </a:spcAft>
              <a:defRPr sz="2400" b="1">
                <a:solidFill>
                  <a:schemeClr val="tx1"/>
                </a:solidFill>
                <a:latin typeface="Times New Roman" panose="02020603050405020304" pitchFamily="18" charset="0"/>
              </a:defRPr>
            </a:lvl8pPr>
            <a:lvl9pPr marL="22860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defRPr/>
            </a:pPr>
            <a:r>
              <a:rPr lang="en-US" sz="1800" dirty="0"/>
              <a:t>doc.: IEEE 802.11-23/0980r0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a:p>
        </p:txBody>
      </p:sp>
      <p:sp>
        <p:nvSpPr>
          <p:cNvPr id="1033" name="Rectangle 9"/>
          <p:cNvSpPr>
            <a:spLocks noChangeArrowheads="1"/>
          </p:cNvSpPr>
          <p:nvPr/>
        </p:nvSpPr>
        <p:spPr bwMode="auto">
          <a:xfrm>
            <a:off x="914402" y="6475413"/>
            <a:ext cx="41998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Report</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a:p>
        </p:txBody>
      </p:sp>
    </p:spTree>
  </p:cSld>
  <p:clrMap bg1="lt1" tx1="dk1" bg2="lt2" tx2="dk2" accent1="accent1" accent2="accent2" accent3="accent3" accent4="accent4" accent5="accent5" accent6="accent6" hlink="hlink" folHlink="folHlink"/>
  <p:sldLayoutIdLst>
    <p:sldLayoutId id="2147485525" r:id="rId1"/>
    <p:sldLayoutId id="2147485548" r:id="rId2"/>
    <p:sldLayoutId id="2147485526" r:id="rId3"/>
    <p:sldLayoutId id="2147485527" r:id="rId4"/>
    <p:sldLayoutId id="2147485528" r:id="rId5"/>
    <p:sldLayoutId id="2147485529" r:id="rId6"/>
    <p:sldLayoutId id="2147485530" r:id="rId7"/>
    <p:sldLayoutId id="2147485531" r:id="rId8"/>
    <p:sldLayoutId id="2147485532" r:id="rId9"/>
    <p:sldLayoutId id="2147485533" r:id="rId10"/>
    <p:sldLayoutId id="2147485534" r:id="rId11"/>
    <p:sldLayoutId id="2147485535" r:id="rId12"/>
    <p:sldLayoutId id="2147485536"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Text Placeholder 2"/>
          <p:cNvSpPr>
            <a:spLocks noGrp="1"/>
          </p:cNvSpPr>
          <p:nvPr>
            <p:ph type="body" idx="1"/>
          </p:nvPr>
        </p:nvSpPr>
        <p:spPr bwMode="auto">
          <a:xfrm>
            <a:off x="609600" y="1600203"/>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smtClean="0">
                <a:solidFill>
                  <a:schemeClr val="tx1">
                    <a:tint val="75000"/>
                  </a:schemeClr>
                </a:solidFill>
              </a:defRPr>
            </a:lvl1pPr>
          </a:lstStyle>
          <a:p>
            <a:pPr>
              <a:defRPr/>
            </a:pPr>
            <a:r>
              <a:rPr lang="en-US"/>
              <a:t>July 2023</a:t>
            </a:r>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Dorothy Stanley, HP Enterprise</a:t>
            </a: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C23A8551-48C1-4729-80EE-98522A3CE5E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5537" r:id="rId1"/>
    <p:sldLayoutId id="2147485538" r:id="rId2"/>
    <p:sldLayoutId id="2147485539" r:id="rId3"/>
    <p:sldLayoutId id="2147485540" r:id="rId4"/>
    <p:sldLayoutId id="2147485541" r:id="rId5"/>
    <p:sldLayoutId id="2147485542" r:id="rId6"/>
    <p:sldLayoutId id="2147485543" r:id="rId7"/>
    <p:sldLayoutId id="2147485544" r:id="rId8"/>
    <p:sldLayoutId id="2147485545" r:id="rId9"/>
    <p:sldLayoutId id="2147485546" r:id="rId10"/>
    <p:sldLayoutId id="2147485547"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www.ieee802.org/19/"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9/documents"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ieee802.org/"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mentor.ieee.org/802/bp/StartPage" TargetMode="External"/><Relationship Id="rId4" Type="http://schemas.openxmlformats.org/officeDocument/2006/relationships/hyperlink" Target="https://ieee802.org/802tele_calendar.html"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hyperlink" Target="http://www.ieee802.org/11/PARs/index.html" TargetMode="Externa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urldefense.com/v3/__https:/mentor.ieee.org/802-ec/dcn/17/ec-17-0090-25-0PNP-ieee-802-lmsc-operations-manual.pdf__;!!NpxR!n0IGKRUN00vFNl02PJWK62HdgD_XUQZHUTqBfw27hr5Rw78Hrl8c65AAlPvylOdM0S0R8JiBtrILm_keyfUCCT-u$" TargetMode="External"/><Relationship Id="rId7" Type="http://schemas.openxmlformats.org/officeDocument/2006/relationships/hyperlink" Target="mailto:sroy@uw.edu"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mailto:T.Sandholm@cablelabs.com" TargetMode="External"/><Relationship Id="rId5" Type="http://schemas.openxmlformats.org/officeDocument/2006/relationships/hyperlink" Target="mailto:pchatzimisios@ihu.gr" TargetMode="External"/><Relationship Id="rId4" Type="http://schemas.openxmlformats.org/officeDocument/2006/relationships/hyperlink" Target="mailto:aiosifidis@ihu.gr"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11/11-11-1625-02-0000-comment-resolution-guide.doc" TargetMode="External"/><Relationship Id="rId7" Type="http://schemas.openxmlformats.org/officeDocument/2006/relationships/hyperlink" Target="https://mentor.ieee.org/802.11/dcn/18/11-18-1410-00-00ax-lb233-cr-spatial-reuse.docx" TargetMode="External"/><Relationship Id="rId2" Type="http://schemas.openxmlformats.org/officeDocument/2006/relationships/hyperlink" Target="https://mentor.ieee.org/802.11/dcn/13/11-13-0230-05-0000-comment-resolution-tutorial.ppt" TargetMode="External"/><Relationship Id="rId1" Type="http://schemas.openxmlformats.org/officeDocument/2006/relationships/slideLayout" Target="../slideLayouts/slideLayout2.xml"/><Relationship Id="rId6" Type="http://schemas.openxmlformats.org/officeDocument/2006/relationships/hyperlink" Target="https://mentor.ieee.org/802.11/dcn/18/11-18-0669-04-000m-revmd-mac-comments-assigned-to-hamilton.docx" TargetMode="External"/><Relationship Id="rId5" Type="http://schemas.openxmlformats.org/officeDocument/2006/relationships/hyperlink" Target="https://mentor.ieee.org/802.11/dcn/18/11-18-0930-00-000m-cid-1007.docx" TargetMode="External"/><Relationship Id="rId4" Type="http://schemas.openxmlformats.org/officeDocument/2006/relationships/hyperlink" Target="https://mentor.ieee.org/802.11/dcn/18/11-18-0237-00-000m-cid-177.docx"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grouper.ieee.org/groups/802/11/Rules/2018-03%20Liaison%20submission%20template.docx" TargetMode="External"/><Relationship Id="rId2" Type="http://schemas.openxmlformats.org/officeDocument/2006/relationships/hyperlink" Target="https://mentor.ieee.org/802.11/dcn/22/11-22-1967-01-0000-working-group-motions-templates.pptx"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12-01-00EC-802-liaison-template.docx" TargetMode="External"/><Relationship Id="rId5" Type="http://schemas.openxmlformats.org/officeDocument/2006/relationships/hyperlink" Target="https://mentor.ieee.org/802-ec/dcn/18/ec-18-0064-01-0PNP-csd-template-in-doc-format.doc" TargetMode="External"/><Relationship Id="rId4" Type="http://schemas.openxmlformats.org/officeDocument/2006/relationships/hyperlink" Target="https://mentor.ieee.org/802-ec/dcn/16/ec-16-0170-04-00EC-802-ec-motion-template.pptx"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3/11-23-0917-00-0000-liaison-from-wfa-re-energy-efficiency.doc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grouper.ieee.org/groups/802/11/Liaisons/Liaisons-and-External-Communications.html"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s://mentor.ieee.org/802-ec/dcn/23/ec-23-0003" TargetMode="External"/><Relationship Id="rId3" Type="http://schemas.openxmlformats.org/officeDocument/2006/relationships/hyperlink" Target="https://mentor.ieee.org/802.11/dcn/23/11-23-0979" TargetMode="External"/><Relationship Id="rId7" Type="http://schemas.openxmlformats.org/officeDocument/2006/relationships/hyperlink" Target="https://mentor.ieee.org/802.11/dcn/23/11-23-0986" TargetMode="External"/><Relationship Id="rId12" Type="http://schemas.openxmlformats.org/officeDocument/2006/relationships/hyperlink" Target="https://mentor.ieee.org/802.11/dcn/23/11-23-0886"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mentor.ieee.org/802.11/dcn/23/11-23-0978" TargetMode="External"/><Relationship Id="rId11" Type="http://schemas.openxmlformats.org/officeDocument/2006/relationships/hyperlink" Target="https://mentor.ieee.org/802.11/dcn/23/11-23-0987" TargetMode="External"/><Relationship Id="rId5" Type="http://schemas.openxmlformats.org/officeDocument/2006/relationships/hyperlink" Target="https://mentor.ieee.org/802.11/dcn/23/11-23-0985" TargetMode="External"/><Relationship Id="rId10" Type="http://schemas.openxmlformats.org/officeDocument/2006/relationships/hyperlink" Target="https://mentor.ieee.org/802.11/dcn/23/11-23-0999" TargetMode="External"/><Relationship Id="rId4" Type="http://schemas.openxmlformats.org/officeDocument/2006/relationships/hyperlink" Target="https://mentor.ieee.org/802.11/dcn/23/11-23-0980" TargetMode="External"/><Relationship Id="rId9" Type="http://schemas.openxmlformats.org/officeDocument/2006/relationships/hyperlink" Target="https://mentor.ieee.org/802.11/dcn/23/11-23-0981"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802.org/18/" TargetMode="External"/><Relationship Id="rId2" Type="http://schemas.openxmlformats.org/officeDocument/2006/relationships/hyperlink" Target="https://mentor.ieee.org/802.18/documents" TargetMode="External"/><Relationship Id="rId1" Type="http://schemas.openxmlformats.org/officeDocument/2006/relationships/slideLayout" Target="../slideLayouts/slideLayout2.xml"/><Relationship Id="rId4" Type="http://schemas.openxmlformats.org/officeDocument/2006/relationships/hyperlink" Target="https://ieee802.org/802tele_calendar.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Rectangle 2"/>
          <p:cNvSpPr>
            <a:spLocks noGrp="1" noChangeArrowheads="1"/>
          </p:cNvSpPr>
          <p:nvPr>
            <p:ph type="title"/>
          </p:nvPr>
        </p:nvSpPr>
        <p:spPr>
          <a:noFill/>
        </p:spPr>
        <p:txBody>
          <a:bodyPr/>
          <a:lstStyle/>
          <a:p>
            <a:r>
              <a:rPr lang="en-US" dirty="0"/>
              <a:t>802.11 Working Group Opening Report</a:t>
            </a:r>
            <a:br>
              <a:rPr lang="en-US" dirty="0"/>
            </a:br>
            <a:r>
              <a:rPr lang="en-US" dirty="0"/>
              <a:t>July 2023</a:t>
            </a:r>
          </a:p>
        </p:txBody>
      </p:sp>
      <p:sp>
        <p:nvSpPr>
          <p:cNvPr id="6150" name="Rectangle 6"/>
          <p:cNvSpPr>
            <a:spLocks noGrp="1" noChangeArrowheads="1"/>
          </p:cNvSpPr>
          <p:nvPr>
            <p:ph idx="1"/>
          </p:nvPr>
        </p:nvSpPr>
        <p:spPr>
          <a:noFill/>
        </p:spPr>
        <p:txBody>
          <a:bodyPr/>
          <a:lstStyle/>
          <a:p>
            <a:pPr algn="ctr">
              <a:lnSpc>
                <a:spcPct val="90000"/>
              </a:lnSpc>
              <a:buFontTx/>
              <a:buNone/>
            </a:pPr>
            <a:r>
              <a:rPr lang="en-US" sz="2000" dirty="0"/>
              <a:t>Date:</a:t>
            </a:r>
            <a:r>
              <a:rPr lang="en-US" sz="2000" b="0" dirty="0"/>
              <a:t> 2023-07-09</a:t>
            </a:r>
          </a:p>
          <a:p>
            <a:pPr algn="ctr">
              <a:lnSpc>
                <a:spcPct val="90000"/>
              </a:lnSpc>
              <a:buFontTx/>
              <a:buNone/>
            </a:pPr>
            <a:endParaRPr lang="en-US" sz="2000" b="0" dirty="0"/>
          </a:p>
        </p:txBody>
      </p:sp>
      <p:sp>
        <p:nvSpPr>
          <p:cNvPr id="2" name="Date Placeholder 1"/>
          <p:cNvSpPr>
            <a:spLocks noGrp="1"/>
          </p:cNvSpPr>
          <p:nvPr>
            <p:ph type="dt" sz="half" idx="10"/>
          </p:nvPr>
        </p:nvSpPr>
        <p:spPr/>
        <p:txBody>
          <a:bodyPr/>
          <a:lstStyle/>
          <a:p>
            <a:pPr>
              <a:defRPr/>
            </a:pPr>
            <a:r>
              <a:rPr lang="en-US"/>
              <a:t>July 2023</a:t>
            </a:r>
            <a:endParaRPr lang="en-US" dirty="0"/>
          </a:p>
        </p:txBody>
      </p:sp>
      <p:sp>
        <p:nvSpPr>
          <p:cNvPr id="614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graphicFrame>
        <p:nvGraphicFramePr>
          <p:cNvPr id="6151" name="Object 11"/>
          <p:cNvGraphicFramePr>
            <a:graphicFrameLocks noChangeAspect="1"/>
          </p:cNvGraphicFramePr>
          <p:nvPr>
            <p:extLst>
              <p:ext uri="{D42A27DB-BD31-4B8C-83A1-F6EECF244321}">
                <p14:modId xmlns:p14="http://schemas.microsoft.com/office/powerpoint/2010/main" val="1981379868"/>
              </p:ext>
            </p:extLst>
          </p:nvPr>
        </p:nvGraphicFramePr>
        <p:xfrm>
          <a:off x="2052432" y="2386013"/>
          <a:ext cx="7653337" cy="2566987"/>
        </p:xfrm>
        <a:graphic>
          <a:graphicData uri="http://schemas.openxmlformats.org/presentationml/2006/ole">
            <mc:AlternateContent xmlns:mc="http://schemas.openxmlformats.org/markup-compatibility/2006">
              <mc:Choice xmlns:v="urn:schemas-microsoft-com:vml" Requires="v">
                <p:oleObj name="Document" r:id="rId3" imgW="8286150" imgH="2777437" progId="Word.Document.8">
                  <p:embed/>
                </p:oleObj>
              </mc:Choice>
              <mc:Fallback>
                <p:oleObj name="Document" r:id="rId3" imgW="8286150" imgH="2777437" progId="Word.Document.8">
                  <p:embed/>
                  <p:pic>
                    <p:nvPicPr>
                      <p:cNvPr id="0" name=""/>
                      <p:cNvPicPr>
                        <a:picLocks noChangeAspect="1" noChangeArrowheads="1"/>
                      </p:cNvPicPr>
                      <p:nvPr/>
                    </p:nvPicPr>
                    <p:blipFill>
                      <a:blip r:embed="rId4"/>
                      <a:srcRect/>
                      <a:stretch>
                        <a:fillRect/>
                      </a:stretch>
                    </p:blipFill>
                    <p:spPr bwMode="auto">
                      <a:xfrm>
                        <a:off x="2052432" y="2386013"/>
                        <a:ext cx="7653337" cy="25669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52" name="Rectangle 12"/>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sz="2000"/>
              <a:t>Authors:</a:t>
            </a:r>
            <a:endParaRPr lang="en-US" sz="2000" b="0"/>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a:t>
            </a:fld>
            <a:endParaRPr lang="en-US"/>
          </a:p>
        </p:txBody>
      </p:sp>
    </p:spTree>
    <p:extLst>
      <p:ext uri="{BB962C8B-B14F-4D97-AF65-F5344CB8AC3E}">
        <p14:creationId xmlns:p14="http://schemas.microsoft.com/office/powerpoint/2010/main" val="1091391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M3.2 802.19 details</a:t>
            </a:r>
          </a:p>
        </p:txBody>
      </p:sp>
      <p:sp>
        <p:nvSpPr>
          <p:cNvPr id="13315" name="Content Placeholder 6"/>
          <p:cNvSpPr>
            <a:spLocks noGrp="1"/>
          </p:cNvSpPr>
          <p:nvPr>
            <p:ph idx="1"/>
          </p:nvPr>
        </p:nvSpPr>
        <p:spPr>
          <a:xfrm>
            <a:off x="914400" y="1824315"/>
            <a:ext cx="10363200" cy="4495800"/>
          </a:xfrm>
        </p:spPr>
        <p:txBody>
          <a:bodyPr/>
          <a:lstStyle/>
          <a:p>
            <a:pPr>
              <a:spcBef>
                <a:spcPts val="0"/>
              </a:spcBef>
              <a:buFont typeface="Arial" panose="020B0604020202020204" pitchFamily="34" charset="0"/>
              <a:buChar char="•"/>
            </a:pPr>
            <a:r>
              <a:rPr lang="en-US" dirty="0"/>
              <a:t>See </a:t>
            </a:r>
            <a:r>
              <a:rPr lang="en-US" dirty="0">
                <a:hlinkClick r:id="rId3"/>
              </a:rPr>
              <a:t>https://www.ieee802.org/19/</a:t>
            </a:r>
            <a:r>
              <a:rPr lang="en-US" dirty="0"/>
              <a:t> </a:t>
            </a:r>
          </a:p>
          <a:p>
            <a:pPr>
              <a:spcBef>
                <a:spcPts val="0"/>
              </a:spcBef>
              <a:buFont typeface="Arial" panose="020B0604020202020204" pitchFamily="34" charset="0"/>
              <a:buChar char="•"/>
            </a:pPr>
            <a:r>
              <a:rPr lang="en-US" altLang="en-US" dirty="0"/>
              <a:t>802.19 documents: </a:t>
            </a:r>
            <a:r>
              <a:rPr lang="en-US" altLang="en-US" dirty="0">
                <a:hlinkClick r:id="rId4"/>
              </a:rPr>
              <a:t>https://mentor.ieee.org/802.19/documents</a:t>
            </a:r>
            <a:endParaRPr lang="en-US" altLang="en-US" dirty="0"/>
          </a:p>
          <a:p>
            <a:pPr>
              <a:spcBef>
                <a:spcPts val="0"/>
              </a:spcBef>
              <a:buFont typeface="Arial" panose="020B0604020202020204" pitchFamily="34" charset="0"/>
              <a:buChar char="•"/>
            </a:pPr>
            <a:endParaRPr lang="en-US" altLang="en-US" sz="2400" dirty="0"/>
          </a:p>
          <a:p>
            <a:pPr lvl="1">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2200"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2023</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10</a:t>
            </a:fld>
            <a:endParaRPr lang="en-US"/>
          </a:p>
        </p:txBody>
      </p:sp>
    </p:spTree>
    <p:extLst>
      <p:ext uri="{BB962C8B-B14F-4D97-AF65-F5344CB8AC3E}">
        <p14:creationId xmlns:p14="http://schemas.microsoft.com/office/powerpoint/2010/main" val="1379785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Other 802 WG meetings</a:t>
            </a:r>
          </a:p>
        </p:txBody>
      </p:sp>
      <p:sp>
        <p:nvSpPr>
          <p:cNvPr id="13315" name="Content Placeholder 6"/>
          <p:cNvSpPr>
            <a:spLocks noGrp="1"/>
          </p:cNvSpPr>
          <p:nvPr>
            <p:ph idx="1"/>
          </p:nvPr>
        </p:nvSpPr>
        <p:spPr/>
        <p:txBody>
          <a:bodyPr/>
          <a:lstStyle/>
          <a:p>
            <a:pPr>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IEEE 802 website: </a:t>
            </a:r>
            <a:r>
              <a:rPr lang="en-US" dirty="0">
                <a:hlinkClick r:id="rId3"/>
              </a:rPr>
              <a:t>https://www.ieee802.org/</a:t>
            </a:r>
            <a:r>
              <a:rPr lang="en-US" dirty="0"/>
              <a:t> </a:t>
            </a:r>
          </a:p>
          <a:p>
            <a:pPr lvl="1">
              <a:spcBef>
                <a:spcPts val="0"/>
              </a:spcBef>
              <a:buFont typeface="Arial" panose="020B0604020202020204" pitchFamily="34" charset="0"/>
              <a:buChar char="•"/>
            </a:pPr>
            <a:r>
              <a:rPr lang="en-US" dirty="0"/>
              <a:t>Includes links to all WG webpages</a:t>
            </a:r>
          </a:p>
          <a:p>
            <a:pPr lvl="1">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Consolidated calendar: </a:t>
            </a:r>
            <a:r>
              <a:rPr lang="en-US" dirty="0">
                <a:hlinkClick r:id="rId4"/>
              </a:rPr>
              <a:t>https://ieee802.org/802tele_calendar.html</a:t>
            </a:r>
            <a:r>
              <a:rPr lang="en-US" dirty="0"/>
              <a:t> </a:t>
            </a:r>
          </a:p>
          <a:p>
            <a:pPr lvl="1">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Documents: 802.11, 15, 18, 19, 24: </a:t>
            </a:r>
            <a:r>
              <a:rPr lang="en-US" dirty="0">
                <a:hlinkClick r:id="rId5"/>
              </a:rPr>
              <a:t>https://mentor.ieee.org/802/bp/StartPage</a:t>
            </a:r>
            <a:r>
              <a:rPr lang="en-US" dirty="0"/>
              <a:t> </a:t>
            </a:r>
          </a:p>
          <a:p>
            <a:pPr marL="457200" lvl="1" indent="0">
              <a:spcBef>
                <a:spcPts val="0"/>
              </a:spcBef>
              <a:buNone/>
            </a:pPr>
            <a:endParaRPr lang="en-US" dirty="0"/>
          </a:p>
          <a:p>
            <a:pPr lvl="1">
              <a:spcBef>
                <a:spcPts val="0"/>
              </a:spcBef>
              <a:buFont typeface="Arial" panose="020B0604020202020204" pitchFamily="34" charset="0"/>
              <a:buChar char="•"/>
            </a:pPr>
            <a:endParaRPr lang="en-US" altLang="en-US"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2023</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11</a:t>
            </a:fld>
            <a:endParaRPr lang="en-US"/>
          </a:p>
        </p:txBody>
      </p:sp>
    </p:spTree>
    <p:extLst>
      <p:ext uri="{BB962C8B-B14F-4D97-AF65-F5344CB8AC3E}">
        <p14:creationId xmlns:p14="http://schemas.microsoft.com/office/powerpoint/2010/main" val="21673348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2171700" y="644426"/>
            <a:ext cx="7086600" cy="457200"/>
          </a:xfrm>
        </p:spPr>
        <p:txBody>
          <a:bodyPr/>
          <a:lstStyle/>
          <a:p>
            <a:r>
              <a:rPr lang="en-GB" dirty="0"/>
              <a:t>M4.1.1/W2.6 IEEE 802.11 Groups </a:t>
            </a:r>
          </a:p>
        </p:txBody>
      </p:sp>
      <p:graphicFrame>
        <p:nvGraphicFramePr>
          <p:cNvPr id="7" name="Group 148"/>
          <p:cNvGraphicFramePr>
            <a:graphicFrameLocks/>
          </p:cNvGraphicFramePr>
          <p:nvPr>
            <p:extLst>
              <p:ext uri="{D42A27DB-BD31-4B8C-83A1-F6EECF244321}">
                <p14:modId xmlns:p14="http://schemas.microsoft.com/office/powerpoint/2010/main" val="2866957658"/>
              </p:ext>
            </p:extLst>
          </p:nvPr>
        </p:nvGraphicFramePr>
        <p:xfrm>
          <a:off x="533401" y="1719575"/>
          <a:ext cx="5181601" cy="1938025"/>
        </p:xfrm>
        <a:graphic>
          <a:graphicData uri="http://schemas.openxmlformats.org/drawingml/2006/table">
            <a:tbl>
              <a:tblPr/>
              <a:tblGrid>
                <a:gridCol w="969537">
                  <a:extLst>
                    <a:ext uri="{9D8B030D-6E8A-4147-A177-3AD203B41FA5}">
                      <a16:colId xmlns:a16="http://schemas.microsoft.com/office/drawing/2014/main" val="20000"/>
                    </a:ext>
                  </a:extLst>
                </a:gridCol>
                <a:gridCol w="875652">
                  <a:extLst>
                    <a:ext uri="{9D8B030D-6E8A-4147-A177-3AD203B41FA5}">
                      <a16:colId xmlns:a16="http://schemas.microsoft.com/office/drawing/2014/main" val="20001"/>
                    </a:ext>
                  </a:extLst>
                </a:gridCol>
                <a:gridCol w="3336412">
                  <a:extLst>
                    <a:ext uri="{9D8B030D-6E8A-4147-A177-3AD203B41FA5}">
                      <a16:colId xmlns:a16="http://schemas.microsoft.com/office/drawing/2014/main" val="20002"/>
                    </a:ext>
                  </a:extLst>
                </a:gridCol>
              </a:tblGrid>
              <a:tr h="25555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WG &amp; Infrastructure</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461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WG</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WG11</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The IEEE 802.11 Working 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ARC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Architecture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COEX</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Coexistence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PAR</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PAR review</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802 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JTC1</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ISO/IEC JTC1/SC6</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bl>
          </a:graphicData>
        </a:graphic>
      </p:graphicFrame>
      <p:sp>
        <p:nvSpPr>
          <p:cNvPr id="2" name="Date Placeholder 1"/>
          <p:cNvSpPr>
            <a:spLocks noGrp="1"/>
          </p:cNvSpPr>
          <p:nvPr>
            <p:ph type="dt" sz="half" idx="10"/>
          </p:nvPr>
        </p:nvSpPr>
        <p:spPr/>
        <p:txBody>
          <a:bodyPr/>
          <a:lstStyle/>
          <a:p>
            <a:pPr>
              <a:defRPr/>
            </a:pPr>
            <a:r>
              <a:rPr lang="en-US"/>
              <a:t>July 2023</a:t>
            </a:r>
            <a:endParaRPr lang="en-US" dirty="0"/>
          </a:p>
        </p:txBody>
      </p:sp>
      <p:graphicFrame>
        <p:nvGraphicFramePr>
          <p:cNvPr id="6" name="Group 148"/>
          <p:cNvGraphicFramePr>
            <a:graphicFrameLocks/>
          </p:cNvGraphicFramePr>
          <p:nvPr>
            <p:extLst>
              <p:ext uri="{D42A27DB-BD31-4B8C-83A1-F6EECF244321}">
                <p14:modId xmlns:p14="http://schemas.microsoft.com/office/powerpoint/2010/main" val="3773928821"/>
              </p:ext>
            </p:extLst>
          </p:nvPr>
        </p:nvGraphicFramePr>
        <p:xfrm>
          <a:off x="533401" y="4114800"/>
          <a:ext cx="5181600" cy="1953580"/>
        </p:xfrm>
        <a:graphic>
          <a:graphicData uri="http://schemas.openxmlformats.org/drawingml/2006/table">
            <a:tbl>
              <a:tblPr/>
              <a:tblGrid>
                <a:gridCol w="973637">
                  <a:extLst>
                    <a:ext uri="{9D8B030D-6E8A-4147-A177-3AD203B41FA5}">
                      <a16:colId xmlns:a16="http://schemas.microsoft.com/office/drawing/2014/main" val="20000"/>
                    </a:ext>
                  </a:extLst>
                </a:gridCol>
                <a:gridCol w="873206">
                  <a:extLst>
                    <a:ext uri="{9D8B030D-6E8A-4147-A177-3AD203B41FA5}">
                      <a16:colId xmlns:a16="http://schemas.microsoft.com/office/drawing/2014/main" val="20001"/>
                    </a:ext>
                  </a:extLst>
                </a:gridCol>
                <a:gridCol w="3334757">
                  <a:extLst>
                    <a:ext uri="{9D8B030D-6E8A-4147-A177-3AD203B41FA5}">
                      <a16:colId xmlns:a16="http://schemas.microsoft.com/office/drawing/2014/main" val="20002"/>
                    </a:ext>
                  </a:extLst>
                </a:gridCol>
              </a:tblGrid>
              <a:tr h="35815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New Work</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WNG</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Wireless Next Generation</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AHG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ITU</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ITU Liaison </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TIG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AIML</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AI/ML in 802.11</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AMP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Ambient Power for IoT</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UHR</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Ultra High Reliability</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bl>
          </a:graphicData>
        </a:graphic>
      </p:graphicFrame>
      <p:graphicFrame>
        <p:nvGraphicFramePr>
          <p:cNvPr id="8" name="Group 148"/>
          <p:cNvGraphicFramePr>
            <a:graphicFrameLocks/>
          </p:cNvGraphicFramePr>
          <p:nvPr>
            <p:extLst>
              <p:ext uri="{D42A27DB-BD31-4B8C-83A1-F6EECF244321}">
                <p14:modId xmlns:p14="http://schemas.microsoft.com/office/powerpoint/2010/main" val="3784385892"/>
              </p:ext>
            </p:extLst>
          </p:nvPr>
        </p:nvGraphicFramePr>
        <p:xfrm>
          <a:off x="6248400" y="1719575"/>
          <a:ext cx="5744499" cy="4140299"/>
        </p:xfrm>
        <a:graphic>
          <a:graphicData uri="http://schemas.openxmlformats.org/drawingml/2006/table">
            <a:tbl>
              <a:tblPr/>
              <a:tblGrid>
                <a:gridCol w="838296">
                  <a:extLst>
                    <a:ext uri="{9D8B030D-6E8A-4147-A177-3AD203B41FA5}">
                      <a16:colId xmlns:a16="http://schemas.microsoft.com/office/drawing/2014/main" val="20000"/>
                    </a:ext>
                  </a:extLst>
                </a:gridCol>
                <a:gridCol w="1128150">
                  <a:extLst>
                    <a:ext uri="{9D8B030D-6E8A-4147-A177-3AD203B41FA5}">
                      <a16:colId xmlns:a16="http://schemas.microsoft.com/office/drawing/2014/main" val="20001"/>
                    </a:ext>
                  </a:extLst>
                </a:gridCol>
                <a:gridCol w="3778053">
                  <a:extLst>
                    <a:ext uri="{9D8B030D-6E8A-4147-A177-3AD203B41FA5}">
                      <a16:colId xmlns:a16="http://schemas.microsoft.com/office/drawing/2014/main" val="20002"/>
                    </a:ext>
                  </a:extLst>
                </a:gridCol>
              </a:tblGrid>
              <a:tr h="35815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Amendments/Revision</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AZ</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Next Generation Positioning (NGP)*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1"/>
                  </a:ext>
                </a:extLst>
              </a:tr>
              <a:tr h="3463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BB</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Light Communication (LC)**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BC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Enhanced Broadcast Service (BCS)**</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BD</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Enhancements for Next Gen V2X (NGV)*</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BE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Extremely High Throughput</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BF</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WLAN Sensing </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BH</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Randomized MAC Addresses (RCM)</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BI</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Enhanced Data Privacy Protection (EDP)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BK</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320 MHz Positioning</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ME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Revision (</a:t>
                      </a:r>
                      <a:r>
                        <a:rPr kumimoji="0" lang="en-US" sz="1600" b="0" i="0" u="none" strike="noStrike" cap="none" normalizeH="0" baseline="0" dirty="0" err="1">
                          <a:ln>
                            <a:noFill/>
                          </a:ln>
                          <a:solidFill>
                            <a:schemeClr val="tx1"/>
                          </a:solidFill>
                          <a:effectLst/>
                          <a:latin typeface="Times New Roman" pitchFamily="18" charset="0"/>
                        </a:rPr>
                        <a:t>REVme</a:t>
                      </a:r>
                      <a:r>
                        <a:rPr kumimoji="0" lang="en-US" sz="1600" b="0" i="0" u="none" strike="noStrike" cap="none" normalizeH="0" baseline="0" dirty="0">
                          <a:ln>
                            <a:noFill/>
                          </a:ln>
                          <a:solidFill>
                            <a:schemeClr val="tx1"/>
                          </a:solidFill>
                          <a:effectLst/>
                          <a:latin typeface="Times New Roman" pitchFamily="18" charset="0"/>
                        </a:rPr>
                        <a:t>)</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0"/>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600" b="0" i="0" u="none" strike="noStrike" cap="none" normalizeH="0" baseline="0" dirty="0">
                        <a:ln>
                          <a:noFill/>
                        </a:ln>
                        <a:solidFill>
                          <a:schemeClr val="tx1"/>
                        </a:solidFill>
                        <a:effectLst/>
                        <a:latin typeface="Times New Roman" pitchFamily="18" charset="0"/>
                      </a:endParaRP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600" b="0" i="1" u="none" strike="noStrike" cap="none" normalizeH="0" baseline="0" dirty="0">
                        <a:ln>
                          <a:noFill/>
                        </a:ln>
                        <a:solidFill>
                          <a:schemeClr val="tx1"/>
                        </a:solidFill>
                        <a:effectLst/>
                        <a:latin typeface="Times New Roman" pitchFamily="18" charset="0"/>
                      </a:endParaRP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1" u="none" strike="noStrike" cap="none" normalizeH="0" baseline="0" dirty="0">
                          <a:ln>
                            <a:noFill/>
                          </a:ln>
                          <a:solidFill>
                            <a:schemeClr val="tx1"/>
                          </a:solidFill>
                          <a:effectLst/>
                          <a:latin typeface="Times New Roman" pitchFamily="18" charset="0"/>
                        </a:rPr>
                        <a:t>*recently published, copy available</a:t>
                      </a:r>
                    </a:p>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1" u="none" strike="noStrike" cap="none" normalizeH="0" baseline="0" dirty="0">
                          <a:ln>
                            <a:noFill/>
                          </a:ln>
                          <a:solidFill>
                            <a:schemeClr val="tx1"/>
                          </a:solidFill>
                          <a:effectLst/>
                          <a:latin typeface="Times New Roman" pitchFamily="18" charset="0"/>
                        </a:rPr>
                        <a:t>**in IEEE-SA publication editing</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1"/>
                  </a:ext>
                </a:extLst>
              </a:tr>
            </a:tbl>
          </a:graphicData>
        </a:graphic>
      </p:graphicFrame>
      <p:sp>
        <p:nvSpPr>
          <p:cNvPr id="4" name="Footer Placeholder 3"/>
          <p:cNvSpPr>
            <a:spLocks noGrp="1"/>
          </p:cNvSpPr>
          <p:nvPr>
            <p:ph type="ftr" sz="quarter" idx="11"/>
          </p:nvPr>
        </p:nvSpPr>
        <p:spPr/>
        <p:txBody>
          <a:bodyPr/>
          <a:lstStyle/>
          <a:p>
            <a:pPr>
              <a:defRPr/>
            </a:pPr>
            <a:r>
              <a:rPr lang="en-US"/>
              <a:t>Dorothy Stanley, HP Enterprise</a:t>
            </a:r>
          </a:p>
        </p:txBody>
      </p:sp>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12</a:t>
            </a:fld>
            <a:endParaRPr lang="en-US"/>
          </a:p>
        </p:txBody>
      </p:sp>
    </p:spTree>
    <p:extLst>
      <p:ext uri="{BB962C8B-B14F-4D97-AF65-F5344CB8AC3E}">
        <p14:creationId xmlns:p14="http://schemas.microsoft.com/office/powerpoint/2010/main" val="37033237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72"/>
          <p:cNvSpPr>
            <a:spLocks noGrp="1" noChangeArrowheads="1"/>
          </p:cNvSpPr>
          <p:nvPr>
            <p:ph type="title"/>
          </p:nvPr>
        </p:nvSpPr>
        <p:spPr>
          <a:xfrm>
            <a:off x="2209800" y="685800"/>
            <a:ext cx="8915400" cy="685800"/>
          </a:xfrm>
        </p:spPr>
        <p:txBody>
          <a:bodyPr/>
          <a:lstStyle/>
          <a:p>
            <a:r>
              <a:rPr lang="en-GB" dirty="0"/>
              <a:t>M4.1.2 /W2.6</a:t>
            </a:r>
            <a:r>
              <a:rPr lang="en-US" dirty="0"/>
              <a:t> PAR Expiration/Renewal Schedule</a:t>
            </a:r>
          </a:p>
        </p:txBody>
      </p:sp>
      <p:graphicFrame>
        <p:nvGraphicFramePr>
          <p:cNvPr id="3247205" name="Group 101"/>
          <p:cNvGraphicFramePr>
            <a:graphicFrameLocks noGrp="1"/>
          </p:cNvGraphicFramePr>
          <p:nvPr>
            <p:ph idx="1"/>
            <p:extLst>
              <p:ext uri="{D42A27DB-BD31-4B8C-83A1-F6EECF244321}">
                <p14:modId xmlns:p14="http://schemas.microsoft.com/office/powerpoint/2010/main" val="2045845099"/>
              </p:ext>
            </p:extLst>
          </p:nvPr>
        </p:nvGraphicFramePr>
        <p:xfrm>
          <a:off x="3200400" y="1647614"/>
          <a:ext cx="5656072" cy="3388308"/>
        </p:xfrm>
        <a:graphic>
          <a:graphicData uri="http://schemas.openxmlformats.org/drawingml/2006/table">
            <a:tbl>
              <a:tblPr/>
              <a:tblGrid>
                <a:gridCol w="2685446">
                  <a:extLst>
                    <a:ext uri="{9D8B030D-6E8A-4147-A177-3AD203B41FA5}">
                      <a16:colId xmlns:a16="http://schemas.microsoft.com/office/drawing/2014/main" val="20000"/>
                    </a:ext>
                  </a:extLst>
                </a:gridCol>
                <a:gridCol w="2970626">
                  <a:extLst>
                    <a:ext uri="{9D8B030D-6E8A-4147-A177-3AD203B41FA5}">
                      <a16:colId xmlns:a16="http://schemas.microsoft.com/office/drawing/2014/main" val="20001"/>
                    </a:ext>
                  </a:extLst>
                </a:gridCol>
              </a:tblGrid>
              <a:tr h="38169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Project</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PAR Expiration Date</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a:ln>
                            <a:noFill/>
                          </a:ln>
                          <a:solidFill>
                            <a:schemeClr val="tx1"/>
                          </a:solidFill>
                          <a:effectLst/>
                          <a:latin typeface="Times New Roman" pitchFamily="18" charset="0"/>
                        </a:rPr>
                        <a:t>BB</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a:ln>
                            <a:noFill/>
                          </a:ln>
                          <a:solidFill>
                            <a:schemeClr val="tx1"/>
                          </a:solidFill>
                          <a:effectLst/>
                          <a:latin typeface="Times New Roman" pitchFamily="18" charset="0"/>
                        </a:rPr>
                        <a:t>31-DEC 2024</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BC</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a:ln>
                            <a:noFill/>
                          </a:ln>
                          <a:solidFill>
                            <a:schemeClr val="tx1"/>
                          </a:solidFill>
                          <a:effectLst/>
                          <a:latin typeface="Times New Roman" pitchFamily="18" charset="0"/>
                        </a:rPr>
                        <a:t>31-DEC 2024</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BE</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a:ln>
                            <a:noFill/>
                          </a:ln>
                          <a:solidFill>
                            <a:schemeClr val="tx1"/>
                          </a:solidFill>
                          <a:effectLst/>
                          <a:latin typeface="Times New Roman" pitchFamily="18" charset="0"/>
                        </a:rPr>
                        <a:t>31-DEC 2023</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solidFill>
                  </a:tcPr>
                </a:tc>
                <a:extLst>
                  <a:ext uri="{0D108BD9-81ED-4DB2-BD59-A6C34878D82A}">
                    <a16:rowId xmlns:a16="http://schemas.microsoft.com/office/drawing/2014/main" val="10004"/>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a:ln>
                            <a:noFill/>
                          </a:ln>
                          <a:solidFill>
                            <a:schemeClr val="tx1"/>
                          </a:solidFill>
                          <a:effectLst/>
                          <a:latin typeface="Times New Roman" pitchFamily="18" charset="0"/>
                        </a:rPr>
                        <a:t>BF</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a:ln>
                            <a:noFill/>
                          </a:ln>
                          <a:solidFill>
                            <a:schemeClr val="tx1"/>
                          </a:solidFill>
                          <a:effectLst/>
                          <a:latin typeface="Times New Roman" pitchFamily="18" charset="0"/>
                        </a:rPr>
                        <a:t>31-DEC 2024</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BH</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31-DEC 2025</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BI</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31-DEC 2025</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BK</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31-DEC 2026</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err="1">
                          <a:ln>
                            <a:noFill/>
                          </a:ln>
                          <a:solidFill>
                            <a:schemeClr val="tx1"/>
                          </a:solidFill>
                          <a:effectLst/>
                          <a:latin typeface="Times New Roman" pitchFamily="18" charset="0"/>
                        </a:rPr>
                        <a:t>REVme</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2025</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bl>
          </a:graphicData>
        </a:graphic>
      </p:graphicFrame>
      <p:sp>
        <p:nvSpPr>
          <p:cNvPr id="13345" name="Text Box 83"/>
          <p:cNvSpPr txBox="1">
            <a:spLocks noChangeArrowheads="1"/>
          </p:cNvSpPr>
          <p:nvPr/>
        </p:nvSpPr>
        <p:spPr bwMode="auto">
          <a:xfrm>
            <a:off x="304800" y="6073933"/>
            <a:ext cx="45989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800" dirty="0">
                <a:hlinkClick r:id="rId2"/>
              </a:rPr>
              <a:t>http://www.ieee802.org/11/PARs/index.html</a:t>
            </a:r>
            <a:endParaRPr lang="en-US" sz="1800" dirty="0"/>
          </a:p>
        </p:txBody>
      </p:sp>
      <p:sp>
        <p:nvSpPr>
          <p:cNvPr id="1334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 name="Date Placeholder 1"/>
          <p:cNvSpPr>
            <a:spLocks noGrp="1"/>
          </p:cNvSpPr>
          <p:nvPr>
            <p:ph type="dt" sz="half" idx="10"/>
          </p:nvPr>
        </p:nvSpPr>
        <p:spPr/>
        <p:txBody>
          <a:bodyPr/>
          <a:lstStyle/>
          <a:p>
            <a:pPr>
              <a:defRPr/>
            </a:pPr>
            <a:r>
              <a:rPr lang="en-US"/>
              <a:t>July 2023</a:t>
            </a:r>
            <a:endParaRPr lang="en-US" dirty="0"/>
          </a:p>
        </p:txBody>
      </p:sp>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13</a:t>
            </a:fld>
            <a:endParaRPr lang="en-US"/>
          </a:p>
        </p:txBody>
      </p:sp>
      <p:sp>
        <p:nvSpPr>
          <p:cNvPr id="4" name="TextBox 3"/>
          <p:cNvSpPr txBox="1"/>
          <p:nvPr/>
        </p:nvSpPr>
        <p:spPr>
          <a:xfrm>
            <a:off x="4921373" y="5612268"/>
            <a:ext cx="5780300" cy="369332"/>
          </a:xfrm>
          <a:prstGeom prst="rect">
            <a:avLst/>
          </a:prstGeom>
          <a:solidFill>
            <a:schemeClr val="accent4"/>
          </a:solidFill>
        </p:spPr>
        <p:txBody>
          <a:bodyPr wrap="none" rtlCol="0">
            <a:spAutoFit/>
          </a:bodyPr>
          <a:lstStyle/>
          <a:p>
            <a:r>
              <a:rPr lang="en-US" sz="1800" dirty="0"/>
              <a:t>PAR Extension Request – on September </a:t>
            </a:r>
            <a:r>
              <a:rPr lang="en-US" sz="1800" dirty="0" err="1"/>
              <a:t>NesCom</a:t>
            </a:r>
            <a:r>
              <a:rPr lang="en-US" sz="1800" dirty="0"/>
              <a:t> agenda</a:t>
            </a:r>
            <a:endParaRPr lang="en-GB" sz="1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2209800" y="930278"/>
            <a:ext cx="8534400" cy="822325"/>
          </a:xfrm>
        </p:spPr>
        <p:txBody>
          <a:bodyPr/>
          <a:lstStyle/>
          <a:p>
            <a:r>
              <a:rPr lang="en-GB" dirty="0"/>
              <a:t>M4.1.3 /W2.6 </a:t>
            </a:r>
            <a:r>
              <a:rPr lang="en-US" dirty="0"/>
              <a:t>802.11 WG Appointed positions</a:t>
            </a:r>
          </a:p>
        </p:txBody>
      </p:sp>
      <p:sp>
        <p:nvSpPr>
          <p:cNvPr id="76805" name="Rectangle 3"/>
          <p:cNvSpPr>
            <a:spLocks noGrp="1" noChangeArrowheads="1"/>
          </p:cNvSpPr>
          <p:nvPr>
            <p:ph type="body" idx="1"/>
          </p:nvPr>
        </p:nvSpPr>
        <p:spPr>
          <a:xfrm>
            <a:off x="1673228" y="1989138"/>
            <a:ext cx="8994775" cy="4114800"/>
          </a:xfrm>
        </p:spPr>
        <p:txBody>
          <a:bodyPr/>
          <a:lstStyle/>
          <a:p>
            <a:pPr>
              <a:defRPr/>
            </a:pPr>
            <a:r>
              <a:rPr lang="en-US" sz="2600" dirty="0"/>
              <a:t>WG Secretary – Stephen McCann</a:t>
            </a:r>
          </a:p>
          <a:p>
            <a:pPr>
              <a:defRPr/>
            </a:pPr>
            <a:r>
              <a:rPr lang="en-US" sz="2600" dirty="0"/>
              <a:t>Treasurer – Jon Rosdahl</a:t>
            </a:r>
          </a:p>
          <a:p>
            <a:pPr>
              <a:defRPr/>
            </a:pPr>
            <a:r>
              <a:rPr lang="en-US" sz="2600" dirty="0"/>
              <a:t>ANA Authority – Robert Stacey</a:t>
            </a:r>
          </a:p>
          <a:p>
            <a:pPr>
              <a:defRPr/>
            </a:pPr>
            <a:r>
              <a:rPr lang="en-US" sz="2600" dirty="0"/>
              <a:t>WG Technical Editors – Robert Stacey, TBD</a:t>
            </a:r>
          </a:p>
          <a:p>
            <a:pPr marL="0" indent="0">
              <a:buNone/>
              <a:defRPr/>
            </a:pPr>
            <a:endParaRPr lang="en-US" sz="2600" dirty="0"/>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 name="Date Placeholder 1"/>
          <p:cNvSpPr>
            <a:spLocks noGrp="1"/>
          </p:cNvSpPr>
          <p:nvPr>
            <p:ph type="dt" sz="half" idx="10"/>
          </p:nvPr>
        </p:nvSpPr>
        <p:spPr/>
        <p:txBody>
          <a:bodyPr/>
          <a:lstStyle/>
          <a:p>
            <a:pPr>
              <a:defRPr/>
            </a:pPr>
            <a:r>
              <a:rPr lang="en-US"/>
              <a:t>July 2023</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a:xfrm>
            <a:off x="1981200" y="142103"/>
            <a:ext cx="7239000" cy="381000"/>
          </a:xfrm>
        </p:spPr>
        <p:txBody>
          <a:bodyPr/>
          <a:lstStyle/>
          <a:p>
            <a:r>
              <a:rPr lang="en-GB" sz="2800" dirty="0"/>
              <a:t>M4.1.3 /W2.6</a:t>
            </a:r>
            <a:r>
              <a:rPr lang="en-US" sz="2800" dirty="0"/>
              <a:t> Officers</a:t>
            </a:r>
          </a:p>
        </p:txBody>
      </p:sp>
      <p:sp>
        <p:nvSpPr>
          <p:cNvPr id="1536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 name="Date Placeholder 1"/>
          <p:cNvSpPr>
            <a:spLocks noGrp="1"/>
          </p:cNvSpPr>
          <p:nvPr>
            <p:ph type="dt" sz="half" idx="10"/>
          </p:nvPr>
        </p:nvSpPr>
        <p:spPr/>
        <p:txBody>
          <a:bodyPr/>
          <a:lstStyle/>
          <a:p>
            <a:pPr>
              <a:defRPr/>
            </a:pPr>
            <a:r>
              <a:rPr lang="en-US"/>
              <a:t>July 2023</a:t>
            </a:r>
            <a:endParaRPr lang="en-US" dirty="0"/>
          </a:p>
        </p:txBody>
      </p:sp>
      <p:sp>
        <p:nvSpPr>
          <p:cNvPr id="4" name="TextBox 3"/>
          <p:cNvSpPr txBox="1"/>
          <p:nvPr/>
        </p:nvSpPr>
        <p:spPr>
          <a:xfrm>
            <a:off x="7162800" y="5979269"/>
            <a:ext cx="2743200" cy="338554"/>
          </a:xfrm>
          <a:prstGeom prst="rect">
            <a:avLst/>
          </a:prstGeom>
          <a:solidFill>
            <a:srgbClr val="FFFF00"/>
          </a:solidFill>
        </p:spPr>
        <p:txBody>
          <a:bodyPr wrap="square" rtlCol="0">
            <a:spAutoFit/>
          </a:bodyPr>
          <a:lstStyle/>
          <a:p>
            <a:r>
              <a:rPr lang="en-GB" sz="1600" dirty="0"/>
              <a:t>New since last session</a:t>
            </a:r>
          </a:p>
        </p:txBody>
      </p:sp>
      <p:graphicFrame>
        <p:nvGraphicFramePr>
          <p:cNvPr id="7" name="Group 148"/>
          <p:cNvGraphicFramePr>
            <a:graphicFrameLocks/>
          </p:cNvGraphicFramePr>
          <p:nvPr>
            <p:extLst>
              <p:ext uri="{D42A27DB-BD31-4B8C-83A1-F6EECF244321}">
                <p14:modId xmlns:p14="http://schemas.microsoft.com/office/powerpoint/2010/main" val="3185290289"/>
              </p:ext>
            </p:extLst>
          </p:nvPr>
        </p:nvGraphicFramePr>
        <p:xfrm>
          <a:off x="152400" y="897598"/>
          <a:ext cx="11734800" cy="4424542"/>
        </p:xfrm>
        <a:graphic>
          <a:graphicData uri="http://schemas.openxmlformats.org/drawingml/2006/table">
            <a:tbl>
              <a:tblPr/>
              <a:tblGrid>
                <a:gridCol w="5334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gridCol w="2362200">
                  <a:extLst>
                    <a:ext uri="{9D8B030D-6E8A-4147-A177-3AD203B41FA5}">
                      <a16:colId xmlns:a16="http://schemas.microsoft.com/office/drawing/2014/main" val="20002"/>
                    </a:ext>
                  </a:extLst>
                </a:gridCol>
                <a:gridCol w="3124200">
                  <a:extLst>
                    <a:ext uri="{9D8B030D-6E8A-4147-A177-3AD203B41FA5}">
                      <a16:colId xmlns:a16="http://schemas.microsoft.com/office/drawing/2014/main" val="20003"/>
                    </a:ext>
                  </a:extLst>
                </a:gridCol>
                <a:gridCol w="2971800">
                  <a:extLst>
                    <a:ext uri="{9D8B030D-6E8A-4147-A177-3AD203B41FA5}">
                      <a16:colId xmlns:a16="http://schemas.microsoft.com/office/drawing/2014/main" val="20004"/>
                    </a:ext>
                  </a:extLst>
                </a:gridCol>
                <a:gridCol w="2133600">
                  <a:extLst>
                    <a:ext uri="{9D8B030D-6E8A-4147-A177-3AD203B41FA5}">
                      <a16:colId xmlns:a16="http://schemas.microsoft.com/office/drawing/2014/main" val="20005"/>
                    </a:ext>
                  </a:extLst>
                </a:gridCol>
              </a:tblGrid>
              <a:tr h="25711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Cat</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Group</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Chair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Vice Chair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Technical Editor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 Secretary</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62262">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WG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Dorothy STANLEY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Jon ROSDAHL, Robert STACEY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Robert STACEY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Stephen MCCANN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ARC</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Mark HAMILTON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Joseph LEVY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Joseph LEVY</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err="1">
                          <a:ln>
                            <a:noFill/>
                          </a:ln>
                          <a:solidFill>
                            <a:schemeClr val="tx1"/>
                          </a:solidFill>
                          <a:effectLst/>
                          <a:latin typeface="Times New Roman" pitchFamily="18" charset="0"/>
                          <a:ea typeface="+mn-ea"/>
                          <a:cs typeface="+mn-cs"/>
                        </a:rPr>
                        <a:t>Coex</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Marc EMMELMANN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Richard KENNEDY, Manish KUMAR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Guido HIERTZ</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PAR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Jon ROSDAHL</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Michael MONTEMURRO</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Michael MONTEMURRO</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WNG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Jim LANSFORD</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Lei WANG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Lei WANG</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229938">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GB" sz="1400" b="1" i="0" u="none" strike="noStrike" kern="1200" cap="none" normalizeH="0" baseline="0" dirty="0">
                          <a:ln>
                            <a:noFill/>
                          </a:ln>
                          <a:solidFill>
                            <a:schemeClr val="tx1"/>
                          </a:solidFill>
                          <a:effectLst/>
                          <a:latin typeface="Times New Roman" pitchFamily="18" charset="0"/>
                          <a:ea typeface="+mn-ea"/>
                          <a:cs typeface="+mn-cs"/>
                        </a:rPr>
                        <a:t>TG</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GB" sz="1400" b="1" i="0" u="none" strike="noStrike" kern="1200" cap="none" normalizeH="0" baseline="0" dirty="0">
                          <a:ln>
                            <a:noFill/>
                          </a:ln>
                          <a:solidFill>
                            <a:schemeClr val="tx1"/>
                          </a:solidFill>
                          <a:effectLst/>
                          <a:latin typeface="Times New Roman" pitchFamily="18" charset="0"/>
                          <a:ea typeface="+mn-ea"/>
                          <a:cs typeface="+mn-cs"/>
                        </a:rPr>
                        <a:t>ME</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a:ln>
                            <a:noFill/>
                          </a:ln>
                          <a:solidFill>
                            <a:schemeClr val="tx1"/>
                          </a:solidFill>
                          <a:effectLst/>
                          <a:latin typeface="Times New Roman" pitchFamily="18" charset="0"/>
                          <a:ea typeface="+mn-ea"/>
                          <a:cs typeface="+mn-cs"/>
                        </a:rPr>
                        <a:t>Michael MONTEMURRO</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Mark HAMILTON, Mark RISON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Emily QI, Edward AU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Jon ROSDAHL</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BB</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Nikola SERAFIMOVSKI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Tuncer BAYKAS</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Volker JUNGNICKEL</a:t>
                      </a:r>
                      <a:br>
                        <a:rPr kumimoji="0" lang="en-US" sz="1400" b="1" i="0" u="none" strike="noStrike" kern="1200" cap="none" normalizeH="0" baseline="0" dirty="0">
                          <a:ln>
                            <a:noFill/>
                          </a:ln>
                          <a:solidFill>
                            <a:schemeClr val="tx1"/>
                          </a:solidFill>
                          <a:effectLst/>
                          <a:latin typeface="Times New Roman" pitchFamily="18" charset="0"/>
                          <a:ea typeface="+mn-ea"/>
                          <a:cs typeface="+mn-cs"/>
                        </a:rPr>
                      </a:br>
                      <a:r>
                        <a:rPr kumimoji="0" lang="en-US" sz="1400" b="1" i="0" u="none" strike="noStrike" kern="1200" cap="none" normalizeH="0" baseline="0" dirty="0">
                          <a:ln>
                            <a:noFill/>
                          </a:ln>
                          <a:solidFill>
                            <a:schemeClr val="tx1"/>
                          </a:solidFill>
                          <a:effectLst/>
                          <a:latin typeface="Times New Roman" pitchFamily="18" charset="0"/>
                          <a:ea typeface="+mn-ea"/>
                          <a:cs typeface="+mn-cs"/>
                        </a:rPr>
                        <a:t>Harry BIMS</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Volker JUNGNICKEL</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BC</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Marc EMMELMANN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Hitoshi MORIOKA, Stephen MCCANN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Carol ANSLEY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err="1">
                          <a:ln>
                            <a:noFill/>
                          </a:ln>
                          <a:solidFill>
                            <a:schemeClr val="tx1"/>
                          </a:solidFill>
                          <a:effectLst/>
                          <a:latin typeface="Times New Roman" pitchFamily="18" charset="0"/>
                          <a:ea typeface="+mn-ea"/>
                          <a:cs typeface="+mn-cs"/>
                        </a:rPr>
                        <a:t>Xiaofei</a:t>
                      </a:r>
                      <a:r>
                        <a:rPr kumimoji="0" lang="en-US" sz="1400" b="1" i="0" u="none" strike="noStrike" kern="1200" cap="none" normalizeH="0" baseline="0" dirty="0">
                          <a:ln>
                            <a:noFill/>
                          </a:ln>
                          <a:solidFill>
                            <a:schemeClr val="tx1"/>
                          </a:solidFill>
                          <a:effectLst/>
                          <a:latin typeface="Times New Roman" pitchFamily="18" charset="0"/>
                          <a:ea typeface="+mn-ea"/>
                          <a:cs typeface="+mn-cs"/>
                        </a:rPr>
                        <a:t> WANG</a:t>
                      </a:r>
                      <a:endParaRPr kumimoji="0" lang="en-GB"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BE</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Alfred ASTERJADHI </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Laurent CARIOU, Matthew FISCHER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Edward AU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Jason </a:t>
                      </a:r>
                      <a:r>
                        <a:rPr kumimoji="0" lang="en-US" sz="1400" b="1" i="0" u="none" strike="noStrike" kern="1200" cap="none" normalizeH="0" baseline="0" dirty="0" err="1">
                          <a:ln>
                            <a:noFill/>
                          </a:ln>
                          <a:solidFill>
                            <a:schemeClr val="tx1"/>
                          </a:solidFill>
                          <a:effectLst/>
                          <a:latin typeface="Times New Roman" pitchFamily="18" charset="0"/>
                          <a:ea typeface="+mn-ea"/>
                          <a:cs typeface="+mn-cs"/>
                        </a:rPr>
                        <a:t>Yuchen</a:t>
                      </a:r>
                      <a:r>
                        <a:rPr kumimoji="0" lang="en-US" sz="1400" b="1" i="0" u="none" strike="noStrike" kern="1200" cap="none" normalizeH="0" baseline="0" dirty="0">
                          <a:ln>
                            <a:noFill/>
                          </a:ln>
                          <a:solidFill>
                            <a:schemeClr val="tx1"/>
                          </a:solidFill>
                          <a:effectLst/>
                          <a:latin typeface="Times New Roman" pitchFamily="18" charset="0"/>
                          <a:ea typeface="+mn-ea"/>
                          <a:cs typeface="+mn-cs"/>
                        </a:rPr>
                        <a:t> GUO</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1"/>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BF</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Tony Xiao HAN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Sang KIM, Assaf KASHER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Claudio DA SILVA</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Leif WILHELMSSON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2"/>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BH</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Mark HAMILTON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Peter YEE, Stephen ORR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Carol ANSLEY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Peter YEE </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3"/>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Carol ANSLEY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Stephen MCCANN, Jerome HENRY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Po-Kai HUANG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Open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solidFill>
                  </a:tcPr>
                </a:tc>
                <a:extLst>
                  <a:ext uri="{0D108BD9-81ED-4DB2-BD59-A6C34878D82A}">
                    <a16:rowId xmlns:a16="http://schemas.microsoft.com/office/drawing/2014/main" val="10014"/>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BK</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Jonathan SEGEV</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Assaf KASHER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Roy WANT</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Dibakar DAS</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5"/>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AHG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ITU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Hassan YAGHOOBI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Richard KENNEDY</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6"/>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TIG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AIML</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Xiaofei WANG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Ming GAN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lang="en-GB" sz="1400" b="1" dirty="0" err="1"/>
                        <a:t>Liangxiao</a:t>
                      </a:r>
                      <a:r>
                        <a:rPr lang="en-GB" sz="1400" b="1" dirty="0"/>
                        <a:t> XIN</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7"/>
                  </a:ext>
                </a:extLst>
              </a:tr>
              <a:tr h="10668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AMP</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Bo SUN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Steve SHELLHAMMER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Hao WANG</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8"/>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UHR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Laurent CARIOU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Ross Jian YU</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3080851016"/>
                  </a:ext>
                </a:extLst>
              </a:tr>
            </a:tbl>
          </a:graphicData>
        </a:graphic>
      </p:graphicFrame>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15</a:t>
            </a:fld>
            <a:endParaRPr lang="en-US"/>
          </a:p>
        </p:txBody>
      </p:sp>
    </p:spTree>
    <p:extLst>
      <p:ext uri="{BB962C8B-B14F-4D97-AF65-F5344CB8AC3E}">
        <p14:creationId xmlns:p14="http://schemas.microsoft.com/office/powerpoint/2010/main" val="25579098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3055202" y="139980"/>
            <a:ext cx="5696362" cy="457200"/>
          </a:xfrm>
        </p:spPr>
        <p:txBody>
          <a:bodyPr/>
          <a:lstStyle/>
          <a:p>
            <a:r>
              <a:rPr lang="en-GB" sz="2400" dirty="0"/>
              <a:t>M4.1.4 /W2.6</a:t>
            </a:r>
            <a:r>
              <a:rPr lang="en-US" sz="2400" dirty="0"/>
              <a:t> IEEE 802.11 Revisions</a:t>
            </a:r>
          </a:p>
        </p:txBody>
      </p:sp>
      <p:sp>
        <p:nvSpPr>
          <p:cNvPr id="32787" name="Text Box 6"/>
          <p:cNvSpPr txBox="1">
            <a:spLocks noChangeArrowheads="1"/>
          </p:cNvSpPr>
          <p:nvPr/>
        </p:nvSpPr>
        <p:spPr bwMode="auto">
          <a:xfrm rot="16200000">
            <a:off x="469900" y="1388929"/>
            <a:ext cx="584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a:t>
            </a:r>
            <a:endParaRPr lang="en-US" sz="2000" dirty="0">
              <a:latin typeface="Tahoma" pitchFamily="34" charset="0"/>
              <a:ea typeface="ＭＳ Ｐゴシック" charset="-128"/>
              <a:cs typeface="Arial" pitchFamily="34" charset="0"/>
            </a:endParaRPr>
          </a:p>
        </p:txBody>
      </p:sp>
      <p:grpSp>
        <p:nvGrpSpPr>
          <p:cNvPr id="2" name="Group 1"/>
          <p:cNvGrpSpPr/>
          <p:nvPr/>
        </p:nvGrpSpPr>
        <p:grpSpPr>
          <a:xfrm>
            <a:off x="2744639" y="710932"/>
            <a:ext cx="1676400" cy="5218420"/>
            <a:chOff x="7391400" y="706218"/>
            <a:chExt cx="1676400" cy="5218420"/>
          </a:xfrm>
        </p:grpSpPr>
        <p:sp>
          <p:nvSpPr>
            <p:cNvPr id="32788" name="AutoShape 11"/>
            <p:cNvSpPr>
              <a:spLocks noChangeArrowheads="1"/>
            </p:cNvSpPr>
            <p:nvPr/>
          </p:nvSpPr>
          <p:spPr bwMode="auto">
            <a:xfrm>
              <a:off x="7391400" y="706218"/>
              <a:ext cx="1676400" cy="5218420"/>
            </a:xfrm>
            <a:prstGeom prst="cube">
              <a:avLst>
                <a:gd name="adj" fmla="val 4486"/>
              </a:avLst>
            </a:prstGeom>
            <a:solidFill>
              <a:srgbClr val="FFCC00"/>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-2016</a:t>
              </a:r>
            </a:p>
          </p:txBody>
        </p:sp>
        <p:sp>
          <p:nvSpPr>
            <p:cNvPr id="32792"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11aa</a:t>
              </a:r>
            </a:p>
            <a:p>
              <a:pPr algn="ctr"/>
              <a:r>
                <a:rPr lang="en-US" sz="1100" dirty="0">
                  <a:latin typeface="Tahoma" pitchFamily="34" charset="0"/>
                  <a:ea typeface="ＭＳ Ｐゴシック" charset="-128"/>
                  <a:cs typeface="Arial" pitchFamily="34" charset="0"/>
                </a:rPr>
                <a:t>Video Transport</a:t>
              </a:r>
            </a:p>
          </p:txBody>
        </p:sp>
        <p:sp>
          <p:nvSpPr>
            <p:cNvPr id="32793"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11ae</a:t>
              </a:r>
            </a:p>
            <a:p>
              <a:pPr algn="ctr"/>
              <a:r>
                <a:rPr lang="en-US" sz="1100" dirty="0" err="1">
                  <a:latin typeface="Tahoma" pitchFamily="34" charset="0"/>
                  <a:ea typeface="ＭＳ Ｐゴシック" charset="-128"/>
                  <a:cs typeface="Arial" pitchFamily="34" charset="0"/>
                </a:rPr>
                <a:t>QoS</a:t>
              </a:r>
              <a:r>
                <a:rPr lang="en-US" sz="1100" dirty="0">
                  <a:latin typeface="Tahoma" pitchFamily="34" charset="0"/>
                  <a:ea typeface="ＭＳ Ｐゴシック" charset="-128"/>
                  <a:cs typeface="Arial" pitchFamily="34" charset="0"/>
                </a:rPr>
                <a:t> Mgt Frames</a:t>
              </a:r>
            </a:p>
          </p:txBody>
        </p:sp>
        <p:sp>
          <p:nvSpPr>
            <p:cNvPr id="32795" name="AutoShape 41"/>
            <p:cNvSpPr>
              <a:spLocks noChangeArrowheads="1"/>
            </p:cNvSpPr>
            <p:nvPr/>
          </p:nvSpPr>
          <p:spPr bwMode="auto">
            <a:xfrm>
              <a:off x="7517720" y="452379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dirty="0">
                  <a:latin typeface="Tahoma" pitchFamily="34" charset="0"/>
                  <a:ea typeface="ＭＳ Ｐゴシック" charset="-128"/>
                  <a:cs typeface="Arial" pitchFamily="34" charset="0"/>
                </a:rPr>
                <a:t>11ac -VHT</a:t>
              </a:r>
            </a:p>
            <a:p>
              <a:pPr algn="ctr"/>
              <a:r>
                <a:rPr lang="en-US" sz="1050" dirty="0">
                  <a:latin typeface="Tahoma" pitchFamily="34" charset="0"/>
                  <a:ea typeface="ＭＳ Ｐゴシック" charset="-128"/>
                  <a:cs typeface="Arial" pitchFamily="34" charset="0"/>
                </a:rPr>
                <a:t>&gt;1 </a:t>
              </a:r>
              <a:r>
                <a:rPr lang="en-US" sz="1050" dirty="0" err="1">
                  <a:latin typeface="Tahoma" pitchFamily="34" charset="0"/>
                  <a:ea typeface="ＭＳ Ｐゴシック" charset="-128"/>
                  <a:cs typeface="Arial" pitchFamily="34" charset="0"/>
                </a:rPr>
                <a:t>Gbps</a:t>
              </a:r>
              <a:r>
                <a:rPr lang="en-US" sz="1050" dirty="0">
                  <a:latin typeface="Tahoma" pitchFamily="34" charset="0"/>
                  <a:ea typeface="ＭＳ Ｐゴシック" charset="-128"/>
                  <a:cs typeface="Arial" pitchFamily="34" charset="0"/>
                </a:rPr>
                <a:t> @ 5GHz</a:t>
              </a:r>
            </a:p>
          </p:txBody>
        </p:sp>
        <p:sp>
          <p:nvSpPr>
            <p:cNvPr id="32797" name="AutoShape 41"/>
            <p:cNvSpPr>
              <a:spLocks noChangeArrowheads="1"/>
            </p:cNvSpPr>
            <p:nvPr/>
          </p:nvSpPr>
          <p:spPr bwMode="auto">
            <a:xfrm>
              <a:off x="7524070" y="5098509"/>
              <a:ext cx="1295400" cy="436602"/>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11ad - VHT</a:t>
              </a:r>
            </a:p>
            <a:p>
              <a:pPr algn="ctr"/>
              <a:r>
                <a:rPr lang="en-US" sz="1000" dirty="0">
                  <a:latin typeface="Tahoma" pitchFamily="34" charset="0"/>
                  <a:ea typeface="ＭＳ Ｐゴシック" charset="-128"/>
                  <a:cs typeface="Arial" pitchFamily="34" charset="0"/>
                </a:rPr>
                <a:t>&gt;1 </a:t>
              </a:r>
              <a:r>
                <a:rPr lang="en-US" sz="1000" dirty="0" err="1">
                  <a:latin typeface="Tahoma" pitchFamily="34" charset="0"/>
                  <a:ea typeface="ＭＳ Ｐゴシック" charset="-128"/>
                  <a:cs typeface="Arial" pitchFamily="34" charset="0"/>
                </a:rPr>
                <a:t>Gbps</a:t>
              </a:r>
              <a:r>
                <a:rPr lang="en-US" sz="1000" dirty="0">
                  <a:latin typeface="Tahoma" pitchFamily="34" charset="0"/>
                  <a:ea typeface="ＭＳ Ｐゴシック" charset="-128"/>
                  <a:cs typeface="Arial" pitchFamily="34" charset="0"/>
                </a:rPr>
                <a:t> @ 60GHz</a:t>
              </a:r>
            </a:p>
          </p:txBody>
        </p:sp>
        <p:sp>
          <p:nvSpPr>
            <p:cNvPr id="32798" name="AutoShape 9"/>
            <p:cNvSpPr>
              <a:spLocks noChangeArrowheads="1"/>
            </p:cNvSpPr>
            <p:nvPr/>
          </p:nvSpPr>
          <p:spPr bwMode="auto">
            <a:xfrm>
              <a:off x="7510463" y="3960005"/>
              <a:ext cx="12954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11af</a:t>
              </a:r>
            </a:p>
            <a:p>
              <a:pPr algn="ctr"/>
              <a:r>
                <a:rPr lang="en-US" sz="1100" dirty="0">
                  <a:latin typeface="Tahoma" pitchFamily="34" charset="0"/>
                  <a:ea typeface="ＭＳ Ｐゴシック" charset="-128"/>
                  <a:cs typeface="Arial" pitchFamily="34" charset="0"/>
                </a:rPr>
                <a:t>TV Whitespace</a:t>
              </a:r>
            </a:p>
          </p:txBody>
        </p:sp>
      </p:grpSp>
      <p:sp>
        <p:nvSpPr>
          <p:cNvPr id="54" name="Right Arrow 53"/>
          <p:cNvSpPr/>
          <p:nvPr/>
        </p:nvSpPr>
        <p:spPr bwMode="auto">
          <a:xfrm rot="10800000">
            <a:off x="4184304" y="314728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sp>
        <p:nvSpPr>
          <p:cNvPr id="6" name="Footer Placeholder 5"/>
          <p:cNvSpPr>
            <a:spLocks noGrp="1"/>
          </p:cNvSpPr>
          <p:nvPr>
            <p:ph type="ftr" sz="quarter" idx="11"/>
          </p:nvPr>
        </p:nvSpPr>
        <p:spPr/>
        <p:txBody>
          <a:bodyPr/>
          <a:lstStyle/>
          <a:p>
            <a:pPr>
              <a:defRPr/>
            </a:pPr>
            <a:r>
              <a:rPr lang="en-US"/>
              <a:t>Dorothy Stanley, HP Enterprise</a:t>
            </a:r>
          </a:p>
        </p:txBody>
      </p:sp>
      <p:sp>
        <p:nvSpPr>
          <p:cNvPr id="7" name="Date Placeholder 6"/>
          <p:cNvSpPr>
            <a:spLocks noGrp="1"/>
          </p:cNvSpPr>
          <p:nvPr>
            <p:ph type="dt" sz="half" idx="10"/>
          </p:nvPr>
        </p:nvSpPr>
        <p:spPr/>
        <p:txBody>
          <a:bodyPr/>
          <a:lstStyle/>
          <a:p>
            <a:pPr>
              <a:defRPr/>
            </a:pPr>
            <a:r>
              <a:rPr lang="en-US"/>
              <a:t>July 2023</a:t>
            </a:r>
            <a:endParaRPr lang="en-US" dirty="0"/>
          </a:p>
        </p:txBody>
      </p:sp>
      <p:sp>
        <p:nvSpPr>
          <p:cNvPr id="47" name="Text Box 6"/>
          <p:cNvSpPr txBox="1">
            <a:spLocks noChangeArrowheads="1"/>
          </p:cNvSpPr>
          <p:nvPr/>
        </p:nvSpPr>
        <p:spPr bwMode="auto">
          <a:xfrm rot="16200000">
            <a:off x="157395" y="4593854"/>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PHY &amp; MAC</a:t>
            </a:r>
            <a:endParaRPr lang="en-US" sz="2000" dirty="0">
              <a:latin typeface="Tahoma" pitchFamily="34" charset="0"/>
              <a:ea typeface="ＭＳ Ｐゴシック" charset="-128"/>
              <a:cs typeface="Arial" pitchFamily="34" charset="0"/>
            </a:endParaRPr>
          </a:p>
        </p:txBody>
      </p:sp>
      <p:cxnSp>
        <p:nvCxnSpPr>
          <p:cNvPr id="10" name="Straight Arrow Connector 9"/>
          <p:cNvCxnSpPr/>
          <p:nvPr/>
        </p:nvCxnSpPr>
        <p:spPr bwMode="auto">
          <a:xfrm flipV="1">
            <a:off x="914400" y="686094"/>
            <a:ext cx="0" cy="260599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51" name="Straight Arrow Connector 50"/>
          <p:cNvCxnSpPr/>
          <p:nvPr/>
        </p:nvCxnSpPr>
        <p:spPr bwMode="auto">
          <a:xfrm>
            <a:off x="914400" y="3490862"/>
            <a:ext cx="0" cy="246305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 name="Straight Connector 13"/>
          <p:cNvCxnSpPr/>
          <p:nvPr/>
        </p:nvCxnSpPr>
        <p:spPr bwMode="auto">
          <a:xfrm>
            <a:off x="-224873" y="3360310"/>
            <a:ext cx="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1" name="Straight Connector 20"/>
          <p:cNvCxnSpPr/>
          <p:nvPr/>
        </p:nvCxnSpPr>
        <p:spPr bwMode="auto">
          <a:xfrm>
            <a:off x="685800" y="3375440"/>
            <a:ext cx="228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nvGrpSpPr>
          <p:cNvPr id="3" name="Group 2"/>
          <p:cNvGrpSpPr/>
          <p:nvPr/>
        </p:nvGrpSpPr>
        <p:grpSpPr>
          <a:xfrm>
            <a:off x="4575865" y="686091"/>
            <a:ext cx="2754440" cy="5211982"/>
            <a:chOff x="4419600" y="706218"/>
            <a:chExt cx="2797854" cy="5211982"/>
          </a:xfrm>
        </p:grpSpPr>
        <p:sp>
          <p:nvSpPr>
            <p:cNvPr id="32791" name="AutoShape 11"/>
            <p:cNvSpPr>
              <a:spLocks noChangeArrowheads="1"/>
            </p:cNvSpPr>
            <p:nvPr/>
          </p:nvSpPr>
          <p:spPr bwMode="auto">
            <a:xfrm>
              <a:off x="4419600" y="706218"/>
              <a:ext cx="2797854" cy="5211982"/>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dirty="0">
                  <a:latin typeface="Arial" panose="020B0604020202020204" pitchFamily="34" charset="0"/>
                  <a:cs typeface="Arial" panose="020B0604020202020204" pitchFamily="34" charset="0"/>
                </a:rPr>
                <a:t>802.11</a:t>
              </a:r>
            </a:p>
            <a:p>
              <a:pPr algn="ctr" eaLnBrk="0" hangingPunct="0"/>
              <a:r>
                <a:rPr lang="en-US" sz="1400" dirty="0">
                  <a:latin typeface="Arial" panose="020B0604020202020204" pitchFamily="34" charset="0"/>
                  <a:cs typeface="Arial" panose="020B0604020202020204" pitchFamily="34" charset="0"/>
                </a:rPr>
                <a:t>-2012</a:t>
              </a:r>
            </a:p>
          </p:txBody>
        </p:sp>
        <p:sp>
          <p:nvSpPr>
            <p:cNvPr id="32782" name="AutoShape 42"/>
            <p:cNvSpPr>
              <a:spLocks noChangeArrowheads="1"/>
            </p:cNvSpPr>
            <p:nvPr/>
          </p:nvSpPr>
          <p:spPr bwMode="auto">
            <a:xfrm>
              <a:off x="5933769" y="2362200"/>
              <a:ext cx="990600"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11w</a:t>
              </a:r>
            </a:p>
            <a:p>
              <a:pPr algn="ctr"/>
              <a:r>
                <a:rPr lang="en-US" sz="1000" dirty="0">
                  <a:latin typeface="Tahoma" pitchFamily="34" charset="0"/>
                  <a:ea typeface="ＭＳ Ｐゴシック" charset="-128"/>
                  <a:cs typeface="Arial" pitchFamily="34" charset="0"/>
                </a:rPr>
                <a:t>Management</a:t>
              </a:r>
            </a:p>
            <a:p>
              <a:pPr algn="ctr"/>
              <a:r>
                <a:rPr lang="en-US" sz="1000" dirty="0">
                  <a:latin typeface="Tahoma" pitchFamily="34" charset="0"/>
                  <a:ea typeface="ＭＳ Ｐゴシック" charset="-128"/>
                  <a:cs typeface="Arial" pitchFamily="34" charset="0"/>
                </a:rPr>
                <a:t>Frame </a:t>
              </a:r>
            </a:p>
            <a:p>
              <a:pPr algn="ctr"/>
              <a:r>
                <a:rPr lang="en-US" sz="1000" dirty="0">
                  <a:latin typeface="Tahoma" pitchFamily="34" charset="0"/>
                  <a:ea typeface="ＭＳ Ｐゴシック" charset="-128"/>
                  <a:cs typeface="Arial" pitchFamily="34" charset="0"/>
                </a:rPr>
                <a:t>Security</a:t>
              </a:r>
            </a:p>
          </p:txBody>
        </p:sp>
        <p:sp>
          <p:nvSpPr>
            <p:cNvPr id="32771" name="AutoShape 9"/>
            <p:cNvSpPr>
              <a:spLocks noChangeArrowheads="1"/>
            </p:cNvSpPr>
            <p:nvPr/>
          </p:nvSpPr>
          <p:spPr bwMode="auto">
            <a:xfrm>
              <a:off x="4490845" y="971550"/>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11k</a:t>
              </a:r>
            </a:p>
            <a:p>
              <a:pPr algn="ctr"/>
              <a:r>
                <a:rPr lang="en-US" sz="1000" dirty="0">
                  <a:latin typeface="Tahoma" pitchFamily="34" charset="0"/>
                  <a:ea typeface="ＭＳ Ｐゴシック" charset="-128"/>
                  <a:cs typeface="Arial" pitchFamily="34" charset="0"/>
                </a:rPr>
                <a:t>RRM</a:t>
              </a:r>
            </a:p>
          </p:txBody>
        </p:sp>
        <p:sp>
          <p:nvSpPr>
            <p:cNvPr id="32772" name="AutoShape 10"/>
            <p:cNvSpPr>
              <a:spLocks noChangeArrowheads="1"/>
            </p:cNvSpPr>
            <p:nvPr/>
          </p:nvSpPr>
          <p:spPr bwMode="auto">
            <a:xfrm>
              <a:off x="4490845" y="2758931"/>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11r</a:t>
              </a:r>
            </a:p>
            <a:p>
              <a:pPr algn="ctr"/>
              <a:r>
                <a:rPr lang="en-US" sz="1000" dirty="0">
                  <a:latin typeface="Tahoma" pitchFamily="34" charset="0"/>
                  <a:ea typeface="ＭＳ Ｐゴシック" charset="-128"/>
                  <a:cs typeface="Arial" pitchFamily="34" charset="0"/>
                </a:rPr>
                <a:t>Fast Roam</a:t>
              </a:r>
            </a:p>
          </p:txBody>
        </p:sp>
        <p:sp>
          <p:nvSpPr>
            <p:cNvPr id="32776" name="AutoShape 21"/>
            <p:cNvSpPr>
              <a:spLocks noChangeArrowheads="1"/>
            </p:cNvSpPr>
            <p:nvPr/>
          </p:nvSpPr>
          <p:spPr bwMode="auto">
            <a:xfrm>
              <a:off x="5951231" y="1526951"/>
              <a:ext cx="973138" cy="687388"/>
            </a:xfrm>
            <a:prstGeom prst="cube">
              <a:avLst>
                <a:gd name="adj" fmla="val 4486"/>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11v</a:t>
              </a:r>
            </a:p>
            <a:p>
              <a:pPr algn="ctr"/>
              <a:r>
                <a:rPr lang="en-US" sz="1000" dirty="0">
                  <a:latin typeface="Tahoma" pitchFamily="34" charset="0"/>
                  <a:ea typeface="ＭＳ Ｐゴシック" charset="-128"/>
                  <a:cs typeface="Arial" pitchFamily="34" charset="0"/>
                </a:rPr>
                <a:t>Network</a:t>
              </a:r>
            </a:p>
            <a:p>
              <a:pPr algn="ctr"/>
              <a:r>
                <a:rPr lang="en-US" sz="1000" dirty="0">
                  <a:latin typeface="Tahoma" pitchFamily="34" charset="0"/>
                  <a:ea typeface="ＭＳ Ｐゴシック" charset="-128"/>
                  <a:cs typeface="Arial" pitchFamily="34" charset="0"/>
                </a:rPr>
                <a:t>Management</a:t>
              </a:r>
            </a:p>
            <a:p>
              <a:pPr algn="ctr"/>
              <a:endParaRPr lang="en-US" sz="1000" dirty="0">
                <a:latin typeface="Tahoma" pitchFamily="34" charset="0"/>
                <a:ea typeface="ＭＳ Ｐゴシック" charset="-128"/>
                <a:cs typeface="Arial" pitchFamily="34" charset="0"/>
              </a:endParaRPr>
            </a:p>
          </p:txBody>
        </p:sp>
        <p:sp>
          <p:nvSpPr>
            <p:cNvPr id="32777" name="AutoShape 22"/>
            <p:cNvSpPr>
              <a:spLocks noChangeArrowheads="1"/>
            </p:cNvSpPr>
            <p:nvPr/>
          </p:nvSpPr>
          <p:spPr bwMode="auto">
            <a:xfrm>
              <a:off x="5942500" y="971056"/>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11s</a:t>
              </a:r>
            </a:p>
            <a:p>
              <a:pPr algn="ctr"/>
              <a:r>
                <a:rPr lang="en-US" sz="1000" dirty="0">
                  <a:latin typeface="Tahoma" pitchFamily="34" charset="0"/>
                  <a:ea typeface="ＭＳ Ｐゴシック" charset="-128"/>
                  <a:cs typeface="Arial" pitchFamily="34" charset="0"/>
                </a:rPr>
                <a:t>Mesh</a:t>
              </a:r>
            </a:p>
          </p:txBody>
        </p:sp>
        <p:sp>
          <p:nvSpPr>
            <p:cNvPr id="32778" name="AutoShape 23"/>
            <p:cNvSpPr>
              <a:spLocks noChangeArrowheads="1"/>
            </p:cNvSpPr>
            <p:nvPr/>
          </p:nvSpPr>
          <p:spPr bwMode="auto">
            <a:xfrm>
              <a:off x="4490845" y="1521618"/>
              <a:ext cx="975544" cy="5286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11u</a:t>
              </a:r>
            </a:p>
            <a:p>
              <a:pPr algn="ctr"/>
              <a:r>
                <a:rPr lang="en-US" sz="1000" dirty="0">
                  <a:latin typeface="Tahoma" pitchFamily="34" charset="0"/>
                  <a:ea typeface="ＭＳ Ｐゴシック" charset="-128"/>
                  <a:cs typeface="Arial" pitchFamily="34" charset="0"/>
                </a:rPr>
                <a:t>WIEN </a:t>
              </a:r>
            </a:p>
          </p:txBody>
        </p:sp>
        <p:sp>
          <p:nvSpPr>
            <p:cNvPr id="32779" name="AutoShape 24"/>
            <p:cNvSpPr>
              <a:spLocks noChangeArrowheads="1"/>
            </p:cNvSpPr>
            <p:nvPr/>
          </p:nvSpPr>
          <p:spPr bwMode="auto">
            <a:xfrm>
              <a:off x="5933769" y="4881563"/>
              <a:ext cx="999331"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Tahoma" pitchFamily="34" charset="0"/>
                  <a:cs typeface="Tahoma" pitchFamily="34" charset="0"/>
                </a:rPr>
                <a:t>11y</a:t>
              </a:r>
            </a:p>
            <a:p>
              <a:pPr algn="ctr" eaLnBrk="0" hangingPunct="0"/>
              <a:r>
                <a:rPr lang="en-US" sz="1000" dirty="0">
                  <a:solidFill>
                    <a:srgbClr val="000000"/>
                  </a:solidFill>
                  <a:latin typeface="Tahoma" pitchFamily="34" charset="0"/>
                  <a:ea typeface="Tahoma" pitchFamily="34" charset="0"/>
                  <a:cs typeface="Tahoma" pitchFamily="34" charset="0"/>
                </a:rPr>
                <a:t>Contention</a:t>
              </a:r>
            </a:p>
            <a:p>
              <a:pPr algn="ctr" eaLnBrk="0" hangingPunct="0"/>
              <a:r>
                <a:rPr lang="en-US" sz="1000" dirty="0">
                  <a:solidFill>
                    <a:srgbClr val="000000"/>
                  </a:solidFill>
                  <a:latin typeface="Tahoma" pitchFamily="34" charset="0"/>
                  <a:ea typeface="Tahoma" pitchFamily="34" charset="0"/>
                  <a:cs typeface="Tahoma" pitchFamily="34" charset="0"/>
                </a:rPr>
                <a:t>Based</a:t>
              </a:r>
            </a:p>
            <a:p>
              <a:pPr algn="ctr" eaLnBrk="0" hangingPunct="0"/>
              <a:r>
                <a:rPr lang="en-US" sz="1000" dirty="0">
                  <a:solidFill>
                    <a:srgbClr val="000000"/>
                  </a:solidFill>
                  <a:latin typeface="Tahoma" pitchFamily="34" charset="0"/>
                  <a:ea typeface="Tahoma" pitchFamily="34" charset="0"/>
                  <a:cs typeface="Tahoma" pitchFamily="34" charset="0"/>
                </a:rPr>
                <a:t>Protocol</a:t>
              </a:r>
            </a:p>
          </p:txBody>
        </p:sp>
        <p:sp>
          <p:nvSpPr>
            <p:cNvPr id="32781" name="AutoShape 41"/>
            <p:cNvSpPr>
              <a:spLocks noChangeArrowheads="1"/>
            </p:cNvSpPr>
            <p:nvPr/>
          </p:nvSpPr>
          <p:spPr bwMode="auto">
            <a:xfrm>
              <a:off x="5264551" y="3843133"/>
              <a:ext cx="990600" cy="757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11n</a:t>
              </a:r>
            </a:p>
            <a:p>
              <a:pPr algn="ctr"/>
              <a:r>
                <a:rPr lang="en-US" sz="1000" dirty="0">
                  <a:latin typeface="Tahoma" pitchFamily="34" charset="0"/>
                  <a:ea typeface="ＭＳ Ｐゴシック" charset="-128"/>
                  <a:cs typeface="Arial" pitchFamily="34" charset="0"/>
                </a:rPr>
                <a:t>High </a:t>
              </a:r>
            </a:p>
            <a:p>
              <a:pPr algn="ctr"/>
              <a:r>
                <a:rPr lang="en-US" sz="1000" dirty="0">
                  <a:latin typeface="Tahoma" pitchFamily="34" charset="0"/>
                  <a:ea typeface="ＭＳ Ｐゴシック" charset="-128"/>
                  <a:cs typeface="Arial" pitchFamily="34" charset="0"/>
                </a:rPr>
                <a:t>Throughput</a:t>
              </a:r>
            </a:p>
            <a:p>
              <a:pPr algn="ctr"/>
              <a:r>
                <a:rPr lang="en-US" sz="1000" dirty="0">
                  <a:latin typeface="Tahoma" pitchFamily="34" charset="0"/>
                  <a:ea typeface="ＭＳ Ｐゴシック" charset="-128"/>
                  <a:cs typeface="Arial" pitchFamily="34" charset="0"/>
                </a:rPr>
                <a:t>(&gt;100 Mbps)</a:t>
              </a:r>
            </a:p>
          </p:txBody>
        </p:sp>
        <p:sp>
          <p:nvSpPr>
            <p:cNvPr id="32783" name="AutoShape 43"/>
            <p:cNvSpPr>
              <a:spLocks noChangeArrowheads="1"/>
            </p:cNvSpPr>
            <p:nvPr/>
          </p:nvSpPr>
          <p:spPr bwMode="auto">
            <a:xfrm>
              <a:off x="4508865" y="2160984"/>
              <a:ext cx="952500" cy="47307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11z</a:t>
              </a:r>
            </a:p>
            <a:p>
              <a:pPr algn="ctr"/>
              <a:r>
                <a:rPr lang="en-US" sz="1000" dirty="0">
                  <a:latin typeface="Tahoma" pitchFamily="34" charset="0"/>
                  <a:ea typeface="ＭＳ Ｐゴシック" charset="-128"/>
                  <a:cs typeface="Arial" pitchFamily="34" charset="0"/>
                </a:rPr>
                <a:t>TDLS</a:t>
              </a:r>
            </a:p>
          </p:txBody>
        </p:sp>
        <p:sp>
          <p:nvSpPr>
            <p:cNvPr id="32784" name="AutoShape 44"/>
            <p:cNvSpPr>
              <a:spLocks noChangeArrowheads="1"/>
            </p:cNvSpPr>
            <p:nvPr/>
          </p:nvSpPr>
          <p:spPr bwMode="auto">
            <a:xfrm>
              <a:off x="4490839" y="4890112"/>
              <a:ext cx="962025" cy="7239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11p</a:t>
              </a:r>
            </a:p>
            <a:p>
              <a:pPr algn="ctr"/>
              <a:r>
                <a:rPr lang="en-US" sz="1000" dirty="0">
                  <a:latin typeface="Tahoma" pitchFamily="34" charset="0"/>
                  <a:ea typeface="ＭＳ Ｐゴシック" charset="-128"/>
                  <a:cs typeface="Arial" pitchFamily="34" charset="0"/>
                </a:rPr>
                <a:t>WAVE</a:t>
              </a:r>
            </a:p>
          </p:txBody>
        </p:sp>
      </p:grpSp>
      <p:sp>
        <p:nvSpPr>
          <p:cNvPr id="50" name="Right Arrow 49"/>
          <p:cNvSpPr/>
          <p:nvPr/>
        </p:nvSpPr>
        <p:spPr bwMode="auto">
          <a:xfrm rot="10800000">
            <a:off x="7178991" y="311314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grpSp>
        <p:nvGrpSpPr>
          <p:cNvPr id="4" name="Group 3"/>
          <p:cNvGrpSpPr/>
          <p:nvPr/>
        </p:nvGrpSpPr>
        <p:grpSpPr>
          <a:xfrm>
            <a:off x="7541801" y="733396"/>
            <a:ext cx="1463004" cy="5185555"/>
            <a:chOff x="2717240" y="739083"/>
            <a:chExt cx="1463004" cy="5185555"/>
          </a:xfrm>
        </p:grpSpPr>
        <p:sp>
          <p:nvSpPr>
            <p:cNvPr id="32799" name="AutoShape 11"/>
            <p:cNvSpPr>
              <a:spLocks noChangeArrowheads="1"/>
            </p:cNvSpPr>
            <p:nvPr/>
          </p:nvSpPr>
          <p:spPr bwMode="auto">
            <a:xfrm>
              <a:off x="2717240" y="739083"/>
              <a:ext cx="1463004"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dirty="0">
                  <a:latin typeface="Arial" panose="020B0604020202020204" pitchFamily="34" charset="0"/>
                  <a:cs typeface="Arial" panose="020B0604020202020204" pitchFamily="34" charset="0"/>
                </a:rPr>
                <a:t>802.11</a:t>
              </a:r>
            </a:p>
            <a:p>
              <a:pPr algn="ctr" eaLnBrk="0" hangingPunct="0"/>
              <a:r>
                <a:rPr lang="en-US" sz="1400" dirty="0">
                  <a:latin typeface="Arial" panose="020B0604020202020204" pitchFamily="34" charset="0"/>
                  <a:cs typeface="Arial" panose="020B0604020202020204" pitchFamily="34" charset="0"/>
                </a:rPr>
                <a:t>-2007</a:t>
              </a:r>
            </a:p>
          </p:txBody>
        </p:sp>
        <p:sp>
          <p:nvSpPr>
            <p:cNvPr id="32800" name="AutoShape 15"/>
            <p:cNvSpPr>
              <a:spLocks noChangeArrowheads="1"/>
            </p:cNvSpPr>
            <p:nvPr/>
          </p:nvSpPr>
          <p:spPr bwMode="auto">
            <a:xfrm>
              <a:off x="2896746" y="4954486"/>
              <a:ext cx="990897" cy="457200"/>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11g</a:t>
              </a:r>
            </a:p>
            <a:p>
              <a:pPr algn="ctr"/>
              <a:r>
                <a:rPr lang="en-US" sz="1000" dirty="0">
                  <a:latin typeface="Tahoma" pitchFamily="34" charset="0"/>
                  <a:ea typeface="ＭＳ Ｐゴシック" charset="-128"/>
                  <a:cs typeface="Arial" pitchFamily="34" charset="0"/>
                </a:rPr>
                <a:t>54 Mbps</a:t>
              </a:r>
            </a:p>
            <a:p>
              <a:pPr algn="ctr"/>
              <a:r>
                <a:rPr lang="en-US" sz="1000" dirty="0">
                  <a:latin typeface="Tahoma" pitchFamily="34" charset="0"/>
                  <a:ea typeface="ＭＳ Ｐゴシック" charset="-128"/>
                  <a:cs typeface="Arial" pitchFamily="34" charset="0"/>
                </a:rPr>
                <a:t>2.4GHz</a:t>
              </a:r>
            </a:p>
          </p:txBody>
        </p:sp>
        <p:sp>
          <p:nvSpPr>
            <p:cNvPr id="32801" name="AutoShape 16"/>
            <p:cNvSpPr>
              <a:spLocks noChangeArrowheads="1"/>
            </p:cNvSpPr>
            <p:nvPr/>
          </p:nvSpPr>
          <p:spPr bwMode="auto">
            <a:xfrm>
              <a:off x="2936107" y="1066800"/>
              <a:ext cx="990896"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11e</a:t>
              </a:r>
            </a:p>
            <a:p>
              <a:pPr algn="ctr"/>
              <a:r>
                <a:rPr lang="en-US" sz="1000" dirty="0" err="1">
                  <a:latin typeface="Tahoma" pitchFamily="34" charset="0"/>
                  <a:ea typeface="ＭＳ Ｐゴシック" charset="-128"/>
                  <a:cs typeface="Arial" pitchFamily="34" charset="0"/>
                </a:rPr>
                <a:t>QoS</a:t>
              </a:r>
              <a:endParaRPr lang="en-US" sz="1000" dirty="0">
                <a:latin typeface="Tahoma" pitchFamily="34" charset="0"/>
                <a:ea typeface="ＭＳ Ｐゴシック" charset="-128"/>
                <a:cs typeface="Arial" pitchFamily="34" charset="0"/>
              </a:endParaRPr>
            </a:p>
          </p:txBody>
        </p:sp>
        <p:sp>
          <p:nvSpPr>
            <p:cNvPr id="32802" name="AutoShape 17"/>
            <p:cNvSpPr>
              <a:spLocks noChangeArrowheads="1"/>
            </p:cNvSpPr>
            <p:nvPr/>
          </p:nvSpPr>
          <p:spPr bwMode="auto">
            <a:xfrm>
              <a:off x="2920265" y="2116931"/>
              <a:ext cx="969802"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11i</a:t>
              </a:r>
            </a:p>
            <a:p>
              <a:pPr algn="ctr"/>
              <a:r>
                <a:rPr lang="en-US" sz="1000" dirty="0">
                  <a:latin typeface="Tahoma" pitchFamily="34" charset="0"/>
                  <a:ea typeface="ＭＳ Ｐゴシック" charset="-128"/>
                  <a:cs typeface="Arial" pitchFamily="34" charset="0"/>
                </a:rPr>
                <a:t>Security</a:t>
              </a:r>
            </a:p>
          </p:txBody>
        </p:sp>
        <p:sp>
          <p:nvSpPr>
            <p:cNvPr id="32803" name="AutoShape 19"/>
            <p:cNvSpPr>
              <a:spLocks noChangeArrowheads="1"/>
            </p:cNvSpPr>
            <p:nvPr/>
          </p:nvSpPr>
          <p:spPr bwMode="auto">
            <a:xfrm>
              <a:off x="2937449" y="1515293"/>
              <a:ext cx="989554" cy="522783"/>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11h</a:t>
              </a:r>
            </a:p>
            <a:p>
              <a:pPr algn="ctr"/>
              <a:r>
                <a:rPr lang="en-US" sz="1000" dirty="0">
                  <a:latin typeface="Tahoma" pitchFamily="34" charset="0"/>
                  <a:ea typeface="ＭＳ Ｐゴシック" charset="-128"/>
                  <a:cs typeface="Arial" pitchFamily="34" charset="0"/>
                </a:rPr>
                <a:t>DFS &amp; TPC</a:t>
              </a:r>
            </a:p>
          </p:txBody>
        </p:sp>
        <p:sp>
          <p:nvSpPr>
            <p:cNvPr id="32804" name="AutoShape 18"/>
            <p:cNvSpPr>
              <a:spLocks noChangeArrowheads="1"/>
            </p:cNvSpPr>
            <p:nvPr/>
          </p:nvSpPr>
          <p:spPr bwMode="auto">
            <a:xfrm>
              <a:off x="2917522" y="4092342"/>
              <a:ext cx="990896"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11j</a:t>
              </a:r>
            </a:p>
            <a:p>
              <a:pPr algn="ctr"/>
              <a:r>
                <a:rPr lang="en-US" sz="1000" dirty="0">
                  <a:latin typeface="Tahoma" pitchFamily="34" charset="0"/>
                  <a:ea typeface="ＭＳ Ｐゴシック" charset="-128"/>
                  <a:cs typeface="Arial" pitchFamily="34" charset="0"/>
                </a:rPr>
                <a:t>JP bands</a:t>
              </a:r>
              <a:r>
                <a:rPr lang="en-US" sz="1000" dirty="0">
                  <a:solidFill>
                    <a:schemeClr val="bg1"/>
                  </a:solidFill>
                  <a:latin typeface="Tahoma" pitchFamily="34" charset="0"/>
                  <a:ea typeface="ＭＳ Ｐゴシック" charset="-128"/>
                  <a:cs typeface="Arial" pitchFamily="34" charset="0"/>
                </a:rPr>
                <a:t> </a:t>
              </a:r>
            </a:p>
          </p:txBody>
        </p:sp>
        <p:sp>
          <p:nvSpPr>
            <p:cNvPr id="40" name="AutoShape 18"/>
            <p:cNvSpPr>
              <a:spLocks noChangeArrowheads="1"/>
            </p:cNvSpPr>
            <p:nvPr/>
          </p:nvSpPr>
          <p:spPr bwMode="auto">
            <a:xfrm>
              <a:off x="2922200" y="2699543"/>
              <a:ext cx="998408" cy="376238"/>
            </a:xfrm>
            <a:prstGeom prst="cube">
              <a:avLst>
                <a:gd name="adj" fmla="val 6597"/>
              </a:avLst>
            </a:prstGeom>
            <a:solidFill>
              <a:schemeClr val="bg2">
                <a:lumMod val="20000"/>
                <a:lumOff val="80000"/>
              </a:schemeClr>
            </a:solidFill>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lgn="ctr">
                <a:defRPr/>
              </a:pPr>
              <a:r>
                <a:rPr lang="en-US" sz="1000" dirty="0">
                  <a:solidFill>
                    <a:schemeClr val="bg2">
                      <a:lumMod val="75000"/>
                    </a:schemeClr>
                  </a:solidFill>
                  <a:latin typeface="Tahoma" pitchFamily="34" charset="0"/>
                  <a:ea typeface="ＭＳ Ｐゴシック" charset="-128"/>
                  <a:cs typeface="Arial" charset="0"/>
                </a:rPr>
                <a:t>11f </a:t>
              </a:r>
            </a:p>
            <a:p>
              <a:pPr algn="ctr">
                <a:defRPr/>
              </a:pPr>
              <a:r>
                <a:rPr lang="en-US" sz="1000" dirty="0">
                  <a:solidFill>
                    <a:schemeClr val="bg2">
                      <a:lumMod val="75000"/>
                    </a:schemeClr>
                  </a:solidFill>
                  <a:latin typeface="Tahoma" pitchFamily="34" charset="0"/>
                  <a:ea typeface="ＭＳ Ｐゴシック" charset="-128"/>
                  <a:cs typeface="Arial" charset="0"/>
                </a:rPr>
                <a:t>Inter AP </a:t>
              </a:r>
            </a:p>
          </p:txBody>
        </p:sp>
      </p:grpSp>
      <p:sp>
        <p:nvSpPr>
          <p:cNvPr id="5" name="Right Arrow 4"/>
          <p:cNvSpPr/>
          <p:nvPr/>
        </p:nvSpPr>
        <p:spPr bwMode="auto">
          <a:xfrm rot="10800000">
            <a:off x="8891447" y="311314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grpSp>
        <p:nvGrpSpPr>
          <p:cNvPr id="8" name="Group 7"/>
          <p:cNvGrpSpPr/>
          <p:nvPr/>
        </p:nvGrpSpPr>
        <p:grpSpPr>
          <a:xfrm>
            <a:off x="9205088" y="733396"/>
            <a:ext cx="1175220" cy="5185555"/>
            <a:chOff x="1180690" y="739083"/>
            <a:chExt cx="1164003" cy="5185555"/>
          </a:xfrm>
        </p:grpSpPr>
        <p:sp>
          <p:nvSpPr>
            <p:cNvPr id="48" name="AutoShape 11"/>
            <p:cNvSpPr>
              <a:spLocks noChangeArrowheads="1"/>
            </p:cNvSpPr>
            <p:nvPr/>
          </p:nvSpPr>
          <p:spPr bwMode="auto">
            <a:xfrm>
              <a:off x="1180690" y="739083"/>
              <a:ext cx="1164003"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dirty="0">
                  <a:latin typeface="Arial" panose="020B0604020202020204" pitchFamily="34" charset="0"/>
                  <a:cs typeface="Arial" panose="020B0604020202020204" pitchFamily="34" charset="0"/>
                </a:rPr>
                <a:t>802.11</a:t>
              </a:r>
            </a:p>
            <a:p>
              <a:pPr algn="ctr" eaLnBrk="0" hangingPunct="0"/>
              <a:r>
                <a:rPr lang="en-US" sz="1400" dirty="0">
                  <a:latin typeface="Arial" panose="020B0604020202020204" pitchFamily="34" charset="0"/>
                  <a:cs typeface="Arial" panose="020B0604020202020204" pitchFamily="34" charset="0"/>
                </a:rPr>
                <a:t>-2003</a:t>
              </a:r>
            </a:p>
          </p:txBody>
        </p:sp>
        <p:sp>
          <p:nvSpPr>
            <p:cNvPr id="32773" name="AutoShape 14"/>
            <p:cNvSpPr>
              <a:spLocks noChangeArrowheads="1"/>
            </p:cNvSpPr>
            <p:nvPr/>
          </p:nvSpPr>
          <p:spPr bwMode="auto">
            <a:xfrm>
              <a:off x="1335530" y="4015172"/>
              <a:ext cx="833438" cy="536575"/>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11a </a:t>
              </a:r>
            </a:p>
            <a:p>
              <a:pPr algn="ctr"/>
              <a:r>
                <a:rPr lang="en-US" sz="1000" dirty="0">
                  <a:latin typeface="Tahoma" pitchFamily="34" charset="0"/>
                  <a:ea typeface="ＭＳ Ｐゴシック" charset="-128"/>
                  <a:cs typeface="Arial" pitchFamily="34" charset="0"/>
                </a:rPr>
                <a:t>54 Mbps</a:t>
              </a:r>
            </a:p>
            <a:p>
              <a:pPr algn="ctr"/>
              <a:r>
                <a:rPr lang="en-US" sz="1000" dirty="0">
                  <a:latin typeface="Tahoma" pitchFamily="34" charset="0"/>
                  <a:ea typeface="ＭＳ Ｐゴシック" charset="-128"/>
                  <a:cs typeface="Arial" pitchFamily="34" charset="0"/>
                </a:rPr>
                <a:t>5GHz</a:t>
              </a:r>
            </a:p>
          </p:txBody>
        </p:sp>
        <p:sp>
          <p:nvSpPr>
            <p:cNvPr id="32774" name="AutoShape 15"/>
            <p:cNvSpPr>
              <a:spLocks noChangeArrowheads="1"/>
            </p:cNvSpPr>
            <p:nvPr/>
          </p:nvSpPr>
          <p:spPr bwMode="auto">
            <a:xfrm>
              <a:off x="1316503" y="4905622"/>
              <a:ext cx="838200" cy="606426"/>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11b</a:t>
              </a:r>
            </a:p>
            <a:p>
              <a:pPr algn="ctr"/>
              <a:r>
                <a:rPr lang="en-US" sz="1000" dirty="0">
                  <a:latin typeface="Tahoma" pitchFamily="34" charset="0"/>
                  <a:ea typeface="ＭＳ Ｐゴシック" charset="-128"/>
                  <a:cs typeface="Arial" pitchFamily="34" charset="0"/>
                </a:rPr>
                <a:t>11 Mbps</a:t>
              </a:r>
            </a:p>
            <a:p>
              <a:pPr algn="ctr"/>
              <a:r>
                <a:rPr lang="en-US" sz="1000" dirty="0">
                  <a:latin typeface="Tahoma" pitchFamily="34" charset="0"/>
                  <a:ea typeface="ＭＳ Ｐゴシック" charset="-128"/>
                  <a:cs typeface="Arial" pitchFamily="34" charset="0"/>
                </a:rPr>
                <a:t>2.4GHz</a:t>
              </a:r>
            </a:p>
          </p:txBody>
        </p:sp>
        <p:sp>
          <p:nvSpPr>
            <p:cNvPr id="32775" name="AutoShape 18"/>
            <p:cNvSpPr>
              <a:spLocks noChangeArrowheads="1"/>
            </p:cNvSpPr>
            <p:nvPr/>
          </p:nvSpPr>
          <p:spPr bwMode="auto">
            <a:xfrm>
              <a:off x="1334038" y="2118109"/>
              <a:ext cx="838200"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11d</a:t>
              </a:r>
            </a:p>
            <a:p>
              <a:pPr algn="ctr"/>
              <a:r>
                <a:rPr lang="en-US" sz="1000" dirty="0">
                  <a:latin typeface="Tahoma" pitchFamily="34" charset="0"/>
                  <a:ea typeface="ＭＳ Ｐゴシック" charset="-128"/>
                  <a:cs typeface="Arial" pitchFamily="34" charset="0"/>
                </a:rPr>
                <a:t>Intl roaming</a:t>
              </a:r>
              <a:r>
                <a:rPr lang="en-US" sz="1000" dirty="0">
                  <a:solidFill>
                    <a:schemeClr val="bg1"/>
                  </a:solidFill>
                  <a:latin typeface="Tahoma" pitchFamily="34" charset="0"/>
                  <a:ea typeface="ＭＳ Ｐゴシック" charset="-128"/>
                  <a:cs typeface="Arial" pitchFamily="34" charset="0"/>
                </a:rPr>
                <a:t> </a:t>
              </a:r>
            </a:p>
          </p:txBody>
        </p:sp>
      </p:grpSp>
      <p:sp>
        <p:nvSpPr>
          <p:cNvPr id="55" name="Right Arrow 54"/>
          <p:cNvSpPr/>
          <p:nvPr/>
        </p:nvSpPr>
        <p:spPr bwMode="auto">
          <a:xfrm rot="10800000">
            <a:off x="10158785" y="3079053"/>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sp>
        <p:nvSpPr>
          <p:cNvPr id="32785" name="AutoShape 12"/>
          <p:cNvSpPr>
            <a:spLocks noChangeArrowheads="1"/>
          </p:cNvSpPr>
          <p:nvPr/>
        </p:nvSpPr>
        <p:spPr bwMode="auto">
          <a:xfrm>
            <a:off x="10591800" y="1421170"/>
            <a:ext cx="685800" cy="3810000"/>
          </a:xfrm>
          <a:prstGeom prst="cube">
            <a:avLst>
              <a:gd name="adj" fmla="val 4514"/>
            </a:avLst>
          </a:prstGeom>
          <a:solidFill>
            <a:srgbClr val="FFC000"/>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IEEE</a:t>
            </a:r>
          </a:p>
          <a:p>
            <a:pPr algn="ctr"/>
            <a:r>
              <a:rPr lang="en-US" sz="1400" dirty="0" err="1">
                <a:latin typeface="Arial" panose="020B0604020202020204" pitchFamily="34" charset="0"/>
                <a:cs typeface="Arial" panose="020B0604020202020204" pitchFamily="34" charset="0"/>
              </a:rPr>
              <a:t>Std</a:t>
            </a:r>
            <a:endParaRPr lang="en-US" sz="1400" dirty="0">
              <a:latin typeface="Arial" panose="020B0604020202020204" pitchFamily="34" charset="0"/>
              <a:cs typeface="Arial" panose="020B0604020202020204" pitchFamily="34" charset="0"/>
            </a:endParaRPr>
          </a:p>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 -1997</a:t>
            </a:r>
          </a:p>
          <a:p>
            <a:pPr algn="ctr"/>
            <a:endParaRPr lang="en-US" sz="1000" dirty="0">
              <a:latin typeface="Tahoma" pitchFamily="34" charset="0"/>
              <a:ea typeface="ＭＳ Ｐゴシック" charset="-128"/>
              <a:cs typeface="Arial" pitchFamily="34" charset="0"/>
            </a:endParaRPr>
          </a:p>
        </p:txBody>
      </p:sp>
      <p:sp>
        <p:nvSpPr>
          <p:cNvPr id="9" name="Slide Number Placeholder 8"/>
          <p:cNvSpPr>
            <a:spLocks noGrp="1"/>
          </p:cNvSpPr>
          <p:nvPr>
            <p:ph type="sldNum" sz="quarter" idx="12"/>
          </p:nvPr>
        </p:nvSpPr>
        <p:spPr/>
        <p:txBody>
          <a:bodyPr/>
          <a:lstStyle/>
          <a:p>
            <a:pPr>
              <a:defRPr/>
            </a:pPr>
            <a:r>
              <a:rPr lang="en-US"/>
              <a:t>Slide </a:t>
            </a:r>
            <a:fld id="{3FBD1F51-5136-477F-A21E-BB3B46CB0CD8}" type="slidenum">
              <a:rPr lang="en-US" smtClean="0"/>
              <a:pPr>
                <a:defRPr/>
              </a:pPr>
              <a:t>16</a:t>
            </a:fld>
            <a:endParaRPr lang="en-US"/>
          </a:p>
        </p:txBody>
      </p:sp>
      <p:grpSp>
        <p:nvGrpSpPr>
          <p:cNvPr id="49" name="Group 48"/>
          <p:cNvGrpSpPr/>
          <p:nvPr/>
        </p:nvGrpSpPr>
        <p:grpSpPr>
          <a:xfrm>
            <a:off x="911599" y="710932"/>
            <a:ext cx="1676400" cy="5218420"/>
            <a:chOff x="7391400" y="706218"/>
            <a:chExt cx="1676400" cy="5218420"/>
          </a:xfrm>
        </p:grpSpPr>
        <p:sp>
          <p:nvSpPr>
            <p:cNvPr id="52" name="AutoShape 11"/>
            <p:cNvSpPr>
              <a:spLocks noChangeArrowheads="1"/>
            </p:cNvSpPr>
            <p:nvPr/>
          </p:nvSpPr>
          <p:spPr bwMode="auto">
            <a:xfrm>
              <a:off x="7391400" y="706218"/>
              <a:ext cx="1676400" cy="5218420"/>
            </a:xfrm>
            <a:prstGeom prst="cube">
              <a:avLst>
                <a:gd name="adj" fmla="val 4486"/>
              </a:avLst>
            </a:prstGeom>
            <a:solidFill>
              <a:srgbClr val="FFCC00"/>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-2020</a:t>
              </a:r>
            </a:p>
          </p:txBody>
        </p:sp>
        <p:sp>
          <p:nvSpPr>
            <p:cNvPr id="53"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11aq</a:t>
              </a:r>
            </a:p>
            <a:p>
              <a:pPr algn="ctr"/>
              <a:r>
                <a:rPr lang="en-US" sz="1100" dirty="0">
                  <a:latin typeface="Tahoma" pitchFamily="34" charset="0"/>
                  <a:ea typeface="ＭＳ Ｐゴシック" charset="-128"/>
                  <a:cs typeface="Arial" pitchFamily="34" charset="0"/>
                </a:rPr>
                <a:t>Pre Association</a:t>
              </a:r>
            </a:p>
            <a:p>
              <a:pPr algn="ctr"/>
              <a:r>
                <a:rPr lang="en-US" sz="1100" dirty="0">
                  <a:latin typeface="Tahoma" pitchFamily="34" charset="0"/>
                  <a:ea typeface="ＭＳ Ｐゴシック" charset="-128"/>
                  <a:cs typeface="Arial" pitchFamily="34" charset="0"/>
                </a:rPr>
                <a:t>Discovery</a:t>
              </a:r>
            </a:p>
          </p:txBody>
        </p:sp>
        <p:sp>
          <p:nvSpPr>
            <p:cNvPr id="56"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11ak</a:t>
              </a:r>
            </a:p>
            <a:p>
              <a:pPr algn="ctr"/>
              <a:r>
                <a:rPr lang="en-US" sz="1100" dirty="0">
                  <a:latin typeface="Tahoma" pitchFamily="34" charset="0"/>
                  <a:ea typeface="ＭＳ Ｐゴシック" charset="-128"/>
                  <a:cs typeface="Arial" pitchFamily="34" charset="0"/>
                </a:rPr>
                <a:t>General Link</a:t>
              </a:r>
            </a:p>
          </p:txBody>
        </p:sp>
        <p:sp>
          <p:nvSpPr>
            <p:cNvPr id="57" name="AutoShape 41"/>
            <p:cNvSpPr>
              <a:spLocks noChangeArrowheads="1"/>
            </p:cNvSpPr>
            <p:nvPr/>
          </p:nvSpPr>
          <p:spPr bwMode="auto">
            <a:xfrm>
              <a:off x="7550534" y="395570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dirty="0">
                  <a:latin typeface="Tahoma" pitchFamily="34" charset="0"/>
                  <a:ea typeface="ＭＳ Ｐゴシック" charset="-128"/>
                  <a:cs typeface="Arial" pitchFamily="34" charset="0"/>
                </a:rPr>
                <a:t>11ah </a:t>
              </a:r>
            </a:p>
            <a:p>
              <a:pPr algn="ctr"/>
              <a:r>
                <a:rPr lang="en-US" sz="1050" dirty="0">
                  <a:latin typeface="Tahoma" pitchFamily="34" charset="0"/>
                  <a:ea typeface="ＭＳ Ｐゴシック" charset="-128"/>
                  <a:cs typeface="Arial" pitchFamily="34" charset="0"/>
                </a:rPr>
                <a:t>Sub 1 GHz</a:t>
              </a:r>
            </a:p>
          </p:txBody>
        </p:sp>
        <p:sp>
          <p:nvSpPr>
            <p:cNvPr id="58" name="AutoShape 41"/>
            <p:cNvSpPr>
              <a:spLocks noChangeArrowheads="1"/>
            </p:cNvSpPr>
            <p:nvPr/>
          </p:nvSpPr>
          <p:spPr bwMode="auto">
            <a:xfrm>
              <a:off x="7556884" y="4537466"/>
              <a:ext cx="1301750" cy="51128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11aj </a:t>
              </a:r>
            </a:p>
            <a:p>
              <a:pPr algn="ctr"/>
              <a:r>
                <a:rPr lang="en-US" sz="1000" dirty="0">
                  <a:latin typeface="Tahoma" pitchFamily="34" charset="0"/>
                  <a:ea typeface="ＭＳ Ｐゴシック" charset="-128"/>
                  <a:cs typeface="Arial" pitchFamily="34" charset="0"/>
                </a:rPr>
                <a:t>China millimeter </a:t>
              </a:r>
            </a:p>
            <a:p>
              <a:pPr algn="ctr"/>
              <a:r>
                <a:rPr lang="en-US" sz="1000" dirty="0">
                  <a:latin typeface="Tahoma" pitchFamily="34" charset="0"/>
                  <a:ea typeface="ＭＳ Ｐゴシック" charset="-128"/>
                  <a:cs typeface="Arial" pitchFamily="34" charset="0"/>
                </a:rPr>
                <a:t>wave</a:t>
              </a:r>
            </a:p>
          </p:txBody>
        </p:sp>
        <p:sp>
          <p:nvSpPr>
            <p:cNvPr id="59" name="AutoShape 9"/>
            <p:cNvSpPr>
              <a:spLocks noChangeArrowheads="1"/>
            </p:cNvSpPr>
            <p:nvPr/>
          </p:nvSpPr>
          <p:spPr bwMode="auto">
            <a:xfrm>
              <a:off x="7524738" y="2460542"/>
              <a:ext cx="1294732" cy="6048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11ai</a:t>
              </a:r>
            </a:p>
            <a:p>
              <a:pPr algn="ctr"/>
              <a:r>
                <a:rPr lang="en-US" sz="1100" dirty="0">
                  <a:latin typeface="Tahoma" pitchFamily="34" charset="0"/>
                  <a:ea typeface="ＭＳ Ｐゴシック" charset="-128"/>
                  <a:cs typeface="Arial" pitchFamily="34" charset="0"/>
                </a:rPr>
                <a:t>Fast Initial Link </a:t>
              </a:r>
            </a:p>
            <a:p>
              <a:pPr algn="ctr"/>
              <a:r>
                <a:rPr lang="en-US" sz="1100" dirty="0">
                  <a:latin typeface="Tahoma" pitchFamily="34" charset="0"/>
                  <a:ea typeface="ＭＳ Ｐゴシック" charset="-128"/>
                  <a:cs typeface="Arial" pitchFamily="34" charset="0"/>
                </a:rPr>
                <a:t>Setup</a:t>
              </a:r>
            </a:p>
          </p:txBody>
        </p:sp>
      </p:grpSp>
      <p:sp>
        <p:nvSpPr>
          <p:cNvPr id="60" name="Right Arrow 59"/>
          <p:cNvSpPr/>
          <p:nvPr/>
        </p:nvSpPr>
        <p:spPr bwMode="auto">
          <a:xfrm rot="10800000">
            <a:off x="2352404" y="3094275"/>
            <a:ext cx="392235"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sp>
        <p:nvSpPr>
          <p:cNvPr id="12" name="Right Arrow 11"/>
          <p:cNvSpPr/>
          <p:nvPr/>
        </p:nvSpPr>
        <p:spPr bwMode="auto">
          <a:xfrm>
            <a:off x="304800" y="2140857"/>
            <a:ext cx="533400" cy="324399"/>
          </a:xfrm>
          <a:prstGeom prst="rightArrow">
            <a:avLst/>
          </a:prstGeom>
          <a:solidFill>
            <a:schemeClr val="accent3">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dirty="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0549967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2209800" y="685803"/>
            <a:ext cx="8763000" cy="649287"/>
          </a:xfrm>
        </p:spPr>
        <p:txBody>
          <a:bodyPr/>
          <a:lstStyle/>
          <a:p>
            <a:r>
              <a:rPr lang="en-GB" dirty="0"/>
              <a:t>M4.1.4 /W2.6</a:t>
            </a:r>
            <a:r>
              <a:rPr lang="en-US" dirty="0"/>
              <a:t> IEEE 802.11 Standards Pipeline</a:t>
            </a:r>
          </a:p>
        </p:txBody>
      </p:sp>
      <p:sp>
        <p:nvSpPr>
          <p:cNvPr id="30723" name="Text Box 3"/>
          <p:cNvSpPr txBox="1">
            <a:spLocks noChangeArrowheads="1"/>
          </p:cNvSpPr>
          <p:nvPr/>
        </p:nvSpPr>
        <p:spPr bwMode="auto">
          <a:xfrm>
            <a:off x="1677631" y="5182748"/>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 &amp; PHY</a:t>
            </a:r>
            <a:endParaRPr lang="en-US" sz="2000" dirty="0">
              <a:latin typeface="Tahoma" pitchFamily="34" charset="0"/>
              <a:ea typeface="ＭＳ Ｐゴシック" charset="-128"/>
              <a:cs typeface="Arial" pitchFamily="34" charset="0"/>
            </a:endParaRPr>
          </a:p>
        </p:txBody>
      </p:sp>
      <p:sp>
        <p:nvSpPr>
          <p:cNvPr id="30724" name="Text Box 4"/>
          <p:cNvSpPr txBox="1">
            <a:spLocks noChangeArrowheads="1"/>
          </p:cNvSpPr>
          <p:nvPr/>
        </p:nvSpPr>
        <p:spPr bwMode="auto">
          <a:xfrm>
            <a:off x="6758459" y="5965584"/>
            <a:ext cx="63350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SA</a:t>
            </a:r>
          </a:p>
          <a:p>
            <a:pPr algn="ctr"/>
            <a:r>
              <a:rPr lang="en-US" sz="1200" dirty="0">
                <a:latin typeface="Tahoma" pitchFamily="34" charset="0"/>
                <a:ea typeface="ＭＳ Ｐゴシック" charset="-128"/>
                <a:cs typeface="Arial" pitchFamily="34" charset="0"/>
              </a:rPr>
              <a:t>Ballot</a:t>
            </a:r>
          </a:p>
        </p:txBody>
      </p:sp>
      <p:sp>
        <p:nvSpPr>
          <p:cNvPr id="30725" name="AutoShape 5"/>
          <p:cNvSpPr>
            <a:spLocks/>
          </p:cNvSpPr>
          <p:nvPr/>
        </p:nvSpPr>
        <p:spPr bwMode="auto">
          <a:xfrm rot="-5400000">
            <a:off x="5721350" y="5392738"/>
            <a:ext cx="215900" cy="990600"/>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26" name="Text Box 6"/>
          <p:cNvSpPr txBox="1">
            <a:spLocks noChangeArrowheads="1"/>
          </p:cNvSpPr>
          <p:nvPr/>
        </p:nvSpPr>
        <p:spPr bwMode="auto">
          <a:xfrm>
            <a:off x="1990727" y="1526033"/>
            <a:ext cx="58862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a:t>
            </a:r>
            <a:endParaRPr lang="en-US" sz="2000" dirty="0">
              <a:latin typeface="Tahoma" pitchFamily="34" charset="0"/>
              <a:ea typeface="ＭＳ Ｐゴシック" charset="-128"/>
              <a:cs typeface="Arial" pitchFamily="34" charset="0"/>
            </a:endParaRPr>
          </a:p>
        </p:txBody>
      </p:sp>
      <p:sp>
        <p:nvSpPr>
          <p:cNvPr id="30727" name="Text Box 7"/>
          <p:cNvSpPr txBox="1">
            <a:spLocks noChangeArrowheads="1"/>
          </p:cNvSpPr>
          <p:nvPr/>
        </p:nvSpPr>
        <p:spPr bwMode="auto">
          <a:xfrm>
            <a:off x="2871000" y="6004360"/>
            <a:ext cx="124380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TIG/Study </a:t>
            </a:r>
          </a:p>
          <a:p>
            <a:pPr algn="ctr">
              <a:lnSpc>
                <a:spcPct val="80000"/>
              </a:lnSpc>
            </a:pPr>
            <a:r>
              <a:rPr lang="en-US" sz="1200" dirty="0">
                <a:latin typeface="Tahoma" pitchFamily="34" charset="0"/>
                <a:ea typeface="ＭＳ Ｐゴシック" charset="-128"/>
                <a:cs typeface="Arial" pitchFamily="34" charset="0"/>
              </a:rPr>
              <a:t>groups</a:t>
            </a:r>
          </a:p>
        </p:txBody>
      </p:sp>
      <p:sp>
        <p:nvSpPr>
          <p:cNvPr id="30728" name="AutoShape 8"/>
          <p:cNvSpPr>
            <a:spLocks/>
          </p:cNvSpPr>
          <p:nvPr/>
        </p:nvSpPr>
        <p:spPr bwMode="auto">
          <a:xfrm rot="-5400000">
            <a:off x="3411540" y="5364163"/>
            <a:ext cx="168275" cy="914400"/>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33" name="Text Box 13"/>
          <p:cNvSpPr txBox="1">
            <a:spLocks noChangeArrowheads="1"/>
          </p:cNvSpPr>
          <p:nvPr/>
        </p:nvSpPr>
        <p:spPr bwMode="auto">
          <a:xfrm>
            <a:off x="9294619" y="5939138"/>
            <a:ext cx="938077"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Standard</a:t>
            </a:r>
          </a:p>
        </p:txBody>
      </p:sp>
      <p:sp>
        <p:nvSpPr>
          <p:cNvPr id="30743" name="Text Box 26"/>
          <p:cNvSpPr txBox="1">
            <a:spLocks noChangeArrowheads="1"/>
          </p:cNvSpPr>
          <p:nvPr/>
        </p:nvSpPr>
        <p:spPr bwMode="auto">
          <a:xfrm>
            <a:off x="5332138" y="6028318"/>
            <a:ext cx="114486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WG  </a:t>
            </a:r>
          </a:p>
          <a:p>
            <a:pPr algn="ctr">
              <a:lnSpc>
                <a:spcPct val="80000"/>
              </a:lnSpc>
            </a:pPr>
            <a:r>
              <a:rPr lang="en-US" sz="1200" dirty="0">
                <a:latin typeface="Tahoma" pitchFamily="34" charset="0"/>
                <a:ea typeface="ＭＳ Ｐゴシック" charset="-128"/>
                <a:cs typeface="Arial" pitchFamily="34" charset="0"/>
              </a:rPr>
              <a:t>Letter Ballot</a:t>
            </a:r>
          </a:p>
        </p:txBody>
      </p:sp>
      <p:sp>
        <p:nvSpPr>
          <p:cNvPr id="30744" name="AutoShape 27"/>
          <p:cNvSpPr>
            <a:spLocks/>
          </p:cNvSpPr>
          <p:nvPr/>
        </p:nvSpPr>
        <p:spPr bwMode="auto">
          <a:xfrm rot="-5400000">
            <a:off x="6927076"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30746" name="Line 29"/>
          <p:cNvSpPr>
            <a:spLocks noChangeShapeType="1"/>
          </p:cNvSpPr>
          <p:nvPr/>
        </p:nvSpPr>
        <p:spPr bwMode="auto">
          <a:xfrm>
            <a:off x="2798766" y="3581400"/>
            <a:ext cx="7869237"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0749" name="AutoShape 34"/>
          <p:cNvSpPr>
            <a:spLocks/>
          </p:cNvSpPr>
          <p:nvPr/>
        </p:nvSpPr>
        <p:spPr bwMode="auto">
          <a:xfrm rot="-5400000">
            <a:off x="4541841" y="5365751"/>
            <a:ext cx="269875" cy="990600"/>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0" name="Text Box 35"/>
          <p:cNvSpPr txBox="1">
            <a:spLocks noChangeArrowheads="1"/>
          </p:cNvSpPr>
          <p:nvPr/>
        </p:nvSpPr>
        <p:spPr bwMode="auto">
          <a:xfrm>
            <a:off x="4008917" y="6019800"/>
            <a:ext cx="134524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TG without </a:t>
            </a:r>
          </a:p>
          <a:p>
            <a:pPr algn="ctr">
              <a:lnSpc>
                <a:spcPct val="80000"/>
              </a:lnSpc>
            </a:pPr>
            <a:r>
              <a:rPr lang="en-US" sz="1200" dirty="0">
                <a:latin typeface="Tahoma" pitchFamily="34" charset="0"/>
                <a:ea typeface="ＭＳ Ｐゴシック" charset="-128"/>
                <a:cs typeface="Arial" pitchFamily="34" charset="0"/>
              </a:rPr>
              <a:t>Approved draft</a:t>
            </a:r>
          </a:p>
        </p:txBody>
      </p:sp>
      <p:sp>
        <p:nvSpPr>
          <p:cNvPr id="30751" name="Text Box 36"/>
          <p:cNvSpPr txBox="1">
            <a:spLocks noChangeArrowheads="1"/>
          </p:cNvSpPr>
          <p:nvPr/>
        </p:nvSpPr>
        <p:spPr bwMode="auto">
          <a:xfrm>
            <a:off x="1760538"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Discussion Topics</a:t>
            </a:r>
          </a:p>
        </p:txBody>
      </p:sp>
      <p:sp>
        <p:nvSpPr>
          <p:cNvPr id="30752" name="AutoShape 37"/>
          <p:cNvSpPr>
            <a:spLocks/>
          </p:cNvSpPr>
          <p:nvPr/>
        </p:nvSpPr>
        <p:spPr bwMode="auto">
          <a:xfrm rot="-5400000">
            <a:off x="2221687"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3" name="Text Box 38"/>
          <p:cNvSpPr txBox="1">
            <a:spLocks noChangeArrowheads="1"/>
          </p:cNvSpPr>
          <p:nvPr/>
        </p:nvSpPr>
        <p:spPr bwMode="auto">
          <a:xfrm>
            <a:off x="7759303" y="5957525"/>
            <a:ext cx="1124026"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Amendment</a:t>
            </a:r>
          </a:p>
        </p:txBody>
      </p:sp>
      <p:sp>
        <p:nvSpPr>
          <p:cNvPr id="9264" name="Cloud"/>
          <p:cNvSpPr>
            <a:spLocks noChangeAspect="1" noEditPoints="1" noChangeArrowheads="1"/>
          </p:cNvSpPr>
          <p:nvPr/>
        </p:nvSpPr>
        <p:spPr bwMode="auto">
          <a:xfrm>
            <a:off x="1371600" y="2184403"/>
            <a:ext cx="1466850" cy="26447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p:spPr>
        <p:txBody>
          <a:bodyPr/>
          <a:lstStyle/>
          <a:p>
            <a:pPr eaLnBrk="0" hangingPunct="0">
              <a:defRPr/>
            </a:pPr>
            <a:endParaRPr lang="en-US"/>
          </a:p>
        </p:txBody>
      </p:sp>
      <p:sp>
        <p:nvSpPr>
          <p:cNvPr id="30765" name="AutoShape 46"/>
          <p:cNvSpPr>
            <a:spLocks noChangeArrowheads="1"/>
          </p:cNvSpPr>
          <p:nvPr/>
        </p:nvSpPr>
        <p:spPr bwMode="auto">
          <a:xfrm>
            <a:off x="1676400" y="3200400"/>
            <a:ext cx="914400" cy="608013"/>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800" dirty="0">
                <a:latin typeface="Tahoma" pitchFamily="34" charset="0"/>
                <a:ea typeface="ＭＳ Ｐゴシック" charset="-128"/>
                <a:cs typeface="Arial" pitchFamily="34" charset="0"/>
              </a:rPr>
              <a:t>WNG</a:t>
            </a:r>
          </a:p>
        </p:txBody>
      </p:sp>
      <p:sp>
        <p:nvSpPr>
          <p:cNvPr id="42" name="AutoShape 46"/>
          <p:cNvSpPr>
            <a:spLocks noChangeArrowheads="1"/>
          </p:cNvSpPr>
          <p:nvPr/>
        </p:nvSpPr>
        <p:spPr bwMode="auto">
          <a:xfrm>
            <a:off x="8020990" y="3660948"/>
            <a:ext cx="990600" cy="5016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802.11ax</a:t>
            </a:r>
          </a:p>
          <a:p>
            <a:pPr algn="ctr"/>
            <a:r>
              <a:rPr lang="en-US" sz="1200" dirty="0">
                <a:latin typeface="Tahoma" pitchFamily="34" charset="0"/>
                <a:ea typeface="ＭＳ Ｐゴシック" charset="-128"/>
                <a:cs typeface="Arial" pitchFamily="34" charset="0"/>
              </a:rPr>
              <a:t>HEW</a:t>
            </a:r>
          </a:p>
        </p:txBody>
      </p:sp>
      <p:sp>
        <p:nvSpPr>
          <p:cNvPr id="45" name="AutoShape 46"/>
          <p:cNvSpPr>
            <a:spLocks noChangeArrowheads="1"/>
          </p:cNvSpPr>
          <p:nvPr/>
        </p:nvSpPr>
        <p:spPr bwMode="auto">
          <a:xfrm>
            <a:off x="8020990" y="4262400"/>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802.11ay</a:t>
            </a:r>
          </a:p>
          <a:p>
            <a:pPr algn="ctr"/>
            <a:r>
              <a:rPr lang="en-US" sz="1200" dirty="0">
                <a:latin typeface="Tahoma" pitchFamily="34" charset="0"/>
                <a:ea typeface="ＭＳ Ｐゴシック" charset="-128"/>
                <a:cs typeface="Arial" pitchFamily="34" charset="0"/>
              </a:rPr>
              <a:t>NG60</a:t>
            </a:r>
          </a:p>
        </p:txBody>
      </p:sp>
      <p:sp>
        <p:nvSpPr>
          <p:cNvPr id="51" name="AutoShape 11"/>
          <p:cNvSpPr>
            <a:spLocks noChangeArrowheads="1"/>
          </p:cNvSpPr>
          <p:nvPr/>
        </p:nvSpPr>
        <p:spPr bwMode="auto">
          <a:xfrm>
            <a:off x="9294616" y="1436917"/>
            <a:ext cx="914400" cy="4259035"/>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dirty="0">
                <a:latin typeface="Arial" panose="020B0604020202020204" pitchFamily="34" charset="0"/>
                <a:cs typeface="Arial" panose="020B0604020202020204" pitchFamily="34" charset="0"/>
              </a:rPr>
              <a:t>802.11</a:t>
            </a:r>
          </a:p>
          <a:p>
            <a:pPr algn="ctr" eaLnBrk="0" hangingPunct="0">
              <a:defRPr/>
            </a:pPr>
            <a:r>
              <a:rPr lang="en-US" sz="1400" dirty="0">
                <a:latin typeface="Arial" panose="020B0604020202020204" pitchFamily="34" charset="0"/>
                <a:cs typeface="Arial" panose="020B0604020202020204" pitchFamily="34" charset="0"/>
              </a:rPr>
              <a:t>-2020</a:t>
            </a:r>
          </a:p>
        </p:txBody>
      </p:sp>
      <p:sp>
        <p:nvSpPr>
          <p:cNvPr id="52" name="Slide Number Placeholder 4"/>
          <p:cNvSpPr txBox="1">
            <a:spLocks/>
          </p:cNvSpPr>
          <p:nvPr/>
        </p:nvSpPr>
        <p:spPr>
          <a:xfrm>
            <a:off x="9982200" y="6629400"/>
            <a:ext cx="438150" cy="228600"/>
          </a:xfrm>
          <a:prstGeom prst="rect">
            <a:avLst/>
          </a:prstGeom>
        </p:spPr>
        <p:txBody>
          <a:bodyPr/>
          <a:lstStyle/>
          <a:p>
            <a:pPr eaLnBrk="1" fontAlgn="auto" hangingPunct="1">
              <a:spcBef>
                <a:spcPts val="0"/>
              </a:spcBef>
              <a:spcAft>
                <a:spcPts val="0"/>
              </a:spcAft>
              <a:defRPr/>
            </a:pPr>
            <a:fld id="{9DB06DC2-A86B-4567-B1B6-4A779827CDB5}" type="slidenum">
              <a:rPr lang="en-US" sz="800">
                <a:latin typeface="+mj-lt"/>
              </a:rPr>
              <a:pPr eaLnBrk="1" fontAlgn="auto" hangingPunct="1">
                <a:spcBef>
                  <a:spcPts val="0"/>
                </a:spcBef>
                <a:spcAft>
                  <a:spcPts val="0"/>
                </a:spcAft>
                <a:defRPr/>
              </a:pPr>
              <a:t>17</a:t>
            </a:fld>
            <a:endParaRPr lang="en-US" sz="800" dirty="0">
              <a:latin typeface="+mj-lt"/>
            </a:endParaRPr>
          </a:p>
        </p:txBody>
      </p:sp>
      <p:sp>
        <p:nvSpPr>
          <p:cNvPr id="4" name="Footer Placeholder 3"/>
          <p:cNvSpPr>
            <a:spLocks noGrp="1"/>
          </p:cNvSpPr>
          <p:nvPr>
            <p:ph type="ftr" sz="quarter" idx="11"/>
          </p:nvPr>
        </p:nvSpPr>
        <p:spPr/>
        <p:txBody>
          <a:bodyPr/>
          <a:lstStyle/>
          <a:p>
            <a:pPr>
              <a:defRPr/>
            </a:pPr>
            <a:r>
              <a:rPr lang="en-US"/>
              <a:t>Dorothy Stanley, HP Enterprise</a:t>
            </a:r>
          </a:p>
        </p:txBody>
      </p:sp>
      <p:sp>
        <p:nvSpPr>
          <p:cNvPr id="5" name="Date Placeholder 4"/>
          <p:cNvSpPr>
            <a:spLocks noGrp="1"/>
          </p:cNvSpPr>
          <p:nvPr>
            <p:ph type="dt" sz="half" idx="10"/>
          </p:nvPr>
        </p:nvSpPr>
        <p:spPr/>
        <p:txBody>
          <a:bodyPr/>
          <a:lstStyle/>
          <a:p>
            <a:pPr>
              <a:defRPr/>
            </a:pPr>
            <a:r>
              <a:rPr lang="en-US"/>
              <a:t>July 2023</a:t>
            </a:r>
            <a:endParaRPr lang="en-US" dirty="0"/>
          </a:p>
        </p:txBody>
      </p:sp>
      <p:sp>
        <p:nvSpPr>
          <p:cNvPr id="44" name="AutoShape 46"/>
          <p:cNvSpPr>
            <a:spLocks noChangeArrowheads="1"/>
          </p:cNvSpPr>
          <p:nvPr/>
        </p:nvSpPr>
        <p:spPr bwMode="auto">
          <a:xfrm>
            <a:off x="8001000" y="2158901"/>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802.11az</a:t>
            </a:r>
          </a:p>
          <a:p>
            <a:pPr algn="ctr"/>
            <a:r>
              <a:rPr lang="en-US" sz="1200" dirty="0">
                <a:latin typeface="Tahoma" pitchFamily="34" charset="0"/>
                <a:ea typeface="ＭＳ Ｐゴシック" charset="-128"/>
                <a:cs typeface="Arial" pitchFamily="34" charset="0"/>
              </a:rPr>
              <a:t>NGP</a:t>
            </a:r>
          </a:p>
        </p:txBody>
      </p:sp>
      <p:sp>
        <p:nvSpPr>
          <p:cNvPr id="46" name="AutoShape 46"/>
          <p:cNvSpPr>
            <a:spLocks noChangeArrowheads="1"/>
          </p:cNvSpPr>
          <p:nvPr/>
        </p:nvSpPr>
        <p:spPr bwMode="auto">
          <a:xfrm>
            <a:off x="7999704" y="2896763"/>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802.11ba</a:t>
            </a:r>
          </a:p>
          <a:p>
            <a:pPr algn="ctr"/>
            <a:r>
              <a:rPr lang="en-US" sz="1200" dirty="0">
                <a:latin typeface="Tahoma" pitchFamily="34" charset="0"/>
                <a:ea typeface="ＭＳ Ｐゴシック" charset="-128"/>
                <a:cs typeface="Arial" pitchFamily="34" charset="0"/>
              </a:rPr>
              <a:t>WUR</a:t>
            </a:r>
          </a:p>
        </p:txBody>
      </p:sp>
      <p:sp>
        <p:nvSpPr>
          <p:cNvPr id="48" name="AutoShape 46"/>
          <p:cNvSpPr>
            <a:spLocks noChangeArrowheads="1"/>
          </p:cNvSpPr>
          <p:nvPr/>
        </p:nvSpPr>
        <p:spPr bwMode="auto">
          <a:xfrm>
            <a:off x="5469343" y="3985880"/>
            <a:ext cx="1007658" cy="593601"/>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802.11be </a:t>
            </a:r>
            <a:br>
              <a:rPr lang="en-US" sz="1200" dirty="0">
                <a:latin typeface="Tahoma" pitchFamily="34" charset="0"/>
                <a:ea typeface="ＭＳ Ｐゴシック" charset="-128"/>
                <a:cs typeface="Arial" pitchFamily="34" charset="0"/>
              </a:rPr>
            </a:br>
            <a:r>
              <a:rPr lang="en-US" sz="1200" dirty="0">
                <a:latin typeface="Tahoma" pitchFamily="34" charset="0"/>
                <a:ea typeface="ＭＳ Ｐゴシック" charset="-128"/>
                <a:cs typeface="Arial" pitchFamily="34" charset="0"/>
              </a:rPr>
              <a:t>EHT</a:t>
            </a:r>
          </a:p>
        </p:txBody>
      </p:sp>
      <p:sp>
        <p:nvSpPr>
          <p:cNvPr id="53" name="AutoShape 27"/>
          <p:cNvSpPr>
            <a:spLocks/>
          </p:cNvSpPr>
          <p:nvPr/>
        </p:nvSpPr>
        <p:spPr bwMode="auto">
          <a:xfrm rot="-5400000">
            <a:off x="8230301"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36" name="AutoShape 46"/>
          <p:cNvSpPr>
            <a:spLocks noChangeArrowheads="1"/>
          </p:cNvSpPr>
          <p:nvPr/>
        </p:nvSpPr>
        <p:spPr bwMode="auto">
          <a:xfrm>
            <a:off x="5469341" y="2121422"/>
            <a:ext cx="1007657" cy="599750"/>
          </a:xfrm>
          <a:prstGeom prst="cube">
            <a:avLst>
              <a:gd name="adj" fmla="val 10069"/>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err="1">
                <a:latin typeface="Arial" panose="020B0604020202020204" pitchFamily="34" charset="0"/>
                <a:cs typeface="Arial" panose="020B0604020202020204" pitchFamily="34" charset="0"/>
              </a:rPr>
              <a:t>REVme</a:t>
            </a:r>
            <a:endParaRPr lang="en-US" sz="1400" dirty="0">
              <a:latin typeface="Arial" panose="020B0604020202020204" pitchFamily="34" charset="0"/>
              <a:cs typeface="Arial" panose="020B0604020202020204" pitchFamily="34" charset="0"/>
            </a:endParaRPr>
          </a:p>
        </p:txBody>
      </p:sp>
      <p:sp>
        <p:nvSpPr>
          <p:cNvPr id="37" name="AutoShape 46"/>
          <p:cNvSpPr>
            <a:spLocks noChangeArrowheads="1"/>
          </p:cNvSpPr>
          <p:nvPr/>
        </p:nvSpPr>
        <p:spPr bwMode="auto">
          <a:xfrm>
            <a:off x="6858000" y="2821044"/>
            <a:ext cx="990600" cy="5997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802.11bc</a:t>
            </a:r>
          </a:p>
          <a:p>
            <a:pPr algn="ctr"/>
            <a:r>
              <a:rPr lang="en-US" sz="1200" dirty="0">
                <a:latin typeface="Tahoma" pitchFamily="34" charset="0"/>
                <a:ea typeface="ＭＳ Ｐゴシック" charset="-128"/>
                <a:cs typeface="Arial" pitchFamily="34" charset="0"/>
              </a:rPr>
              <a:t>BCS</a:t>
            </a:r>
          </a:p>
        </p:txBody>
      </p:sp>
      <p:sp>
        <p:nvSpPr>
          <p:cNvPr id="39" name="AutoShape 46"/>
          <p:cNvSpPr>
            <a:spLocks noChangeArrowheads="1"/>
          </p:cNvSpPr>
          <p:nvPr/>
        </p:nvSpPr>
        <p:spPr bwMode="auto">
          <a:xfrm>
            <a:off x="8003948" y="4876256"/>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802.11bd</a:t>
            </a:r>
            <a:br>
              <a:rPr lang="en-US" sz="1200" dirty="0">
                <a:latin typeface="Tahoma" pitchFamily="34" charset="0"/>
                <a:ea typeface="ＭＳ Ｐゴシック" charset="-128"/>
                <a:cs typeface="Arial" pitchFamily="34" charset="0"/>
              </a:rPr>
            </a:br>
            <a:r>
              <a:rPr lang="en-US" sz="1200" dirty="0">
                <a:latin typeface="Tahoma" pitchFamily="34" charset="0"/>
                <a:ea typeface="ＭＳ Ｐゴシック" charset="-128"/>
                <a:cs typeface="Arial" pitchFamily="34" charset="0"/>
              </a:rPr>
              <a:t> NGV</a:t>
            </a:r>
          </a:p>
        </p:txBody>
      </p:sp>
      <p:sp>
        <p:nvSpPr>
          <p:cNvPr id="40" name="AutoShape 46"/>
          <p:cNvSpPr>
            <a:spLocks noChangeArrowheads="1"/>
          </p:cNvSpPr>
          <p:nvPr/>
        </p:nvSpPr>
        <p:spPr bwMode="auto">
          <a:xfrm>
            <a:off x="6841226" y="3783609"/>
            <a:ext cx="1007374" cy="56642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802.11bb</a:t>
            </a:r>
          </a:p>
          <a:p>
            <a:pPr algn="ctr"/>
            <a:r>
              <a:rPr lang="en-US" sz="1200" dirty="0">
                <a:latin typeface="Tahoma" pitchFamily="34" charset="0"/>
                <a:ea typeface="ＭＳ Ｐゴシック" charset="-128"/>
                <a:cs typeface="Arial" pitchFamily="34" charset="0"/>
              </a:rPr>
              <a:t>LC</a:t>
            </a:r>
          </a:p>
        </p:txBody>
      </p:sp>
      <p:sp>
        <p:nvSpPr>
          <p:cNvPr id="41" name="AutoShape 46"/>
          <p:cNvSpPr>
            <a:spLocks noChangeArrowheads="1"/>
          </p:cNvSpPr>
          <p:nvPr/>
        </p:nvSpPr>
        <p:spPr bwMode="auto">
          <a:xfrm>
            <a:off x="4290757" y="2265476"/>
            <a:ext cx="929946" cy="47772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802.11bi</a:t>
            </a:r>
          </a:p>
          <a:p>
            <a:pPr algn="ctr"/>
            <a:r>
              <a:rPr lang="en-US" sz="1100" dirty="0">
                <a:latin typeface="Tahoma" pitchFamily="34" charset="0"/>
                <a:ea typeface="ＭＳ Ｐゴシック" charset="-128"/>
                <a:cs typeface="Arial" pitchFamily="34" charset="0"/>
              </a:rPr>
              <a:t>EDP</a:t>
            </a:r>
          </a:p>
        </p:txBody>
      </p:sp>
      <p:sp>
        <p:nvSpPr>
          <p:cNvPr id="49" name="AutoShape 46"/>
          <p:cNvSpPr>
            <a:spLocks noChangeArrowheads="1"/>
          </p:cNvSpPr>
          <p:nvPr/>
        </p:nvSpPr>
        <p:spPr bwMode="auto">
          <a:xfrm>
            <a:off x="5469343" y="3220842"/>
            <a:ext cx="1007658" cy="5997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802.11bf</a:t>
            </a:r>
            <a:br>
              <a:rPr lang="en-US" sz="1100" dirty="0">
                <a:latin typeface="Tahoma" pitchFamily="34" charset="0"/>
                <a:ea typeface="ＭＳ Ｐゴシック" charset="-128"/>
                <a:cs typeface="Arial" pitchFamily="34" charset="0"/>
              </a:rPr>
            </a:br>
            <a:r>
              <a:rPr lang="en-US" sz="1100" dirty="0">
                <a:latin typeface="Tahoma" pitchFamily="34" charset="0"/>
                <a:ea typeface="ＭＳ Ｐゴシック" charset="-128"/>
                <a:cs typeface="Arial" pitchFamily="34" charset="0"/>
              </a:rPr>
              <a:t>SENS</a:t>
            </a:r>
          </a:p>
        </p:txBody>
      </p:sp>
      <p:sp>
        <p:nvSpPr>
          <p:cNvPr id="2" name="Slide Number Placeholder 1"/>
          <p:cNvSpPr>
            <a:spLocks noGrp="1"/>
          </p:cNvSpPr>
          <p:nvPr>
            <p:ph type="sldNum" sz="quarter" idx="12"/>
          </p:nvPr>
        </p:nvSpPr>
        <p:spPr/>
        <p:txBody>
          <a:bodyPr/>
          <a:lstStyle/>
          <a:p>
            <a:pPr>
              <a:defRPr/>
            </a:pPr>
            <a:r>
              <a:rPr lang="en-US"/>
              <a:t>Slide </a:t>
            </a:r>
            <a:fld id="{3FBD1F51-5136-477F-A21E-BB3B46CB0CD8}" type="slidenum">
              <a:rPr lang="en-US" smtClean="0"/>
              <a:pPr>
                <a:defRPr/>
              </a:pPr>
              <a:t>17</a:t>
            </a:fld>
            <a:endParaRPr lang="en-US"/>
          </a:p>
        </p:txBody>
      </p:sp>
      <p:sp>
        <p:nvSpPr>
          <p:cNvPr id="50" name="AutoShape 46"/>
          <p:cNvSpPr>
            <a:spLocks noChangeArrowheads="1"/>
          </p:cNvSpPr>
          <p:nvPr/>
        </p:nvSpPr>
        <p:spPr bwMode="auto">
          <a:xfrm>
            <a:off x="298027" y="3140798"/>
            <a:ext cx="997373" cy="84075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ITU Liaison</a:t>
            </a:r>
          </a:p>
          <a:p>
            <a:pPr algn="ctr"/>
            <a:r>
              <a:rPr lang="en-US" sz="1100" dirty="0">
                <a:latin typeface="Tahoma" pitchFamily="34" charset="0"/>
                <a:ea typeface="ＭＳ Ｐゴシック" charset="-128"/>
                <a:cs typeface="Arial" pitchFamily="34" charset="0"/>
              </a:rPr>
              <a:t>(ITU) AHG</a:t>
            </a:r>
          </a:p>
        </p:txBody>
      </p:sp>
      <p:sp>
        <p:nvSpPr>
          <p:cNvPr id="54" name="Text Box 3"/>
          <p:cNvSpPr txBox="1">
            <a:spLocks noChangeArrowheads="1"/>
          </p:cNvSpPr>
          <p:nvPr/>
        </p:nvSpPr>
        <p:spPr bwMode="auto">
          <a:xfrm>
            <a:off x="304800" y="5182748"/>
            <a:ext cx="82266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Liaison</a:t>
            </a:r>
            <a:endParaRPr lang="en-US" sz="2000" dirty="0">
              <a:latin typeface="Tahoma" pitchFamily="34" charset="0"/>
              <a:ea typeface="ＭＳ Ｐゴシック" charset="-128"/>
              <a:cs typeface="Arial" pitchFamily="34" charset="0"/>
            </a:endParaRPr>
          </a:p>
        </p:txBody>
      </p:sp>
      <p:sp>
        <p:nvSpPr>
          <p:cNvPr id="55" name="Text Box 36"/>
          <p:cNvSpPr txBox="1">
            <a:spLocks noChangeArrowheads="1"/>
          </p:cNvSpPr>
          <p:nvPr/>
        </p:nvSpPr>
        <p:spPr bwMode="auto">
          <a:xfrm>
            <a:off x="387707"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Liaison  Topics</a:t>
            </a:r>
          </a:p>
        </p:txBody>
      </p:sp>
      <p:sp>
        <p:nvSpPr>
          <p:cNvPr id="56" name="AutoShape 37"/>
          <p:cNvSpPr>
            <a:spLocks/>
          </p:cNvSpPr>
          <p:nvPr/>
        </p:nvSpPr>
        <p:spPr bwMode="auto">
          <a:xfrm rot="-5400000">
            <a:off x="848856"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58" name="AutoShape 46"/>
          <p:cNvSpPr>
            <a:spLocks noChangeArrowheads="1"/>
          </p:cNvSpPr>
          <p:nvPr/>
        </p:nvSpPr>
        <p:spPr bwMode="auto">
          <a:xfrm>
            <a:off x="5515968" y="1431467"/>
            <a:ext cx="961029" cy="58585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802.11bh </a:t>
            </a:r>
          </a:p>
          <a:p>
            <a:pPr algn="ctr"/>
            <a:r>
              <a:rPr lang="en-US" sz="1100" dirty="0">
                <a:latin typeface="Tahoma" pitchFamily="34" charset="0"/>
                <a:ea typeface="ＭＳ Ｐゴシック" charset="-128"/>
                <a:cs typeface="Arial" pitchFamily="34" charset="0"/>
              </a:rPr>
              <a:t>RCM</a:t>
            </a:r>
          </a:p>
        </p:txBody>
      </p:sp>
      <p:sp>
        <p:nvSpPr>
          <p:cNvPr id="59" name="AutoShape 46"/>
          <p:cNvSpPr>
            <a:spLocks noChangeArrowheads="1"/>
          </p:cNvSpPr>
          <p:nvPr/>
        </p:nvSpPr>
        <p:spPr bwMode="auto">
          <a:xfrm>
            <a:off x="3021265" y="3394314"/>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UHR Study </a:t>
            </a:r>
          </a:p>
          <a:p>
            <a:pPr algn="ctr"/>
            <a:r>
              <a:rPr lang="en-US" sz="1100" dirty="0">
                <a:latin typeface="Tahoma" pitchFamily="34" charset="0"/>
                <a:ea typeface="ＭＳ Ｐゴシック" charset="-128"/>
                <a:cs typeface="Arial" pitchFamily="34" charset="0"/>
              </a:rPr>
              <a:t>Group</a:t>
            </a:r>
          </a:p>
        </p:txBody>
      </p:sp>
      <p:sp>
        <p:nvSpPr>
          <p:cNvPr id="60" name="AutoShape 46"/>
          <p:cNvSpPr>
            <a:spLocks noChangeArrowheads="1"/>
          </p:cNvSpPr>
          <p:nvPr/>
        </p:nvSpPr>
        <p:spPr bwMode="auto">
          <a:xfrm>
            <a:off x="3045583" y="2721769"/>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AIML TIG</a:t>
            </a:r>
          </a:p>
        </p:txBody>
      </p:sp>
      <p:sp>
        <p:nvSpPr>
          <p:cNvPr id="47" name="AutoShape 46"/>
          <p:cNvSpPr>
            <a:spLocks noChangeArrowheads="1"/>
          </p:cNvSpPr>
          <p:nvPr/>
        </p:nvSpPr>
        <p:spPr bwMode="auto">
          <a:xfrm>
            <a:off x="8001000" y="1437941"/>
            <a:ext cx="934864" cy="58585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t>
            </a:r>
          </a:p>
          <a:p>
            <a:pPr algn="ctr"/>
            <a:r>
              <a:rPr lang="en-US" sz="1200" dirty="0">
                <a:latin typeface="Tahoma" pitchFamily="34" charset="0"/>
                <a:ea typeface="ＭＳ Ｐゴシック" charset="-128"/>
                <a:cs typeface="Arial" pitchFamily="34" charset="0"/>
              </a:rPr>
              <a:t>COR 1</a:t>
            </a:r>
          </a:p>
        </p:txBody>
      </p:sp>
      <p:sp>
        <p:nvSpPr>
          <p:cNvPr id="57" name="AutoShape 46"/>
          <p:cNvSpPr>
            <a:spLocks noChangeArrowheads="1"/>
          </p:cNvSpPr>
          <p:nvPr/>
        </p:nvSpPr>
        <p:spPr bwMode="auto">
          <a:xfrm>
            <a:off x="3045583" y="4601180"/>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AMP SG</a:t>
            </a:r>
          </a:p>
        </p:txBody>
      </p:sp>
      <p:sp>
        <p:nvSpPr>
          <p:cNvPr id="61" name="AutoShape 46"/>
          <p:cNvSpPr>
            <a:spLocks noChangeArrowheads="1"/>
          </p:cNvSpPr>
          <p:nvPr/>
        </p:nvSpPr>
        <p:spPr bwMode="auto">
          <a:xfrm>
            <a:off x="4289529" y="2867905"/>
            <a:ext cx="896050" cy="56109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802.11bk</a:t>
            </a:r>
          </a:p>
          <a:p>
            <a:pPr algn="ctr"/>
            <a:r>
              <a:rPr lang="en-US" sz="1100" dirty="0">
                <a:latin typeface="Tahoma" pitchFamily="34" charset="0"/>
                <a:ea typeface="ＭＳ Ｐゴシック" charset="-128"/>
                <a:cs typeface="Arial" pitchFamily="34" charset="0"/>
              </a:rPr>
              <a:t>320MHz </a:t>
            </a:r>
            <a:r>
              <a:rPr lang="en-US" sz="1100" dirty="0" err="1">
                <a:latin typeface="Tahoma" pitchFamily="34" charset="0"/>
                <a:ea typeface="ＭＳ Ｐゴシック" charset="-128"/>
                <a:cs typeface="Arial" pitchFamily="34" charset="0"/>
              </a:rPr>
              <a:t>Pos</a:t>
            </a:r>
            <a:endParaRPr lang="en-US" sz="1100" dirty="0">
              <a:latin typeface="Tahoma" pitchFamily="34" charset="0"/>
              <a:ea typeface="ＭＳ Ｐゴシック" charset="-128"/>
              <a:cs typeface="Arial" pitchFamily="34" charset="0"/>
            </a:endParaRPr>
          </a:p>
        </p:txBody>
      </p:sp>
      <p:sp>
        <p:nvSpPr>
          <p:cNvPr id="3" name="AutoShape 46">
            <a:extLst>
              <a:ext uri="{FF2B5EF4-FFF2-40B4-BE49-F238E27FC236}">
                <a16:creationId xmlns:a16="http://schemas.microsoft.com/office/drawing/2014/main" id="{605C25CD-DFF3-8884-3300-75C252FE80A9}"/>
              </a:ext>
            </a:extLst>
          </p:cNvPr>
          <p:cNvSpPr>
            <a:spLocks noChangeArrowheads="1"/>
          </p:cNvSpPr>
          <p:nvPr/>
        </p:nvSpPr>
        <p:spPr bwMode="auto">
          <a:xfrm>
            <a:off x="3030092" y="3991851"/>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IMMW SG</a:t>
            </a:r>
          </a:p>
          <a:p>
            <a:pPr algn="ctr"/>
            <a:r>
              <a:rPr lang="en-US" sz="1100" dirty="0">
                <a:latin typeface="Tahoma" pitchFamily="34" charset="0"/>
                <a:ea typeface="ＭＳ Ｐゴシック" charset="-128"/>
                <a:cs typeface="Arial" pitchFamily="34" charset="0"/>
              </a:rPr>
              <a:t>(Nov 2023)</a:t>
            </a:r>
          </a:p>
        </p:txBody>
      </p:sp>
    </p:spTree>
    <p:extLst>
      <p:ext uri="{BB962C8B-B14F-4D97-AF65-F5344CB8AC3E}">
        <p14:creationId xmlns:p14="http://schemas.microsoft.com/office/powerpoint/2010/main" val="20161957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1524000" y="685800"/>
            <a:ext cx="9677400" cy="533400"/>
          </a:xfrm>
        </p:spPr>
        <p:txBody>
          <a:bodyPr/>
          <a:lstStyle/>
          <a:p>
            <a:r>
              <a:rPr lang="en-GB" sz="2800" dirty="0"/>
              <a:t>M4.1.5 /W2.6 Summary of ballots and comment collections</a:t>
            </a:r>
          </a:p>
        </p:txBody>
      </p:sp>
      <p:sp>
        <p:nvSpPr>
          <p:cNvPr id="2150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graphicFrame>
        <p:nvGraphicFramePr>
          <p:cNvPr id="7" name="Table 6"/>
          <p:cNvGraphicFramePr>
            <a:graphicFrameLocks noGrp="1"/>
          </p:cNvGraphicFramePr>
          <p:nvPr>
            <p:extLst>
              <p:ext uri="{D42A27DB-BD31-4B8C-83A1-F6EECF244321}">
                <p14:modId xmlns:p14="http://schemas.microsoft.com/office/powerpoint/2010/main" val="1607172860"/>
              </p:ext>
            </p:extLst>
          </p:nvPr>
        </p:nvGraphicFramePr>
        <p:xfrm>
          <a:off x="750357" y="1524000"/>
          <a:ext cx="10908243" cy="4312445"/>
        </p:xfrm>
        <a:graphic>
          <a:graphicData uri="http://schemas.openxmlformats.org/drawingml/2006/table">
            <a:tbl>
              <a:tblPr firstRow="1" bandRow="1">
                <a:tableStyleId>{93296810-A885-4BE3-A3E7-6D5BEEA58F35}</a:tableStyleId>
              </a:tblPr>
              <a:tblGrid>
                <a:gridCol w="765343">
                  <a:extLst>
                    <a:ext uri="{9D8B030D-6E8A-4147-A177-3AD203B41FA5}">
                      <a16:colId xmlns:a16="http://schemas.microsoft.com/office/drawing/2014/main" val="20000"/>
                    </a:ext>
                  </a:extLst>
                </a:gridCol>
                <a:gridCol w="13799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867636">
                  <a:extLst>
                    <a:ext uri="{9D8B030D-6E8A-4147-A177-3AD203B41FA5}">
                      <a16:colId xmlns:a16="http://schemas.microsoft.com/office/drawing/2014/main" val="20003"/>
                    </a:ext>
                  </a:extLst>
                </a:gridCol>
                <a:gridCol w="656364">
                  <a:extLst>
                    <a:ext uri="{9D8B030D-6E8A-4147-A177-3AD203B41FA5}">
                      <a16:colId xmlns:a16="http://schemas.microsoft.com/office/drawing/2014/main" val="20004"/>
                    </a:ext>
                  </a:extLst>
                </a:gridCol>
                <a:gridCol w="838200">
                  <a:extLst>
                    <a:ext uri="{9D8B030D-6E8A-4147-A177-3AD203B41FA5}">
                      <a16:colId xmlns:a16="http://schemas.microsoft.com/office/drawing/2014/main" val="20005"/>
                    </a:ext>
                  </a:extLst>
                </a:gridCol>
                <a:gridCol w="666193">
                  <a:extLst>
                    <a:ext uri="{9D8B030D-6E8A-4147-A177-3AD203B41FA5}">
                      <a16:colId xmlns:a16="http://schemas.microsoft.com/office/drawing/2014/main" val="20006"/>
                    </a:ext>
                  </a:extLst>
                </a:gridCol>
                <a:gridCol w="765268">
                  <a:extLst>
                    <a:ext uri="{9D8B030D-6E8A-4147-A177-3AD203B41FA5}">
                      <a16:colId xmlns:a16="http://schemas.microsoft.com/office/drawing/2014/main" val="20007"/>
                    </a:ext>
                  </a:extLst>
                </a:gridCol>
                <a:gridCol w="969300">
                  <a:extLst>
                    <a:ext uri="{9D8B030D-6E8A-4147-A177-3AD203B41FA5}">
                      <a16:colId xmlns:a16="http://schemas.microsoft.com/office/drawing/2014/main" val="20008"/>
                    </a:ext>
                  </a:extLst>
                </a:gridCol>
                <a:gridCol w="720252">
                  <a:extLst>
                    <a:ext uri="{9D8B030D-6E8A-4147-A177-3AD203B41FA5}">
                      <a16:colId xmlns:a16="http://schemas.microsoft.com/office/drawing/2014/main" val="20009"/>
                    </a:ext>
                  </a:extLst>
                </a:gridCol>
                <a:gridCol w="688987">
                  <a:extLst>
                    <a:ext uri="{9D8B030D-6E8A-4147-A177-3AD203B41FA5}">
                      <a16:colId xmlns:a16="http://schemas.microsoft.com/office/drawing/2014/main" val="20010"/>
                    </a:ext>
                  </a:extLst>
                </a:gridCol>
                <a:gridCol w="762000">
                  <a:extLst>
                    <a:ext uri="{9D8B030D-6E8A-4147-A177-3AD203B41FA5}">
                      <a16:colId xmlns:a16="http://schemas.microsoft.com/office/drawing/2014/main" val="20011"/>
                    </a:ext>
                  </a:extLst>
                </a:gridCol>
                <a:gridCol w="838200">
                  <a:extLst>
                    <a:ext uri="{9D8B030D-6E8A-4147-A177-3AD203B41FA5}">
                      <a16:colId xmlns:a16="http://schemas.microsoft.com/office/drawing/2014/main" val="20012"/>
                    </a:ext>
                  </a:extLst>
                </a:gridCol>
              </a:tblGrid>
              <a:tr h="1752600">
                <a:tc>
                  <a:txBody>
                    <a:bodyPr/>
                    <a:lstStyle/>
                    <a:p>
                      <a:pPr lvl="0" algn="ctr"/>
                      <a:r>
                        <a:rPr lang="en-GB" sz="2400" dirty="0"/>
                        <a:t>Type</a:t>
                      </a:r>
                      <a:endParaRPr lang="en-GB" sz="2400" b="1" dirty="0">
                        <a:latin typeface="Arial Narrow" panose="020B0606020202030204" pitchFamily="34" charset="0"/>
                      </a:endParaRPr>
                    </a:p>
                  </a:txBody>
                  <a:tcPr vert="vert270" anchor="ctr"/>
                </a:tc>
                <a:tc>
                  <a:txBody>
                    <a:bodyPr/>
                    <a:lstStyle/>
                    <a:p>
                      <a:pPr lvl="0" algn="ctr"/>
                      <a:r>
                        <a:rPr lang="en-GB" sz="2400" dirty="0"/>
                        <a:t>Label</a:t>
                      </a:r>
                      <a:endParaRPr lang="en-GB" sz="2400" b="1" dirty="0">
                        <a:latin typeface="Arial Narrow" panose="020B0606020202030204" pitchFamily="34" charset="0"/>
                      </a:endParaRPr>
                    </a:p>
                  </a:txBody>
                  <a:tcPr vert="vert270" anchor="ctr"/>
                </a:tc>
                <a:tc>
                  <a:txBody>
                    <a:bodyPr/>
                    <a:lstStyle/>
                    <a:p>
                      <a:pPr lvl="0" algn="ctr"/>
                      <a:r>
                        <a:rPr lang="en-GB" sz="2000" dirty="0"/>
                        <a:t>Group</a:t>
                      </a:r>
                      <a:endParaRPr lang="en-GB" sz="2000" b="1" dirty="0">
                        <a:latin typeface="Arial Narrow" panose="020B0606020202030204" pitchFamily="34" charset="0"/>
                      </a:endParaRPr>
                    </a:p>
                  </a:txBody>
                  <a:tcPr vert="vert270" anchor="ctr"/>
                </a:tc>
                <a:tc>
                  <a:txBody>
                    <a:bodyPr/>
                    <a:lstStyle/>
                    <a:p>
                      <a:pPr lvl="0" algn="ctr"/>
                      <a:r>
                        <a:rPr lang="en-GB" sz="2000" dirty="0"/>
                        <a:t>Opened</a:t>
                      </a:r>
                    </a:p>
                    <a:p>
                      <a:pPr lvl="0" algn="ctr"/>
                      <a:r>
                        <a:rPr lang="en-GB" sz="2000" dirty="0"/>
                        <a:t> (mm-</a:t>
                      </a:r>
                      <a:r>
                        <a:rPr lang="en-GB" sz="2000" dirty="0" err="1"/>
                        <a:t>dd</a:t>
                      </a:r>
                      <a:r>
                        <a:rPr lang="en-GB" sz="2000" dirty="0"/>
                        <a:t>)</a:t>
                      </a:r>
                      <a:endParaRPr lang="en-GB" sz="2000" b="1" dirty="0">
                        <a:latin typeface="Arial Narrow" panose="020B0606020202030204" pitchFamily="34" charset="0"/>
                      </a:endParaRPr>
                    </a:p>
                  </a:txBody>
                  <a:tcPr vert="vert270" anchor="ctr"/>
                </a:tc>
                <a:tc>
                  <a:txBody>
                    <a:bodyPr/>
                    <a:lstStyle/>
                    <a:p>
                      <a:pPr lvl="0" algn="ctr"/>
                      <a:r>
                        <a:rPr lang="en-GB" sz="2000" dirty="0" err="1"/>
                        <a:t>Dur</a:t>
                      </a:r>
                      <a:r>
                        <a:rPr lang="en-GB" sz="2000" dirty="0"/>
                        <a:t> (d)</a:t>
                      </a:r>
                      <a:endParaRPr lang="en-GB" sz="2000" b="1" dirty="0">
                        <a:latin typeface="Arial Narrow" panose="020B0606020202030204" pitchFamily="34" charset="0"/>
                      </a:endParaRPr>
                    </a:p>
                  </a:txBody>
                  <a:tcPr vert="vert270" anchor="ctr"/>
                </a:tc>
                <a:tc>
                  <a:txBody>
                    <a:bodyPr/>
                    <a:lstStyle/>
                    <a:p>
                      <a:pPr lvl="0" algn="ctr"/>
                      <a:r>
                        <a:rPr lang="en-GB" sz="2000" dirty="0"/>
                        <a:t># Comments</a:t>
                      </a:r>
                      <a:endParaRPr lang="en-GB" sz="2000" b="1" dirty="0">
                        <a:latin typeface="Arial Narrow" panose="020B0606020202030204" pitchFamily="34" charset="0"/>
                      </a:endParaRPr>
                    </a:p>
                  </a:txBody>
                  <a:tcPr vert="vert270" anchor="ctr"/>
                </a:tc>
                <a:tc>
                  <a:txBody>
                    <a:bodyPr/>
                    <a:lstStyle/>
                    <a:p>
                      <a:pPr lvl="0" algn="ctr"/>
                      <a:r>
                        <a:rPr lang="en-GB" sz="2000" dirty="0"/>
                        <a:t>Ballot</a:t>
                      </a:r>
                      <a:r>
                        <a:rPr lang="en-GB" sz="2000" baseline="0" dirty="0"/>
                        <a:t> Group</a:t>
                      </a:r>
                      <a:endParaRPr lang="en-GB" sz="2000" b="1" dirty="0">
                        <a:latin typeface="Arial Narrow" panose="020B0606020202030204" pitchFamily="34" charset="0"/>
                      </a:endParaRPr>
                    </a:p>
                  </a:txBody>
                  <a:tcPr vert="vert270" anchor="ctr"/>
                </a:tc>
                <a:tc>
                  <a:txBody>
                    <a:bodyPr/>
                    <a:lstStyle/>
                    <a:p>
                      <a:pPr lvl="0" algn="ctr"/>
                      <a:r>
                        <a:rPr lang="en-GB" sz="2400" dirty="0"/>
                        <a:t>Approve</a:t>
                      </a:r>
                      <a:endParaRPr lang="en-GB" sz="2400" b="1" dirty="0">
                        <a:latin typeface="Arial Narrow" panose="020B0606020202030204" pitchFamily="34" charset="0"/>
                      </a:endParaRPr>
                    </a:p>
                  </a:txBody>
                  <a:tcPr vert="vert270" anchor="ctr"/>
                </a:tc>
                <a:tc>
                  <a:txBody>
                    <a:bodyPr/>
                    <a:lstStyle/>
                    <a:p>
                      <a:pPr lvl="0" algn="ctr"/>
                      <a:r>
                        <a:rPr lang="en-GB" sz="2400" dirty="0"/>
                        <a:t>Disapprove</a:t>
                      </a:r>
                      <a:endParaRPr lang="en-GB" sz="2400" b="1" dirty="0">
                        <a:latin typeface="Arial Narrow" panose="020B0606020202030204" pitchFamily="34" charset="0"/>
                      </a:endParaRPr>
                    </a:p>
                  </a:txBody>
                  <a:tcPr vert="vert270" anchor="ctr"/>
                </a:tc>
                <a:tc>
                  <a:txBody>
                    <a:bodyPr/>
                    <a:lstStyle/>
                    <a:p>
                      <a:pPr lvl="0" algn="ctr"/>
                      <a:r>
                        <a:rPr lang="en-GB" sz="2400" dirty="0"/>
                        <a:t>Abstain</a:t>
                      </a:r>
                      <a:endParaRPr lang="en-GB" sz="2400" b="1" dirty="0">
                        <a:latin typeface="Arial Narrow" panose="020B0606020202030204" pitchFamily="34" charset="0"/>
                      </a:endParaRPr>
                    </a:p>
                  </a:txBody>
                  <a:tcPr vert="vert270" anchor="ctr"/>
                </a:tc>
                <a:tc>
                  <a:txBody>
                    <a:bodyPr/>
                    <a:lstStyle/>
                    <a:p>
                      <a:pPr lvl="0" algn="ctr"/>
                      <a:r>
                        <a:rPr lang="en-GB" sz="2000" dirty="0"/>
                        <a:t>Return %</a:t>
                      </a:r>
                      <a:endParaRPr lang="en-GB" sz="2000" b="1" dirty="0">
                        <a:latin typeface="Arial Narrow" panose="020B0606020202030204" pitchFamily="34" charset="0"/>
                      </a:endParaRPr>
                    </a:p>
                  </a:txBody>
                  <a:tcPr vert="vert270" anchor="ctr"/>
                </a:tc>
                <a:tc>
                  <a:txBody>
                    <a:bodyPr/>
                    <a:lstStyle/>
                    <a:p>
                      <a:pPr lvl="0" algn="ctr"/>
                      <a:r>
                        <a:rPr lang="en-GB" sz="2000" dirty="0"/>
                        <a:t>Approve %</a:t>
                      </a:r>
                      <a:endParaRPr lang="en-GB" sz="2000" b="1" dirty="0">
                        <a:latin typeface="Arial Narrow" panose="020B0606020202030204" pitchFamily="34" charset="0"/>
                      </a:endParaRPr>
                    </a:p>
                  </a:txBody>
                  <a:tcPr vert="vert270" anchor="ctr"/>
                </a:tc>
                <a:tc>
                  <a:txBody>
                    <a:bodyPr/>
                    <a:lstStyle/>
                    <a:p>
                      <a:pPr lvl="0" algn="ctr"/>
                      <a:r>
                        <a:rPr lang="en-GB" sz="2400" dirty="0"/>
                        <a:t>Result</a:t>
                      </a:r>
                      <a:endParaRPr lang="en-GB" sz="2400" b="1" dirty="0">
                        <a:latin typeface="Arial Narrow" panose="020B0606020202030204" pitchFamily="34" charset="0"/>
                      </a:endParaRPr>
                    </a:p>
                  </a:txBody>
                  <a:tcPr vert="vert270" anchor="ctr"/>
                </a:tc>
                <a:extLst>
                  <a:ext uri="{0D108BD9-81ED-4DB2-BD59-A6C34878D82A}">
                    <a16:rowId xmlns:a16="http://schemas.microsoft.com/office/drawing/2014/main" val="10000"/>
                  </a:ext>
                </a:extLst>
              </a:tr>
              <a:tr h="511969">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algn="ctr"/>
                      <a:r>
                        <a:rPr lang="en-GB" sz="2000" b="1" dirty="0">
                          <a:latin typeface="Calibri" panose="020F0502020204030204" pitchFamily="34" charset="0"/>
                          <a:cs typeface="Calibri" panose="020F0502020204030204" pitchFamily="34" charset="0"/>
                        </a:rPr>
                        <a:t>WG Initial</a:t>
                      </a:r>
                    </a:p>
                  </a:txBody>
                  <a:tcPr/>
                </a:tc>
                <a:tc>
                  <a:txBody>
                    <a:bodyPr/>
                    <a:lstStyle/>
                    <a:p>
                      <a:pPr algn="ctr"/>
                      <a:r>
                        <a:rPr lang="en-GB" sz="2000" b="1" dirty="0" err="1">
                          <a:latin typeface="Calibri" panose="020F0502020204030204" pitchFamily="34" charset="0"/>
                          <a:cs typeface="Calibri" panose="020F0502020204030204" pitchFamily="34" charset="0"/>
                        </a:rPr>
                        <a:t>TGbh</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GB" sz="2000" b="1" dirty="0">
                          <a:latin typeface="Calibri" panose="020F0502020204030204" pitchFamily="34" charset="0"/>
                          <a:cs typeface="Calibri" panose="020F0502020204030204" pitchFamily="34" charset="0"/>
                        </a:rPr>
                        <a:t>06-01</a:t>
                      </a:r>
                    </a:p>
                  </a:txBody>
                  <a:tcPr/>
                </a:tc>
                <a:tc>
                  <a:txBody>
                    <a:bodyPr/>
                    <a:lstStyle/>
                    <a:p>
                      <a:pPr algn="ctr"/>
                      <a:r>
                        <a:rPr lang="en-GB" sz="2000" b="1" dirty="0">
                          <a:latin typeface="Calibri" panose="020F0502020204030204" pitchFamily="34" charset="0"/>
                          <a:cs typeface="Calibri" panose="020F0502020204030204" pitchFamily="34" charset="0"/>
                        </a:rPr>
                        <a:t>30</a:t>
                      </a:r>
                    </a:p>
                  </a:txBody>
                  <a:tcPr/>
                </a:tc>
                <a:tc>
                  <a:txBody>
                    <a:bodyPr/>
                    <a:lstStyle/>
                    <a:p>
                      <a:pPr algn="ctr"/>
                      <a:r>
                        <a:rPr lang="en-GB" sz="2000" b="1" dirty="0">
                          <a:latin typeface="Calibri" panose="020F0502020204030204" pitchFamily="34" charset="0"/>
                          <a:cs typeface="Calibri" panose="020F0502020204030204" pitchFamily="34" charset="0"/>
                        </a:rPr>
                        <a:t>294</a:t>
                      </a:r>
                    </a:p>
                  </a:txBody>
                  <a:tcPr/>
                </a:tc>
                <a:tc>
                  <a:txBody>
                    <a:bodyPr/>
                    <a:lstStyle/>
                    <a:p>
                      <a:pPr algn="ctr"/>
                      <a:r>
                        <a:rPr lang="en-GB" sz="2000" b="1" dirty="0">
                          <a:latin typeface="Calibri" panose="020F0502020204030204" pitchFamily="34" charset="0"/>
                          <a:cs typeface="Calibri" panose="020F0502020204030204" pitchFamily="34" charset="0"/>
                        </a:rPr>
                        <a:t>527</a:t>
                      </a:r>
                    </a:p>
                  </a:txBody>
                  <a:tcPr/>
                </a:tc>
                <a:tc>
                  <a:txBody>
                    <a:bodyPr/>
                    <a:lstStyle/>
                    <a:p>
                      <a:pPr algn="ctr"/>
                      <a:r>
                        <a:rPr lang="en-GB" sz="2000" b="1" dirty="0">
                          <a:latin typeface="Calibri" panose="020F0502020204030204" pitchFamily="34" charset="0"/>
                          <a:cs typeface="Calibri" panose="020F0502020204030204" pitchFamily="34" charset="0"/>
                        </a:rPr>
                        <a:t>247</a:t>
                      </a:r>
                    </a:p>
                  </a:txBody>
                  <a:tcPr/>
                </a:tc>
                <a:tc>
                  <a:txBody>
                    <a:bodyPr/>
                    <a:lstStyle/>
                    <a:p>
                      <a:pPr algn="ctr"/>
                      <a:r>
                        <a:rPr lang="en-GB" sz="2000" b="1" dirty="0">
                          <a:latin typeface="Calibri" panose="020F0502020204030204" pitchFamily="34" charset="0"/>
                          <a:cs typeface="Calibri" panose="020F0502020204030204" pitchFamily="34" charset="0"/>
                        </a:rPr>
                        <a:t>22</a:t>
                      </a:r>
                    </a:p>
                  </a:txBody>
                  <a:tcPr/>
                </a:tc>
                <a:tc>
                  <a:txBody>
                    <a:bodyPr/>
                    <a:lstStyle/>
                    <a:p>
                      <a:pPr algn="ctr"/>
                      <a:r>
                        <a:rPr lang="en-GB" sz="2000" b="1" dirty="0">
                          <a:latin typeface="Calibri" panose="020F0502020204030204" pitchFamily="34" charset="0"/>
                          <a:cs typeface="Calibri" panose="020F0502020204030204" pitchFamily="34" charset="0"/>
                        </a:rPr>
                        <a:t>52</a:t>
                      </a:r>
                    </a:p>
                  </a:txBody>
                  <a:tcPr/>
                </a:tc>
                <a:tc>
                  <a:txBody>
                    <a:bodyPr/>
                    <a:lstStyle/>
                    <a:p>
                      <a:pPr algn="ctr"/>
                      <a:r>
                        <a:rPr lang="en-GB" sz="2000" b="1" dirty="0">
                          <a:latin typeface="Calibri" panose="020F0502020204030204" pitchFamily="34" charset="0"/>
                          <a:cs typeface="Calibri" panose="020F0502020204030204" pitchFamily="34" charset="0"/>
                        </a:rPr>
                        <a:t>62</a:t>
                      </a:r>
                    </a:p>
                  </a:txBody>
                  <a:tcPr/>
                </a:tc>
                <a:tc>
                  <a:txBody>
                    <a:bodyPr/>
                    <a:lstStyle/>
                    <a:p>
                      <a:pPr algn="ctr"/>
                      <a:r>
                        <a:rPr lang="en-GB" sz="2000" b="1" dirty="0">
                          <a:latin typeface="Calibri" panose="020F0502020204030204" pitchFamily="34" charset="0"/>
                          <a:cs typeface="Calibri" panose="020F0502020204030204" pitchFamily="34" charset="0"/>
                        </a:rPr>
                        <a:t>91.8</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10001"/>
                  </a:ext>
                </a:extLst>
              </a:tr>
              <a:tr h="511969">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extLst>
                  <a:ext uri="{0D108BD9-81ED-4DB2-BD59-A6C34878D82A}">
                    <a16:rowId xmlns:a16="http://schemas.microsoft.com/office/drawing/2014/main" val="10002"/>
                  </a:ext>
                </a:extLst>
              </a:tr>
              <a:tr h="511969">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extLst>
                  <a:ext uri="{0D108BD9-81ED-4DB2-BD59-A6C34878D82A}">
                    <a16:rowId xmlns:a16="http://schemas.microsoft.com/office/drawing/2014/main" val="10003"/>
                  </a:ext>
                </a:extLst>
              </a:tr>
              <a:tr h="511969">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extLst>
                  <a:ext uri="{0D108BD9-81ED-4DB2-BD59-A6C34878D82A}">
                    <a16:rowId xmlns:a16="http://schemas.microsoft.com/office/drawing/2014/main" val="10004"/>
                  </a:ext>
                </a:extLst>
              </a:tr>
              <a:tr h="511969">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dirty="0"/>
                    </a:p>
                  </a:txBody>
                  <a:tcPr/>
                </a:tc>
                <a:extLst>
                  <a:ext uri="{0D108BD9-81ED-4DB2-BD59-A6C34878D82A}">
                    <a16:rowId xmlns:a16="http://schemas.microsoft.com/office/drawing/2014/main" val="10006"/>
                  </a:ext>
                </a:extLst>
              </a:tr>
            </a:tbl>
          </a:graphicData>
        </a:graphic>
      </p:graphicFrame>
      <p:sp>
        <p:nvSpPr>
          <p:cNvPr id="6" name="Date Placeholder 5"/>
          <p:cNvSpPr>
            <a:spLocks noGrp="1"/>
          </p:cNvSpPr>
          <p:nvPr>
            <p:ph type="dt" sz="half" idx="10"/>
          </p:nvPr>
        </p:nvSpPr>
        <p:spPr/>
        <p:txBody>
          <a:bodyPr/>
          <a:lstStyle/>
          <a:p>
            <a:pPr>
              <a:defRPr/>
            </a:pPr>
            <a:r>
              <a:rPr lang="en-US"/>
              <a:t>July 2023</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2533" name="Rectangle 2"/>
          <p:cNvSpPr>
            <a:spLocks noGrp="1" noChangeArrowheads="1"/>
          </p:cNvSpPr>
          <p:nvPr>
            <p:ph type="title"/>
          </p:nvPr>
        </p:nvSpPr>
        <p:spPr/>
        <p:txBody>
          <a:bodyPr/>
          <a:lstStyle/>
          <a:p>
            <a:r>
              <a:rPr lang="en-GB" dirty="0"/>
              <a:t>M4.1.6 /W2.6 Current Membership Status</a:t>
            </a:r>
          </a:p>
        </p:txBody>
      </p:sp>
      <p:sp>
        <p:nvSpPr>
          <p:cNvPr id="22534" name="Text Box 3"/>
          <p:cNvSpPr txBox="1">
            <a:spLocks noChangeArrowheads="1"/>
          </p:cNvSpPr>
          <p:nvPr/>
        </p:nvSpPr>
        <p:spPr bwMode="auto">
          <a:xfrm>
            <a:off x="345121" y="1613712"/>
            <a:ext cx="243395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50000"/>
              </a:spcBef>
              <a:buFontTx/>
              <a:buNone/>
            </a:pPr>
            <a:r>
              <a:rPr lang="en-GB" sz="1200" b="0" dirty="0"/>
              <a:t>Data as of 2023-03-30</a:t>
            </a:r>
          </a:p>
        </p:txBody>
      </p:sp>
      <p:sp>
        <p:nvSpPr>
          <p:cNvPr id="22535" name="TextBox 8"/>
          <p:cNvSpPr txBox="1">
            <a:spLocks noChangeArrowheads="1"/>
          </p:cNvSpPr>
          <p:nvPr/>
        </p:nvSpPr>
        <p:spPr bwMode="auto">
          <a:xfrm>
            <a:off x="1066800" y="4114800"/>
            <a:ext cx="10210800"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b="1">
                <a:solidFill>
                  <a:schemeClr val="tx1"/>
                </a:solidFill>
                <a:latin typeface="Times New Roman" panose="02020603050405020304" pitchFamily="18" charset="0"/>
              </a:defRPr>
            </a:lvl1pPr>
            <a:lvl2pPr>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GB" sz="1800" b="0" dirty="0"/>
              <a:t>Definitions:  </a:t>
            </a:r>
          </a:p>
          <a:p>
            <a:pPr lvl="1"/>
            <a:r>
              <a:rPr lang="en-GB" sz="1800" i="1" dirty="0"/>
              <a:t>Aspirant</a:t>
            </a:r>
            <a:r>
              <a:rPr lang="en-GB" sz="1800" b="0" dirty="0"/>
              <a:t>: a member who has attended 1 qualifying meeting</a:t>
            </a:r>
          </a:p>
          <a:p>
            <a:pPr lvl="1"/>
            <a:r>
              <a:rPr lang="en-GB" sz="1800" i="1" dirty="0"/>
              <a:t>Potential Voter</a:t>
            </a:r>
            <a:r>
              <a:rPr lang="en-GB" sz="1800" b="0" dirty="0"/>
              <a:t>: a member who has attended 2 qualifying meetings and will become a voter at the start of the next plenary they attend</a:t>
            </a:r>
          </a:p>
          <a:p>
            <a:pPr lvl="1"/>
            <a:r>
              <a:rPr lang="en-GB" sz="1800" i="1" dirty="0"/>
              <a:t>Ex Officio Voter</a:t>
            </a:r>
            <a:r>
              <a:rPr lang="en-GB" sz="1800" b="0" dirty="0"/>
              <a:t>: a voter who has voting rights by virtue of their membership of the 802 EC and has requested to be recorded as an ex officio voter in 802.11</a:t>
            </a:r>
          </a:p>
        </p:txBody>
      </p:sp>
      <p:graphicFrame>
        <p:nvGraphicFramePr>
          <p:cNvPr id="5" name="Table 4"/>
          <p:cNvGraphicFramePr>
            <a:graphicFrameLocks noGrp="1"/>
          </p:cNvGraphicFramePr>
          <p:nvPr>
            <p:extLst>
              <p:ext uri="{D42A27DB-BD31-4B8C-83A1-F6EECF244321}">
                <p14:modId xmlns:p14="http://schemas.microsoft.com/office/powerpoint/2010/main" val="2926496545"/>
              </p:ext>
            </p:extLst>
          </p:nvPr>
        </p:nvGraphicFramePr>
        <p:xfrm>
          <a:off x="2209800" y="1483416"/>
          <a:ext cx="7772400" cy="2286000"/>
        </p:xfrm>
        <a:graphic>
          <a:graphicData uri="http://schemas.openxmlformats.org/drawingml/2006/table">
            <a:tbl>
              <a:tblPr firstRow="1">
                <a:tableStyleId>{93296810-A885-4BE3-A3E7-6D5BEEA58F35}</a:tableStyleId>
              </a:tblPr>
              <a:tblGrid>
                <a:gridCol w="3886200">
                  <a:extLst>
                    <a:ext uri="{9D8B030D-6E8A-4147-A177-3AD203B41FA5}">
                      <a16:colId xmlns:a16="http://schemas.microsoft.com/office/drawing/2014/main" val="20000"/>
                    </a:ext>
                  </a:extLst>
                </a:gridCol>
                <a:gridCol w="3886200">
                  <a:extLst>
                    <a:ext uri="{9D8B030D-6E8A-4147-A177-3AD203B41FA5}">
                      <a16:colId xmlns:a16="http://schemas.microsoft.com/office/drawing/2014/main" val="20001"/>
                    </a:ext>
                  </a:extLst>
                </a:gridCol>
              </a:tblGrid>
              <a:tr h="457200">
                <a:tc>
                  <a:txBody>
                    <a:bodyPr/>
                    <a:lstStyle/>
                    <a:p>
                      <a:pPr algn="ctr"/>
                      <a:r>
                        <a:rPr lang="en-GB" sz="2400" dirty="0">
                          <a:effectLst/>
                        </a:rPr>
                        <a:t>Status</a:t>
                      </a:r>
                      <a:endParaRPr lang="en-GB" sz="4000" dirty="0"/>
                    </a:p>
                  </a:txBody>
                  <a:tcPr marT="45673" marB="45673" anchor="ctr"/>
                </a:tc>
                <a:tc>
                  <a:txBody>
                    <a:bodyPr/>
                    <a:lstStyle/>
                    <a:p>
                      <a:pPr algn="ctr"/>
                      <a:r>
                        <a:rPr lang="en-GB" sz="2400" dirty="0">
                          <a:effectLst/>
                        </a:rPr>
                        <a:t>Number</a:t>
                      </a:r>
                      <a:endParaRPr lang="en-GB" sz="4000" dirty="0"/>
                    </a:p>
                  </a:txBody>
                  <a:tcPr marT="45673" marB="45673" anchor="ctr"/>
                </a:tc>
                <a:extLst>
                  <a:ext uri="{0D108BD9-81ED-4DB2-BD59-A6C34878D82A}">
                    <a16:rowId xmlns:a16="http://schemas.microsoft.com/office/drawing/2014/main" val="10000"/>
                  </a:ext>
                </a:extLst>
              </a:tr>
              <a:tr h="457200">
                <a:tc>
                  <a:txBody>
                    <a:bodyPr/>
                    <a:lstStyle/>
                    <a:p>
                      <a:pPr algn="ctr"/>
                      <a:r>
                        <a:rPr lang="en-GB" sz="2400" dirty="0">
                          <a:effectLst/>
                        </a:rPr>
                        <a:t>Aspirant</a:t>
                      </a:r>
                      <a:endParaRPr lang="en-GB" sz="4000" dirty="0"/>
                    </a:p>
                  </a:txBody>
                  <a:tcPr marT="45673" marB="45673"/>
                </a:tc>
                <a:tc>
                  <a:txBody>
                    <a:bodyPr/>
                    <a:lstStyle/>
                    <a:p>
                      <a:pPr marL="0" algn="ctr" defTabSz="914400" rtl="0" eaLnBrk="1" latinLnBrk="0" hangingPunct="1"/>
                      <a:r>
                        <a:rPr lang="en-US" sz="2400" b="0" i="0" kern="1200" dirty="0">
                          <a:solidFill>
                            <a:schemeClr val="dk1"/>
                          </a:solidFill>
                          <a:effectLst/>
                          <a:latin typeface="+mn-lt"/>
                          <a:ea typeface="+mn-ea"/>
                          <a:cs typeface="+mn-cs"/>
                        </a:rPr>
                        <a:t>83</a:t>
                      </a:r>
                      <a:endParaRPr lang="en-GB" sz="2400" b="0" i="0" kern="1200" dirty="0">
                        <a:solidFill>
                          <a:schemeClr val="dk1"/>
                        </a:solidFill>
                        <a:effectLst/>
                        <a:latin typeface="+mn-lt"/>
                        <a:ea typeface="+mn-ea"/>
                        <a:cs typeface="+mn-cs"/>
                      </a:endParaRPr>
                    </a:p>
                  </a:txBody>
                  <a:tcPr marT="45673" marB="45673"/>
                </a:tc>
                <a:extLst>
                  <a:ext uri="{0D108BD9-81ED-4DB2-BD59-A6C34878D82A}">
                    <a16:rowId xmlns:a16="http://schemas.microsoft.com/office/drawing/2014/main" val="10001"/>
                  </a:ext>
                </a:extLst>
              </a:tr>
              <a:tr h="457200">
                <a:tc>
                  <a:txBody>
                    <a:bodyPr/>
                    <a:lstStyle/>
                    <a:p>
                      <a:pPr algn="ctr"/>
                      <a:r>
                        <a:rPr lang="en-GB" sz="2400" dirty="0">
                          <a:effectLst/>
                        </a:rPr>
                        <a:t>Potential Voter</a:t>
                      </a:r>
                      <a:endParaRPr lang="en-GB" sz="4000" dirty="0"/>
                    </a:p>
                  </a:txBody>
                  <a:tcPr marT="45673" marB="45673"/>
                </a:tc>
                <a:tc>
                  <a:txBody>
                    <a:bodyPr/>
                    <a:lstStyle/>
                    <a:p>
                      <a:pPr algn="ctr"/>
                      <a:r>
                        <a:rPr lang="en-US" sz="2400" b="0" i="0" dirty="0">
                          <a:effectLst/>
                        </a:rPr>
                        <a:t>34</a:t>
                      </a:r>
                      <a:endParaRPr lang="en-GB" sz="4000" b="1" i="1" dirty="0"/>
                    </a:p>
                  </a:txBody>
                  <a:tcPr marT="45673" marB="45673"/>
                </a:tc>
                <a:extLst>
                  <a:ext uri="{0D108BD9-81ED-4DB2-BD59-A6C34878D82A}">
                    <a16:rowId xmlns:a16="http://schemas.microsoft.com/office/drawing/2014/main" val="10002"/>
                  </a:ext>
                </a:extLst>
              </a:tr>
              <a:tr h="457200">
                <a:tc>
                  <a:txBody>
                    <a:bodyPr/>
                    <a:lstStyle/>
                    <a:p>
                      <a:pPr algn="ctr"/>
                      <a:r>
                        <a:rPr lang="en-GB" sz="2400" dirty="0">
                          <a:effectLst/>
                        </a:rPr>
                        <a:t>Voter</a:t>
                      </a:r>
                      <a:endParaRPr lang="en-GB" sz="4000" dirty="0"/>
                    </a:p>
                  </a:txBody>
                  <a:tcPr marT="45673" marB="45673"/>
                </a:tc>
                <a:tc>
                  <a:txBody>
                    <a:bodyPr/>
                    <a:lstStyle/>
                    <a:p>
                      <a:pPr algn="ctr"/>
                      <a:r>
                        <a:rPr lang="en-US" sz="2400" dirty="0">
                          <a:effectLst/>
                        </a:rPr>
                        <a:t>527</a:t>
                      </a:r>
                      <a:endParaRPr lang="en-GB" sz="4000" dirty="0"/>
                    </a:p>
                  </a:txBody>
                  <a:tcPr marT="45673" marB="45673"/>
                </a:tc>
                <a:extLst>
                  <a:ext uri="{0D108BD9-81ED-4DB2-BD59-A6C34878D82A}">
                    <a16:rowId xmlns:a16="http://schemas.microsoft.com/office/drawing/2014/main" val="10003"/>
                  </a:ext>
                </a:extLst>
              </a:tr>
              <a:tr h="457200">
                <a:tc>
                  <a:txBody>
                    <a:bodyPr/>
                    <a:lstStyle/>
                    <a:p>
                      <a:pPr marL="0" algn="ctr" defTabSz="914400" rtl="0" eaLnBrk="1" latinLnBrk="0" hangingPunct="1"/>
                      <a:r>
                        <a:rPr lang="en-GB" sz="2400" kern="1200" dirty="0">
                          <a:effectLst/>
                        </a:rPr>
                        <a:t>Ex Officio Voter</a:t>
                      </a:r>
                      <a:endParaRPr lang="en-GB" sz="2400" kern="1200" dirty="0">
                        <a:solidFill>
                          <a:schemeClr val="tx1"/>
                        </a:solidFill>
                        <a:effectLst/>
                        <a:latin typeface="Calibri" panose="020F0502020204030204" pitchFamily="34" charset="0"/>
                        <a:ea typeface="+mn-ea"/>
                        <a:cs typeface="+mn-cs"/>
                      </a:endParaRPr>
                    </a:p>
                  </a:txBody>
                  <a:tcPr marT="45673" marB="45673"/>
                </a:tc>
                <a:tc>
                  <a:txBody>
                    <a:bodyPr/>
                    <a:lstStyle/>
                    <a:p>
                      <a:pPr marL="0" algn="ctr" defTabSz="914400" rtl="0" eaLnBrk="1" latinLnBrk="0" hangingPunct="1"/>
                      <a:r>
                        <a:rPr lang="en-GB" sz="2400" kern="1200" dirty="0">
                          <a:effectLst/>
                        </a:rPr>
                        <a:t>11</a:t>
                      </a:r>
                      <a:endParaRPr lang="en-GB" sz="2400" kern="1200" dirty="0">
                        <a:solidFill>
                          <a:schemeClr val="dk1"/>
                        </a:solidFill>
                        <a:effectLst/>
                        <a:latin typeface="+mn-lt"/>
                        <a:ea typeface="+mn-ea"/>
                        <a:cs typeface="+mn-cs"/>
                      </a:endParaRPr>
                    </a:p>
                  </a:txBody>
                  <a:tcPr marT="45673" marB="45673"/>
                </a:tc>
                <a:extLst>
                  <a:ext uri="{0D108BD9-81ED-4DB2-BD59-A6C34878D82A}">
                    <a16:rowId xmlns:a16="http://schemas.microsoft.com/office/drawing/2014/main" val="10004"/>
                  </a:ext>
                </a:extLst>
              </a:tr>
            </a:tbl>
          </a:graphicData>
        </a:graphic>
      </p:graphicFrame>
      <p:sp>
        <p:nvSpPr>
          <p:cNvPr id="2" name="Date Placeholder 1"/>
          <p:cNvSpPr>
            <a:spLocks noGrp="1"/>
          </p:cNvSpPr>
          <p:nvPr>
            <p:ph type="dt" sz="half" idx="10"/>
          </p:nvPr>
        </p:nvSpPr>
        <p:spPr/>
        <p:txBody>
          <a:bodyPr/>
          <a:lstStyle/>
          <a:p>
            <a:pPr>
              <a:defRPr/>
            </a:pPr>
            <a:r>
              <a:rPr lang="en-US"/>
              <a:t>July 2023</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a:t>Introduction</a:t>
            </a:r>
            <a:endParaRPr lang="en-US"/>
          </a:p>
        </p:txBody>
      </p:sp>
      <p:sp>
        <p:nvSpPr>
          <p:cNvPr id="8195" name="Content Placeholder 2"/>
          <p:cNvSpPr>
            <a:spLocks noGrp="1"/>
          </p:cNvSpPr>
          <p:nvPr>
            <p:ph idx="1"/>
          </p:nvPr>
        </p:nvSpPr>
        <p:spPr/>
        <p:txBody>
          <a:bodyPr/>
          <a:lstStyle/>
          <a:p>
            <a:r>
              <a:rPr lang="en-GB" sz="2800" b="0" dirty="0"/>
              <a:t>This presentation, together with the reports cited herein, forms the opening report of the IEEE 802.11 Working Group for July 2023.</a:t>
            </a:r>
          </a:p>
          <a:p>
            <a:r>
              <a:rPr lang="en-GB" sz="2800" b="0" dirty="0"/>
              <a:t>“</a:t>
            </a:r>
            <a:r>
              <a:rPr lang="en-GB" sz="2800" b="0" i="1" dirty="0" err="1"/>
              <a:t>Mx.y.z</a:t>
            </a:r>
            <a:r>
              <a:rPr lang="en-GB" sz="2800" b="0" dirty="0"/>
              <a:t>” terminology indicates that the item was on the tentative agenda for the </a:t>
            </a:r>
            <a:r>
              <a:rPr lang="en-GB" sz="2800" b="0" i="1" dirty="0"/>
              <a:t>M</a:t>
            </a:r>
            <a:r>
              <a:rPr lang="en-GB" sz="2800" b="0" dirty="0"/>
              <a:t>onday 802.11 plenary, and was agenda item </a:t>
            </a:r>
            <a:r>
              <a:rPr lang="en-GB" sz="2800" b="0" i="1" dirty="0" err="1"/>
              <a:t>x.y.z</a:t>
            </a:r>
            <a:r>
              <a:rPr lang="en-GB" sz="2800" b="0" dirty="0"/>
              <a:t>.</a:t>
            </a:r>
          </a:p>
          <a:p>
            <a:endParaRPr lang="en-US" sz="2800" b="0" dirty="0"/>
          </a:p>
        </p:txBody>
      </p:sp>
      <p:sp>
        <p:nvSpPr>
          <p:cNvPr id="2" name="Date Placeholder 1"/>
          <p:cNvSpPr>
            <a:spLocks noGrp="1"/>
          </p:cNvSpPr>
          <p:nvPr>
            <p:ph type="dt" sz="half" idx="10"/>
          </p:nvPr>
        </p:nvSpPr>
        <p:spPr/>
        <p:txBody>
          <a:bodyPr/>
          <a:lstStyle/>
          <a:p>
            <a:pPr>
              <a:defRPr/>
            </a:pPr>
            <a:r>
              <a:rPr lang="en-US"/>
              <a:t>July 2023</a:t>
            </a:r>
          </a:p>
        </p:txBody>
      </p:sp>
      <p:sp>
        <p:nvSpPr>
          <p:cNvPr id="819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2</a:t>
            </a:fld>
            <a:endParaRPr lang="en-US"/>
          </a:p>
        </p:txBody>
      </p:sp>
    </p:spTree>
    <p:extLst>
      <p:ext uri="{BB962C8B-B14F-4D97-AF65-F5344CB8AC3E}">
        <p14:creationId xmlns:p14="http://schemas.microsoft.com/office/powerpoint/2010/main" val="6094088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r>
              <a:rPr lang="en-US" sz="1600" dirty="0"/>
              <a:t>Individual experts who attend electronically for a specific purpose/presentation can be designated as such by the WG Chair and receive a registration fee waiver and limited attendance rights.</a:t>
            </a:r>
          </a:p>
          <a:p>
            <a:r>
              <a:rPr lang="en-US" sz="1600" dirty="0"/>
              <a:t>See section 5 in </a:t>
            </a:r>
            <a:r>
              <a:rPr lang="en-US" sz="1600" dirty="0">
                <a:hlinkClick r:id="rId3"/>
              </a:rPr>
              <a:t>https://mentor.ieee.org/802-ec/dcn/17/ec-17-0090-25-0PNP-ieee-802-lmsc-operations-manual.pdf</a:t>
            </a:r>
            <a:r>
              <a:rPr lang="en-US" sz="1600" dirty="0"/>
              <a:t> ,</a:t>
            </a:r>
          </a:p>
          <a:p>
            <a:pPr lvl="1"/>
            <a:r>
              <a:rPr lang="en-US" sz="1200" i="1" dirty="0"/>
              <a:t>The 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br>
              <a:rPr lang="en-US" sz="1200" dirty="0"/>
            </a:br>
            <a:endParaRPr lang="en-US" sz="1200" dirty="0"/>
          </a:p>
          <a:p>
            <a:r>
              <a:rPr lang="en-US" sz="1600" dirty="0"/>
              <a:t>The individuals listed below are hereby designated as specific individual experts on their respective topics and subject to the restrictions and benefits described in the 802 OM. </a:t>
            </a:r>
          </a:p>
          <a:p>
            <a:pPr lvl="1"/>
            <a:r>
              <a:rPr lang="en-US" sz="1600" dirty="0">
                <a:effectLst/>
              </a:rPr>
              <a:t>A</a:t>
            </a:r>
            <a:r>
              <a:rPr lang="en-US" sz="1600" dirty="0"/>
              <a:t>thanasios </a:t>
            </a:r>
            <a:r>
              <a:rPr lang="en-US" sz="1600" dirty="0" err="1"/>
              <a:t>Iossifides</a:t>
            </a:r>
            <a:r>
              <a:rPr lang="en-US" sz="1600" dirty="0"/>
              <a:t>, International Hellenic University, </a:t>
            </a:r>
            <a:r>
              <a:rPr lang="en-US" sz="1600" dirty="0">
                <a:hlinkClick r:id="rId4"/>
              </a:rPr>
              <a:t>aiosifidis@ihu.gr</a:t>
            </a:r>
            <a:r>
              <a:rPr lang="en-US" sz="1600" dirty="0"/>
              <a:t> – WNG</a:t>
            </a:r>
          </a:p>
          <a:p>
            <a:pPr lvl="1"/>
            <a:r>
              <a:rPr lang="en-US" sz="1600" dirty="0" err="1"/>
              <a:t>Periklis</a:t>
            </a:r>
            <a:r>
              <a:rPr lang="en-US" sz="1600" dirty="0"/>
              <a:t> </a:t>
            </a:r>
            <a:r>
              <a:rPr lang="en-US" sz="1600" dirty="0" err="1"/>
              <a:t>Chatzimisios</a:t>
            </a:r>
            <a:r>
              <a:rPr lang="en-US" sz="1600" dirty="0"/>
              <a:t>, International Hellenic University, </a:t>
            </a:r>
            <a:r>
              <a:rPr lang="en-US" sz="1600" dirty="0">
                <a:hlinkClick r:id="rId5"/>
              </a:rPr>
              <a:t>pchatzimisios@ihu.gr</a:t>
            </a:r>
            <a:r>
              <a:rPr lang="en-US" sz="1600" dirty="0"/>
              <a:t> – WNG</a:t>
            </a:r>
          </a:p>
          <a:p>
            <a:pPr lvl="1"/>
            <a:r>
              <a:rPr lang="en-US" sz="1600" dirty="0"/>
              <a:t>Thomas </a:t>
            </a:r>
            <a:r>
              <a:rPr lang="en-US" sz="1600" dirty="0" err="1"/>
              <a:t>Sandholm</a:t>
            </a:r>
            <a:r>
              <a:rPr lang="en-US" sz="1600" dirty="0"/>
              <a:t>, </a:t>
            </a:r>
            <a:r>
              <a:rPr lang="en-US" sz="1600" dirty="0">
                <a:hlinkClick r:id="rId6"/>
              </a:rPr>
              <a:t>T.Sandholm@cablelabs.com</a:t>
            </a:r>
            <a:r>
              <a:rPr lang="en-US" sz="1600" dirty="0"/>
              <a:t> – WNG</a:t>
            </a:r>
          </a:p>
          <a:p>
            <a:pPr lvl="1"/>
            <a:r>
              <a:rPr lang="en-US" sz="1600" dirty="0"/>
              <a:t>Sumit Roy, University of Washington, </a:t>
            </a:r>
            <a:r>
              <a:rPr lang="en-US" sz="1600" dirty="0">
                <a:hlinkClick r:id="rId7"/>
              </a:rPr>
              <a:t>sroy@uw.edu</a:t>
            </a:r>
            <a:r>
              <a:rPr lang="en-US" sz="1600" dirty="0"/>
              <a:t> - WNG</a:t>
            </a:r>
            <a:br>
              <a:rPr lang="en-US" sz="1600" dirty="0"/>
            </a:br>
            <a:endParaRPr lang="en-US" sz="1600" dirty="0"/>
          </a:p>
          <a:p>
            <a:r>
              <a:rPr lang="en-US" sz="1600" dirty="0"/>
              <a:t>For WNG, attendance for each is limited to the WNG timeslot in which the respective presentation is scheduled. </a:t>
            </a:r>
            <a:br>
              <a:rPr lang="en-US" dirty="0"/>
            </a:br>
            <a:endParaRPr lang="en-US" dirty="0"/>
          </a:p>
        </p:txBody>
      </p:sp>
      <p:sp>
        <p:nvSpPr>
          <p:cNvPr id="20483" name="Title 1"/>
          <p:cNvSpPr>
            <a:spLocks noGrp="1"/>
          </p:cNvSpPr>
          <p:nvPr>
            <p:ph type="title"/>
          </p:nvPr>
        </p:nvSpPr>
        <p:spPr/>
        <p:txBody>
          <a:bodyPr/>
          <a:lstStyle/>
          <a:p>
            <a:r>
              <a:rPr lang="en-GB" altLang="en-US" dirty="0"/>
              <a:t>M6.2 Announcements: 2023 July Designation of Individual experts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2023</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20</a:t>
            </a:fld>
            <a:endParaRPr lang="en-US" altLang="en-US" sz="1200" b="0"/>
          </a:p>
        </p:txBody>
      </p:sp>
    </p:spTree>
    <p:extLst>
      <p:ext uri="{BB962C8B-B14F-4D97-AF65-F5344CB8AC3E}">
        <p14:creationId xmlns:p14="http://schemas.microsoft.com/office/powerpoint/2010/main" val="26357506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pPr marL="0" indent="0">
              <a:buNone/>
            </a:pPr>
            <a:r>
              <a:rPr lang="en-US" dirty="0"/>
              <a:t>After this July 2023 session, I will issue a call for candidates for</a:t>
            </a:r>
          </a:p>
          <a:p>
            <a:pPr marL="0" indent="0">
              <a:buNone/>
            </a:pPr>
            <a:endParaRPr lang="en-US" dirty="0"/>
          </a:p>
          <a:p>
            <a:r>
              <a:rPr lang="en-US" dirty="0" err="1"/>
              <a:t>TGbn</a:t>
            </a:r>
            <a:r>
              <a:rPr lang="en-US" dirty="0"/>
              <a:t> Chair, </a:t>
            </a:r>
            <a:r>
              <a:rPr lang="en-US" b="0" dirty="0"/>
              <a:t>anticipating P802.11bn PAR approval by the EC and </a:t>
            </a:r>
            <a:r>
              <a:rPr lang="en-US" b="0" dirty="0" err="1"/>
              <a:t>NesCom</a:t>
            </a:r>
            <a:r>
              <a:rPr lang="en-US" b="0" dirty="0"/>
              <a:t>/Standards Board. First meeting potentially after the September Interim, teleconferences before the November session</a:t>
            </a:r>
          </a:p>
          <a:p>
            <a:r>
              <a:rPr lang="en-US" dirty="0"/>
              <a:t>Integrated Milli-meter Wave Study Group (IMMW SG) Chair – </a:t>
            </a:r>
            <a:r>
              <a:rPr lang="en-US" b="0" dirty="0"/>
              <a:t>First meeting in November, available for September planning </a:t>
            </a:r>
            <a:br>
              <a:rPr lang="en-US" dirty="0"/>
            </a:br>
            <a:endParaRPr lang="en-US" dirty="0"/>
          </a:p>
        </p:txBody>
      </p:sp>
      <p:sp>
        <p:nvSpPr>
          <p:cNvPr id="20483" name="Title 1"/>
          <p:cNvSpPr>
            <a:spLocks noGrp="1"/>
          </p:cNvSpPr>
          <p:nvPr>
            <p:ph type="title"/>
          </p:nvPr>
        </p:nvSpPr>
        <p:spPr/>
        <p:txBody>
          <a:bodyPr/>
          <a:lstStyle/>
          <a:p>
            <a:r>
              <a:rPr lang="en-GB" altLang="en-US" dirty="0"/>
              <a:t>M6.2 Announcements: Call for candidates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2023</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21</a:t>
            </a:fld>
            <a:endParaRPr lang="en-US" altLang="en-US" sz="1200" b="0"/>
          </a:p>
        </p:txBody>
      </p:sp>
    </p:spTree>
    <p:extLst>
      <p:ext uri="{BB962C8B-B14F-4D97-AF65-F5344CB8AC3E}">
        <p14:creationId xmlns:p14="http://schemas.microsoft.com/office/powerpoint/2010/main" val="35090907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a:t>July 2023</a:t>
            </a:r>
          </a:p>
        </p:txBody>
      </p:sp>
      <p:sp>
        <p:nvSpPr>
          <p:cNvPr id="5" name="Footer Placeholder 4"/>
          <p:cNvSpPr>
            <a:spLocks noGrp="1"/>
          </p:cNvSpPr>
          <p:nvPr>
            <p:ph type="ftr" sz="quarter" idx="11"/>
          </p:nvPr>
        </p:nvSpPr>
        <p:spPr/>
        <p:txBody>
          <a:bodyPr/>
          <a:lstStyle/>
          <a:p>
            <a:pPr>
              <a:defRPr/>
            </a:pPr>
            <a:r>
              <a:rPr lang="en-US"/>
              <a:t>Dorothy Stanley, HP Enterprise</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22</a:t>
            </a:fld>
            <a:endParaRPr lang="en-US"/>
          </a:p>
        </p:txBody>
      </p:sp>
      <p:pic>
        <p:nvPicPr>
          <p:cNvPr id="7" name="Picture 6">
            <a:extLst>
              <a:ext uri="{FF2B5EF4-FFF2-40B4-BE49-F238E27FC236}">
                <a16:creationId xmlns:a16="http://schemas.microsoft.com/office/drawing/2014/main" id="{463EE2BC-B444-8C8E-8C8F-3E6E0E5681B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0" y="674750"/>
            <a:ext cx="10615157" cy="5800663"/>
          </a:xfrm>
          <a:prstGeom prst="rect">
            <a:avLst/>
          </a:prstGeom>
        </p:spPr>
      </p:pic>
    </p:spTree>
    <p:extLst>
      <p:ext uri="{BB962C8B-B14F-4D97-AF65-F5344CB8AC3E}">
        <p14:creationId xmlns:p14="http://schemas.microsoft.com/office/powerpoint/2010/main" val="13918958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BF886797-8C70-4EB1-8875-218F36C8C491}"/>
              </a:ext>
            </a:extLst>
          </p:cNvPr>
          <p:cNvSpPr>
            <a:spLocks noGrp="1"/>
          </p:cNvSpPr>
          <p:nvPr>
            <p:ph type="dt" sz="half" idx="10"/>
          </p:nvPr>
        </p:nvSpPr>
        <p:spPr/>
        <p:txBody>
          <a:bodyPr/>
          <a:lstStyle/>
          <a:p>
            <a:pPr>
              <a:defRPr/>
            </a:pPr>
            <a:r>
              <a:rPr lang="en-US"/>
              <a:t>July 2023</a:t>
            </a:r>
          </a:p>
        </p:txBody>
      </p:sp>
      <p:sp>
        <p:nvSpPr>
          <p:cNvPr id="5" name="Footer Placeholder 4">
            <a:extLst>
              <a:ext uri="{FF2B5EF4-FFF2-40B4-BE49-F238E27FC236}">
                <a16:creationId xmlns:a16="http://schemas.microsoft.com/office/drawing/2014/main" id="{B9D96BD3-8C66-476D-BEED-D489DD0A32AD}"/>
              </a:ext>
            </a:extLst>
          </p:cNvPr>
          <p:cNvSpPr>
            <a:spLocks noGrp="1"/>
          </p:cNvSpPr>
          <p:nvPr>
            <p:ph type="ftr" sz="quarter" idx="11"/>
          </p:nvPr>
        </p:nvSpPr>
        <p:spPr/>
        <p:txBody>
          <a:bodyPr/>
          <a:lstStyle/>
          <a:p>
            <a:pPr>
              <a:defRPr/>
            </a:pPr>
            <a:r>
              <a:rPr lang="en-US"/>
              <a:t>Dorothy Stanley, HP Enterprise</a:t>
            </a:r>
          </a:p>
        </p:txBody>
      </p:sp>
      <p:sp>
        <p:nvSpPr>
          <p:cNvPr id="6" name="Slide Number Placeholder 5">
            <a:extLst>
              <a:ext uri="{FF2B5EF4-FFF2-40B4-BE49-F238E27FC236}">
                <a16:creationId xmlns:a16="http://schemas.microsoft.com/office/drawing/2014/main" id="{C3613AD6-2F43-41F2-BCA7-AB796FA2EE5A}"/>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23</a:t>
            </a:fld>
            <a:endParaRPr lang="en-US"/>
          </a:p>
        </p:txBody>
      </p:sp>
      <p:pic>
        <p:nvPicPr>
          <p:cNvPr id="3" name="Picture 2">
            <a:extLst>
              <a:ext uri="{FF2B5EF4-FFF2-40B4-BE49-F238E27FC236}">
                <a16:creationId xmlns:a16="http://schemas.microsoft.com/office/drawing/2014/main" id="{0087C963-A08C-A58C-9F35-D5244E020AB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14845" y="674751"/>
            <a:ext cx="10615155" cy="5800662"/>
          </a:xfrm>
          <a:prstGeom prst="rect">
            <a:avLst/>
          </a:prstGeom>
        </p:spPr>
      </p:pic>
    </p:spTree>
    <p:extLst>
      <p:ext uri="{BB962C8B-B14F-4D97-AF65-F5344CB8AC3E}">
        <p14:creationId xmlns:p14="http://schemas.microsoft.com/office/powerpoint/2010/main" val="28059853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867C0-DE16-40E2-8E50-D6A1A8155F62}"/>
              </a:ext>
            </a:extLst>
          </p:cNvPr>
          <p:cNvSpPr>
            <a:spLocks noGrp="1"/>
          </p:cNvSpPr>
          <p:nvPr>
            <p:ph type="title"/>
          </p:nvPr>
        </p:nvSpPr>
        <p:spPr/>
        <p:txBody>
          <a:bodyPr/>
          <a:lstStyle/>
          <a:p>
            <a:r>
              <a:rPr lang="en-US" dirty="0"/>
              <a:t>Attendees by affiliation</a:t>
            </a:r>
            <a:br>
              <a:rPr lang="en-US" dirty="0"/>
            </a:br>
            <a:r>
              <a:rPr lang="en-US" dirty="0"/>
              <a:t>(attended at least one meeting May to July</a:t>
            </a:r>
          </a:p>
        </p:txBody>
      </p:sp>
      <p:sp>
        <p:nvSpPr>
          <p:cNvPr id="4" name="Date Placeholder 3">
            <a:extLst>
              <a:ext uri="{FF2B5EF4-FFF2-40B4-BE49-F238E27FC236}">
                <a16:creationId xmlns:a16="http://schemas.microsoft.com/office/drawing/2014/main" id="{B2621AE5-EB5E-4CF0-A5F5-FC0015447EFB}"/>
              </a:ext>
            </a:extLst>
          </p:cNvPr>
          <p:cNvSpPr>
            <a:spLocks noGrp="1"/>
          </p:cNvSpPr>
          <p:nvPr>
            <p:ph type="dt" sz="half" idx="10"/>
          </p:nvPr>
        </p:nvSpPr>
        <p:spPr/>
        <p:txBody>
          <a:bodyPr/>
          <a:lstStyle/>
          <a:p>
            <a:pPr>
              <a:defRPr/>
            </a:pPr>
            <a:r>
              <a:rPr lang="en-US"/>
              <a:t>July 2023</a:t>
            </a:r>
          </a:p>
        </p:txBody>
      </p:sp>
      <p:sp>
        <p:nvSpPr>
          <p:cNvPr id="5" name="Footer Placeholder 4">
            <a:extLst>
              <a:ext uri="{FF2B5EF4-FFF2-40B4-BE49-F238E27FC236}">
                <a16:creationId xmlns:a16="http://schemas.microsoft.com/office/drawing/2014/main" id="{63A08059-8BA5-4ED7-89A0-1830D2473426}"/>
              </a:ext>
            </a:extLst>
          </p:cNvPr>
          <p:cNvSpPr>
            <a:spLocks noGrp="1"/>
          </p:cNvSpPr>
          <p:nvPr>
            <p:ph type="ftr" sz="quarter" idx="11"/>
          </p:nvPr>
        </p:nvSpPr>
        <p:spPr/>
        <p:txBody>
          <a:bodyPr/>
          <a:lstStyle/>
          <a:p>
            <a:pPr>
              <a:defRPr/>
            </a:pPr>
            <a:r>
              <a:rPr lang="en-US"/>
              <a:t>Dorothy Stanley, HP Enterprise</a:t>
            </a:r>
          </a:p>
        </p:txBody>
      </p:sp>
      <p:sp>
        <p:nvSpPr>
          <p:cNvPr id="6" name="Slide Number Placeholder 5">
            <a:extLst>
              <a:ext uri="{FF2B5EF4-FFF2-40B4-BE49-F238E27FC236}">
                <a16:creationId xmlns:a16="http://schemas.microsoft.com/office/drawing/2014/main" id="{45089981-0F8C-4894-9157-388EF44E8F4F}"/>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24</a:t>
            </a:fld>
            <a:endParaRPr lang="en-US"/>
          </a:p>
        </p:txBody>
      </p:sp>
      <p:pic>
        <p:nvPicPr>
          <p:cNvPr id="8" name="Content Placeholder 7">
            <a:extLst>
              <a:ext uri="{FF2B5EF4-FFF2-40B4-BE49-F238E27FC236}">
                <a16:creationId xmlns:a16="http://schemas.microsoft.com/office/drawing/2014/main" id="{231C1190-92F2-6D83-02D2-E0350F4324D3}"/>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760242" y="1752600"/>
            <a:ext cx="8679158" cy="4742734"/>
          </a:xfrm>
        </p:spPr>
      </p:pic>
    </p:spTree>
    <p:extLst>
      <p:ext uri="{BB962C8B-B14F-4D97-AF65-F5344CB8AC3E}">
        <p14:creationId xmlns:p14="http://schemas.microsoft.com/office/powerpoint/2010/main" val="17843870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18312-8B32-4EF3-A60E-0BAA89327CE2}"/>
              </a:ext>
            </a:extLst>
          </p:cNvPr>
          <p:cNvSpPr>
            <a:spLocks noGrp="1"/>
          </p:cNvSpPr>
          <p:nvPr>
            <p:ph type="title"/>
          </p:nvPr>
        </p:nvSpPr>
        <p:spPr/>
        <p:txBody>
          <a:bodyPr/>
          <a:lstStyle/>
          <a:p>
            <a:r>
              <a:rPr lang="en-US" dirty="0"/>
              <a:t>Attendance by subgroup (May to July)</a:t>
            </a:r>
          </a:p>
        </p:txBody>
      </p:sp>
      <p:sp>
        <p:nvSpPr>
          <p:cNvPr id="4" name="Date Placeholder 3">
            <a:extLst>
              <a:ext uri="{FF2B5EF4-FFF2-40B4-BE49-F238E27FC236}">
                <a16:creationId xmlns:a16="http://schemas.microsoft.com/office/drawing/2014/main" id="{8D20EB58-84BD-4A59-979A-CC5365F87061}"/>
              </a:ext>
            </a:extLst>
          </p:cNvPr>
          <p:cNvSpPr>
            <a:spLocks noGrp="1"/>
          </p:cNvSpPr>
          <p:nvPr>
            <p:ph type="dt" sz="half" idx="10"/>
          </p:nvPr>
        </p:nvSpPr>
        <p:spPr/>
        <p:txBody>
          <a:bodyPr/>
          <a:lstStyle/>
          <a:p>
            <a:pPr>
              <a:defRPr/>
            </a:pPr>
            <a:r>
              <a:rPr lang="en-US"/>
              <a:t>July 2023</a:t>
            </a:r>
          </a:p>
        </p:txBody>
      </p:sp>
      <p:sp>
        <p:nvSpPr>
          <p:cNvPr id="5" name="Footer Placeholder 4">
            <a:extLst>
              <a:ext uri="{FF2B5EF4-FFF2-40B4-BE49-F238E27FC236}">
                <a16:creationId xmlns:a16="http://schemas.microsoft.com/office/drawing/2014/main" id="{14DB3660-8F54-485A-ADFF-470042F745CC}"/>
              </a:ext>
            </a:extLst>
          </p:cNvPr>
          <p:cNvSpPr>
            <a:spLocks noGrp="1"/>
          </p:cNvSpPr>
          <p:nvPr>
            <p:ph type="ftr" sz="quarter" idx="11"/>
          </p:nvPr>
        </p:nvSpPr>
        <p:spPr/>
        <p:txBody>
          <a:bodyPr/>
          <a:lstStyle/>
          <a:p>
            <a:pPr>
              <a:defRPr/>
            </a:pPr>
            <a:r>
              <a:rPr lang="en-US"/>
              <a:t>Dorothy Stanley, HP Enterprise</a:t>
            </a:r>
          </a:p>
        </p:txBody>
      </p:sp>
      <p:sp>
        <p:nvSpPr>
          <p:cNvPr id="6" name="Slide Number Placeholder 5">
            <a:extLst>
              <a:ext uri="{FF2B5EF4-FFF2-40B4-BE49-F238E27FC236}">
                <a16:creationId xmlns:a16="http://schemas.microsoft.com/office/drawing/2014/main" id="{3E7AE66F-EC38-468C-838B-30F3AE0D9C11}"/>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25</a:t>
            </a:fld>
            <a:endParaRPr lang="en-US"/>
          </a:p>
        </p:txBody>
      </p:sp>
      <p:pic>
        <p:nvPicPr>
          <p:cNvPr id="9" name="Content Placeholder 8">
            <a:extLst>
              <a:ext uri="{FF2B5EF4-FFF2-40B4-BE49-F238E27FC236}">
                <a16:creationId xmlns:a16="http://schemas.microsoft.com/office/drawing/2014/main" id="{25D39B09-1C41-0D31-3BCD-AE9E5ECE65DE}"/>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676400" y="1523999"/>
            <a:ext cx="9021294" cy="4929695"/>
          </a:xfrm>
        </p:spPr>
      </p:pic>
    </p:spTree>
    <p:extLst>
      <p:ext uri="{BB962C8B-B14F-4D97-AF65-F5344CB8AC3E}">
        <p14:creationId xmlns:p14="http://schemas.microsoft.com/office/powerpoint/2010/main" val="15154372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defRPr/>
            </a:pPr>
            <a:r>
              <a:rPr lang="en-GB" dirty="0"/>
              <a:t>Additional Reference material</a:t>
            </a:r>
          </a:p>
        </p:txBody>
      </p:sp>
      <p:sp>
        <p:nvSpPr>
          <p:cNvPr id="28675" name="Text Placeholder 7"/>
          <p:cNvSpPr>
            <a:spLocks noGrp="1"/>
          </p:cNvSpPr>
          <p:nvPr>
            <p:ph type="body" idx="1"/>
          </p:nvPr>
        </p:nvSpPr>
        <p:spPr/>
        <p:txBody>
          <a:bodyPr/>
          <a:lstStyle/>
          <a:p>
            <a:endParaRPr lang="en-GB"/>
          </a:p>
        </p:txBody>
      </p:sp>
      <p:sp>
        <p:nvSpPr>
          <p:cNvPr id="2867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 name="Date Placeholder 1"/>
          <p:cNvSpPr>
            <a:spLocks noGrp="1"/>
          </p:cNvSpPr>
          <p:nvPr>
            <p:ph type="dt" sz="half" idx="10"/>
          </p:nvPr>
        </p:nvSpPr>
        <p:spPr/>
        <p:txBody>
          <a:bodyPr/>
          <a:lstStyle/>
          <a:p>
            <a:pPr>
              <a:defRPr/>
            </a:pPr>
            <a:r>
              <a:rPr lang="en-US"/>
              <a:t>July 2023</a:t>
            </a:r>
            <a:endParaRPr lang="en-US" dirty="0"/>
          </a:p>
        </p:txBody>
      </p:sp>
      <p:sp>
        <p:nvSpPr>
          <p:cNvPr id="3" name="Slide Number Placeholder 2"/>
          <p:cNvSpPr>
            <a:spLocks noGrp="1"/>
          </p:cNvSpPr>
          <p:nvPr>
            <p:ph type="sldNum" sz="quarter" idx="12"/>
          </p:nvPr>
        </p:nvSpPr>
        <p:spPr/>
        <p:txBody>
          <a:bodyPr/>
          <a:lstStyle/>
          <a:p>
            <a:pPr>
              <a:defRPr/>
            </a:pPr>
            <a:r>
              <a:rPr lang="en-US"/>
              <a:t>Slide </a:t>
            </a:r>
            <a:fld id="{00366C23-4538-4CEB-9158-0679D70D390A}" type="slidenum">
              <a:rPr lang="en-US" smtClean="0"/>
              <a:pPr>
                <a:defRPr/>
              </a:pPr>
              <a:t>26</a:t>
            </a:fld>
            <a:endParaRPr lang="en-US"/>
          </a:p>
        </p:txBody>
      </p:sp>
    </p:spTree>
    <p:extLst>
      <p:ext uri="{BB962C8B-B14F-4D97-AF65-F5344CB8AC3E}">
        <p14:creationId xmlns:p14="http://schemas.microsoft.com/office/powerpoint/2010/main" val="14975100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sz="2800" dirty="0"/>
              <a:t>Comment resolution resources </a:t>
            </a:r>
          </a:p>
          <a:p>
            <a:pPr lvl="1">
              <a:defRPr/>
            </a:pPr>
            <a:r>
              <a:rPr lang="en-GB" altLang="en-US" dirty="0"/>
              <a:t>See </a:t>
            </a:r>
            <a:r>
              <a:rPr lang="en-GB" altLang="en-US" dirty="0">
                <a:hlinkClick r:id="rId2"/>
              </a:rPr>
              <a:t>https://mentor.ieee.org/802.11/dcn/13/11-13-0230-05-0000-comment-resolution-tutorial.ppt</a:t>
            </a:r>
            <a:r>
              <a:rPr lang="en-GB" altLang="en-US" dirty="0"/>
              <a:t> </a:t>
            </a:r>
          </a:p>
          <a:p>
            <a:pPr lvl="1">
              <a:defRPr/>
            </a:pPr>
            <a:r>
              <a:rPr lang="en-US" altLang="en-US" dirty="0"/>
              <a:t>See </a:t>
            </a:r>
            <a:r>
              <a:rPr lang="en-US" altLang="en-US" dirty="0">
                <a:hlinkClick r:id="rId3"/>
              </a:rPr>
              <a:t>https://mentor.ieee.org/802.11/dcn/11/11-11-1625-02-0000-comment-resolution-guide.doc</a:t>
            </a:r>
            <a:r>
              <a:rPr lang="en-US" altLang="en-US" dirty="0"/>
              <a:t> </a:t>
            </a:r>
            <a:endParaRPr lang="en-GB" altLang="en-US" dirty="0"/>
          </a:p>
          <a:p>
            <a:pPr>
              <a:defRPr/>
            </a:pPr>
            <a:r>
              <a:rPr lang="en-US" altLang="en-US" sz="2800" dirty="0"/>
              <a:t>There are many examples of good practice for documentation of comment analysis and resolution; ensures there is a record of comment consideration and agreed resolution</a:t>
            </a:r>
          </a:p>
          <a:p>
            <a:pPr lvl="1">
              <a:defRPr/>
            </a:pPr>
            <a:r>
              <a:rPr lang="en-GB" altLang="en-US" dirty="0">
                <a:hlinkClick r:id="rId4"/>
              </a:rPr>
              <a:t>https://mentor.ieee.org/802.11/dcn/18/11-18-0237-00-000m-cid-177.docx</a:t>
            </a:r>
            <a:r>
              <a:rPr lang="en-GB" altLang="en-US" dirty="0"/>
              <a:t> </a:t>
            </a:r>
          </a:p>
          <a:p>
            <a:pPr lvl="1">
              <a:defRPr/>
            </a:pPr>
            <a:r>
              <a:rPr lang="en-GB" altLang="en-US" dirty="0">
                <a:hlinkClick r:id="rId5"/>
              </a:rPr>
              <a:t>https://mentor.ieee.org/802.11/dcn/18/11-18-0930-00-000m-cid-1007.docx</a:t>
            </a:r>
            <a:r>
              <a:rPr lang="en-GB" altLang="en-US" dirty="0"/>
              <a:t> </a:t>
            </a:r>
          </a:p>
          <a:p>
            <a:pPr lvl="1">
              <a:defRPr/>
            </a:pPr>
            <a:r>
              <a:rPr lang="en-GB" altLang="en-US" dirty="0">
                <a:hlinkClick r:id="rId6"/>
              </a:rPr>
              <a:t>https://mentor.ieee.org/802.11/dcn/18/11-18-0669-04-000m-revmd-mac-comments-assigned-to-hamilton.docx</a:t>
            </a:r>
            <a:endParaRPr lang="en-GB" altLang="en-US" dirty="0"/>
          </a:p>
          <a:p>
            <a:pPr lvl="1">
              <a:defRPr/>
            </a:pPr>
            <a:r>
              <a:rPr lang="en-GB" altLang="en-US" dirty="0">
                <a:hlinkClick r:id="rId7"/>
              </a:rPr>
              <a:t>https://mentor.ieee.org/802.11/dcn/18/11-18-1410-00-00ax-lb233-cr-spatial-reuse.docx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Comment Resolution Resources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2023</a:t>
            </a:r>
          </a:p>
        </p:txBody>
      </p:sp>
      <p:sp>
        <p:nvSpPr>
          <p:cNvPr id="174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27</a:t>
            </a:fld>
            <a:endParaRPr lang="en-US"/>
          </a:p>
        </p:txBody>
      </p:sp>
    </p:spTree>
    <p:extLst>
      <p:ext uri="{BB962C8B-B14F-4D97-AF65-F5344CB8AC3E}">
        <p14:creationId xmlns:p14="http://schemas.microsoft.com/office/powerpoint/2010/main" val="37839993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sz="2800" dirty="0"/>
              <a:t>WG11 templates</a:t>
            </a:r>
          </a:p>
          <a:p>
            <a:pPr lvl="1">
              <a:defRPr/>
            </a:pPr>
            <a:r>
              <a:rPr lang="en-GB" altLang="en-US" dirty="0"/>
              <a:t>Motions: </a:t>
            </a:r>
            <a:r>
              <a:rPr lang="en-GB" altLang="en-US"/>
              <a:t>see </a:t>
            </a:r>
            <a:r>
              <a:rPr lang="en-GB" altLang="en-US">
                <a:hlinkClick r:id="rId2"/>
              </a:rPr>
              <a:t>https://mentor.ieee.org/802.11/dcn/22/11-22-1967-01-0000-working-group-motions-templates.pptx</a:t>
            </a:r>
            <a:r>
              <a:rPr lang="en-GB" altLang="en-US"/>
              <a:t> </a:t>
            </a:r>
            <a:endParaRPr lang="en-GB" altLang="en-US" dirty="0"/>
          </a:p>
          <a:p>
            <a:pPr lvl="1">
              <a:defRPr/>
            </a:pPr>
            <a:r>
              <a:rPr lang="en-GB" altLang="en-US" dirty="0"/>
              <a:t>Liaison: see </a:t>
            </a:r>
            <a:r>
              <a:rPr lang="en-GB" altLang="en-US" dirty="0">
                <a:hlinkClick r:id="rId3"/>
              </a:rPr>
              <a:t>https://grouper.ieee.org/groups/802/11/Rules/2018-03 Liaison submission template.docx</a:t>
            </a:r>
            <a:r>
              <a:rPr lang="en-GB" altLang="en-US" dirty="0"/>
              <a:t> </a:t>
            </a:r>
          </a:p>
          <a:p>
            <a:pPr>
              <a:defRPr/>
            </a:pPr>
            <a:r>
              <a:rPr lang="en-GB" altLang="en-US" dirty="0"/>
              <a:t>802 LMSC templates</a:t>
            </a:r>
          </a:p>
          <a:p>
            <a:pPr lvl="1">
              <a:defRPr/>
            </a:pPr>
            <a:r>
              <a:rPr lang="en-GB" altLang="en-US" dirty="0"/>
              <a:t>Motions: </a:t>
            </a:r>
            <a:r>
              <a:rPr lang="en-GB" altLang="en-US" dirty="0">
                <a:hlinkClick r:id="rId4"/>
              </a:rPr>
              <a:t>https://mentor.ieee.org/802-ec/dcn/16/ec-16-0170-04-00EC-802-ec-motion-template.pptx</a:t>
            </a:r>
            <a:r>
              <a:rPr lang="en-GB" altLang="en-US" dirty="0"/>
              <a:t> </a:t>
            </a:r>
          </a:p>
          <a:p>
            <a:pPr lvl="1">
              <a:defRPr/>
            </a:pPr>
            <a:r>
              <a:rPr lang="en-GB" altLang="en-US" dirty="0"/>
              <a:t>CSD: </a:t>
            </a:r>
            <a:r>
              <a:rPr lang="en-GB" altLang="en-US" dirty="0">
                <a:hlinkClick r:id="rId5"/>
              </a:rPr>
              <a:t>https://mentor.ieee.org/802-ec/dcn/18/ec-18-0064-01-0PNP-csd-template-in-doc-format.doc</a:t>
            </a:r>
            <a:r>
              <a:rPr lang="en-GB" altLang="en-US" dirty="0"/>
              <a:t> </a:t>
            </a:r>
          </a:p>
          <a:p>
            <a:pPr lvl="1">
              <a:defRPr/>
            </a:pPr>
            <a:r>
              <a:rPr lang="en-GB" altLang="en-US" dirty="0"/>
              <a:t>Liaison: </a:t>
            </a:r>
            <a:r>
              <a:rPr lang="en-GB" altLang="en-US" dirty="0">
                <a:hlinkClick r:id="rId6"/>
              </a:rPr>
              <a:t>https://mentor.ieee.org/802-ec/dcn/17/ec-17-0012-01-00EC-802-liaison-template.docx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Motion and other templates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2023</a:t>
            </a:r>
          </a:p>
        </p:txBody>
      </p:sp>
      <p:sp>
        <p:nvSpPr>
          <p:cNvPr id="174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28</a:t>
            </a:fld>
            <a:endParaRPr lang="en-US"/>
          </a:p>
        </p:txBody>
      </p:sp>
    </p:spTree>
    <p:extLst>
      <p:ext uri="{BB962C8B-B14F-4D97-AF65-F5344CB8AC3E}">
        <p14:creationId xmlns:p14="http://schemas.microsoft.com/office/powerpoint/2010/main" val="37339531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M1.3 Meeting Decorum</a:t>
            </a:r>
          </a:p>
        </p:txBody>
      </p:sp>
      <p:sp>
        <p:nvSpPr>
          <p:cNvPr id="3" name="Content Placeholder 2"/>
          <p:cNvSpPr>
            <a:spLocks noGrp="1"/>
          </p:cNvSpPr>
          <p:nvPr>
            <p:ph idx="1"/>
          </p:nvPr>
        </p:nvSpPr>
        <p:spPr>
          <a:xfrm>
            <a:off x="733425" y="2624847"/>
            <a:ext cx="10515600" cy="3850565"/>
          </a:xfrm>
        </p:spPr>
        <p:txBody>
          <a:bodyPr/>
          <a:lstStyle/>
          <a:p>
            <a:pPr lvl="0"/>
            <a:r>
              <a:rPr lang="en-GB" dirty="0"/>
              <a:t>Please observe proper decorum in meetings; No Photography or recording </a:t>
            </a:r>
          </a:p>
          <a:p>
            <a:pPr lvl="0"/>
            <a:r>
              <a:rPr lang="en-GB" dirty="0"/>
              <a:t>Press (i.e., anyone reporting publicly on this meeting) are to announce their presence (Jan 2019 IEEE-SA Standards Board Ops Manual 5.3.3.2)</a:t>
            </a:r>
            <a:endParaRPr lang="en-GB" sz="1400" dirty="0"/>
          </a:p>
          <a:p>
            <a:pPr lvl="0"/>
            <a:r>
              <a:rPr lang="en-GB" dirty="0"/>
              <a:t>Laptop speakers, cell phone / tablet ringers off</a:t>
            </a:r>
          </a:p>
          <a:p>
            <a:pPr lvl="0"/>
            <a:r>
              <a:rPr lang="en-GB" dirty="0"/>
              <a:t>Mute when not speaking (teleconference)</a:t>
            </a:r>
          </a:p>
          <a:p>
            <a:pPr lvl="0"/>
            <a:r>
              <a:rPr lang="en-GB" dirty="0"/>
              <a:t>Use “no audio” in </a:t>
            </a:r>
            <a:r>
              <a:rPr lang="en-GB" dirty="0" err="1"/>
              <a:t>Webex</a:t>
            </a:r>
            <a:r>
              <a:rPr lang="en-GB" dirty="0"/>
              <a:t> when joining mixed mode meeting in person</a:t>
            </a:r>
          </a:p>
          <a:p>
            <a:r>
              <a:rPr lang="en-US" dirty="0"/>
              <a:t>Use chat window to enter the queue </a:t>
            </a:r>
            <a:r>
              <a:rPr lang="en-GB" dirty="0"/>
              <a:t>(teleconference)</a:t>
            </a:r>
          </a:p>
          <a:p>
            <a:pPr lvl="0"/>
            <a:r>
              <a:rPr lang="en-GB" dirty="0"/>
              <a:t>Wear badges at all times in meeting areas (face to face meetings)</a:t>
            </a:r>
            <a:endParaRPr lang="en-GB" sz="1400" dirty="0"/>
          </a:p>
          <a:p>
            <a:pPr lvl="1"/>
            <a:r>
              <a:rPr lang="en-GB" dirty="0"/>
              <a:t>Help the hotel security staff improve the general security of the meeting rooms</a:t>
            </a:r>
          </a:p>
        </p:txBody>
      </p:sp>
      <p:sp>
        <p:nvSpPr>
          <p:cNvPr id="4" name="Date Placeholder 3"/>
          <p:cNvSpPr>
            <a:spLocks noGrp="1"/>
          </p:cNvSpPr>
          <p:nvPr>
            <p:ph type="dt" sz="half" idx="10"/>
          </p:nvPr>
        </p:nvSpPr>
        <p:spPr/>
        <p:txBody>
          <a:bodyPr/>
          <a:lstStyle/>
          <a:p>
            <a:pPr>
              <a:defRPr/>
            </a:pPr>
            <a:r>
              <a:rPr lang="en-US"/>
              <a:t>July 2023</a:t>
            </a:r>
          </a:p>
        </p:txBody>
      </p:sp>
      <p:sp>
        <p:nvSpPr>
          <p:cNvPr id="5" name="Footer Placeholder 4"/>
          <p:cNvSpPr>
            <a:spLocks noGrp="1"/>
          </p:cNvSpPr>
          <p:nvPr>
            <p:ph type="ftr" sz="quarter" idx="11"/>
          </p:nvPr>
        </p:nvSpPr>
        <p:spPr/>
        <p:txBody>
          <a:bodyPr/>
          <a:lstStyle/>
          <a:p>
            <a:pPr>
              <a:defRPr/>
            </a:pPr>
            <a:r>
              <a:rPr lang="en-US"/>
              <a:t>Dorothy Stanley, HP Enterprise</a:t>
            </a:r>
          </a:p>
        </p:txBody>
      </p:sp>
      <p:grpSp>
        <p:nvGrpSpPr>
          <p:cNvPr id="7" name="Group 6"/>
          <p:cNvGrpSpPr/>
          <p:nvPr/>
        </p:nvGrpSpPr>
        <p:grpSpPr>
          <a:xfrm>
            <a:off x="1981200" y="1143003"/>
            <a:ext cx="3712116" cy="1217613"/>
            <a:chOff x="0" y="0"/>
            <a:chExt cx="8354569" cy="2740219"/>
          </a:xfrm>
        </p:grpSpPr>
        <p:sp>
          <p:nvSpPr>
            <p:cNvPr id="8" name="Shape 14"/>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9" name="Shape 36"/>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0" name="Shape 38"/>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1" name="Shape 40"/>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2" name="Shape 42"/>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3" name="Shape 44"/>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 name="Shape 46"/>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 name="Shape 48"/>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6" name="Shape 50"/>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7" name="Shape 52"/>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8" name="Shape 54"/>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 name="Shape 56"/>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 name="Shape 59"/>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 name="Shape 61"/>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 name="Shape 63"/>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3" name="Shape 65"/>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4" name="Shape 67"/>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5" name="Shape 69"/>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26" name="Shape 71"/>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7" name="Shape 73"/>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8" name="Shape 75"/>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9" name="Shape 76"/>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0" name="Shape 78"/>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1" name="Shape 80"/>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2" name="Shape 82"/>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3" name="Shape 84"/>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4" name="Shape 86"/>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5" name="Shape 88"/>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6" name="Shape 90"/>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7" name="Shape 91"/>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8" name="Shape 93"/>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9" name="Shape 95"/>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0" name="Shape 97"/>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1" name="Shape 99"/>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2" name="Shape 101"/>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3" name="Shape 103"/>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4" name="Shape 105"/>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5" name="Shape 107"/>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6" name="Shape 109"/>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7" name="Shape 111"/>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8" name="Shape 113"/>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49" name="Shape 115"/>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0" name="Shape 117"/>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1" name="Shape 119"/>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2" name="Shape 121"/>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3" name="Shape 123"/>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4" name="Shape 125"/>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5" name="Shape 127"/>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6" name="Shape 129"/>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7" name="Shape 131"/>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8" name="Shape 133"/>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9" name="Shape 135"/>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0" name="Shape 137"/>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1" name="Shape 139"/>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2" name="Shape 141"/>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3" name="Shape 143"/>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4" name="Shape 145"/>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5" name="Shape 147"/>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6" name="Shape 149"/>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7" name="Shape 151"/>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8" name="Shape 153"/>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9" name="Shape 155"/>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0" name="Shape 157"/>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1" name="Shape 159"/>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2" name="Shape 161"/>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3" name="Shape 162"/>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4" name="Shape 164"/>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5" name="Shape 166"/>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6" name="Shape 168"/>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77" name="Shape 170"/>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78" name="Shape 172"/>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79" name="Shape 174"/>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0" name="Shape 176"/>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1" name="Shape 178"/>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82" name="Shape 180"/>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83" name="Shape 182"/>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4" name="Shape 184"/>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5" name="Shape 186"/>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6" name="Shape 188"/>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7" name="Shape 190"/>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8" name="Shape 192"/>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9" name="Shape 194"/>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0" name="Shape 196"/>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1" name="Shape 198"/>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2" name="Shape 199"/>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3" name="Shape 201"/>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4" name="Shape 203"/>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95" name="Shape 205"/>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96" name="Shape 207"/>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7" name="Shape 209"/>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8" name="Shape 211"/>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9" name="Shape 213"/>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00" name="Shape 215"/>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01" name="Shape 217"/>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2" name="Shape 218"/>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3" name="Shape 220"/>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4" name="Shape 222"/>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5" name="Shape 224"/>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6" name="Shape 226"/>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7" name="Shape 228"/>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8" name="Shape 230"/>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9" name="Shape 232"/>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0" name="Shape 234"/>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1" name="Shape 2621"/>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112" name="Shape 238"/>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113" name="Shape 240"/>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4" name="Shape 242"/>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5" name="Shape 244"/>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6" name="Shape 246"/>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7" name="Shape 248"/>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8" name="Shape 250"/>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9" name="Shape 2622"/>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0" name="Shape 2623"/>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1" name="Shape 256"/>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2" name="Rectangle 121"/>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123" name="Shape 259"/>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4" name="Shape 260"/>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5" name="Shape 261"/>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6" name="Shape 262"/>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7" name="Shape 263"/>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8" name="Shape 264"/>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130" name="Group 129"/>
          <p:cNvGrpSpPr/>
          <p:nvPr/>
        </p:nvGrpSpPr>
        <p:grpSpPr>
          <a:xfrm>
            <a:off x="5907313" y="1261539"/>
            <a:ext cx="1728490" cy="1197598"/>
            <a:chOff x="0" y="0"/>
            <a:chExt cx="4896716" cy="3392729"/>
          </a:xfrm>
        </p:grpSpPr>
        <p:pic>
          <p:nvPicPr>
            <p:cNvPr id="131" name="Picture 130"/>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132" name="Group 131"/>
            <p:cNvGrpSpPr>
              <a:grpSpLocks/>
            </p:cNvGrpSpPr>
            <p:nvPr/>
          </p:nvGrpSpPr>
          <p:grpSpPr bwMode="auto">
            <a:xfrm>
              <a:off x="1691121" y="1156854"/>
              <a:ext cx="1799359" cy="1252970"/>
              <a:chOff x="1691121" y="1156854"/>
              <a:chExt cx="96" cy="81"/>
            </a:xfrm>
          </p:grpSpPr>
          <p:sp>
            <p:nvSpPr>
              <p:cNvPr id="133" name="Line 32"/>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134" name="Line 33"/>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135" name="Group 134"/>
          <p:cNvGrpSpPr/>
          <p:nvPr/>
        </p:nvGrpSpPr>
        <p:grpSpPr>
          <a:xfrm>
            <a:off x="8133199" y="1064594"/>
            <a:ext cx="1122631" cy="1311975"/>
            <a:chOff x="0" y="0"/>
            <a:chExt cx="5316682" cy="6213396"/>
          </a:xfrm>
        </p:grpSpPr>
        <p:pic>
          <p:nvPicPr>
            <p:cNvPr id="136" name="Picture 13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137" name="Group 136"/>
            <p:cNvGrpSpPr>
              <a:grpSpLocks/>
            </p:cNvGrpSpPr>
            <p:nvPr/>
          </p:nvGrpSpPr>
          <p:grpSpPr bwMode="auto">
            <a:xfrm>
              <a:off x="658091" y="1021773"/>
              <a:ext cx="4340290" cy="3030682"/>
              <a:chOff x="658091" y="1021773"/>
              <a:chExt cx="96" cy="81"/>
            </a:xfrm>
          </p:grpSpPr>
          <p:sp>
            <p:nvSpPr>
              <p:cNvPr id="138" name="Line 32"/>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139" name="Line 33"/>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
        <p:nvSpPr>
          <p:cNvPr id="6" name="Slide Number Placeholder 5"/>
          <p:cNvSpPr>
            <a:spLocks noGrp="1"/>
          </p:cNvSpPr>
          <p:nvPr>
            <p:ph type="sldNum" sz="quarter" idx="12"/>
          </p:nvPr>
        </p:nvSpPr>
        <p:spPr/>
        <p:txBody>
          <a:bodyPr/>
          <a:lstStyle/>
          <a:p>
            <a:pPr>
              <a:defRPr/>
            </a:pPr>
            <a:r>
              <a:rPr lang="en-US"/>
              <a:t>Slide </a:t>
            </a:r>
            <a:fld id="{DDBC98B1-8847-456F-A590-69DC1C4B50DA}" type="slidenum">
              <a:rPr lang="en-US" smtClean="0"/>
              <a:pPr>
                <a:defRPr/>
              </a:pPr>
              <a:t>3</a:t>
            </a:fld>
            <a:endParaRPr lang="en-US"/>
          </a:p>
        </p:txBody>
      </p:sp>
    </p:spTree>
    <p:extLst>
      <p:ext uri="{BB962C8B-B14F-4D97-AF65-F5344CB8AC3E}">
        <p14:creationId xmlns:p14="http://schemas.microsoft.com/office/powerpoint/2010/main" val="1838250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altLang="en-US" dirty="0"/>
              <a:t>M2.2.1 Summary of Liaisons </a:t>
            </a:r>
          </a:p>
        </p:txBody>
      </p:sp>
      <p:sp>
        <p:nvSpPr>
          <p:cNvPr id="2" name="Content Placeholder 1"/>
          <p:cNvSpPr>
            <a:spLocks noGrp="1"/>
          </p:cNvSpPr>
          <p:nvPr>
            <p:ph idx="1"/>
          </p:nvPr>
        </p:nvSpPr>
        <p:spPr>
          <a:xfrm>
            <a:off x="929218" y="1903416"/>
            <a:ext cx="10363200" cy="4268784"/>
          </a:xfrm>
        </p:spPr>
        <p:txBody>
          <a:bodyPr/>
          <a:lstStyle/>
          <a:p>
            <a:pPr marL="0" indent="0">
              <a:buNone/>
            </a:pPr>
            <a:r>
              <a:rPr lang="en-US" sz="2000" dirty="0"/>
              <a:t>Liaisons received since May 2023:</a:t>
            </a:r>
          </a:p>
          <a:p>
            <a:pPr marL="0" indent="0">
              <a:buNone/>
            </a:pPr>
            <a:r>
              <a:rPr lang="en-US" sz="2000" u="sng" dirty="0"/>
              <a:t>WFA re: UHR Energy Efficiency:</a:t>
            </a:r>
            <a:r>
              <a:rPr lang="en-US" sz="2000" dirty="0"/>
              <a:t> </a:t>
            </a:r>
            <a:r>
              <a:rPr lang="en-US" sz="2000" dirty="0">
                <a:hlinkClick r:id="rId3"/>
              </a:rPr>
              <a:t>https://mentor.ieee.org/802.11/dcn/23/11-23-0917-00-0000-liaison-from-wfa-re-energy-efficiency.docx</a:t>
            </a:r>
            <a:endParaRPr lang="en-US" sz="2000" dirty="0"/>
          </a:p>
          <a:p>
            <a:pPr marL="0" indent="0">
              <a:buNone/>
            </a:pPr>
            <a:endParaRPr lang="en-US" sz="2000" dirty="0"/>
          </a:p>
          <a:p>
            <a:pPr marL="0" indent="0">
              <a:buNone/>
            </a:pPr>
            <a:endParaRPr lang="en-US" sz="2000" dirty="0"/>
          </a:p>
          <a:p>
            <a:pPr marL="0" indent="0">
              <a:buNone/>
            </a:pPr>
            <a:r>
              <a:rPr lang="en-US" sz="2000" dirty="0"/>
              <a:t>Liaisons website, see </a:t>
            </a:r>
            <a:r>
              <a:rPr lang="en-US" sz="2000" dirty="0">
                <a:hlinkClick r:id="rId4"/>
              </a:rPr>
              <a:t>https://grouper.ieee.org/groups/802/11/Liaisons/Liaisons-and-External-Communications.html</a:t>
            </a:r>
            <a:r>
              <a:rPr lang="en-US" sz="2000" dirty="0"/>
              <a:t> </a:t>
            </a:r>
          </a:p>
          <a:p>
            <a:pPr marL="0" indent="0">
              <a:buNone/>
            </a:pPr>
            <a:endParaRPr lang="en-GB" sz="2000" dirty="0"/>
          </a:p>
        </p:txBody>
      </p:sp>
      <p:sp>
        <p:nvSpPr>
          <p:cNvPr id="1024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2023</a:t>
            </a:r>
          </a:p>
        </p:txBody>
      </p:sp>
      <p:sp>
        <p:nvSpPr>
          <p:cNvPr id="1024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4</a:t>
            </a:fld>
            <a:endParaRPr lang="en-US"/>
          </a:p>
        </p:txBody>
      </p:sp>
    </p:spTree>
    <p:extLst>
      <p:ext uri="{BB962C8B-B14F-4D97-AF65-F5344CB8AC3E}">
        <p14:creationId xmlns:p14="http://schemas.microsoft.com/office/powerpoint/2010/main" val="984721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dirty="0"/>
              <a:t>M2.3 Recent and anticipated 802 EC actions</a:t>
            </a:r>
          </a:p>
        </p:txBody>
      </p:sp>
      <p:sp>
        <p:nvSpPr>
          <p:cNvPr id="1536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2023</a:t>
            </a:r>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5</a:t>
            </a:fld>
            <a:endParaRPr lang="en-US"/>
          </a:p>
        </p:txBody>
      </p:sp>
      <p:sp>
        <p:nvSpPr>
          <p:cNvPr id="7" name="Content Placeholder 2"/>
          <p:cNvSpPr>
            <a:spLocks noGrp="1"/>
          </p:cNvSpPr>
          <p:nvPr>
            <p:ph sz="half" idx="1"/>
          </p:nvPr>
        </p:nvSpPr>
        <p:spPr>
          <a:xfrm>
            <a:off x="799100" y="1752600"/>
            <a:ext cx="10859500" cy="4343400"/>
          </a:xfrm>
        </p:spPr>
        <p:txBody>
          <a:bodyPr/>
          <a:lstStyle/>
          <a:p>
            <a:pPr marL="0" indent="0">
              <a:buNone/>
            </a:pPr>
            <a:r>
              <a:rPr lang="en-US" altLang="en-US" dirty="0"/>
              <a:t>July 2023</a:t>
            </a:r>
          </a:p>
          <a:p>
            <a:pPr marL="0" indent="0">
              <a:buNone/>
            </a:pPr>
            <a:r>
              <a:rPr lang="en-US" altLang="en-US" sz="2800" b="0" dirty="0"/>
              <a:t>UHR SG 3</a:t>
            </a:r>
            <a:r>
              <a:rPr lang="en-US" altLang="en-US" sz="2800" b="0" baseline="30000" dirty="0"/>
              <a:t>rd</a:t>
            </a:r>
            <a:r>
              <a:rPr lang="en-US" altLang="en-US" sz="2800" b="0" dirty="0"/>
              <a:t>  Recharter </a:t>
            </a:r>
          </a:p>
          <a:p>
            <a:pPr marL="0" indent="0">
              <a:buNone/>
            </a:pPr>
            <a:r>
              <a:rPr lang="en-US" altLang="en-US" sz="2800" b="0" dirty="0"/>
              <a:t>AMP SG 1</a:t>
            </a:r>
            <a:r>
              <a:rPr lang="en-US" altLang="en-US" sz="2800" b="0" baseline="30000" dirty="0"/>
              <a:t>st</a:t>
            </a:r>
            <a:r>
              <a:rPr lang="en-US" altLang="en-US" sz="2800" b="0" dirty="0"/>
              <a:t> Recharter</a:t>
            </a:r>
          </a:p>
          <a:p>
            <a:pPr marL="0" indent="0">
              <a:buNone/>
            </a:pPr>
            <a:r>
              <a:rPr lang="en-US" altLang="en-US" sz="2800" b="0" dirty="0"/>
              <a:t>P802.11bn PAR/CSD to </a:t>
            </a:r>
            <a:r>
              <a:rPr lang="en-US" altLang="en-US" sz="2800" b="0" dirty="0" err="1"/>
              <a:t>NesCom</a:t>
            </a:r>
            <a:endParaRPr lang="en-US" altLang="en-US" sz="2800" b="0" dirty="0"/>
          </a:p>
          <a:p>
            <a:pPr marL="0" indent="0">
              <a:buNone/>
            </a:pPr>
            <a:r>
              <a:rPr lang="en-US" altLang="en-US" b="0" dirty="0"/>
              <a:t>P802.11REVme conditional to SA Ballot</a:t>
            </a:r>
            <a:endParaRPr lang="en-US" altLang="en-US" sz="2800" b="0" dirty="0"/>
          </a:p>
          <a:p>
            <a:pPr marL="0" indent="0">
              <a:buNone/>
            </a:pPr>
            <a:endParaRPr lang="en-US" altLang="en-US" sz="2800" dirty="0"/>
          </a:p>
        </p:txBody>
      </p:sp>
    </p:spTree>
    <p:extLst>
      <p:ext uri="{BB962C8B-B14F-4D97-AF65-F5344CB8AC3E}">
        <p14:creationId xmlns:p14="http://schemas.microsoft.com/office/powerpoint/2010/main" val="34297978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dirty="0"/>
              <a:t>M2.3 IEEE-SA Standards Board (SASB)</a:t>
            </a:r>
          </a:p>
        </p:txBody>
      </p:sp>
      <p:sp>
        <p:nvSpPr>
          <p:cNvPr id="15363" name="Content Placeholder 2"/>
          <p:cNvSpPr>
            <a:spLocks noGrp="1"/>
          </p:cNvSpPr>
          <p:nvPr>
            <p:ph idx="1"/>
          </p:nvPr>
        </p:nvSpPr>
        <p:spPr>
          <a:xfrm>
            <a:off x="894127" y="1600200"/>
            <a:ext cx="10363200" cy="4648200"/>
          </a:xfrm>
        </p:spPr>
        <p:txBody>
          <a:bodyPr/>
          <a:lstStyle/>
          <a:p>
            <a:pPr marL="0" indent="0">
              <a:buNone/>
            </a:pPr>
            <a:endParaRPr lang="en-US" altLang="en-US" sz="2800" dirty="0"/>
          </a:p>
          <a:p>
            <a:pPr marL="0" indent="0">
              <a:buNone/>
            </a:pPr>
            <a:r>
              <a:rPr lang="en-US" altLang="en-US" sz="2800" dirty="0"/>
              <a:t>September 2023</a:t>
            </a:r>
          </a:p>
          <a:p>
            <a:pPr marL="0" indent="0">
              <a:buNone/>
            </a:pPr>
            <a:r>
              <a:rPr lang="en-US" altLang="en-US" sz="2800" b="0" dirty="0"/>
              <a:t>P802.11be PAR Extension to </a:t>
            </a:r>
            <a:r>
              <a:rPr lang="en-US" altLang="en-US" sz="2800" b="0" dirty="0" err="1"/>
              <a:t>NesCom</a:t>
            </a:r>
            <a:endParaRPr lang="en-US" altLang="en-US" sz="2800" b="0" dirty="0"/>
          </a:p>
          <a:p>
            <a:pPr marL="0" indent="0">
              <a:buNone/>
            </a:pPr>
            <a:r>
              <a:rPr lang="en-US" altLang="en-US" sz="2800" b="0" dirty="0"/>
              <a:t>P802.11bn PAR to </a:t>
            </a:r>
            <a:r>
              <a:rPr lang="en-US" altLang="en-US" sz="2800" b="0" dirty="0" err="1"/>
              <a:t>NesCom</a:t>
            </a:r>
            <a:endParaRPr lang="en-US" altLang="en-US" sz="2800" b="0" dirty="0"/>
          </a:p>
        </p:txBody>
      </p:sp>
      <p:sp>
        <p:nvSpPr>
          <p:cNvPr id="1536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2023</a:t>
            </a:r>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6</a:t>
            </a:fld>
            <a:endParaRPr lang="en-US"/>
          </a:p>
        </p:txBody>
      </p:sp>
    </p:spTree>
    <p:extLst>
      <p:ext uri="{BB962C8B-B14F-4D97-AF65-F5344CB8AC3E}">
        <p14:creationId xmlns:p14="http://schemas.microsoft.com/office/powerpoint/2010/main" val="3717701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GB" dirty="0"/>
              <a:t>M3.1 802.11 Working Group Session Documents</a:t>
            </a:r>
          </a:p>
        </p:txBody>
      </p:sp>
      <p:sp>
        <p:nvSpPr>
          <p:cNvPr id="3" name="Date Placeholder 2"/>
          <p:cNvSpPr>
            <a:spLocks noGrp="1"/>
          </p:cNvSpPr>
          <p:nvPr>
            <p:ph type="dt" sz="half" idx="10"/>
          </p:nvPr>
        </p:nvSpPr>
        <p:spPr/>
        <p:txBody>
          <a:bodyPr/>
          <a:lstStyle/>
          <a:p>
            <a:pPr>
              <a:defRPr/>
            </a:pPr>
            <a:r>
              <a:rPr lang="en-US"/>
              <a:t>July 2023</a:t>
            </a:r>
          </a:p>
        </p:txBody>
      </p:sp>
      <p:sp>
        <p:nvSpPr>
          <p:cNvPr id="922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graphicFrame>
        <p:nvGraphicFramePr>
          <p:cNvPr id="8" name="Table 7"/>
          <p:cNvGraphicFramePr>
            <a:graphicFrameLocks noGrp="1"/>
          </p:cNvGraphicFramePr>
          <p:nvPr>
            <p:extLst>
              <p:ext uri="{D42A27DB-BD31-4B8C-83A1-F6EECF244321}">
                <p14:modId xmlns:p14="http://schemas.microsoft.com/office/powerpoint/2010/main" val="3105564002"/>
              </p:ext>
            </p:extLst>
          </p:nvPr>
        </p:nvGraphicFramePr>
        <p:xfrm>
          <a:off x="914400" y="1828802"/>
          <a:ext cx="9639831" cy="3914524"/>
        </p:xfrm>
        <a:graphic>
          <a:graphicData uri="http://schemas.openxmlformats.org/drawingml/2006/table">
            <a:tbl>
              <a:tblPr/>
              <a:tblGrid>
                <a:gridCol w="3620031">
                  <a:extLst>
                    <a:ext uri="{9D8B030D-6E8A-4147-A177-3AD203B41FA5}">
                      <a16:colId xmlns:a16="http://schemas.microsoft.com/office/drawing/2014/main" val="20000"/>
                    </a:ext>
                  </a:extLst>
                </a:gridCol>
                <a:gridCol w="6019800">
                  <a:extLst>
                    <a:ext uri="{9D8B030D-6E8A-4147-A177-3AD203B41FA5}">
                      <a16:colId xmlns:a16="http://schemas.microsoft.com/office/drawing/2014/main" val="20001"/>
                    </a:ext>
                  </a:extLst>
                </a:gridCol>
              </a:tblGrid>
              <a:tr h="352674">
                <a:tc>
                  <a:txBody>
                    <a:bodyPr/>
                    <a:lstStyle/>
                    <a:p>
                      <a:pPr algn="l" fontAlgn="b"/>
                      <a:r>
                        <a:rPr lang="en-US" sz="2000" b="1" i="1" u="none" strike="noStrike">
                          <a:effectLst/>
                          <a:latin typeface="Arial" panose="020B0604020202020204" pitchFamily="34" charset="0"/>
                        </a:rPr>
                        <a:t>WG Session Reports</a:t>
                      </a:r>
                    </a:p>
                  </a:txBody>
                  <a:tcPr marL="0" marR="0" marT="0" marB="0" anchor="b">
                    <a:lnL>
                      <a:noFill/>
                    </a:lnL>
                    <a:lnR>
                      <a:noFill/>
                    </a:lnR>
                    <a:lnT>
                      <a:noFill/>
                    </a:lnT>
                    <a:lnB>
                      <a:noFill/>
                    </a:lnB>
                    <a:solidFill>
                      <a:srgbClr val="FFCCFF"/>
                    </a:solidFill>
                  </a:tcPr>
                </a:tc>
                <a:tc>
                  <a:txBody>
                    <a:bodyPr/>
                    <a:lstStyle/>
                    <a:p>
                      <a:pPr algn="l" fontAlgn="b"/>
                      <a:r>
                        <a:rPr lang="en-US" sz="2000" b="0" i="1" u="sng" strike="noStrike">
                          <a:solidFill>
                            <a:srgbClr val="0000D4"/>
                          </a:solidFill>
                          <a:effectLst/>
                          <a:latin typeface="Arial" panose="020B0604020202020204" pitchFamily="34" charset="0"/>
                        </a:rPr>
                        <a:t> </a:t>
                      </a: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0"/>
                  </a:ext>
                </a:extLst>
              </a:tr>
              <a:tr h="352674">
                <a:tc>
                  <a:txBody>
                    <a:bodyPr/>
                    <a:lstStyle/>
                    <a:p>
                      <a:pPr algn="l" fontAlgn="b"/>
                      <a:r>
                        <a:rPr lang="en-US" sz="2000" b="0" i="0" u="none" strike="noStrike">
                          <a:solidFill>
                            <a:srgbClr val="323232"/>
                          </a:solidFill>
                          <a:effectLst/>
                          <a:latin typeface="Arial" panose="020B0604020202020204" pitchFamily="34" charset="0"/>
                        </a:rPr>
                        <a:t>WG Agenda</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3"/>
                        </a:rPr>
                        <a:t>https://mentor.ieee.org/802.11/dcn/23/11-23-0979</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1"/>
                  </a:ext>
                </a:extLst>
              </a:tr>
              <a:tr h="352674">
                <a:tc>
                  <a:txBody>
                    <a:bodyPr/>
                    <a:lstStyle/>
                    <a:p>
                      <a:pPr algn="l" fontAlgn="b"/>
                      <a:r>
                        <a:rPr lang="en-US" sz="2000" b="0" i="0" u="none" strike="noStrike">
                          <a:solidFill>
                            <a:srgbClr val="323232"/>
                          </a:solidFill>
                          <a:effectLst/>
                          <a:latin typeface="Arial" panose="020B0604020202020204" pitchFamily="34" charset="0"/>
                        </a:rPr>
                        <a:t>Opening report</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4"/>
                        </a:rPr>
                        <a:t>https://mentor.ieee.org/802.11/dcn/23/11-23-0980</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2"/>
                  </a:ext>
                </a:extLst>
              </a:tr>
              <a:tr h="352674">
                <a:tc>
                  <a:txBody>
                    <a:bodyPr/>
                    <a:lstStyle/>
                    <a:p>
                      <a:pPr algn="l" fontAlgn="b"/>
                      <a:r>
                        <a:rPr lang="en-US" sz="2000" b="0" i="0" u="none" strike="noStrike">
                          <a:solidFill>
                            <a:srgbClr val="323232"/>
                          </a:solidFill>
                          <a:effectLst/>
                          <a:latin typeface="Arial" panose="020B0604020202020204" pitchFamily="34" charset="0"/>
                        </a:rPr>
                        <a:t>Snapshot slides</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5"/>
                        </a:rPr>
                        <a:t>https://mentor.ieee.org/802.11/dcn/23/11-23-0985</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3"/>
                  </a:ext>
                </a:extLst>
              </a:tr>
              <a:tr h="394166">
                <a:tc>
                  <a:txBody>
                    <a:bodyPr/>
                    <a:lstStyle/>
                    <a:p>
                      <a:pPr algn="l" fontAlgn="b"/>
                      <a:r>
                        <a:rPr lang="en-US" sz="2000" b="0" i="0" u="none" strike="noStrike">
                          <a:solidFill>
                            <a:srgbClr val="323232"/>
                          </a:solidFill>
                          <a:effectLst/>
                          <a:latin typeface="Arial" panose="020B0604020202020204" pitchFamily="34" charset="0"/>
                        </a:rPr>
                        <a:t>1</a:t>
                      </a:r>
                      <a:r>
                        <a:rPr lang="en-US" sz="2000" b="0" i="0" u="none" strike="noStrike" baseline="30000">
                          <a:solidFill>
                            <a:srgbClr val="323232"/>
                          </a:solidFill>
                          <a:effectLst/>
                          <a:latin typeface="Arial" panose="020B0604020202020204" pitchFamily="34" charset="0"/>
                        </a:rPr>
                        <a:t>st</a:t>
                      </a:r>
                      <a:r>
                        <a:rPr lang="en-US" sz="2000" b="0" i="0" u="none" strike="noStrike">
                          <a:solidFill>
                            <a:srgbClr val="323232"/>
                          </a:solidFill>
                          <a:effectLst/>
                          <a:latin typeface="Arial" panose="020B0604020202020204" pitchFamily="34" charset="0"/>
                        </a:rPr>
                        <a:t> vice chair</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6"/>
                        </a:rPr>
                        <a:t>https://mentor.ieee.org/802.11/dcn/23/11-23-0978</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4"/>
                  </a:ext>
                </a:extLst>
              </a:tr>
              <a:tr h="394166">
                <a:tc>
                  <a:txBody>
                    <a:bodyPr/>
                    <a:lstStyle/>
                    <a:p>
                      <a:pPr algn="l" fontAlgn="b"/>
                      <a:r>
                        <a:rPr lang="en-US" sz="2000" b="0" i="0" u="none" strike="noStrike">
                          <a:solidFill>
                            <a:srgbClr val="323232"/>
                          </a:solidFill>
                          <a:effectLst/>
                          <a:latin typeface="Arial" panose="020B0604020202020204" pitchFamily="34" charset="0"/>
                        </a:rPr>
                        <a:t>2</a:t>
                      </a:r>
                      <a:r>
                        <a:rPr lang="en-US" sz="2000" b="0" i="0" u="none" strike="noStrike" baseline="30000">
                          <a:solidFill>
                            <a:srgbClr val="323232"/>
                          </a:solidFill>
                          <a:effectLst/>
                          <a:latin typeface="Arial" panose="020B0604020202020204" pitchFamily="34" charset="0"/>
                        </a:rPr>
                        <a:t>nd</a:t>
                      </a:r>
                      <a:r>
                        <a:rPr lang="en-US" sz="2000" b="0" i="0" u="none" strike="noStrike">
                          <a:solidFill>
                            <a:srgbClr val="323232"/>
                          </a:solidFill>
                          <a:effectLst/>
                          <a:latin typeface="Arial" panose="020B0604020202020204" pitchFamily="34" charset="0"/>
                        </a:rPr>
                        <a:t> vice chair</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7"/>
                        </a:rPr>
                        <a:t>https://mentor.ieee.org/802.11/dcn/23/11-23-0986</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5"/>
                  </a:ext>
                </a:extLst>
              </a:tr>
              <a:tr h="352674">
                <a:tc>
                  <a:txBody>
                    <a:bodyPr/>
                    <a:lstStyle/>
                    <a:p>
                      <a:pPr algn="l" fontAlgn="b"/>
                      <a:r>
                        <a:rPr lang="en-US" sz="2000" b="0" i="0" u="none" strike="noStrike">
                          <a:solidFill>
                            <a:srgbClr val="323232"/>
                          </a:solidFill>
                          <a:effectLst/>
                          <a:latin typeface="Arial" panose="020B0604020202020204" pitchFamily="34" charset="0"/>
                        </a:rPr>
                        <a:t>Treasurer</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8"/>
                        </a:rPr>
                        <a:t>https://mentor.ieee.org/802-ec/dcn/23/ec-23-0003</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6"/>
                  </a:ext>
                </a:extLst>
              </a:tr>
              <a:tr h="267696">
                <a:tc>
                  <a:txBody>
                    <a:bodyPr/>
                    <a:lstStyle/>
                    <a:p>
                      <a:pPr algn="l" fontAlgn="b"/>
                      <a:r>
                        <a:rPr lang="en-US" sz="2000" b="0" i="0" u="none" strike="noStrike">
                          <a:solidFill>
                            <a:srgbClr val="323232"/>
                          </a:solidFill>
                          <a:effectLst/>
                          <a:latin typeface="Arial" panose="020B0604020202020204" pitchFamily="34" charset="0"/>
                        </a:rPr>
                        <a:t>Chair's Supplementary Material</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9"/>
                        </a:rPr>
                        <a:t>https://mentor.ieee.org/802.11/dcn/23/11-23-0981</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7"/>
                  </a:ext>
                </a:extLst>
              </a:tr>
              <a:tr h="352674">
                <a:tc>
                  <a:txBody>
                    <a:bodyPr/>
                    <a:lstStyle/>
                    <a:p>
                      <a:pPr algn="l" fontAlgn="b"/>
                      <a:r>
                        <a:rPr lang="en-US" sz="2000" b="0" i="0" u="none" strike="noStrike">
                          <a:solidFill>
                            <a:srgbClr val="323232"/>
                          </a:solidFill>
                          <a:effectLst/>
                          <a:latin typeface="Arial" panose="020B0604020202020204" pitchFamily="34" charset="0"/>
                        </a:rPr>
                        <a:t>Motions</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10"/>
                        </a:rPr>
                        <a:t>https://mentor.ieee.org/802.11/dcn/23/11-23-0999</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8"/>
                  </a:ext>
                </a:extLst>
              </a:tr>
              <a:tr h="352674">
                <a:tc>
                  <a:txBody>
                    <a:bodyPr/>
                    <a:lstStyle/>
                    <a:p>
                      <a:pPr algn="l" fontAlgn="b"/>
                      <a:r>
                        <a:rPr lang="en-US" sz="2000" b="0" i="0" u="none" strike="noStrike">
                          <a:solidFill>
                            <a:srgbClr val="323232"/>
                          </a:solidFill>
                          <a:effectLst/>
                          <a:latin typeface="Arial" panose="020B0604020202020204" pitchFamily="34" charset="0"/>
                        </a:rPr>
                        <a:t>Session report</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11"/>
                        </a:rPr>
                        <a:t>https://mentor.ieee.org/802.11/dcn/23/11-23-0987</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9"/>
                  </a:ext>
                </a:extLst>
              </a:tr>
              <a:tr h="352674">
                <a:tc>
                  <a:txBody>
                    <a:bodyPr/>
                    <a:lstStyle/>
                    <a:p>
                      <a:pPr algn="l" fontAlgn="b"/>
                      <a:r>
                        <a:rPr lang="en-US" sz="2000" b="0" i="0" u="none" strike="noStrike">
                          <a:solidFill>
                            <a:srgbClr val="323232"/>
                          </a:solidFill>
                          <a:effectLst/>
                          <a:latin typeface="Arial" panose="020B0604020202020204" pitchFamily="34" charset="0"/>
                        </a:rPr>
                        <a:t>Previous Session Minutes</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dirty="0">
                          <a:solidFill>
                            <a:srgbClr val="0000D4"/>
                          </a:solidFill>
                          <a:effectLst/>
                          <a:latin typeface="Arial" panose="020B0604020202020204" pitchFamily="34" charset="0"/>
                          <a:hlinkClick r:id="rId12"/>
                        </a:rPr>
                        <a:t>https://mentor.ieee.org/802.11/dcn/23/11-23-0886</a:t>
                      </a:r>
                      <a:endParaRPr lang="en-US" sz="2000" b="0" i="0" u="sng" strike="noStrike" dirty="0">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10"/>
                  </a:ext>
                </a:extLst>
              </a:tr>
            </a:tbl>
          </a:graphicData>
        </a:graphic>
      </p:graphicFrame>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7</a:t>
            </a:fld>
            <a:endParaRPr lang="en-US"/>
          </a:p>
        </p:txBody>
      </p:sp>
    </p:spTree>
    <p:extLst>
      <p:ext uri="{BB962C8B-B14F-4D97-AF65-F5344CB8AC3E}">
        <p14:creationId xmlns:p14="http://schemas.microsoft.com/office/powerpoint/2010/main" val="17112438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Joint meetings and Reciprocal Credit</a:t>
            </a:r>
          </a:p>
        </p:txBody>
      </p:sp>
      <p:sp>
        <p:nvSpPr>
          <p:cNvPr id="13315" name="Content Placeholder 6"/>
          <p:cNvSpPr>
            <a:spLocks noGrp="1"/>
          </p:cNvSpPr>
          <p:nvPr>
            <p:ph idx="1"/>
          </p:nvPr>
        </p:nvSpPr>
        <p:spPr>
          <a:xfrm>
            <a:off x="914400" y="1981200"/>
            <a:ext cx="10363200" cy="4343400"/>
          </a:xfrm>
        </p:spPr>
        <p:txBody>
          <a:bodyPr/>
          <a:lstStyle/>
          <a:p>
            <a:r>
              <a:rPr lang="en-GB" altLang="en-US" dirty="0"/>
              <a:t>Reciprocal credit is provided to 802.11 voters for attendance at:  802.18 (.11 credit for .18 attendance and .18 credit for the .11 attendance during the 2 .18 timeslots), 802.19, 802.24, 802.1, and the 802 JTC1 SC.</a:t>
            </a:r>
          </a:p>
          <a:p>
            <a:pPr marL="457200" lvl="1" indent="0">
              <a:buNone/>
            </a:pPr>
            <a:endParaRPr lang="en-GB" altLang="en-US" dirty="0"/>
          </a:p>
          <a:p>
            <a:r>
              <a:rPr lang="en-US" altLang="en-US" dirty="0"/>
              <a:t>For the July 2023 session, reciprocal credit is given for other WG/TAG meetings which occur during the WG11 session, Monday July 10, 2023 10:30 am Berlin time to Friday, July 14, 2023 noon Berlin time. </a:t>
            </a:r>
          </a:p>
          <a:p>
            <a:endParaRPr lang="en-US" altLang="en-US" dirty="0"/>
          </a:p>
          <a:p>
            <a:r>
              <a:rPr lang="en-US" altLang="en-US" dirty="0"/>
              <a:t>The </a:t>
            </a:r>
            <a:r>
              <a:rPr lang="en-US" altLang="en-US" u="sng" dirty="0"/>
              <a:t>July</a:t>
            </a:r>
            <a:r>
              <a:rPr lang="en-US" altLang="en-US" dirty="0"/>
              <a:t> 2023 in-person and electronic meeting DOES count towards voting credit.</a:t>
            </a:r>
            <a:endParaRPr lang="en-GB" altLang="en-US" dirty="0"/>
          </a:p>
          <a:p>
            <a:pPr marL="0" indent="0">
              <a:buNone/>
            </a:pPr>
            <a:endParaRPr lang="en-GB" altLang="en-US" dirty="0"/>
          </a:p>
          <a:p>
            <a:pPr marL="0" indent="0">
              <a:buNone/>
            </a:pPr>
            <a:endParaRPr lang="en-GB" altLang="en-US" sz="1800" b="0"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2023</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8</a:t>
            </a:fld>
            <a:endParaRPr lang="en-US"/>
          </a:p>
        </p:txBody>
      </p:sp>
    </p:spTree>
    <p:extLst>
      <p:ext uri="{BB962C8B-B14F-4D97-AF65-F5344CB8AC3E}">
        <p14:creationId xmlns:p14="http://schemas.microsoft.com/office/powerpoint/2010/main" val="7236334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M3.2 802.18 details</a:t>
            </a:r>
          </a:p>
        </p:txBody>
      </p:sp>
      <p:sp>
        <p:nvSpPr>
          <p:cNvPr id="13315" name="Content Placeholder 6"/>
          <p:cNvSpPr>
            <a:spLocks noGrp="1"/>
          </p:cNvSpPr>
          <p:nvPr>
            <p:ph idx="1"/>
          </p:nvPr>
        </p:nvSpPr>
        <p:spPr/>
        <p:txBody>
          <a:bodyPr/>
          <a:lstStyle/>
          <a:p>
            <a:pPr>
              <a:spcBef>
                <a:spcPts val="0"/>
              </a:spcBef>
              <a:buFont typeface="Arial" panose="020B0604020202020204" pitchFamily="34" charset="0"/>
              <a:buChar char="•"/>
            </a:pPr>
            <a:r>
              <a:rPr lang="en-US" dirty="0"/>
              <a:t>Agenda:   See </a:t>
            </a:r>
            <a:r>
              <a:rPr lang="en-US" dirty="0">
                <a:hlinkClick r:id="rId2"/>
              </a:rPr>
              <a:t>https://mentor.ieee.org/802.18/documents</a:t>
            </a:r>
            <a:r>
              <a:rPr lang="en-US" dirty="0"/>
              <a:t> </a:t>
            </a:r>
          </a:p>
          <a:p>
            <a:pPr>
              <a:spcBef>
                <a:spcPts val="0"/>
              </a:spcBef>
              <a:buFont typeface="Arial" panose="020B0604020202020204" pitchFamily="34" charset="0"/>
              <a:buChar char="•"/>
            </a:pPr>
            <a:r>
              <a:rPr lang="en-US" altLang="en-US" dirty="0"/>
              <a:t>Meeting times: Tuesday 2023-07-11 AM2 and Thursday 2023-07-13 AM1, see </a:t>
            </a:r>
            <a:r>
              <a:rPr lang="en-US" altLang="en-US" dirty="0">
                <a:hlinkClick r:id="rId3"/>
              </a:rPr>
              <a:t>https://www.ieee802.org/18/</a:t>
            </a:r>
            <a:r>
              <a:rPr lang="en-US" altLang="en-US" dirty="0"/>
              <a:t> and </a:t>
            </a:r>
            <a:r>
              <a:rPr lang="en-US" altLang="en-US" dirty="0">
                <a:hlinkClick r:id="rId4"/>
              </a:rPr>
              <a:t>https://ieee802.org/802tele_calendar.html</a:t>
            </a:r>
            <a:r>
              <a:rPr lang="en-US" altLang="en-US" dirty="0"/>
              <a:t> </a:t>
            </a:r>
          </a:p>
          <a:p>
            <a:pPr>
              <a:spcBef>
                <a:spcPts val="0"/>
              </a:spcBef>
              <a:buFont typeface="Arial" panose="020B0604020202020204" pitchFamily="34" charset="0"/>
              <a:buChar char="•"/>
            </a:pPr>
            <a:endParaRPr lang="en-US" altLang="en-US" sz="2400" dirty="0"/>
          </a:p>
          <a:p>
            <a:pPr>
              <a:spcBef>
                <a:spcPts val="0"/>
              </a:spcBef>
              <a:buFont typeface="Arial" panose="020B0604020202020204" pitchFamily="34" charset="0"/>
              <a:buChar char="•"/>
            </a:pPr>
            <a:r>
              <a:rPr lang="en-US" altLang="en-US" dirty="0"/>
              <a:t>Discussion items of interest to 802.11 WG include</a:t>
            </a:r>
          </a:p>
          <a:p>
            <a:pPr lvl="1">
              <a:spcBef>
                <a:spcPts val="0"/>
              </a:spcBef>
              <a:buFont typeface="Arial" panose="020B0604020202020204" pitchFamily="34" charset="0"/>
              <a:buChar char="•"/>
            </a:pPr>
            <a:r>
              <a:rPr lang="en-US" altLang="en-US" dirty="0"/>
              <a:t>Recent Americas, European ETSI, CEPT and Asia Pacific activities status and discussion</a:t>
            </a:r>
          </a:p>
          <a:p>
            <a:pPr lvl="1">
              <a:spcBef>
                <a:spcPts val="0"/>
              </a:spcBef>
              <a:buFont typeface="Arial" panose="020B0604020202020204" pitchFamily="34" charset="0"/>
              <a:buChar char="•"/>
            </a:pPr>
            <a:r>
              <a:rPr lang="en-US" dirty="0"/>
              <a:t>IEEE 802 ITU-R WP5A contributions</a:t>
            </a:r>
          </a:p>
          <a:p>
            <a:pPr lvl="1">
              <a:spcBef>
                <a:spcPts val="0"/>
              </a:spcBef>
              <a:buFont typeface="Arial" panose="020B0604020202020204" pitchFamily="34" charset="0"/>
              <a:buChar char="•"/>
            </a:pPr>
            <a:endParaRPr lang="en-US" altLang="en-US"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2023</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9</a:t>
            </a:fld>
            <a:endParaRPr lang="en-US"/>
          </a:p>
        </p:txBody>
      </p:sp>
    </p:spTree>
    <p:extLst>
      <p:ext uri="{BB962C8B-B14F-4D97-AF65-F5344CB8AC3E}">
        <p14:creationId xmlns:p14="http://schemas.microsoft.com/office/powerpoint/2010/main" val="371744886"/>
      </p:ext>
    </p:extLst>
  </p:cSld>
  <p:clrMapOvr>
    <a:masterClrMapping/>
  </p:clrMapOvr>
</p:sld>
</file>

<file path=ppt/theme/theme1.xml><?xml version="1.0" encoding="utf-8"?>
<a:theme xmlns:a="http://schemas.openxmlformats.org/drawingml/2006/main" name="Default Design">
  <a:themeElements>
    <a:clrScheme name="Custom 4">
      <a:dk1>
        <a:srgbClr val="000000"/>
      </a:dk1>
      <a:lt1>
        <a:srgbClr val="FFFFFF"/>
      </a:lt1>
      <a:dk2>
        <a:srgbClr val="000000"/>
      </a:dk2>
      <a:lt2>
        <a:srgbClr val="969696"/>
      </a:lt2>
      <a:accent1>
        <a:srgbClr val="0070C0"/>
      </a:accent1>
      <a:accent2>
        <a:srgbClr val="FF0000"/>
      </a:accent2>
      <a:accent3>
        <a:srgbClr val="00B050"/>
      </a:accent3>
      <a:accent4>
        <a:srgbClr val="FFFF00"/>
      </a:accent4>
      <a:accent5>
        <a:srgbClr val="AAE2CA"/>
      </a:accent5>
      <a:accent6>
        <a:srgbClr val="2D2DB9"/>
      </a:accent6>
      <a:hlink>
        <a:srgbClr val="2D2DB9"/>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185668</TotalTime>
  <Words>2571</Words>
  <Application>Microsoft Office PowerPoint</Application>
  <PresentationFormat>Widescreen</PresentationFormat>
  <Paragraphs>654</Paragraphs>
  <Slides>28</Slides>
  <Notes>16</Notes>
  <HiddenSlides>0</HiddenSlides>
  <MMClips>0</MMClips>
  <ScaleCrop>false</ScaleCrop>
  <HeadingPairs>
    <vt:vector size="8" baseType="variant">
      <vt:variant>
        <vt:lpstr>Fonts Used</vt:lpstr>
      </vt:variant>
      <vt:variant>
        <vt:i4>6</vt:i4>
      </vt:variant>
      <vt:variant>
        <vt:lpstr>Theme</vt:lpstr>
      </vt:variant>
      <vt:variant>
        <vt:i4>2</vt:i4>
      </vt:variant>
      <vt:variant>
        <vt:lpstr>Embedded OLE Servers</vt:lpstr>
      </vt:variant>
      <vt:variant>
        <vt:i4>1</vt:i4>
      </vt:variant>
      <vt:variant>
        <vt:lpstr>Slide Titles</vt:lpstr>
      </vt:variant>
      <vt:variant>
        <vt:i4>28</vt:i4>
      </vt:variant>
    </vt:vector>
  </HeadingPairs>
  <TitlesOfParts>
    <vt:vector size="37" baseType="lpstr">
      <vt:lpstr>Arial</vt:lpstr>
      <vt:lpstr>Arial Narrow</vt:lpstr>
      <vt:lpstr>Calibri</vt:lpstr>
      <vt:lpstr>Tahoma</vt:lpstr>
      <vt:lpstr>Times New Roman</vt:lpstr>
      <vt:lpstr>Wingdings</vt:lpstr>
      <vt:lpstr>Default Design</vt:lpstr>
      <vt:lpstr>Custom Design</vt:lpstr>
      <vt:lpstr>Document</vt:lpstr>
      <vt:lpstr>802.11 Working Group Opening Report July 2023</vt:lpstr>
      <vt:lpstr>Introduction</vt:lpstr>
      <vt:lpstr>M1.3 Meeting Decorum</vt:lpstr>
      <vt:lpstr>M2.2.1 Summary of Liaisons </vt:lpstr>
      <vt:lpstr>M2.3 Recent and anticipated 802 EC actions</vt:lpstr>
      <vt:lpstr>M2.3 IEEE-SA Standards Board (SASB)</vt:lpstr>
      <vt:lpstr>M3.1 802.11 Working Group Session Documents</vt:lpstr>
      <vt:lpstr>M3.2 Joint meetings and Reciprocal Credit</vt:lpstr>
      <vt:lpstr>M3.2 802.18 details</vt:lpstr>
      <vt:lpstr>M3.2 802.19 details</vt:lpstr>
      <vt:lpstr>M3.2 Other 802 WG meetings</vt:lpstr>
      <vt:lpstr>M4.1.1/W2.6 IEEE 802.11 Groups </vt:lpstr>
      <vt:lpstr>M4.1.2 /W2.6 PAR Expiration/Renewal Schedule</vt:lpstr>
      <vt:lpstr>M4.1.3 /W2.6 802.11 WG Appointed positions</vt:lpstr>
      <vt:lpstr>M4.1.3 /W2.6 Officers</vt:lpstr>
      <vt:lpstr>M4.1.4 /W2.6 IEEE 802.11 Revisions</vt:lpstr>
      <vt:lpstr>M4.1.4 /W2.6 IEEE 802.11 Standards Pipeline</vt:lpstr>
      <vt:lpstr>M4.1.5 /W2.6 Summary of ballots and comment collections</vt:lpstr>
      <vt:lpstr>M4.1.6 /W2.6 Current Membership Status</vt:lpstr>
      <vt:lpstr>M6.2 Announcements: 2023 July Designation of Individual experts</vt:lpstr>
      <vt:lpstr>M6.2 Announcements: Call for candidates</vt:lpstr>
      <vt:lpstr>PowerPoint Presentation</vt:lpstr>
      <vt:lpstr>PowerPoint Presentation</vt:lpstr>
      <vt:lpstr>Attendees by affiliation (attended at least one meeting May to July</vt:lpstr>
      <vt:lpstr>Attendance by subgroup (May to July)</vt:lpstr>
      <vt:lpstr>Additional Reference material</vt:lpstr>
      <vt:lpstr> Comment Resolution Resources</vt:lpstr>
      <vt:lpstr> Motion and other templates</vt:lpstr>
    </vt:vector>
  </TitlesOfParts>
  <Company>HP Enterprise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WG Opening Report</dc:title>
  <dc:creator>dorothy.stanley@hpe.com</dc:creator>
  <cp:keywords>July 2023</cp:keywords>
  <cp:lastModifiedBy>Stanley, Dorothy</cp:lastModifiedBy>
  <cp:revision>2482</cp:revision>
  <cp:lastPrinted>1998-02-10T13:28:06Z</cp:lastPrinted>
  <dcterms:created xsi:type="dcterms:W3CDTF">1998-02-10T13:07:52Z</dcterms:created>
  <dcterms:modified xsi:type="dcterms:W3CDTF">2023-07-09T17:58:32Z</dcterms:modified>
  <cp:category>Dorothy Stanley, HP Enterprise</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59ef7ea6-7660-4976-a5e3-adea9f669c32</vt:lpwstr>
  </property>
  <property fmtid="{D5CDD505-2E9C-101B-9397-08002B2CF9AE}" pid="3" name="CTP_TimeStamp">
    <vt:lpwstr>2018-09-10 22:21:28Z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