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55" r:id="rId10"/>
    <p:sldId id="556" r:id="rId11"/>
    <p:sldId id="258" r:id="rId12"/>
    <p:sldId id="259" r:id="rId13"/>
    <p:sldId id="260" r:id="rId14"/>
    <p:sldId id="261" r:id="rId15"/>
    <p:sldId id="262" r:id="rId16"/>
    <p:sldId id="263" r:id="rId17"/>
    <p:sldId id="557" r:id="rId18"/>
    <p:sldId id="558" r:id="rId19"/>
    <p:sldId id="486" r:id="rId20"/>
    <p:sldId id="559" r:id="rId21"/>
    <p:sldId id="283" r:id="rId22"/>
    <p:sldId id="528" r:id="rId23"/>
    <p:sldId id="543" r:id="rId24"/>
    <p:sldId id="554" r:id="rId25"/>
    <p:sldId id="269" r:id="rId26"/>
    <p:sldId id="501"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55"/>
            <p14:sldId id="556"/>
            <p14:sldId id="258"/>
            <p14:sldId id="259"/>
            <p14:sldId id="260"/>
            <p14:sldId id="261"/>
            <p14:sldId id="262"/>
            <p14:sldId id="263"/>
            <p14:sldId id="557"/>
            <p14:sldId id="558"/>
            <p14:sldId id="486"/>
            <p14:sldId id="559"/>
          </p14:sldIdLst>
        </p14:section>
        <p14:section name="Closing Plenary" id="{BB49951C-DAD2-492A-A499-C494C1B632FE}">
          <p14:sldIdLst>
            <p14:sldId id="283"/>
            <p14:sldId id="528"/>
            <p14:sldId id="543"/>
            <p14:sldId id="554"/>
            <p14:sldId id="269"/>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42" autoAdjust="0"/>
    <p:restoredTop sz="83962" autoAdjust="0"/>
  </p:normalViewPr>
  <p:slideViewPr>
    <p:cSldViewPr>
      <p:cViewPr varScale="1">
        <p:scale>
          <a:sx n="61" d="100"/>
          <a:sy n="61" d="100"/>
        </p:scale>
        <p:origin x="282"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1D8FE67-C399-4B74-A67F-7B4758879602}"/>
    <pc:docChg chg="modSld">
      <pc:chgData name="Jon Rosdahl" userId="2820f357-2dd4-4127-8713-e0bfde0fd756" providerId="ADAL" clId="{A1D8FE67-C399-4B74-A67F-7B4758879602}" dt="2023-07-14T06:50:22.244" v="1" actId="6549"/>
      <pc:docMkLst>
        <pc:docMk/>
      </pc:docMkLst>
      <pc:sldChg chg="modSp mod">
        <pc:chgData name="Jon Rosdahl" userId="2820f357-2dd4-4127-8713-e0bfde0fd756" providerId="ADAL" clId="{A1D8FE67-C399-4B74-A67F-7B4758879602}" dt="2023-07-14T06:50:22.244" v="1" actId="6549"/>
        <pc:sldMkLst>
          <pc:docMk/>
          <pc:sldMk cId="0" sldId="256"/>
        </pc:sldMkLst>
        <pc:spChg chg="mod">
          <ac:chgData name="Jon Rosdahl" userId="2820f357-2dd4-4127-8713-e0bfde0fd756" providerId="ADAL" clId="{A1D8FE67-C399-4B74-A67F-7B4758879602}" dt="2023-07-14T06:50:22.244" v="1" actId="6549"/>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687e76be7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25687e76be7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802.11-23/0978r0</a:t>
            </a:r>
            <a:endParaRPr lang="en-US" dirty="0"/>
          </a:p>
        </p:txBody>
      </p:sp>
      <p:sp>
        <p:nvSpPr>
          <p:cNvPr id="5" name="Date Placeholder 4"/>
          <p:cNvSpPr>
            <a:spLocks noGrp="1"/>
          </p:cNvSpPr>
          <p:nvPr>
            <p:ph type="dt" idx="11"/>
          </p:nvPr>
        </p:nvSpPr>
        <p:spPr/>
        <p:txBody>
          <a:bodyPr/>
          <a:lstStyle/>
          <a:p>
            <a:r>
              <a:rPr lang="en-US"/>
              <a:t>July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802.11-23/0978r0</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802.11-23/0978r0</a:t>
            </a:r>
            <a:endParaRPr lang="en-US" dirty="0"/>
          </a:p>
        </p:txBody>
      </p:sp>
      <p:sp>
        <p:nvSpPr>
          <p:cNvPr id="5" name="Rectangle 3"/>
          <p:cNvSpPr>
            <a:spLocks noGrp="1" noChangeArrowheads="1"/>
          </p:cNvSpPr>
          <p:nvPr>
            <p:ph type="dt"/>
          </p:nvPr>
        </p:nvSpPr>
        <p:spPr>
          <a:ln/>
        </p:spPr>
        <p:txBody>
          <a:bodyPr/>
          <a:lstStyle/>
          <a:p>
            <a:r>
              <a:rPr lang="en-US"/>
              <a:t>July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9606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47061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9732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09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25593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49568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95439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66517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68905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2833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87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11-23-0987r0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65145900"/>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L5s6NcbqmVI"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hyperlink" Target="https://www.estrel.com/en/entertainment/current-show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cvent.me/ewEaVD"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July - Plenary Berlin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2023-07-14</a:t>
            </a:r>
          </a:p>
        </p:txBody>
      </p:sp>
      <p:sp>
        <p:nvSpPr>
          <p:cNvPr id="6" name="Date Placeholder 3"/>
          <p:cNvSpPr>
            <a:spLocks noGrp="1"/>
          </p:cNvSpPr>
          <p:nvPr>
            <p:ph type="dt" idx="10"/>
          </p:nvPr>
        </p:nvSpPr>
        <p:spPr/>
        <p:txBody>
          <a:bodyPr/>
          <a:lstStyle/>
          <a:p>
            <a:r>
              <a:rPr lang="en-US"/>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3" name="Google Shape;103;p6"/>
          <p:cNvSpPr txBox="1">
            <a:spLocks noGrp="1"/>
          </p:cNvSpPr>
          <p:nvPr>
            <p:ph type="body" idx="1"/>
          </p:nvPr>
        </p:nvSpPr>
        <p:spPr>
          <a:xfrm>
            <a:off x="629200" y="2209800"/>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b="1" dirty="0"/>
              <a:t>WHO TO CONTACT IF AUDIO VISUAL EQUIPMENT ISN’T WORKING IN YOUR ONSITE MEETING ROOM</a:t>
            </a:r>
            <a:endParaRPr b="1" dirty="0"/>
          </a:p>
          <a:p>
            <a:pPr marL="0" indent="0">
              <a:spcBef>
                <a:spcPts val="1333"/>
              </a:spcBef>
              <a:buNone/>
            </a:pPr>
            <a:r>
              <a:rPr lang="en" sz="2000" dirty="0"/>
              <a:t>Please contact the Meeting Planner directly if you have any issues with the audio visual equipment in your meeting room. The Meeting Planner will contact support and  the appropriate technician will be sent to assist as soon as possible.</a:t>
            </a:r>
          </a:p>
          <a:p>
            <a:pPr marL="0" indent="0">
              <a:spcBef>
                <a:spcPts val="1333"/>
              </a:spcBef>
              <a:buNone/>
            </a:pPr>
            <a:endParaRPr sz="200" dirty="0"/>
          </a:p>
          <a:p>
            <a:pPr marL="0" indent="0">
              <a:lnSpc>
                <a:spcPct val="100000"/>
              </a:lnSpc>
              <a:buNone/>
            </a:pPr>
            <a:r>
              <a:rPr lang="en" sz="2000" dirty="0"/>
              <a:t>Meeting Planner can be reached at:</a:t>
            </a:r>
            <a:endParaRPr sz="2000" dirty="0"/>
          </a:p>
          <a:p>
            <a:pPr indent="-414856">
              <a:lnSpc>
                <a:spcPct val="100000"/>
              </a:lnSpc>
              <a:buSzPts val="1300"/>
            </a:pPr>
            <a:r>
              <a:rPr lang="en" sz="2000" dirty="0"/>
              <a:t>Registration and Information Desk: Foyer 4, Level 1 Estrel Congress Centre</a:t>
            </a:r>
            <a:endParaRPr sz="2000" dirty="0"/>
          </a:p>
          <a:p>
            <a:pPr indent="-414856">
              <a:buSzPts val="1300"/>
            </a:pPr>
            <a:r>
              <a:rPr lang="en" sz="2000" dirty="0"/>
              <a:t>Event Office: Room 6, Level 1 Estrel Congress Centre</a:t>
            </a:r>
            <a:endParaRPr sz="2000" dirty="0"/>
          </a:p>
          <a:p>
            <a:pPr indent="-414856">
              <a:buSzPts val="1300"/>
            </a:pPr>
            <a:r>
              <a:rPr lang="en" sz="2000" dirty="0"/>
              <a:t>Via Text or Call: Dawn Slykhouse: +1 (408) 594-1342 </a:t>
            </a:r>
          </a:p>
          <a:p>
            <a:pPr indent="-414856">
              <a:buSzPts val="1300"/>
            </a:pPr>
            <a:endParaRPr sz="1050" dirty="0"/>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1" i="0" u="none" strike="noStrike" kern="0" cap="none" spc="0" normalizeH="0" baseline="0" noProof="0" dirty="0">
                <a:ln>
                  <a:noFill/>
                </a:ln>
                <a:solidFill>
                  <a:srgbClr val="737373"/>
                </a:solidFill>
                <a:effectLst/>
                <a:uLnTx/>
                <a:uFillTx/>
                <a:latin typeface="Roboto"/>
                <a:ea typeface="Roboto"/>
                <a:cs typeface="Roboto"/>
                <a:sym typeface="Roboto"/>
              </a:rPr>
              <a:t>WEBEX AUDIO IN THE ONSITE MEETING ROOM</a:t>
            </a:r>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rPr>
              <a:t>If you are a local participant, PLEASE, select “Don’t connect to audio” when joining the WebEx session. Connecting to the audio, may cause an audio feedback loop that prevents the meeting from proceeding</a:t>
            </a:r>
          </a:p>
          <a:p>
            <a:pPr marL="0" marR="0" lvl="0" indent="0" algn="l" defTabSz="914400" rtl="0" eaLnBrk="1" fontAlgn="auto" latinLnBrk="0" hangingPunct="1">
              <a:lnSpc>
                <a:spcPct val="115000"/>
              </a:lnSpc>
              <a:spcBef>
                <a:spcPts val="1333"/>
              </a:spcBef>
              <a:spcAft>
                <a:spcPts val="0"/>
              </a:spcAft>
              <a:buClr>
                <a:srgbClr val="737373"/>
              </a:buClr>
              <a:buSzPts val="1800"/>
              <a:buFont typeface="Roboto"/>
              <a:buNone/>
              <a:tabLst/>
              <a:defRPr/>
            </a:pPr>
            <a:endPar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endParaRPr>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and Support </a:t>
            </a:r>
            <a:endParaRPr/>
          </a:p>
        </p:txBody>
      </p:sp>
      <p:sp>
        <p:nvSpPr>
          <p:cNvPr id="109" name="Google Shape;109;p7"/>
          <p:cNvSpPr txBox="1">
            <a:spLocks noGrp="1"/>
          </p:cNvSpPr>
          <p:nvPr>
            <p:ph type="body" idx="1"/>
          </p:nvPr>
        </p:nvSpPr>
        <p:spPr>
          <a:xfrm>
            <a:off x="629200" y="2558766"/>
            <a:ext cx="5333200" cy="4070633"/>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000" b="1" dirty="0"/>
              <a:t> Encryption Type:</a:t>
            </a:r>
            <a:r>
              <a:rPr lang="en" sz="2000" dirty="0"/>
              <a:t> WPA2/WPA3 </a:t>
            </a:r>
            <a:endParaRPr sz="2000" dirty="0"/>
          </a:p>
          <a:p>
            <a:pPr marR="101597" indent="-431789">
              <a:buSzPts val="1500"/>
            </a:pPr>
            <a:r>
              <a:rPr lang="en" sz="2000" b="1" dirty="0"/>
              <a:t>SSID: </a:t>
            </a:r>
            <a:r>
              <a:rPr lang="en" sz="2000" dirty="0"/>
              <a:t>IEEE802</a:t>
            </a:r>
            <a:r>
              <a:rPr lang="en" sz="2000" b="1" dirty="0"/>
              <a:t>  Password:</a:t>
            </a:r>
            <a:r>
              <a:rPr lang="en" sz="2000" dirty="0"/>
              <a:t> ieeeieee </a:t>
            </a:r>
            <a:endParaRPr sz="2000" dirty="0"/>
          </a:p>
          <a:p>
            <a:pPr marR="101597" indent="-431789">
              <a:buSzPts val="1500"/>
            </a:pPr>
            <a:r>
              <a:rPr lang="en" sz="2000" dirty="0"/>
              <a:t>Does not Support 6Ghz WiFi</a:t>
            </a:r>
            <a:endParaRPr sz="2000" dirty="0"/>
          </a:p>
          <a:p>
            <a:pPr marL="0" marR="101597" indent="0">
              <a:spcBef>
                <a:spcPts val="1333"/>
              </a:spcBef>
              <a:buNone/>
            </a:pPr>
            <a:r>
              <a:rPr lang="en" sz="2000" b="1" dirty="0"/>
              <a:t>Encryption Type:</a:t>
            </a:r>
            <a:r>
              <a:rPr lang="en" sz="2000" dirty="0"/>
              <a:t> WPA3 Only</a:t>
            </a:r>
            <a:endParaRPr sz="2000" dirty="0"/>
          </a:p>
          <a:p>
            <a:pPr marR="101597" indent="-431789">
              <a:spcBef>
                <a:spcPts val="1333"/>
              </a:spcBef>
              <a:buSzPts val="1500"/>
            </a:pPr>
            <a:r>
              <a:rPr lang="en" sz="2000" b="1" dirty="0"/>
              <a:t>SSID: </a:t>
            </a:r>
            <a:r>
              <a:rPr lang="en" sz="2000" dirty="0"/>
              <a:t>IEEE802-6G</a:t>
            </a:r>
            <a:r>
              <a:rPr lang="en" sz="2000" b="1" dirty="0"/>
              <a:t>  Password:</a:t>
            </a:r>
            <a:r>
              <a:rPr lang="en" sz="2000" dirty="0"/>
              <a:t> ieeeieee </a:t>
            </a:r>
            <a:endParaRPr sz="2000" dirty="0"/>
          </a:p>
          <a:p>
            <a:pPr marR="101597" indent="-431789">
              <a:buSzPts val="1500"/>
            </a:pPr>
            <a:r>
              <a:rPr lang="en" sz="2000" dirty="0"/>
              <a:t>Supports 6Ghz WiFi </a:t>
            </a:r>
            <a:endParaRPr sz="2000" dirty="0"/>
          </a:p>
          <a:p>
            <a:pPr marL="0" marR="101597" indent="0">
              <a:spcBef>
                <a:spcPts val="1333"/>
              </a:spcBef>
              <a:buNone/>
            </a:pPr>
            <a:r>
              <a:rPr lang="en" sz="2000" b="1" dirty="0"/>
              <a:t>IEEE 802 Documents: Local Document Server</a:t>
            </a:r>
            <a:r>
              <a:rPr lang="en" sz="2000" dirty="0"/>
              <a:t>  </a:t>
            </a:r>
            <a:endParaRPr sz="2000" dirty="0"/>
          </a:p>
          <a:p>
            <a:pPr marR="118530" indent="-431789">
              <a:spcBef>
                <a:spcPts val="1333"/>
              </a:spcBef>
              <a:buSzPts val="1500"/>
            </a:pPr>
            <a:r>
              <a:rPr lang="en" sz="20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0" name="Google Shape;110;p7"/>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lnSpc>
                <a:spcPct val="100000"/>
              </a:lnSpc>
              <a:buNone/>
            </a:pPr>
            <a:r>
              <a:rPr lang="en" sz="2000" b="1" dirty="0"/>
              <a:t>Onsite Network Support </a:t>
            </a:r>
            <a:endParaRPr sz="2000" b="1" dirty="0"/>
          </a:p>
          <a:p>
            <a:pPr marL="0" indent="0">
              <a:spcBef>
                <a:spcPts val="1333"/>
              </a:spcBef>
              <a:buClr>
                <a:srgbClr val="000000"/>
              </a:buClr>
              <a:buSzPts val="1800"/>
              <a:buNone/>
            </a:pPr>
            <a:r>
              <a:rPr lang="en" sz="2000" dirty="0"/>
              <a:t>The July 2023 IEEE 802 Plenary Session Network Provider is Linespeed. </a:t>
            </a:r>
            <a:endParaRPr sz="2000" dirty="0"/>
          </a:p>
          <a:p>
            <a:pPr marL="0" indent="0">
              <a:spcBef>
                <a:spcPts val="1333"/>
              </a:spcBef>
              <a:buClr>
                <a:srgbClr val="000000"/>
              </a:buClr>
              <a:buSzPts val="1800"/>
              <a:buNone/>
            </a:pPr>
            <a:r>
              <a:rPr lang="en" sz="2000"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r>
              <a:rPr lang="en" sz="2000" dirty="0"/>
              <a:t>Network Help Desk is available in Room 6.</a:t>
            </a:r>
            <a:endParaRPr sz="2000" dirty="0"/>
          </a:p>
          <a:p>
            <a:pPr marL="0" indent="0">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Plenary Networking Social</a:t>
            </a:r>
            <a:endParaRPr sz="3867" b="1" i="1"/>
          </a:p>
          <a:p>
            <a:pPr algn="ctr"/>
            <a:endParaRPr sz="2400" b="1" i="1"/>
          </a:p>
          <a:p>
            <a:pPr algn="ctr"/>
            <a:r>
              <a:rPr lang="en"/>
              <a:t>Summer Barbeque (</a:t>
            </a:r>
            <a:r>
              <a:rPr lang="en" i="1"/>
              <a:t>Oktoberfest</a:t>
            </a:r>
            <a:r>
              <a:rPr lang="en"/>
              <a:t>) on the Waterfront</a:t>
            </a:r>
            <a:endParaRPr/>
          </a:p>
        </p:txBody>
      </p:sp>
      <p:sp>
        <p:nvSpPr>
          <p:cNvPr id="116" name="Google Shape;116;p9"/>
          <p:cNvSpPr txBox="1">
            <a:spLocks noGrp="1"/>
          </p:cNvSpPr>
          <p:nvPr>
            <p:ph type="body" idx="1"/>
          </p:nvPr>
        </p:nvSpPr>
        <p:spPr>
          <a:xfrm>
            <a:off x="629200" y="2336907"/>
            <a:ext cx="11195200" cy="4420100"/>
          </a:xfrm>
          <a:prstGeom prst="rect">
            <a:avLst/>
          </a:prstGeom>
          <a:noFill/>
          <a:ln>
            <a:noFill/>
          </a:ln>
        </p:spPr>
        <p:txBody>
          <a:bodyPr spcFirstLastPara="1" wrap="square" lIns="121900" tIns="121900" rIns="121900" bIns="121900" anchor="t" anchorCtr="0">
            <a:noAutofit/>
          </a:bodyPr>
          <a:lstStyle/>
          <a:p>
            <a:pPr marL="0" indent="0">
              <a:buNone/>
            </a:pPr>
            <a:r>
              <a:rPr lang="en" sz="2200" b="1" dirty="0"/>
              <a:t>WHO</a:t>
            </a:r>
            <a:endParaRPr sz="2200" dirty="0"/>
          </a:p>
          <a:p>
            <a:pPr indent="-406390">
              <a:buSzPts val="1200"/>
            </a:pPr>
            <a:r>
              <a:rPr lang="en" sz="2200" dirty="0"/>
              <a:t>Registered In-Person attendees and guests.</a:t>
            </a:r>
            <a:endParaRPr sz="2200" dirty="0"/>
          </a:p>
          <a:p>
            <a:pPr indent="-406390">
              <a:buSzPts val="1200"/>
            </a:pPr>
            <a:r>
              <a:rPr lang="en" sz="2200" dirty="0"/>
              <a:t>Guest Badges shall be distributed at the registration desk. </a:t>
            </a:r>
            <a:endParaRPr sz="2200" dirty="0"/>
          </a:p>
          <a:p>
            <a:pPr lvl="1">
              <a:spcBef>
                <a:spcPts val="0"/>
              </a:spcBef>
            </a:pPr>
            <a:r>
              <a:rPr lang="en" sz="2200" dirty="0"/>
              <a:t>The badges will be available until 1:30 PM Wednesday. </a:t>
            </a:r>
            <a:endParaRPr sz="2200" dirty="0"/>
          </a:p>
          <a:p>
            <a:pPr marL="0" indent="0">
              <a:buNone/>
            </a:pPr>
            <a:r>
              <a:rPr lang="en" sz="2200" b="1" dirty="0"/>
              <a:t>WHEN</a:t>
            </a:r>
            <a:endParaRPr sz="2200" b="1" dirty="0"/>
          </a:p>
          <a:p>
            <a:pPr indent="-406390">
              <a:buSzPts val="1200"/>
            </a:pPr>
            <a:r>
              <a:rPr lang="en" sz="2200" dirty="0"/>
              <a:t>Wednesday July 12th , 6:30 PM - 8:30 PM</a:t>
            </a:r>
            <a:endParaRPr sz="2200" dirty="0"/>
          </a:p>
          <a:p>
            <a:pPr marL="0" indent="0">
              <a:buNone/>
            </a:pPr>
            <a:r>
              <a:rPr lang="en" sz="2200" b="1" dirty="0"/>
              <a:t>WHERE</a:t>
            </a:r>
            <a:endParaRPr sz="2200" b="1" dirty="0"/>
          </a:p>
          <a:p>
            <a:pPr indent="-406390">
              <a:buSzPts val="1200"/>
            </a:pPr>
            <a:r>
              <a:rPr lang="en" sz="2200" dirty="0"/>
              <a:t>Estrel Summer Garden (Waterfront), located across the access road in the front of the hotel.</a:t>
            </a:r>
            <a:endParaRPr sz="2200" dirty="0"/>
          </a:p>
          <a:p>
            <a:pPr marL="0" indent="0">
              <a:buNone/>
            </a:pPr>
            <a:r>
              <a:rPr lang="en" sz="2200" b="1" dirty="0"/>
              <a:t>WHAT</a:t>
            </a:r>
            <a:endParaRPr sz="2200" b="1" dirty="0"/>
          </a:p>
          <a:p>
            <a:pPr indent="-406390">
              <a:buSzPts val="1200"/>
            </a:pPr>
            <a:r>
              <a:rPr lang="en" sz="2200" dirty="0"/>
              <a:t>Food, Drinks, Games (Kubb, Moloki, Giant Janga)</a:t>
            </a:r>
            <a:endParaRPr sz="2200" dirty="0"/>
          </a:p>
          <a:p>
            <a:pPr marL="0" indent="0">
              <a:buNone/>
            </a:pPr>
            <a:endParaRPr sz="2200" dirty="0"/>
          </a:p>
          <a:p>
            <a:pPr indent="0" algn="ctr">
              <a:spcBef>
                <a:spcPts val="1333"/>
              </a:spcBef>
              <a:buNone/>
            </a:pPr>
            <a:endParaRPr sz="2200" dirty="0"/>
          </a:p>
          <a:p>
            <a:pPr marL="0" indent="0" algn="ctr">
              <a:spcBef>
                <a:spcPts val="1333"/>
              </a:spcBef>
              <a:spcAft>
                <a:spcPts val="2133"/>
              </a:spcAft>
              <a:buNone/>
            </a:pPr>
            <a:endParaRP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5687e76be7_1_6"/>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b="1" i="1"/>
              <a:t>Discounted Tickets for Stars in Concert at the Estrel</a:t>
            </a:r>
            <a:endParaRPr b="1" i="1"/>
          </a:p>
          <a:p>
            <a:pPr algn="ctr"/>
            <a:endParaRPr sz="2400" b="1" i="1"/>
          </a:p>
          <a:p>
            <a:pPr algn="ctr"/>
            <a:r>
              <a:rPr lang="en" sz="3867"/>
              <a:t>DIVAS - The Show</a:t>
            </a:r>
            <a:endParaRPr sz="3867"/>
          </a:p>
        </p:txBody>
      </p:sp>
      <p:sp>
        <p:nvSpPr>
          <p:cNvPr id="122" name="Google Shape;122;g25687e76be7_1_6"/>
          <p:cNvSpPr txBox="1">
            <a:spLocks noGrp="1"/>
          </p:cNvSpPr>
          <p:nvPr>
            <p:ph type="body" idx="1"/>
          </p:nvPr>
        </p:nvSpPr>
        <p:spPr>
          <a:xfrm>
            <a:off x="457200" y="2413500"/>
            <a:ext cx="11430000" cy="4368800"/>
          </a:xfrm>
          <a:prstGeom prst="rect">
            <a:avLst/>
          </a:prstGeom>
          <a:noFill/>
          <a:ln>
            <a:noFill/>
          </a:ln>
        </p:spPr>
        <p:txBody>
          <a:bodyPr spcFirstLastPara="1" wrap="square" lIns="121900" tIns="121900" rIns="121900" bIns="121900" anchor="t" anchorCtr="0">
            <a:noAutofit/>
          </a:bodyPr>
          <a:lstStyle/>
          <a:p>
            <a:pPr marL="0" indent="0">
              <a:buNone/>
            </a:pPr>
            <a:r>
              <a:rPr lang="en" sz="2000" dirty="0">
                <a:solidFill>
                  <a:srgbClr val="000000"/>
                </a:solidFill>
                <a:latin typeface="Calibri"/>
                <a:ea typeface="Calibri"/>
                <a:cs typeface="Calibri"/>
                <a:sym typeface="Calibri"/>
              </a:rPr>
              <a:t>DIVAS - The Show" brings together the greatest divas in music history in a spectacular live performance. First-class artists present glamorous and powerful-voiced divas such as Amy Winehouse, Jennifer Lopez, Whitney Houston, Donna Summer, Marilyn Monroe, Madonna, Diana Ross, Bette Midler and more. </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They are accompanied by dancers and a terrific live band. You will be transported into a world of music and glamour that will never let you go. </a:t>
            </a:r>
            <a:endParaRPr sz="2000" dirty="0">
              <a:solidFill>
                <a:srgbClr val="000000"/>
              </a:solidFill>
              <a:latin typeface="Calibri"/>
              <a:ea typeface="Calibri"/>
              <a:cs typeface="Calibri"/>
              <a:sym typeface="Calibri"/>
            </a:endParaRPr>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SHOW SAMPLE VIDEO: </a:t>
            </a:r>
            <a:r>
              <a:rPr lang="en" sz="2000" u="sng" dirty="0">
                <a:solidFill>
                  <a:schemeClr val="hlink"/>
                </a:solidFill>
                <a:latin typeface="Calibri"/>
                <a:ea typeface="Calibri"/>
                <a:cs typeface="Calibri"/>
                <a:sym typeface="Calibri"/>
                <a:hlinkClick r:id="rId3"/>
              </a:rPr>
              <a:t>https://youtu.be/L5s6NcbqmVI</a:t>
            </a:r>
            <a:endParaRPr sz="2000" dirty="0"/>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DISCOUNT: 20% Discount for Guests of the Estrel Berlin</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PURCHASE INSTRUCTIONS</a:t>
            </a:r>
            <a:endParaRPr sz="2000" dirty="0">
              <a:solidFill>
                <a:srgbClr val="000000"/>
              </a:solidFill>
              <a:latin typeface="Calibri"/>
              <a:ea typeface="Calibri"/>
              <a:cs typeface="Calibri"/>
              <a:sym typeface="Calibri"/>
            </a:endParaRPr>
          </a:p>
          <a:p>
            <a:pPr indent="-419090">
              <a:buClr>
                <a:srgbClr val="000000"/>
              </a:buClr>
              <a:buSzPts val="1350"/>
              <a:buFont typeface="Arial"/>
              <a:buChar char="●"/>
            </a:pPr>
            <a:r>
              <a:rPr lang="en" sz="2000" dirty="0">
                <a:solidFill>
                  <a:srgbClr val="000000"/>
                </a:solidFill>
                <a:highlight>
                  <a:srgbClr val="FFFFFF"/>
                </a:highlight>
                <a:latin typeface="Arial"/>
                <a:ea typeface="Arial"/>
                <a:cs typeface="Arial"/>
                <a:sym typeface="Arial"/>
              </a:rPr>
              <a:t>Contact for bookings or inquiries</a:t>
            </a:r>
            <a:endParaRPr sz="2000" dirty="0">
              <a:solidFill>
                <a:srgbClr val="000000"/>
              </a:solidFill>
              <a:highlight>
                <a:srgbClr val="FFFFFF"/>
              </a:highlight>
              <a:latin typeface="Arial"/>
              <a:ea typeface="Arial"/>
              <a:cs typeface="Arial"/>
              <a:sym typeface="Arial"/>
            </a:endParaRPr>
          </a:p>
          <a:p>
            <a:pPr marL="0" indent="609585">
              <a:buNone/>
            </a:pPr>
            <a:r>
              <a:rPr lang="en" sz="2000" dirty="0">
                <a:solidFill>
                  <a:srgbClr val="C32E41"/>
                </a:solidFill>
                <a:latin typeface="Arial"/>
                <a:ea typeface="Arial"/>
                <a:cs typeface="Arial"/>
                <a:sym typeface="Arial"/>
              </a:rPr>
              <a:t>+49 30 6831 6831</a:t>
            </a:r>
            <a:r>
              <a:rPr lang="en" sz="2000" dirty="0">
                <a:solidFill>
                  <a:srgbClr val="000000"/>
                </a:solidFill>
                <a:highlight>
                  <a:srgbClr val="FFFFFF"/>
                </a:highlight>
                <a:latin typeface="Arial"/>
                <a:ea typeface="Arial"/>
                <a:cs typeface="Arial"/>
                <a:sym typeface="Arial"/>
              </a:rPr>
              <a:t> │ </a:t>
            </a:r>
            <a:r>
              <a:rPr lang="en" sz="2000" dirty="0">
                <a:solidFill>
                  <a:srgbClr val="C32E41"/>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ticket@estrel.com</a:t>
            </a:r>
            <a:endParaRPr sz="2000" dirty="0">
              <a:solidFill>
                <a:srgbClr val="000000"/>
              </a:solidFill>
              <a:latin typeface="Calibri"/>
              <a:ea typeface="Calibri"/>
              <a:cs typeface="Calibri"/>
              <a:sym typeface="Calibri"/>
            </a:endParaRPr>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8" name="Google Shape;128;p11"/>
          <p:cNvSpPr txBox="1">
            <a:spLocks noGrp="1"/>
          </p:cNvSpPr>
          <p:nvPr>
            <p:ph type="body" idx="1"/>
          </p:nvPr>
        </p:nvSpPr>
        <p:spPr>
          <a:xfrm>
            <a:off x="664489" y="2558766"/>
            <a:ext cx="10962800" cy="4070633"/>
          </a:xfrm>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November 12-17, 2023. The session will be a Mixed Mode with In-Person participation at the Hilton Hawaiian Village in Honolulu, Hawaii USA.</a:t>
            </a:r>
            <a:endParaRPr sz="2000" dirty="0"/>
          </a:p>
          <a:p>
            <a:pPr marL="0" indent="0" algn="ctr">
              <a:spcBef>
                <a:spcPts val="2133"/>
              </a:spcBef>
              <a:buNone/>
            </a:pPr>
            <a:r>
              <a:rPr lang="en" sz="2000" b="1" dirty="0"/>
              <a:t>Session Information and Registration Link will be available in August 2023</a:t>
            </a:r>
            <a:endParaRPr sz="2000" b="1" dirty="0"/>
          </a:p>
          <a:p>
            <a:pPr marL="0" indent="0">
              <a:spcBef>
                <a:spcPts val="2133"/>
              </a:spcBef>
              <a:buNone/>
            </a:pPr>
            <a:r>
              <a:rPr lang="en" sz="2000" dirty="0"/>
              <a:t>If you have any questions about the current session or the November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 </a:t>
            </a:r>
            <a:r>
              <a:rPr lang="en" sz="2000" u="sng" dirty="0">
                <a:solidFill>
                  <a:schemeClr val="hlink"/>
                </a:solidFill>
                <a:hlinkClick r:id="rId3"/>
              </a:rPr>
              <a:t>802info@facetoface-events.com</a:t>
            </a:r>
            <a:endParaRPr sz="2000" dirty="0"/>
          </a:p>
          <a:p>
            <a:pPr marL="0" indent="0">
              <a:buNone/>
            </a:pPr>
            <a:endParaRPr sz="2000" dirty="0"/>
          </a:p>
          <a:p>
            <a:pPr marL="0" indent="0">
              <a:buNone/>
            </a:pPr>
            <a:endParaRPr sz="2000" dirty="0"/>
          </a:p>
          <a:p>
            <a:pPr marL="0" indent="0">
              <a:buNone/>
            </a:pPr>
            <a:r>
              <a:rPr lang="en" sz="2000" dirty="0"/>
              <a:t> </a:t>
            </a: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one of the three meetings on Friday, July 14, 2023 </a:t>
            </a:r>
          </a:p>
          <a:p>
            <a:pPr algn="ctr"/>
            <a:r>
              <a:rPr lang="en-US" dirty="0"/>
              <a:t>( 802 EC Closing Plenary, the 802.11 Closing Plenary or </a:t>
            </a:r>
          </a:p>
          <a:p>
            <a:pPr algn="ctr"/>
            <a:r>
              <a:rPr lang="en-US" dirty="0"/>
              <a:t>the 802.1 " IEC/IEEE 60802" meeting ) </a:t>
            </a:r>
          </a:p>
          <a:p>
            <a:r>
              <a:rPr lang="en-US" dirty="0"/>
              <a:t>will you participate (eat/drink) : </a:t>
            </a:r>
          </a:p>
          <a:p>
            <a:pPr marL="1143000" lvl="2" indent="-228600">
              <a:buFont typeface="Arial" panose="020B0604020202020204" pitchFamily="34" charset="0"/>
              <a:buChar char="•"/>
            </a:pPr>
            <a:r>
              <a:rPr lang="en-US" sz="2400" dirty="0">
                <a:effectLst/>
              </a:rPr>
              <a:t>with the AM Break?        - </a:t>
            </a:r>
          </a:p>
          <a:p>
            <a:pPr marL="1143000" lvl="2" indent="-228600">
              <a:buFont typeface="Arial" panose="020B0604020202020204" pitchFamily="34" charset="0"/>
              <a:buChar char="•"/>
            </a:pPr>
            <a:r>
              <a:rPr lang="en-US" sz="2400" dirty="0">
                <a:effectLst/>
              </a:rPr>
              <a:t>With lunch?                     - </a:t>
            </a:r>
          </a:p>
          <a:p>
            <a:pPr marL="1143000" lvl="2" indent="-228600">
              <a:buFont typeface="Arial" panose="020B0604020202020204" pitchFamily="34" charset="0"/>
              <a:buChar char="•"/>
            </a:pPr>
            <a:r>
              <a:rPr lang="en-US" sz="2400" dirty="0">
                <a:effectLst/>
              </a:rPr>
              <a:t>with the PM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July 14,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July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a:t>
            </a:r>
            <a:r>
              <a:rPr lang="en-US" dirty="0" err="1"/>
              <a:t>Estrel</a:t>
            </a:r>
            <a:r>
              <a:rPr lang="en-US" dirty="0"/>
              <a:t> Hotel, Berlin Germany)</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46</a:t>
            </a:r>
          </a:p>
          <a:p>
            <a:pPr lvl="1"/>
            <a:r>
              <a:rPr lang="en-US" dirty="0"/>
              <a:t>No –  14</a:t>
            </a:r>
          </a:p>
          <a:p>
            <a:r>
              <a:rPr lang="en-US" dirty="0"/>
              <a:t>2. Did you go to the social?</a:t>
            </a:r>
          </a:p>
          <a:p>
            <a:pPr lvl="1"/>
            <a:r>
              <a:rPr lang="en-US" dirty="0"/>
              <a:t>Yes – 70</a:t>
            </a:r>
          </a:p>
          <a:p>
            <a:pPr lvl="1"/>
            <a:r>
              <a:rPr lang="en-US" dirty="0"/>
              <a:t>No –   13</a:t>
            </a:r>
          </a:p>
          <a:p>
            <a:r>
              <a:rPr lang="en-US" sz="2000" dirty="0"/>
              <a:t>3. If you attended the Social, did you like the social?</a:t>
            </a:r>
          </a:p>
          <a:p>
            <a:pPr lvl="1"/>
            <a:r>
              <a:rPr lang="en-US" sz="1800" dirty="0"/>
              <a:t>Yes – 62</a:t>
            </a:r>
          </a:p>
          <a:p>
            <a:pPr lvl="1"/>
            <a:r>
              <a:rPr lang="en-US" sz="1800" dirty="0"/>
              <a:t>No –  1</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July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Sept – Buckhead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Sept 802 Wireless </a:t>
            </a:r>
            <a:r>
              <a:rPr lang="en-US" dirty="0"/>
              <a:t>Interim </a:t>
            </a:r>
            <a:r>
              <a:rPr lang="en-US" sz="2000" dirty="0"/>
              <a:t>Session were held at the </a:t>
            </a:r>
            <a:r>
              <a:rPr lang="en-US" dirty="0"/>
              <a:t>Grand Hyatt Buckhead, Atlanta, GA</a:t>
            </a:r>
            <a:r>
              <a:rPr lang="en-US" sz="2000" dirty="0"/>
              <a:t> as an in-person only session, would you attend?</a:t>
            </a:r>
          </a:p>
          <a:p>
            <a:pPr lvl="2"/>
            <a:r>
              <a:rPr lang="en-US" sz="2000" dirty="0"/>
              <a:t>Yes – 57</a:t>
            </a:r>
          </a:p>
          <a:p>
            <a:pPr lvl="2"/>
            <a:r>
              <a:rPr lang="en-US" sz="2000" dirty="0"/>
              <a:t>No – 57</a:t>
            </a:r>
          </a:p>
          <a:p>
            <a:pPr lvl="2"/>
            <a:r>
              <a:rPr lang="en-US" sz="2000" dirty="0"/>
              <a:t>Abstain - 13</a:t>
            </a:r>
          </a:p>
          <a:p>
            <a:pPr lvl="2"/>
            <a:endParaRPr lang="en-US" sz="2000" dirty="0"/>
          </a:p>
          <a:p>
            <a:pPr marL="457200" lvl="1" indent="0">
              <a:buNone/>
            </a:pPr>
            <a:r>
              <a:rPr lang="en-US" sz="2000" dirty="0"/>
              <a:t>2. If the 2023 Sept 802 Wireless </a:t>
            </a:r>
            <a:r>
              <a:rPr lang="en-US" dirty="0"/>
              <a:t>Interim </a:t>
            </a:r>
            <a:r>
              <a:rPr lang="en-US" sz="2000" dirty="0"/>
              <a:t>Session were held at the </a:t>
            </a:r>
            <a:r>
              <a:rPr lang="en-US" dirty="0"/>
              <a:t>Grand Hyatt Buckhead, Atlanta, GA</a:t>
            </a:r>
            <a:r>
              <a:rPr lang="en-US" sz="2000" dirty="0"/>
              <a:t> as mixed-mode session, will you attend:</a:t>
            </a:r>
          </a:p>
          <a:p>
            <a:pPr lvl="2"/>
            <a:r>
              <a:rPr lang="en-US" sz="2000" dirty="0"/>
              <a:t>Attend In-person -- 56</a:t>
            </a:r>
          </a:p>
          <a:p>
            <a:pPr lvl="2"/>
            <a:r>
              <a:rPr lang="en-US" sz="2000" dirty="0"/>
              <a:t>Attend Virtually (remotely) - 68</a:t>
            </a:r>
          </a:p>
          <a:p>
            <a:pPr lvl="2"/>
            <a:r>
              <a:rPr lang="en-US" sz="2000" dirty="0"/>
              <a:t>Will not attend plenary - 13</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July 10:</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May 19th: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July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67</a:t>
            </a:r>
          </a:p>
          <a:p>
            <a:pPr lvl="2"/>
            <a:r>
              <a:rPr lang="en-US" sz="2000" dirty="0"/>
              <a:t>No – 40</a:t>
            </a:r>
          </a:p>
          <a:p>
            <a:pPr lvl="2"/>
            <a:r>
              <a:rPr lang="en-US" sz="2000" dirty="0"/>
              <a:t>Abstain - 14</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65</a:t>
            </a:r>
          </a:p>
          <a:p>
            <a:pPr lvl="2"/>
            <a:r>
              <a:rPr lang="en-US" sz="2000" dirty="0"/>
              <a:t>Attend Virtually (remotely) -  58</a:t>
            </a:r>
          </a:p>
          <a:p>
            <a:pPr lvl="2"/>
            <a:r>
              <a:rPr lang="en-US" sz="2000" dirty="0"/>
              <a:t>Will not attend plenary -          5</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751014"/>
            <a:ext cx="10361084" cy="4649787"/>
          </a:xfrm>
          <a:ln/>
        </p:spPr>
        <p:txBody>
          <a:bodyPr/>
          <a:lstStyle/>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Wingdings" panose="05000000000000000000" pitchFamily="2" charset="2"/>
              <a:buChar char="v"/>
            </a:pPr>
            <a:r>
              <a:rPr lang="en-GB" dirty="0">
                <a:highlight>
                  <a:srgbClr val="FFFF00"/>
                </a:highlight>
              </a:rPr>
              <a:t>2025-01 () Kobe, Japan – TBC</a:t>
            </a:r>
          </a:p>
          <a:p>
            <a:pPr>
              <a:buFont typeface="Wingdings" panose="05000000000000000000" pitchFamily="2" charset="2"/>
              <a:buChar char="v"/>
            </a:pPr>
            <a:r>
              <a:rPr lang="en-GB" dirty="0">
                <a:highlight>
                  <a:srgbClr val="FFFF00"/>
                </a:highlight>
              </a:rPr>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July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July 10,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July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a:t>2023 July IEEE 802 Plenary Session</a:t>
            </a:r>
            <a:endParaRPr sz="480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a:solidFill>
                  <a:srgbClr val="FFFFFF"/>
                </a:solidFill>
                <a:latin typeface="Roboto"/>
                <a:ea typeface="Roboto"/>
                <a:cs typeface="Roboto"/>
                <a:sym typeface="Roboto"/>
              </a:rPr>
              <a:t>Prepared By: Face to Face Events, July 7, 2023</a:t>
            </a:r>
            <a:endParaRPr sz="1867" kern="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2000" b="1" dirty="0"/>
          </a:p>
          <a:p>
            <a:pPr marL="0" indent="0">
              <a:lnSpc>
                <a:spcPct val="100000"/>
              </a:lnSpc>
              <a:spcBef>
                <a:spcPts val="1333"/>
              </a:spcBef>
              <a:buNone/>
            </a:pPr>
            <a:r>
              <a:rPr lang="en" sz="2000" b="1" dirty="0"/>
              <a:t>Dawn Slykhouse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20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20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and Network Office</a:t>
            </a:r>
            <a:endParaRPr sz="2000" b="1" dirty="0"/>
          </a:p>
          <a:p>
            <a:pPr marL="0" indent="0">
              <a:lnSpc>
                <a:spcPct val="100000"/>
              </a:lnSpc>
              <a:spcBef>
                <a:spcPts val="1333"/>
              </a:spcBef>
              <a:buNone/>
            </a:pPr>
            <a:r>
              <a:rPr lang="en" sz="2000" dirty="0"/>
              <a:t>Room 6, 1st Floor, Estrel Congress Centre</a:t>
            </a:r>
            <a:endParaRPr sz="2000" dirty="0"/>
          </a:p>
          <a:p>
            <a:pPr marL="0" indent="0">
              <a:lnSpc>
                <a:spcPct val="100000"/>
              </a:lnSpc>
              <a:spcBef>
                <a:spcPts val="1333"/>
              </a:spcBef>
              <a:buNone/>
            </a:pP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800" b="1" dirty="0"/>
              <a:t>Auditorium Foyer, Level 1</a:t>
            </a:r>
            <a:endParaRPr lang="en-US" sz="2800" b="1" dirty="0"/>
          </a:p>
          <a:p>
            <a:pPr indent="-457189">
              <a:buSzPts val="1800"/>
            </a:pPr>
            <a:r>
              <a:rPr lang="en-US" sz="2800" dirty="0"/>
              <a:t>Sunday </a:t>
            </a:r>
          </a:p>
          <a:p>
            <a:pPr lvl="1" indent="-457189">
              <a:spcBef>
                <a:spcPts val="0"/>
              </a:spcBef>
              <a:buSzPts val="1800"/>
            </a:pPr>
            <a:r>
              <a:rPr lang="en" sz="2800" dirty="0"/>
              <a:t>3:00 PM - 7:00 PM</a:t>
            </a:r>
            <a:endParaRPr sz="2800" dirty="0"/>
          </a:p>
          <a:p>
            <a:pPr indent="-457189">
              <a:buSzPts val="1800"/>
            </a:pPr>
            <a:r>
              <a:rPr lang="en" sz="2800" dirty="0"/>
              <a:t>Monday - Wednesday</a:t>
            </a:r>
            <a:endParaRPr sz="2800" dirty="0"/>
          </a:p>
          <a:p>
            <a:pPr lvl="1" indent="-457189">
              <a:spcBef>
                <a:spcPts val="0"/>
              </a:spcBef>
              <a:buSzPts val="1800"/>
            </a:pPr>
            <a:r>
              <a:rPr lang="en" sz="2800" dirty="0"/>
              <a:t>7:30 AM - 5:00 PM</a:t>
            </a:r>
            <a:endParaRPr sz="2800" dirty="0"/>
          </a:p>
          <a:p>
            <a:pPr indent="-457189">
              <a:buSzPts val="1800"/>
            </a:pPr>
            <a:r>
              <a:rPr lang="en" sz="2800" dirty="0"/>
              <a:t>Thursday</a:t>
            </a:r>
            <a:endParaRPr sz="2800" dirty="0"/>
          </a:p>
          <a:p>
            <a:pPr lvl="1" indent="-457189">
              <a:spcBef>
                <a:spcPts val="0"/>
              </a:spcBef>
              <a:buSzPts val="1800"/>
            </a:pPr>
            <a:r>
              <a:rPr lang="en" sz="2800" dirty="0"/>
              <a:t>7:30 AM - 1:30 PM</a:t>
            </a:r>
            <a:endParaRPr sz="2800" dirty="0"/>
          </a:p>
          <a:p>
            <a:pPr marL="0" indent="0">
              <a:spcBef>
                <a:spcPts val="1333"/>
              </a:spcBef>
              <a:spcAft>
                <a:spcPts val="2133"/>
              </a:spcAft>
              <a:buSzPts val="1800"/>
              <a:buNone/>
            </a:pPr>
            <a:endParaRPr sz="2800" dirty="0"/>
          </a:p>
        </p:txBody>
      </p:sp>
      <p:sp>
        <p:nvSpPr>
          <p:cNvPr id="83" name="Google Shape;83;p3"/>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buClr>
                <a:srgbClr val="000000"/>
              </a:buClr>
              <a:buSzPts val="1800"/>
              <a:buNone/>
            </a:pPr>
            <a:r>
              <a:rPr lang="en" sz="2400" b="1" dirty="0"/>
              <a:t>ESTREl CONGRESS CENTRE ROOM 6</a:t>
            </a:r>
          </a:p>
          <a:p>
            <a:pPr marL="0" indent="0">
              <a:buClr>
                <a:srgbClr val="000000"/>
              </a:buClr>
              <a:buSzPts val="1800"/>
              <a:buNone/>
            </a:pPr>
            <a:r>
              <a:rPr lang="en" sz="2400" b="1" dirty="0"/>
              <a:t>Mtg Planner/Network office:</a:t>
            </a:r>
            <a:endParaRPr sz="2400" b="1" dirty="0"/>
          </a:p>
          <a:p>
            <a:pPr indent="-457189">
              <a:buSzPts val="1800"/>
            </a:pPr>
            <a:r>
              <a:rPr lang="en" sz="2400" dirty="0"/>
              <a:t>Thursday</a:t>
            </a:r>
            <a:endParaRPr sz="2400" dirty="0"/>
          </a:p>
          <a:p>
            <a:pPr lvl="1" indent="-457189">
              <a:spcBef>
                <a:spcPts val="0"/>
              </a:spcBef>
              <a:buSzPts val="1800"/>
            </a:pPr>
            <a:r>
              <a:rPr lang="en" sz="2400" dirty="0"/>
              <a:t>1:30 PM - 5:00 PM</a:t>
            </a:r>
            <a:endParaRPr sz="2400" dirty="0"/>
          </a:p>
          <a:p>
            <a:pPr indent="-457189">
              <a:buSzPts val="1800"/>
            </a:pPr>
            <a:r>
              <a:rPr lang="en" sz="2400" dirty="0"/>
              <a:t>Friday</a:t>
            </a:r>
            <a:endParaRPr sz="2400" dirty="0"/>
          </a:p>
          <a:p>
            <a:pPr lvl="1" indent="-457189">
              <a:spcBef>
                <a:spcPts val="0"/>
              </a:spcBef>
              <a:buSzPts val="1800"/>
            </a:pPr>
            <a:r>
              <a:rPr lang="en" sz="2400" dirty="0"/>
              <a:t>7:30 AM - 1:30 PM</a:t>
            </a:r>
            <a:endParaRP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9" name="Google Shape;89;p4"/>
          <p:cNvSpPr txBox="1">
            <a:spLocks noGrp="1"/>
          </p:cNvSpPr>
          <p:nvPr>
            <p:ph type="body" idx="1"/>
          </p:nvPr>
        </p:nvSpPr>
        <p:spPr>
          <a:xfrm>
            <a:off x="629200" y="2803459"/>
            <a:ext cx="5110000" cy="4054541"/>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2000" b="1" dirty="0"/>
              <a:t>Auditorium Foyer, Level 1 and Level 2</a:t>
            </a:r>
            <a:endParaRPr lang="en-US" sz="2000" dirty="0"/>
          </a:p>
          <a:p>
            <a:pPr marL="0" indent="0">
              <a:lnSpc>
                <a:spcPct val="100000"/>
              </a:lnSpc>
              <a:buClr>
                <a:srgbClr val="000000"/>
              </a:buClr>
              <a:buNone/>
            </a:pPr>
            <a:endParaRPr lang="en" sz="2000" b="1" dirty="0"/>
          </a:p>
          <a:p>
            <a:pPr marL="0" indent="0" algn="ctr">
              <a:lnSpc>
                <a:spcPct val="100000"/>
              </a:lnSpc>
              <a:buClr>
                <a:srgbClr val="000000"/>
              </a:buClr>
              <a:buNone/>
            </a:pPr>
            <a:r>
              <a:rPr lang="en" sz="2000" b="1" dirty="0"/>
              <a:t>Morning Coffee &amp; Tea Break*</a:t>
            </a:r>
            <a:endParaRPr sz="2000" b="1" dirty="0"/>
          </a:p>
          <a:p>
            <a:pPr marL="0" lvl="1" indent="0" algn="ctr">
              <a:lnSpc>
                <a:spcPct val="100000"/>
              </a:lnSpc>
              <a:spcBef>
                <a:spcPts val="0"/>
              </a:spcBef>
              <a:buNone/>
            </a:pPr>
            <a:r>
              <a:rPr lang="en" sz="1733" dirty="0"/>
              <a:t>Monday - Thursday </a:t>
            </a:r>
            <a:endParaRPr sz="1733" dirty="0"/>
          </a:p>
          <a:p>
            <a:pPr marL="0" lvl="1" indent="0" algn="ctr">
              <a:lnSpc>
                <a:spcPct val="100000"/>
              </a:lnSpc>
              <a:spcBef>
                <a:spcPts val="0"/>
              </a:spcBef>
              <a:buNone/>
            </a:pPr>
            <a:r>
              <a:rPr lang="en" sz="1733" dirty="0"/>
              <a:t>9:50 AM - 10:35 AM</a:t>
            </a:r>
            <a:endParaRPr sz="1733" dirty="0"/>
          </a:p>
          <a:p>
            <a:pPr marL="0" indent="0" algn="ctr">
              <a:lnSpc>
                <a:spcPct val="100000"/>
              </a:lnSpc>
              <a:buNone/>
            </a:pPr>
            <a:endParaRPr sz="2000" dirty="0"/>
          </a:p>
          <a:p>
            <a:pPr marL="0" indent="0" algn="ctr">
              <a:lnSpc>
                <a:spcPct val="100000"/>
              </a:lnSpc>
              <a:buClr>
                <a:srgbClr val="000000"/>
              </a:buClr>
              <a:buNone/>
            </a:pPr>
            <a:r>
              <a:rPr lang="en" sz="2000" b="1" dirty="0"/>
              <a:t>Afternoon Coffee &amp; Tea Break*</a:t>
            </a:r>
            <a:endParaRPr sz="2000" b="1" dirty="0"/>
          </a:p>
          <a:p>
            <a:pPr marL="0" indent="0" algn="ctr">
              <a:lnSpc>
                <a:spcPct val="100000"/>
              </a:lnSpc>
              <a:buNone/>
            </a:pPr>
            <a:r>
              <a:rPr lang="en" sz="2000" dirty="0"/>
              <a:t>Monday - Thursday </a:t>
            </a:r>
            <a:endParaRPr sz="2000" dirty="0"/>
          </a:p>
          <a:p>
            <a:pPr marL="0" indent="0" algn="ctr">
              <a:lnSpc>
                <a:spcPct val="100000"/>
              </a:lnSpc>
              <a:buNone/>
            </a:pPr>
            <a:r>
              <a:rPr lang="en" sz="2000" dirty="0"/>
              <a:t>3:15 PM - 4:00 PM</a:t>
            </a:r>
            <a:endParaRPr sz="2000" dirty="0"/>
          </a:p>
          <a:p>
            <a:pPr marL="0" indent="0">
              <a:lnSpc>
                <a:spcPct val="100000"/>
              </a:lnSpc>
              <a:buNone/>
            </a:pPr>
            <a:endParaRPr sz="2000" dirty="0"/>
          </a:p>
          <a:p>
            <a:pPr marL="0" indent="0">
              <a:lnSpc>
                <a:spcPct val="100000"/>
              </a:lnSpc>
              <a:buNone/>
            </a:pPr>
            <a:r>
              <a:rPr lang="en" sz="2000" dirty="0"/>
              <a:t>*Light Snacks shall accompany beverage service.</a:t>
            </a: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spcAft>
                <a:spcPts val="2133"/>
              </a:spcAft>
              <a:buNone/>
            </a:pPr>
            <a:endParaRPr sz="2000" dirty="0"/>
          </a:p>
        </p:txBody>
      </p:sp>
      <p:sp>
        <p:nvSpPr>
          <p:cNvPr id="90" name="Google Shape;90;p4"/>
          <p:cNvSpPr txBox="1">
            <a:spLocks noGrp="1"/>
          </p:cNvSpPr>
          <p:nvPr>
            <p:ph type="body" idx="2"/>
          </p:nvPr>
        </p:nvSpPr>
        <p:spPr>
          <a:xfrm>
            <a:off x="6259000" y="2895600"/>
            <a:ext cx="5110000" cy="3810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US" sz="2000" b="1" dirty="0"/>
              <a:t>Convention Hall 2</a:t>
            </a:r>
          </a:p>
          <a:p>
            <a:pPr marL="0" indent="0" algn="ctr">
              <a:lnSpc>
                <a:spcPct val="50000"/>
              </a:lnSpc>
              <a:spcBef>
                <a:spcPts val="1333"/>
              </a:spcBef>
              <a:buNone/>
            </a:pPr>
            <a:endParaRPr lang="en" sz="2000" b="1" dirty="0"/>
          </a:p>
          <a:p>
            <a:pPr marL="0" indent="0" algn="ctr">
              <a:lnSpc>
                <a:spcPct val="50000"/>
              </a:lnSpc>
              <a:spcBef>
                <a:spcPts val="1333"/>
              </a:spcBef>
              <a:buNone/>
            </a:pPr>
            <a:r>
              <a:rPr lang="en" sz="2000" b="1" dirty="0"/>
              <a:t>Lunch </a:t>
            </a:r>
            <a:endParaRPr sz="2000" b="1" dirty="0"/>
          </a:p>
          <a:p>
            <a:pPr marL="0" indent="0" algn="ctr">
              <a:lnSpc>
                <a:spcPct val="50000"/>
              </a:lnSpc>
              <a:spcBef>
                <a:spcPts val="1333"/>
              </a:spcBef>
              <a:buClr>
                <a:srgbClr val="000000"/>
              </a:buClr>
              <a:buNone/>
            </a:pPr>
            <a:r>
              <a:rPr lang="en" sz="2000" dirty="0"/>
              <a:t>Monday - Thursday </a:t>
            </a:r>
            <a:endParaRPr sz="2000" dirty="0"/>
          </a:p>
          <a:p>
            <a:pPr marL="0" indent="0" algn="ctr">
              <a:lnSpc>
                <a:spcPct val="50000"/>
              </a:lnSpc>
              <a:spcBef>
                <a:spcPts val="1333"/>
              </a:spcBef>
              <a:buClr>
                <a:srgbClr val="000000"/>
              </a:buClr>
              <a:buNone/>
            </a:pPr>
            <a:r>
              <a:rPr lang="en" sz="2000" dirty="0"/>
              <a:t>12:00 PM - 1:30 PM</a:t>
            </a:r>
            <a:endParaRPr sz="2000" dirty="0"/>
          </a:p>
          <a:p>
            <a:pPr marL="0" indent="0" algn="ctr">
              <a:lnSpc>
                <a:spcPct val="100000"/>
              </a:lnSpc>
              <a:spcBef>
                <a:spcPts val="1333"/>
              </a:spcBef>
              <a:buNone/>
            </a:pPr>
            <a:endParaRPr sz="2000" dirty="0"/>
          </a:p>
          <a:p>
            <a:pPr marL="0" indent="0" algn="ctr">
              <a:lnSpc>
                <a:spcPct val="100000"/>
              </a:lnSpc>
              <a:buNone/>
            </a:pPr>
            <a:r>
              <a:rPr lang="en-US" sz="2000" dirty="0"/>
              <a:t>Lunch Friday:</a:t>
            </a:r>
          </a:p>
          <a:p>
            <a:pPr marL="0" indent="0" algn="ctr">
              <a:lnSpc>
                <a:spcPct val="100000"/>
              </a:lnSpc>
              <a:buNone/>
            </a:pPr>
            <a:r>
              <a:rPr lang="en-US" sz="2000" dirty="0"/>
              <a:t>12:00PM – 1:00PM </a:t>
            </a:r>
          </a:p>
          <a:p>
            <a:pPr marL="0" indent="0" algn="ctr">
              <a:lnSpc>
                <a:spcPct val="100000"/>
              </a:lnSpc>
              <a:buNone/>
            </a:pPr>
            <a:r>
              <a:rPr lang="en-US" sz="2000" dirty="0"/>
              <a:t>(802 EC Closing Plenary meeting, or " IEC/IEEE 60802" meeting attendees )</a:t>
            </a:r>
            <a:endParaRPr sz="2000" dirty="0"/>
          </a:p>
        </p:txBody>
      </p:sp>
      <p:sp>
        <p:nvSpPr>
          <p:cNvPr id="91" name="Google Shape;91;p4"/>
          <p:cNvSpPr txBox="1"/>
          <p:nvPr/>
        </p:nvSpPr>
        <p:spPr>
          <a:xfrm>
            <a:off x="1828800" y="2249502"/>
            <a:ext cx="8369200" cy="553957"/>
          </a:xfrm>
          <a:prstGeom prst="rect">
            <a:avLst/>
          </a:prstGeom>
          <a:noFill/>
          <a:ln>
            <a:noFill/>
          </a:ln>
        </p:spPr>
        <p:txBody>
          <a:bodyPr spcFirstLastPara="1" wrap="square" lIns="121900" tIns="121900" rIns="121900" bIns="121900" anchor="t" anchorCtr="0">
            <a:spAutoFit/>
          </a:bodyPr>
          <a:lstStyle/>
          <a:p>
            <a:pPr algn="ctr" defTabSz="1219170" fontAlgn="auto">
              <a:spcBef>
                <a:spcPts val="0"/>
              </a:spcBef>
              <a:spcAft>
                <a:spcPts val="0"/>
              </a:spcAft>
              <a:buClr>
                <a:srgbClr val="000000"/>
              </a:buClr>
              <a:buSzPts val="1300"/>
            </a:pPr>
            <a:r>
              <a:rPr lang="en" sz="2000" b="1" kern="0" dirty="0">
                <a:solidFill>
                  <a:srgbClr val="737373"/>
                </a:solidFill>
                <a:latin typeface="Roboto"/>
                <a:ea typeface="Roboto"/>
                <a:cs typeface="Roboto"/>
                <a:sym typeface="Roboto"/>
              </a:rPr>
              <a:t>FOR REGISTERED ATTENDEES ONLY</a:t>
            </a:r>
            <a:endParaRPr sz="2000" b="1" kern="0" dirty="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29200" y="984967"/>
            <a:ext cx="10962800" cy="843833"/>
          </a:xfrm>
          <a:prstGeom prst="rect">
            <a:avLst/>
          </a:prstGeom>
          <a:noFill/>
          <a:ln>
            <a:noFill/>
          </a:ln>
        </p:spPr>
        <p:txBody>
          <a:bodyPr spcFirstLastPara="1" wrap="square" lIns="121900" tIns="121900" rIns="121900" bIns="121900" anchor="b" anchorCtr="0">
            <a:noAutofit/>
          </a:bodyPr>
          <a:lstStyle/>
          <a:p>
            <a:r>
              <a:rPr lang="en" dirty="0"/>
              <a:t>Schedule of Sessions and Attendance</a:t>
            </a:r>
            <a:endParaRPr dirty="0"/>
          </a:p>
        </p:txBody>
      </p:sp>
      <p:sp>
        <p:nvSpPr>
          <p:cNvPr id="97" name="Google Shape;97;p5"/>
          <p:cNvSpPr txBox="1">
            <a:spLocks noGrp="1"/>
          </p:cNvSpPr>
          <p:nvPr>
            <p:ph type="body" idx="1"/>
          </p:nvPr>
        </p:nvSpPr>
        <p:spPr>
          <a:xfrm>
            <a:off x="613960" y="2209800"/>
            <a:ext cx="10776800" cy="46482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t>REGISTRATION FEE REQUIREMENT REMINDER</a:t>
            </a:r>
            <a:endParaRPr sz="2000" b="1" dirty="0"/>
          </a:p>
          <a:p>
            <a:pPr marL="0" indent="0">
              <a:spcBef>
                <a:spcPts val="1333"/>
              </a:spcBef>
              <a:buNone/>
            </a:pPr>
            <a:r>
              <a:rPr lang="en" sz="2000" dirty="0"/>
              <a:t>Payment of the session registration fee is required for all individuals who participate in any meeting associated with the July 2023 IEEE 802 Plenary Session. Registration: </a:t>
            </a:r>
            <a:r>
              <a:rPr lang="en" sz="2000" u="sng" dirty="0">
                <a:solidFill>
                  <a:schemeClr val="hlink"/>
                </a:solidFill>
                <a:hlinkClick r:id="rId6"/>
              </a:rPr>
              <a:t>https://cvent.me/ewEaVD</a:t>
            </a: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C679E-BCDB-4A5C-A38F-ECA97E9DDB64}">
  <ds:schemaRefs>
    <ds:schemaRef ds:uri="http://www.w3.org/XML/1998/namespace"/>
    <ds:schemaRef ds:uri="http://purl.org/dc/terms/"/>
    <ds:schemaRef ds:uri="cc9c437c-ae0c-4066-8d90-a0f7de786127"/>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ba37140e-f4c5-4a6c-a9b4-20a691ce6c8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28468</TotalTime>
  <Words>2518</Words>
  <Application>Microsoft Office PowerPoint</Application>
  <PresentationFormat>Widescreen</PresentationFormat>
  <Paragraphs>343</Paragraphs>
  <Slides>23</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Roboto</vt:lpstr>
      <vt:lpstr>Times New Roman</vt:lpstr>
      <vt:lpstr>Verdana</vt:lpstr>
      <vt:lpstr>Wingdings</vt:lpstr>
      <vt:lpstr>802-11 Theme</vt:lpstr>
      <vt:lpstr>Material</vt:lpstr>
      <vt:lpstr>Document</vt:lpstr>
      <vt:lpstr>1st Vice Chair Report - 2023 July - Plenary Berlin</vt:lpstr>
      <vt:lpstr>Abstract</vt:lpstr>
      <vt:lpstr>Monday, July 10, 2023 802.11 WG Opening Plenary</vt:lpstr>
      <vt:lpstr>Successful Mixed-mode Meeting Protocol</vt:lpstr>
      <vt:lpstr>2023 July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Plenary Networking Social  Summer Barbeque (Oktoberfest) on the Waterfront</vt:lpstr>
      <vt:lpstr>  Discounted Tickets for Stars in Concert at the Estrel  DIVAS - The Show</vt:lpstr>
      <vt:lpstr>Thanks for helping us make this session a success, we look forward to working with you again!</vt:lpstr>
      <vt:lpstr>M3.6 Recording attendance</vt:lpstr>
      <vt:lpstr>Friday F&amp;B Straw poll</vt:lpstr>
      <vt:lpstr>Friday, July 14, 2022 802.11 WG Closing Plenary</vt:lpstr>
      <vt:lpstr>Straw Poll: Return to This Venue:  (Estrel Hotel, Berlin Germany)</vt:lpstr>
      <vt:lpstr>Straw Poll: Sept – Buckhead Interim</vt:lpstr>
      <vt:lpstr>Straw Poll: 2023 November - Hawaiian Plenary</vt:lpstr>
      <vt:lpstr>Future Interim Venue Status – March 12,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July - Plenary Berlin</dc:title>
  <dc:subject>July 2023</dc:subject>
  <dc:creator>Jon Rosdahl</dc:creator>
  <dc:description>Jon Rosdahl (Qualcomm)</dc:description>
  <cp:lastModifiedBy>Jon Rosdahl</cp:lastModifiedBy>
  <cp:revision>35</cp:revision>
  <cp:lastPrinted>1601-01-01T00:00:00Z</cp:lastPrinted>
  <dcterms:created xsi:type="dcterms:W3CDTF">2020-01-12T14:48:27Z</dcterms:created>
  <dcterms:modified xsi:type="dcterms:W3CDTF">2023-07-14T06:50:28Z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