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7"/>
  </p:notesMasterIdLst>
  <p:handoutMasterIdLst>
    <p:handoutMasterId r:id="rId38"/>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376" r:id="rId21"/>
    <p:sldId id="2377" r:id="rId22"/>
    <p:sldId id="2382" r:id="rId23"/>
    <p:sldId id="2378" r:id="rId24"/>
    <p:sldId id="2379" r:id="rId25"/>
    <p:sldId id="2381" r:id="rId26"/>
    <p:sldId id="2380" r:id="rId27"/>
    <p:sldId id="275" r:id="rId28"/>
    <p:sldId id="328" r:id="rId29"/>
    <p:sldId id="329" r:id="rId30"/>
    <p:sldId id="297" r:id="rId31"/>
    <p:sldId id="2383" r:id="rId32"/>
    <p:sldId id="284" r:id="rId33"/>
    <p:sldId id="331" r:id="rId34"/>
    <p:sldId id="332"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F3B033-503A-4B0E-B198-9E39C7C609A7}" v="12" dt="2023-07-13T07:15:54.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20" autoAdjust="0"/>
    <p:restoredTop sz="76654" autoAdjust="0"/>
  </p:normalViewPr>
  <p:slideViewPr>
    <p:cSldViewPr>
      <p:cViewPr varScale="1">
        <p:scale>
          <a:sx n="56" d="100"/>
          <a:sy n="56" d="100"/>
        </p:scale>
        <p:origin x="1056" y="44"/>
      </p:cViewPr>
      <p:guideLst>
        <p:guide orient="horz" pos="2160"/>
        <p:guide pos="3840"/>
      </p:guideLst>
    </p:cSldViewPr>
  </p:slideViewPr>
  <p:outlineViewPr>
    <p:cViewPr varScale="1">
      <p:scale>
        <a:sx n="33" d="100"/>
        <a:sy n="33" d="100"/>
      </p:scale>
      <p:origin x="0" y="-4294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5F3B033-503A-4B0E-B198-9E39C7C609A7}"/>
    <pc:docChg chg="custSel addSld delSld modSld modMainMaster">
      <pc:chgData name="Jon Rosdahl" userId="2820f357-2dd4-4127-8713-e0bfde0fd756" providerId="ADAL" clId="{65F3B033-503A-4B0E-B198-9E39C7C609A7}" dt="2023-07-13T07:37:54.372" v="481" actId="20577"/>
      <pc:docMkLst>
        <pc:docMk/>
      </pc:docMkLst>
      <pc:sldChg chg="modSp mod">
        <pc:chgData name="Jon Rosdahl" userId="2820f357-2dd4-4127-8713-e0bfde0fd756" providerId="ADAL" clId="{65F3B033-503A-4B0E-B198-9E39C7C609A7}" dt="2023-07-11T16:33:22.551" v="3" actId="6549"/>
        <pc:sldMkLst>
          <pc:docMk/>
          <pc:sldMk cId="0" sldId="256"/>
        </pc:sldMkLst>
        <pc:spChg chg="mod">
          <ac:chgData name="Jon Rosdahl" userId="2820f357-2dd4-4127-8713-e0bfde0fd756" providerId="ADAL" clId="{65F3B033-503A-4B0E-B198-9E39C7C609A7}" dt="2023-07-11T16:33:22.551" v="3" actId="6549"/>
          <ac:spMkLst>
            <pc:docMk/>
            <pc:sldMk cId="0" sldId="256"/>
            <ac:spMk id="3074" creationId="{00000000-0000-0000-0000-000000000000}"/>
          </ac:spMkLst>
        </pc:spChg>
      </pc:sldChg>
      <pc:sldChg chg="modSp mod">
        <pc:chgData name="Jon Rosdahl" userId="2820f357-2dd4-4127-8713-e0bfde0fd756" providerId="ADAL" clId="{65F3B033-503A-4B0E-B198-9E39C7C609A7}" dt="2023-07-13T07:37:54.372" v="481" actId="20577"/>
        <pc:sldMkLst>
          <pc:docMk/>
          <pc:sldMk cId="0" sldId="264"/>
        </pc:sldMkLst>
        <pc:spChg chg="mod">
          <ac:chgData name="Jon Rosdahl" userId="2820f357-2dd4-4127-8713-e0bfde0fd756" providerId="ADAL" clId="{65F3B033-503A-4B0E-B198-9E39C7C609A7}" dt="2023-07-13T07:37:54.372" v="481" actId="20577"/>
          <ac:spMkLst>
            <pc:docMk/>
            <pc:sldMk cId="0" sldId="264"/>
            <ac:spMk id="11266" creationId="{00000000-0000-0000-0000-000000000000}"/>
          </ac:spMkLst>
        </pc:spChg>
      </pc:sldChg>
      <pc:sldChg chg="modSp mod">
        <pc:chgData name="Jon Rosdahl" userId="2820f357-2dd4-4127-8713-e0bfde0fd756" providerId="ADAL" clId="{65F3B033-503A-4B0E-B198-9E39C7C609A7}" dt="2023-07-13T07:17:54.507" v="29" actId="6549"/>
        <pc:sldMkLst>
          <pc:docMk/>
          <pc:sldMk cId="3439635317" sldId="274"/>
        </pc:sldMkLst>
        <pc:spChg chg="mod">
          <ac:chgData name="Jon Rosdahl" userId="2820f357-2dd4-4127-8713-e0bfde0fd756" providerId="ADAL" clId="{65F3B033-503A-4B0E-B198-9E39C7C609A7}" dt="2023-07-13T07:17:54.507" v="29" actId="6549"/>
          <ac:spMkLst>
            <pc:docMk/>
            <pc:sldMk cId="3439635317" sldId="274"/>
            <ac:spMk id="3" creationId="{00000000-0000-0000-0000-000000000000}"/>
          </ac:spMkLst>
        </pc:spChg>
      </pc:sldChg>
      <pc:sldChg chg="modSp mod">
        <pc:chgData name="Jon Rosdahl" userId="2820f357-2dd4-4127-8713-e0bfde0fd756" providerId="ADAL" clId="{65F3B033-503A-4B0E-B198-9E39C7C609A7}" dt="2023-07-13T07:36:31.035" v="423" actId="6549"/>
        <pc:sldMkLst>
          <pc:docMk/>
          <pc:sldMk cId="1784219855" sldId="331"/>
        </pc:sldMkLst>
        <pc:spChg chg="mod">
          <ac:chgData name="Jon Rosdahl" userId="2820f357-2dd4-4127-8713-e0bfde0fd756" providerId="ADAL" clId="{65F3B033-503A-4B0E-B198-9E39C7C609A7}" dt="2023-07-13T07:36:31.035" v="423" actId="6549"/>
          <ac:spMkLst>
            <pc:docMk/>
            <pc:sldMk cId="1784219855" sldId="331"/>
            <ac:spMk id="8" creationId="{9E0431BB-C713-450C-90C3-EF5AFA8F2E34}"/>
          </ac:spMkLst>
        </pc:spChg>
      </pc:sldChg>
      <pc:sldChg chg="modSp mod">
        <pc:chgData name="Jon Rosdahl" userId="2820f357-2dd4-4127-8713-e0bfde0fd756" providerId="ADAL" clId="{65F3B033-503A-4B0E-B198-9E39C7C609A7}" dt="2023-07-13T07:37:33.494" v="472" actId="20577"/>
        <pc:sldMkLst>
          <pc:docMk/>
          <pc:sldMk cId="2891040505" sldId="332"/>
        </pc:sldMkLst>
        <pc:spChg chg="mod">
          <ac:chgData name="Jon Rosdahl" userId="2820f357-2dd4-4127-8713-e0bfde0fd756" providerId="ADAL" clId="{65F3B033-503A-4B0E-B198-9E39C7C609A7}" dt="2023-07-13T07:37:33.494" v="472" actId="20577"/>
          <ac:spMkLst>
            <pc:docMk/>
            <pc:sldMk cId="2891040505" sldId="332"/>
            <ac:spMk id="3" creationId="{FF45EDF8-F8B4-4C62-A574-17EE4A97B753}"/>
          </ac:spMkLst>
        </pc:spChg>
      </pc:sldChg>
      <pc:sldChg chg="addSp delSp modSp new mod modClrScheme chgLayout">
        <pc:chgData name="Jon Rosdahl" userId="2820f357-2dd4-4127-8713-e0bfde0fd756" providerId="ADAL" clId="{65F3B033-503A-4B0E-B198-9E39C7C609A7}" dt="2023-07-13T07:17:12.466" v="17"/>
        <pc:sldMkLst>
          <pc:docMk/>
          <pc:sldMk cId="1847463851" sldId="2383"/>
        </pc:sldMkLst>
        <pc:spChg chg="del">
          <ac:chgData name="Jon Rosdahl" userId="2820f357-2dd4-4127-8713-e0bfde0fd756" providerId="ADAL" clId="{65F3B033-503A-4B0E-B198-9E39C7C609A7}" dt="2023-07-13T07:11:24.455" v="5" actId="700"/>
          <ac:spMkLst>
            <pc:docMk/>
            <pc:sldMk cId="1847463851" sldId="2383"/>
            <ac:spMk id="2" creationId="{9E2C7957-5E26-B015-E62B-15F55FDD34F1}"/>
          </ac:spMkLst>
        </pc:spChg>
        <pc:spChg chg="del">
          <ac:chgData name="Jon Rosdahl" userId="2820f357-2dd4-4127-8713-e0bfde0fd756" providerId="ADAL" clId="{65F3B033-503A-4B0E-B198-9E39C7C609A7}" dt="2023-07-13T07:11:24.455" v="5" actId="700"/>
          <ac:spMkLst>
            <pc:docMk/>
            <pc:sldMk cId="1847463851" sldId="2383"/>
            <ac:spMk id="3" creationId="{F11D86E1-E2AF-7963-D85C-97FBAEB3B681}"/>
          </ac:spMkLst>
        </pc:spChg>
        <pc:spChg chg="mod ord">
          <ac:chgData name="Jon Rosdahl" userId="2820f357-2dd4-4127-8713-e0bfde0fd756" providerId="ADAL" clId="{65F3B033-503A-4B0E-B198-9E39C7C609A7}" dt="2023-07-13T07:11:24.455" v="5" actId="700"/>
          <ac:spMkLst>
            <pc:docMk/>
            <pc:sldMk cId="1847463851" sldId="2383"/>
            <ac:spMk id="4" creationId="{B5EB09FD-5363-A69F-D68D-6A2EFD6545AE}"/>
          </ac:spMkLst>
        </pc:spChg>
        <pc:spChg chg="mod ord">
          <ac:chgData name="Jon Rosdahl" userId="2820f357-2dd4-4127-8713-e0bfde0fd756" providerId="ADAL" clId="{65F3B033-503A-4B0E-B198-9E39C7C609A7}" dt="2023-07-13T07:11:24.455" v="5" actId="700"/>
          <ac:spMkLst>
            <pc:docMk/>
            <pc:sldMk cId="1847463851" sldId="2383"/>
            <ac:spMk id="5" creationId="{1BA7F8B5-2D45-3151-4B8C-6ECA641AB609}"/>
          </ac:spMkLst>
        </pc:spChg>
        <pc:spChg chg="mod ord">
          <ac:chgData name="Jon Rosdahl" userId="2820f357-2dd4-4127-8713-e0bfde0fd756" providerId="ADAL" clId="{65F3B033-503A-4B0E-B198-9E39C7C609A7}" dt="2023-07-13T07:11:24.455" v="5" actId="700"/>
          <ac:spMkLst>
            <pc:docMk/>
            <pc:sldMk cId="1847463851" sldId="2383"/>
            <ac:spMk id="6" creationId="{C8BC1C63-C9E8-1A82-0741-00A7B511AD78}"/>
          </ac:spMkLst>
        </pc:spChg>
        <pc:spChg chg="add del mod">
          <ac:chgData name="Jon Rosdahl" userId="2820f357-2dd4-4127-8713-e0bfde0fd756" providerId="ADAL" clId="{65F3B033-503A-4B0E-B198-9E39C7C609A7}" dt="2023-07-13T07:17:12.466" v="17"/>
          <ac:spMkLst>
            <pc:docMk/>
            <pc:sldMk cId="1847463851" sldId="2383"/>
            <ac:spMk id="7" creationId="{9703B526-E26A-8958-4AD2-DF3E3502872F}"/>
          </ac:spMkLst>
        </pc:spChg>
        <pc:spChg chg="add del">
          <ac:chgData name="Jon Rosdahl" userId="2820f357-2dd4-4127-8713-e0bfde0fd756" providerId="ADAL" clId="{65F3B033-503A-4B0E-B198-9E39C7C609A7}" dt="2023-07-13T07:12:17.626" v="8"/>
          <ac:spMkLst>
            <pc:docMk/>
            <pc:sldMk cId="1847463851" sldId="2383"/>
            <ac:spMk id="8" creationId="{A8621B9A-CF38-AE1A-FB8E-856761149D69}"/>
          </ac:spMkLst>
        </pc:spChg>
        <pc:spChg chg="add mod">
          <ac:chgData name="Jon Rosdahl" userId="2820f357-2dd4-4127-8713-e0bfde0fd756" providerId="ADAL" clId="{65F3B033-503A-4B0E-B198-9E39C7C609A7}" dt="2023-07-13T07:15:54.174" v="15" actId="1076"/>
          <ac:spMkLst>
            <pc:docMk/>
            <pc:sldMk cId="1847463851" sldId="2383"/>
            <ac:spMk id="9" creationId="{80FE8791-D7AE-BF9C-2D4D-281AA87D1E66}"/>
          </ac:spMkLst>
        </pc:spChg>
      </pc:sldChg>
      <pc:sldChg chg="addSp delSp modSp new del mod modClrScheme chgLayout">
        <pc:chgData name="Jon Rosdahl" userId="2820f357-2dd4-4127-8713-e0bfde0fd756" providerId="ADAL" clId="{65F3B033-503A-4B0E-B198-9E39C7C609A7}" dt="2023-07-13T07:36:39.675" v="424" actId="47"/>
        <pc:sldMkLst>
          <pc:docMk/>
          <pc:sldMk cId="186556265" sldId="2384"/>
        </pc:sldMkLst>
        <pc:spChg chg="del mod ord">
          <ac:chgData name="Jon Rosdahl" userId="2820f357-2dd4-4127-8713-e0bfde0fd756" providerId="ADAL" clId="{65F3B033-503A-4B0E-B198-9E39C7C609A7}" dt="2023-07-13T07:33:03.986" v="31" actId="700"/>
          <ac:spMkLst>
            <pc:docMk/>
            <pc:sldMk cId="186556265" sldId="2384"/>
            <ac:spMk id="2" creationId="{3BCF31FD-EE18-4172-B81B-1F034BCDFEA5}"/>
          </ac:spMkLst>
        </pc:spChg>
        <pc:spChg chg="del mod ord">
          <ac:chgData name="Jon Rosdahl" userId="2820f357-2dd4-4127-8713-e0bfde0fd756" providerId="ADAL" clId="{65F3B033-503A-4B0E-B198-9E39C7C609A7}" dt="2023-07-13T07:33:03.986" v="31" actId="700"/>
          <ac:spMkLst>
            <pc:docMk/>
            <pc:sldMk cId="186556265" sldId="2384"/>
            <ac:spMk id="3" creationId="{37533375-CD02-87A1-0EB5-F42B3BCC9CD7}"/>
          </ac:spMkLst>
        </pc:spChg>
        <pc:spChg chg="mod ord">
          <ac:chgData name="Jon Rosdahl" userId="2820f357-2dd4-4127-8713-e0bfde0fd756" providerId="ADAL" clId="{65F3B033-503A-4B0E-B198-9E39C7C609A7}" dt="2023-07-13T07:33:03.986" v="31" actId="700"/>
          <ac:spMkLst>
            <pc:docMk/>
            <pc:sldMk cId="186556265" sldId="2384"/>
            <ac:spMk id="4" creationId="{5FD81FC6-E67B-E245-0A6B-2AFDD313DDEE}"/>
          </ac:spMkLst>
        </pc:spChg>
        <pc:spChg chg="mod ord">
          <ac:chgData name="Jon Rosdahl" userId="2820f357-2dd4-4127-8713-e0bfde0fd756" providerId="ADAL" clId="{65F3B033-503A-4B0E-B198-9E39C7C609A7}" dt="2023-07-13T07:33:03.986" v="31" actId="700"/>
          <ac:spMkLst>
            <pc:docMk/>
            <pc:sldMk cId="186556265" sldId="2384"/>
            <ac:spMk id="5" creationId="{AFE7F50F-2659-92B2-50B8-6BCDDC4A48A0}"/>
          </ac:spMkLst>
        </pc:spChg>
        <pc:spChg chg="mod ord">
          <ac:chgData name="Jon Rosdahl" userId="2820f357-2dd4-4127-8713-e0bfde0fd756" providerId="ADAL" clId="{65F3B033-503A-4B0E-B198-9E39C7C609A7}" dt="2023-07-13T07:33:03.986" v="31" actId="700"/>
          <ac:spMkLst>
            <pc:docMk/>
            <pc:sldMk cId="186556265" sldId="2384"/>
            <ac:spMk id="6" creationId="{11968633-F345-DBE2-79F5-F011F3677B6D}"/>
          </ac:spMkLst>
        </pc:spChg>
        <pc:spChg chg="add mod ord">
          <ac:chgData name="Jon Rosdahl" userId="2820f357-2dd4-4127-8713-e0bfde0fd756" providerId="ADAL" clId="{65F3B033-503A-4B0E-B198-9E39C7C609A7}" dt="2023-07-13T07:33:17.908" v="65" actId="20577"/>
          <ac:spMkLst>
            <pc:docMk/>
            <pc:sldMk cId="186556265" sldId="2384"/>
            <ac:spMk id="7" creationId="{4D2E8E65-C939-5B16-8780-4B9BCE53B82B}"/>
          </ac:spMkLst>
        </pc:spChg>
        <pc:spChg chg="add mod ord">
          <ac:chgData name="Jon Rosdahl" userId="2820f357-2dd4-4127-8713-e0bfde0fd756" providerId="ADAL" clId="{65F3B033-503A-4B0E-B198-9E39C7C609A7}" dt="2023-07-13T07:36:20.078" v="421"/>
          <ac:spMkLst>
            <pc:docMk/>
            <pc:sldMk cId="186556265" sldId="2384"/>
            <ac:spMk id="8" creationId="{C3D12694-9753-D643-65BF-2D29FBEAC749}"/>
          </ac:spMkLst>
        </pc:spChg>
      </pc:sldChg>
      <pc:sldMasterChg chg="modSp mod">
        <pc:chgData name="Jon Rosdahl" userId="2820f357-2dd4-4127-8713-e0bfde0fd756" providerId="ADAL" clId="{65F3B033-503A-4B0E-B198-9E39C7C609A7}" dt="2023-07-11T16:33:02.483" v="1" actId="6549"/>
        <pc:sldMasterMkLst>
          <pc:docMk/>
          <pc:sldMasterMk cId="350243259" sldId="2147483738"/>
        </pc:sldMasterMkLst>
        <pc:spChg chg="mod">
          <ac:chgData name="Jon Rosdahl" userId="2820f357-2dd4-4127-8713-e0bfde0fd756" providerId="ADAL" clId="{65F3B033-503A-4B0E-B198-9E39C7C609A7}" dt="2023-07-11T16:33:02.483" v="1"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802-11-23/0977r2</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802-11-23/0977r2</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802-11-23/0977r2</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802-11-23/0977r2</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802-11-23/0977r2</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802-11-23/0977r2</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802-11-23/0977r2</a:t>
            </a:r>
          </a:p>
        </p:txBody>
      </p:sp>
      <p:sp>
        <p:nvSpPr>
          <p:cNvPr id="5" name="Date Placeholder 4"/>
          <p:cNvSpPr>
            <a:spLocks noGrp="1"/>
          </p:cNvSpPr>
          <p:nvPr>
            <p:ph type="dt" idx="11"/>
          </p:nvPr>
        </p:nvSpPr>
        <p:spPr/>
        <p:txBody>
          <a:bodyPr/>
          <a:lstStyle/>
          <a:p>
            <a:r>
              <a:rPr lang="en-US"/>
              <a:t>July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802-11-23/0977r2</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802-11-23/0977r2</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11-23-0977r2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0380-00-0PAR-Minutes-march-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8/ec-18-0088-01-ACSD-p60802.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2"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dg-draft-PAR-extension-05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9/ec-19-0139-00-ACSD-p802-1qdj.pdf" TargetMode="External"/><Relationship Id="rId2" Type="http://schemas.openxmlformats.org/officeDocument/2006/relationships/hyperlink" Target="https://www.ieee802.org/1/files/public/docs2023/dj-draft-PAR-extension-0523-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dcn/23/1-23-0004-06-ICne-draft-nendica-icaid-renewal-to-september-2025.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hyperlink" Target="https://www.ieee802.org/1/files/public/docs2023/60802-PAR-modification-0723-v01.pdf" TargetMode="External"/><Relationship Id="rId13" Type="http://schemas.openxmlformats.org/officeDocument/2006/relationships/hyperlink" Target="https://www.ieee802.org/1/files/public/docs2023/dy-PAR-CSD-comments-responses-0723-v01.pdf" TargetMode="External"/><Relationship Id="rId3" Type="http://schemas.openxmlformats.org/officeDocument/2006/relationships/hyperlink" Target="https://mentor.ieee.org/802.1/dcn/23/1-23-0004-06-ICne-draft-nendica-icaid-renewal-to-september-2025.docx" TargetMode="External"/><Relationship Id="rId7" Type="http://schemas.openxmlformats.org/officeDocument/2006/relationships/hyperlink" Target="https://www.ieee802.org/1/files/public/docs2023/dj-PAR-extension-comments-responses-0723-v01.pdf" TargetMode="External"/><Relationship Id="rId12" Type="http://schemas.openxmlformats.org/officeDocument/2006/relationships/hyperlink" Target="https://www.ieee802.org/1/files/public/docs2023/dy-CSD-0723-v01.pdf" TargetMode="External"/><Relationship Id="rId2" Type="http://schemas.openxmlformats.org/officeDocument/2006/relationships/hyperlink" Target="https://mentor.ieee.org/802.1/dcn/23/1-23-0020-00-ICne-802-1-response-to-802-15-comment-on-nendica-icaid-renewal.pptx" TargetMode="External"/><Relationship Id="rId1" Type="http://schemas.openxmlformats.org/officeDocument/2006/relationships/slideLayout" Target="../slideLayouts/slideLayout7.xml"/><Relationship Id="rId6" Type="http://schemas.openxmlformats.org/officeDocument/2006/relationships/hyperlink" Target="https://www.ieee802.org/1/files/public/docs2023/dg-PAR-extension-comments-responses-0723-v01.pdf" TargetMode="External"/><Relationship Id="rId11" Type="http://schemas.openxmlformats.org/officeDocument/2006/relationships/hyperlink" Target="https://www.ieee802.org/1/files/public/docs2023/dy-PAR-0723-v01.pdf" TargetMode="External"/><Relationship Id="rId5" Type="http://schemas.openxmlformats.org/officeDocument/2006/relationships/hyperlink" Target="https://mentor.ieee.org/802-ec/dcn/19/ec-19-0139-00-ACSD-p802-1qdj.pdf" TargetMode="External"/><Relationship Id="rId10" Type="http://schemas.openxmlformats.org/officeDocument/2006/relationships/hyperlink" Target="https://www.ieee802.org/1/files/public/docs2023/60802-PAR-modification-comments-responses-0723-v01.pdf" TargetMode="External"/><Relationship Id="rId4" Type="http://schemas.openxmlformats.org/officeDocument/2006/relationships/hyperlink" Target="https://www.ieee802.org/1/files/public/docs2023/dj-PAR-extension-0723-v01.pdf" TargetMode="External"/><Relationship Id="rId9" Type="http://schemas.openxmlformats.org/officeDocument/2006/relationships/hyperlink" Target="https://mentor.ieee.org/802-ec/dcn/18/ec-18-0088-01-ACSD-p60802.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380-00-0PAR-minutes-march-2023-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Times New Roman" panose="02020603050405020304" pitchFamily="18" charset="0"/>
                <a:cs typeface="Times New Roman" panose="02020603050405020304" pitchFamily="18" charset="0"/>
              </a:rPr>
              <a:t>PAR Review SC - Meeting Agenda and Comment slides - July 2023 - Berlin Plenary</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2023-07-13</a:t>
            </a:r>
            <a:endParaRPr lang="en-GB" sz="2000" dirty="0"/>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2023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pPr algn="l"/>
            <a:r>
              <a:rPr lang="en-US"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b="0" i="0" dirty="0">
                <a:solidFill>
                  <a:srgbClr val="000000"/>
                </a:solidFill>
                <a:effectLst/>
                <a:latin typeface="Times New Roman" panose="02020603050405020304" pitchFamily="18" charset="0"/>
              </a:rPr>
              <a:t>60802 - Standard - Time-Sensitive Networking Profile for Industrial Automation, </a:t>
            </a:r>
            <a:r>
              <a:rPr lang="en-US" b="0" i="0" dirty="0">
                <a:solidFill>
                  <a:srgbClr val="000000"/>
                </a:solidFill>
                <a:effectLst/>
                <a:latin typeface="Times New Roman" panose="02020603050405020304" pitchFamily="18" charset="0"/>
                <a:hlinkClick r:id="rId2"/>
              </a:rPr>
              <a:t>PAR modification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802.1Qdy - Amendment: YANG for the Multiple Spanning Tree Protocol, </a:t>
            </a:r>
            <a:r>
              <a:rPr lang="en-US" b="0" i="0" dirty="0">
                <a:solidFill>
                  <a:srgbClr val="000000"/>
                </a:solidFill>
                <a:effectLst/>
                <a:latin typeface="Times New Roman" panose="02020603050405020304" pitchFamily="18" charset="0"/>
                <a:hlinkClick r:id="rId4"/>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5"/>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802.1DG - Standard: Time-Sensitive Networking Profile for Automotive In-Vehicle Ethernet Communications, </a:t>
            </a:r>
            <a:r>
              <a:rPr lang="en-US" b="0" i="0" dirty="0">
                <a:solidFill>
                  <a:srgbClr val="000000"/>
                </a:solidFill>
                <a:effectLst/>
                <a:latin typeface="Times New Roman" panose="02020603050405020304" pitchFamily="18" charset="0"/>
                <a:hlinkClick r:id="rId6"/>
              </a:rPr>
              <a:t>PAR Extension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7"/>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802.1Qdj - Amendment: Configuration Enhancements for Time-Sensitive Networking  </a:t>
            </a:r>
            <a:r>
              <a:rPr lang="en-US" b="0" i="0" dirty="0">
                <a:solidFill>
                  <a:srgbClr val="000000"/>
                </a:solidFill>
                <a:effectLst/>
                <a:latin typeface="Times New Roman" panose="02020603050405020304" pitchFamily="18" charset="0"/>
                <a:hlinkClick r:id="rId8"/>
              </a:rPr>
              <a:t>PAR extension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9"/>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802.1 - Industry Connections: </a:t>
            </a:r>
            <a:r>
              <a:rPr lang="en-US" b="0" i="0" dirty="0" err="1">
                <a:solidFill>
                  <a:srgbClr val="000000"/>
                </a:solidFill>
                <a:effectLst/>
                <a:latin typeface="Times New Roman" panose="02020603050405020304" pitchFamily="18" charset="0"/>
              </a:rPr>
              <a:t>Nendica</a:t>
            </a:r>
            <a:r>
              <a:rPr lang="en-US" b="0" i="0" dirty="0">
                <a:solidFill>
                  <a:srgbClr val="000000"/>
                </a:solidFill>
                <a:effectLst/>
                <a:latin typeface="Times New Roman" panose="02020603050405020304" pitchFamily="18" charset="0"/>
              </a:rPr>
              <a:t>  - </a:t>
            </a:r>
            <a:r>
              <a:rPr lang="en-US" b="0" i="0" dirty="0">
                <a:solidFill>
                  <a:srgbClr val="000000"/>
                </a:solidFill>
                <a:effectLst/>
                <a:latin typeface="Times New Roman" panose="02020603050405020304" pitchFamily="18" charset="0"/>
                <a:hlinkClick r:id="rId10"/>
              </a:rPr>
              <a:t>ICAID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802.11bn - Amendment: Enhancements for Ultra High Reliability, </a:t>
            </a:r>
            <a:r>
              <a:rPr lang="en-US" b="0" i="0" dirty="0">
                <a:solidFill>
                  <a:srgbClr val="000000"/>
                </a:solidFill>
                <a:effectLst/>
                <a:latin typeface="Times New Roman" panose="02020603050405020304" pitchFamily="18" charset="0"/>
                <a:hlinkClick r:id="rId11"/>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12"/>
              </a:rPr>
              <a:t>CSD</a:t>
            </a: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10 and 13,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10 July 2023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11 July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July 2023 - 09:15-10:00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2023 in document  11-23/0380r0 :</a:t>
            </a:r>
          </a:p>
          <a:p>
            <a:r>
              <a:rPr lang="en-US" sz="2000" dirty="0"/>
              <a:t>	</a:t>
            </a:r>
            <a:r>
              <a:rPr lang="en-US" sz="2000" dirty="0">
                <a:hlinkClick r:id="rId2"/>
              </a:rPr>
              <a:t>https://mentor.ieee.org/802.11/dcn/23/11-23-0380-00-0PAR-Minutes-march-2023-session.docx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Dorothy Stanley</a:t>
            </a:r>
          </a:p>
          <a:p>
            <a:r>
              <a:rPr lang="en-US" sz="2000" dirty="0"/>
              <a:t>Results: 10-0-0</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528192"/>
            <a:ext cx="10361083" cy="324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eriod"/>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CB00-3586-9E1D-C85F-069DAE195828}"/>
              </a:ext>
            </a:extLst>
          </p:cNvPr>
          <p:cNvSpPr>
            <a:spLocks noGrp="1"/>
          </p:cNvSpPr>
          <p:nvPr>
            <p:ph type="title"/>
          </p:nvPr>
        </p:nvSpPr>
        <p:spPr/>
        <p:txBody>
          <a:bodyPr/>
          <a:lstStyle/>
          <a:p>
            <a:pPr marL="0" indent="0">
              <a:buNone/>
            </a:pPr>
            <a:r>
              <a:rPr lang="en-US" b="0" dirty="0">
                <a:latin typeface="Times New Roman" panose="02020603050405020304" pitchFamily="18" charset="0"/>
              </a:rPr>
              <a:t>1. 60802 - Standard - Time-Sensitive Networking Profile for Industrial Automation, </a:t>
            </a:r>
            <a:r>
              <a:rPr lang="en-US" b="0" dirty="0">
                <a:latin typeface="Times New Roman" panose="02020603050405020304" pitchFamily="18" charset="0"/>
                <a:hlinkClick r:id="rId2"/>
              </a:rPr>
              <a:t>PAR modification</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BF804F58-0E40-B908-8E1B-B88EB24FB9A4}"/>
              </a:ext>
            </a:extLst>
          </p:cNvPr>
          <p:cNvSpPr>
            <a:spLocks noGrp="1"/>
          </p:cNvSpPr>
          <p:nvPr>
            <p:ph idx="1"/>
          </p:nvPr>
        </p:nvSpPr>
        <p:spPr/>
        <p:txBody>
          <a:bodyPr/>
          <a:lstStyle/>
          <a:p>
            <a:r>
              <a:rPr lang="en-US" dirty="0"/>
              <a:t>8.1 Does not explain the change in the PAR.  Please add.</a:t>
            </a:r>
          </a:p>
          <a:p>
            <a:r>
              <a:rPr lang="en-US" dirty="0"/>
              <a:t>5.2  suggest changing to remove passive voice of new sentence: </a:t>
            </a:r>
            <a:br>
              <a:rPr lang="en-US" dirty="0"/>
            </a:br>
            <a:r>
              <a:rPr lang="en-US" dirty="0"/>
              <a:t>Change ” This document also specifies YANG modules defining read-only information available online and offline as a digital data sheet. Existing YANG modules </a:t>
            </a:r>
            <a:r>
              <a:rPr lang="en-US" dirty="0">
                <a:highlight>
                  <a:srgbClr val="FFFF00"/>
                </a:highlight>
              </a:rPr>
              <a:t>are</a:t>
            </a:r>
            <a:r>
              <a:rPr lang="en-US" dirty="0"/>
              <a:t> extended to define remote procedure calls and actions addressing requirements arising from industrial automation networks.”</a:t>
            </a:r>
          </a:p>
          <a:p>
            <a:r>
              <a:rPr lang="en-US" dirty="0"/>
              <a:t>To “This document specifies YANG modules defining read-only information available online and offline as a digital data sheet.  The document also specifies YANG modules for remote procedure calls and actions to address requirements arising from industrial automation networks.”</a:t>
            </a:r>
          </a:p>
        </p:txBody>
      </p:sp>
      <p:sp>
        <p:nvSpPr>
          <p:cNvPr id="4" name="Date Placeholder 3">
            <a:extLst>
              <a:ext uri="{FF2B5EF4-FFF2-40B4-BE49-F238E27FC236}">
                <a16:creationId xmlns:a16="http://schemas.microsoft.com/office/drawing/2014/main" id="{F84F12B9-455F-A8D6-F9B8-B0EF07FC62B8}"/>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8F5CF54B-0810-176D-F151-8BC1572222C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E019AD-69FD-C49C-FC92-A298E4D38BE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050226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E5B8F-B908-326F-AC31-E38D46BABACA}"/>
              </a:ext>
            </a:extLst>
          </p:cNvPr>
          <p:cNvSpPr>
            <a:spLocks noGrp="1"/>
          </p:cNvSpPr>
          <p:nvPr>
            <p:ph type="title"/>
          </p:nvPr>
        </p:nvSpPr>
        <p:spPr/>
        <p:txBody>
          <a:bodyPr/>
          <a:lstStyle/>
          <a:p>
            <a:r>
              <a:rPr lang="en-US" dirty="0"/>
              <a:t> 2. </a:t>
            </a:r>
            <a:r>
              <a:rPr lang="en-US" b="0" dirty="0">
                <a:latin typeface="Times New Roman" panose="02020603050405020304" pitchFamily="18" charset="0"/>
              </a:rPr>
              <a:t>802.1Qdy - Amendment: YANG for the Multiple Spanning Tree Protocol, </a:t>
            </a:r>
            <a:r>
              <a:rPr lang="en-US" b="0" dirty="0">
                <a:latin typeface="Times New Roman" panose="02020603050405020304" pitchFamily="18" charset="0"/>
                <a:hlinkClick r:id="rId2"/>
              </a:rPr>
              <a:t>PAR</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B205BB37-9506-AEAF-406A-42F90C5F47C8}"/>
              </a:ext>
            </a:extLst>
          </p:cNvPr>
          <p:cNvSpPr>
            <a:spLocks noGrp="1"/>
          </p:cNvSpPr>
          <p:nvPr>
            <p:ph idx="1"/>
          </p:nvPr>
        </p:nvSpPr>
        <p:spPr>
          <a:xfrm>
            <a:off x="914402" y="1829597"/>
            <a:ext cx="10361084" cy="4264817"/>
          </a:xfrm>
        </p:spPr>
        <p:txBody>
          <a:bodyPr/>
          <a:lstStyle/>
          <a:p>
            <a:r>
              <a:rPr lang="en-US" sz="2000" dirty="0"/>
              <a:t>5.2b suggest remove “Additionally, this amendment addresses errors or omissions in existing functionality” as this technically opens the entire project to anything.</a:t>
            </a:r>
          </a:p>
          <a:p>
            <a:r>
              <a:rPr lang="en-US" sz="2000" dirty="0"/>
              <a:t>5.2b “This amendment specifies YANG that allows configuration a…</a:t>
            </a:r>
            <a:r>
              <a:rPr lang="en-US" sz="2000" kern="1200" dirty="0">
                <a:solidFill>
                  <a:schemeClr val="tx1"/>
                </a:solidFill>
                <a:cs typeface="+mn-cs"/>
              </a:rPr>
              <a:t>” is this a YANG module or YANG model or both.  This sentence should reflect the proper representation. We think you mean a YANG module. “ A YANG module defines a data model through its data, and the hierarchical organization of and constraints on that data.”</a:t>
            </a:r>
          </a:p>
          <a:p>
            <a:r>
              <a:rPr lang="en-US" sz="2000" kern="1200" dirty="0">
                <a:solidFill>
                  <a:schemeClr val="tx1"/>
                </a:solidFill>
                <a:cs typeface="+mn-cs"/>
              </a:rPr>
              <a:t>5.2b suggested edit “YANG capabilities” – “YANG module capabilities” ?</a:t>
            </a:r>
          </a:p>
          <a:p>
            <a:r>
              <a:rPr lang="en-US" sz="2000" kern="1200" dirty="0">
                <a:solidFill>
                  <a:schemeClr val="tx1"/>
                </a:solidFill>
                <a:cs typeface="+mn-cs"/>
              </a:rPr>
              <a:t>5.2b suggested edit: change “allows” to “enable”</a:t>
            </a:r>
          </a:p>
          <a:p>
            <a:r>
              <a:rPr lang="en-US" sz="2000" dirty="0"/>
              <a:t>5.5 Suggest using MSTP for “Multiple Spanning Tree Protocol ‘ which is already defined in the PAR.</a:t>
            </a:r>
          </a:p>
        </p:txBody>
      </p:sp>
      <p:sp>
        <p:nvSpPr>
          <p:cNvPr id="4" name="Date Placeholder 3">
            <a:extLst>
              <a:ext uri="{FF2B5EF4-FFF2-40B4-BE49-F238E27FC236}">
                <a16:creationId xmlns:a16="http://schemas.microsoft.com/office/drawing/2014/main" id="{A36E5D14-5DD1-ABD8-2A52-3C7D761CB050}"/>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45FBDC6C-A513-D855-B768-F075BC54C7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54E5BD-4641-9179-463E-A1E54B40CF4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576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A0709-3AE7-8BBC-D53E-377B319EA917}"/>
              </a:ext>
            </a:extLst>
          </p:cNvPr>
          <p:cNvSpPr>
            <a:spLocks noGrp="1"/>
          </p:cNvSpPr>
          <p:nvPr>
            <p:ph type="title"/>
          </p:nvPr>
        </p:nvSpPr>
        <p:spPr/>
        <p:txBody>
          <a:bodyPr/>
          <a:lstStyle/>
          <a:p>
            <a:r>
              <a:rPr lang="en-US" b="0" dirty="0">
                <a:latin typeface="Times New Roman" panose="02020603050405020304" pitchFamily="18" charset="0"/>
              </a:rPr>
              <a:t>2. 802.1Qdy - Amendment: YANG for the Multiple Spanning Tree Protocol, </a:t>
            </a:r>
            <a:r>
              <a:rPr lang="en-US" b="0" dirty="0">
                <a:latin typeface="Times New Roman" panose="02020603050405020304" pitchFamily="18" charset="0"/>
                <a:hlinkClick r:id="rId2"/>
              </a:rPr>
              <a:t>CSD</a:t>
            </a:r>
            <a:endParaRPr lang="en-US" dirty="0"/>
          </a:p>
        </p:txBody>
      </p:sp>
      <p:sp>
        <p:nvSpPr>
          <p:cNvPr id="3" name="Content Placeholder 2">
            <a:extLst>
              <a:ext uri="{FF2B5EF4-FFF2-40B4-BE49-F238E27FC236}">
                <a16:creationId xmlns:a16="http://schemas.microsoft.com/office/drawing/2014/main" id="{8CAD9040-0DFA-150F-2779-2209C4EDF374}"/>
              </a:ext>
            </a:extLst>
          </p:cNvPr>
          <p:cNvSpPr>
            <a:spLocks noGrp="1"/>
          </p:cNvSpPr>
          <p:nvPr>
            <p:ph idx="1"/>
          </p:nvPr>
        </p:nvSpPr>
        <p:spPr/>
        <p:txBody>
          <a:bodyPr/>
          <a:lstStyle/>
          <a:p>
            <a:r>
              <a:rPr lang="en-US" dirty="0"/>
              <a:t>In the title: “YANG for the Multiple Spanning Tree Protocol” add “(MSTP)”</a:t>
            </a:r>
          </a:p>
          <a:p>
            <a:r>
              <a:rPr lang="en-US" dirty="0"/>
              <a:t>1.2.4 Suggest change “YANG data models” to “YANG data modules”</a:t>
            </a:r>
          </a:p>
        </p:txBody>
      </p:sp>
      <p:sp>
        <p:nvSpPr>
          <p:cNvPr id="4" name="Date Placeholder 3">
            <a:extLst>
              <a:ext uri="{FF2B5EF4-FFF2-40B4-BE49-F238E27FC236}">
                <a16:creationId xmlns:a16="http://schemas.microsoft.com/office/drawing/2014/main" id="{CE808C28-0A9B-7A87-428C-5941490559B5}"/>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32654CC-3C07-1533-B602-491DFE660EE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DFB1EEA-6C90-3E9A-5963-D02A0D4A71D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93090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802.11bn - Amendment: Enhancements for Ultra High Reliability, </a:t>
            </a:r>
            <a:r>
              <a:rPr lang="en-US" sz="2000" b="0" i="0" dirty="0">
                <a:solidFill>
                  <a:srgbClr val="000000"/>
                </a:solidFill>
                <a:effectLst/>
                <a:latin typeface="Times New Roman" panose="02020603050405020304" pitchFamily="18" charset="0"/>
                <a:hlinkClick r:id="rId11"/>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2"/>
              </a:rPr>
              <a:t>CSD</a:t>
            </a:r>
            <a:endParaRPr lang="en-US" sz="2000" b="0" i="0" dirty="0">
              <a:solidFill>
                <a:srgbClr val="000000"/>
              </a:solidFill>
              <a:effectLst/>
              <a:latin typeface="Times New Roman" panose="02020603050405020304" pitchFamily="18" charset="0"/>
            </a:endParaRPr>
          </a:p>
          <a:p>
            <a:endParaRPr lang="en-US" sz="2000" b="1" dirty="0"/>
          </a:p>
          <a:p>
            <a:r>
              <a:rPr lang="en-US" altLang="en-US" sz="2000" dirty="0"/>
              <a:t>Will Review the PARs on Monday 13:30-15:30 and post feedback to 802EC Reflector.</a:t>
            </a:r>
          </a:p>
          <a:p>
            <a:r>
              <a:rPr lang="en-US" altLang="en-US" sz="2000" dirty="0"/>
              <a:t>Feedback to be reviewed on Thursda</a:t>
            </a:r>
            <a:r>
              <a:rPr lang="en-US" sz="2000" dirty="0"/>
              <a:t>y 13 July 2023, </a:t>
            </a:r>
            <a:r>
              <a:rPr lang="en-US" altLang="en-US" sz="2000"/>
              <a:t>10:30-12:30 ET</a:t>
            </a:r>
            <a:endParaRPr lang="en-US" altLang="en-US" sz="20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6ED25-DA0A-4AF3-824E-DE1954B1B1AE}"/>
              </a:ext>
            </a:extLst>
          </p:cNvPr>
          <p:cNvSpPr>
            <a:spLocks noGrp="1"/>
          </p:cNvSpPr>
          <p:nvPr>
            <p:ph type="title"/>
          </p:nvPr>
        </p:nvSpPr>
        <p:spPr>
          <a:xfrm>
            <a:off x="901082" y="680673"/>
            <a:ext cx="10361084" cy="1300527"/>
          </a:xfrm>
        </p:spPr>
        <p:txBody>
          <a:bodyPr/>
          <a:lstStyle/>
          <a:p>
            <a:r>
              <a:rPr lang="en-US" sz="2800" dirty="0"/>
              <a:t> 3. </a:t>
            </a:r>
            <a:r>
              <a:rPr lang="en-US" sz="2800" b="0" dirty="0"/>
              <a:t>802.1DG - Standard: Time-Sensitive Networking Profile for Automotive In-Vehicle Ethernet Communications, </a:t>
            </a:r>
            <a:r>
              <a:rPr lang="en-US" sz="2800" b="0" dirty="0">
                <a:hlinkClick r:id="rId2"/>
              </a:rPr>
              <a:t>PAR Extension</a:t>
            </a:r>
            <a:r>
              <a:rPr lang="en-US" sz="2800" b="0" dirty="0"/>
              <a:t> and </a:t>
            </a:r>
            <a:r>
              <a:rPr lang="en-US" sz="2800" b="0" dirty="0">
                <a:hlinkClick r:id="rId3"/>
              </a:rPr>
              <a:t>CSD</a:t>
            </a:r>
            <a:endParaRPr lang="en-US" sz="2800" dirty="0"/>
          </a:p>
        </p:txBody>
      </p:sp>
      <p:sp>
        <p:nvSpPr>
          <p:cNvPr id="3" name="Content Placeholder 2">
            <a:extLst>
              <a:ext uri="{FF2B5EF4-FFF2-40B4-BE49-F238E27FC236}">
                <a16:creationId xmlns:a16="http://schemas.microsoft.com/office/drawing/2014/main" id="{79AD71EF-4C53-210A-B1CB-DB4227B809E9}"/>
              </a:ext>
            </a:extLst>
          </p:cNvPr>
          <p:cNvSpPr>
            <a:spLocks noGrp="1"/>
          </p:cNvSpPr>
          <p:nvPr>
            <p:ph idx="1"/>
          </p:nvPr>
        </p:nvSpPr>
        <p:spPr/>
        <p:txBody>
          <a:bodyPr/>
          <a:lstStyle/>
          <a:p>
            <a:pPr marL="0" indent="0">
              <a:buFont typeface="+mj-lt"/>
              <a:buNone/>
            </a:pPr>
            <a:r>
              <a:rPr lang="en-US" b="0" dirty="0">
                <a:latin typeface="Times New Roman" panose="02020603050405020304" pitchFamily="18" charset="0"/>
              </a:rPr>
              <a:t>2. Suggest deleting “</a:t>
            </a:r>
            <a:r>
              <a:rPr lang="en-US" dirty="0"/>
              <a:t>Furthermore, reaching consensus in the automotive industry on the content of the document takes time.” this does not add to the rationale.  A sentence to describe the difficulty in coordination may be ok, but reaching consensus takes time in all industries.</a:t>
            </a:r>
            <a:endParaRPr lang="en-US" b="0" dirty="0">
              <a:latin typeface="Times New Roman" panose="02020603050405020304" pitchFamily="18" charset="0"/>
            </a:endParaRPr>
          </a:p>
        </p:txBody>
      </p:sp>
      <p:sp>
        <p:nvSpPr>
          <p:cNvPr id="4" name="Date Placeholder 3">
            <a:extLst>
              <a:ext uri="{FF2B5EF4-FFF2-40B4-BE49-F238E27FC236}">
                <a16:creationId xmlns:a16="http://schemas.microsoft.com/office/drawing/2014/main" id="{14AA851D-6B1C-D419-C644-771785EB0330}"/>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3BD3ED0-2372-8244-F44B-0DE060DFD1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4DCCBF-19E2-F090-5133-DA3EDA71181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7453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4C13-73A5-D451-FE29-88B18E63CC3D}"/>
              </a:ext>
            </a:extLst>
          </p:cNvPr>
          <p:cNvSpPr>
            <a:spLocks noGrp="1"/>
          </p:cNvSpPr>
          <p:nvPr>
            <p:ph type="title"/>
          </p:nvPr>
        </p:nvSpPr>
        <p:spPr/>
        <p:txBody>
          <a:bodyPr/>
          <a:lstStyle/>
          <a:p>
            <a:pPr marL="0" lvl="0" indent="0">
              <a:buFont typeface="+mj-lt"/>
              <a:buNone/>
            </a:pPr>
            <a:r>
              <a:rPr lang="en-US" b="0" dirty="0">
                <a:latin typeface="Times New Roman" panose="02020603050405020304" pitchFamily="18" charset="0"/>
              </a:rPr>
              <a:t>4. 802.1Qdj - Amendment: Configuration Enhancements for Time-Sensitive Networking  </a:t>
            </a:r>
            <a:r>
              <a:rPr lang="en-US" b="0" dirty="0">
                <a:latin typeface="Times New Roman" panose="02020603050405020304" pitchFamily="18" charset="0"/>
                <a:hlinkClick r:id="rId2"/>
              </a:rPr>
              <a:t>PAR Extension</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574564F7-A9A8-F966-1180-5FD799722CEF}"/>
              </a:ext>
            </a:extLst>
          </p:cNvPr>
          <p:cNvSpPr>
            <a:spLocks noGrp="1"/>
          </p:cNvSpPr>
          <p:nvPr>
            <p:ph idx="1"/>
          </p:nvPr>
        </p:nvSpPr>
        <p:spPr/>
        <p:txBody>
          <a:bodyPr/>
          <a:lstStyle/>
          <a:p>
            <a:pPr marL="457200" indent="-457200">
              <a:buFont typeface="+mj-lt"/>
              <a:buAutoNum type="arabicPeriod"/>
            </a:pPr>
            <a:r>
              <a:rPr lang="en-US" dirty="0"/>
              <a:t>No Comment</a:t>
            </a:r>
          </a:p>
        </p:txBody>
      </p:sp>
      <p:sp>
        <p:nvSpPr>
          <p:cNvPr id="4" name="Date Placeholder 3">
            <a:extLst>
              <a:ext uri="{FF2B5EF4-FFF2-40B4-BE49-F238E27FC236}">
                <a16:creationId xmlns:a16="http://schemas.microsoft.com/office/drawing/2014/main" id="{C2E804C1-441F-25C3-29B7-8402376583A3}"/>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FAB6DA14-AA4C-4B7E-1F3C-F50A457CF2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45A858F-8FE4-6FD0-FD31-FA07A5F9225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15962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DA5AA-3F75-820F-DFBC-3F83C9AC5367}"/>
              </a:ext>
            </a:extLst>
          </p:cNvPr>
          <p:cNvSpPr>
            <a:spLocks noGrp="1"/>
          </p:cNvSpPr>
          <p:nvPr>
            <p:ph type="title"/>
          </p:nvPr>
        </p:nvSpPr>
        <p:spPr/>
        <p:txBody>
          <a:bodyPr/>
          <a:lstStyle/>
          <a:p>
            <a:r>
              <a:rPr lang="en-US" b="0" dirty="0">
                <a:latin typeface="Times New Roman" panose="02020603050405020304" pitchFamily="18" charset="0"/>
              </a:rPr>
              <a:t>5. 802.1 - Industry Connections: </a:t>
            </a:r>
            <a:r>
              <a:rPr lang="en-US" b="0" dirty="0" err="1">
                <a:latin typeface="Times New Roman" panose="02020603050405020304" pitchFamily="18" charset="0"/>
              </a:rPr>
              <a:t>Nendica</a:t>
            </a:r>
            <a:r>
              <a:rPr lang="en-US" b="0" dirty="0">
                <a:latin typeface="Times New Roman" panose="02020603050405020304" pitchFamily="18" charset="0"/>
              </a:rPr>
              <a:t>  - </a:t>
            </a:r>
            <a:r>
              <a:rPr lang="en-US" b="0" dirty="0">
                <a:latin typeface="Times New Roman" panose="02020603050405020304" pitchFamily="18" charset="0"/>
                <a:hlinkClick r:id="rId2"/>
              </a:rPr>
              <a:t>ICAID</a:t>
            </a:r>
            <a:endParaRPr lang="en-US" dirty="0"/>
          </a:p>
        </p:txBody>
      </p:sp>
      <p:sp>
        <p:nvSpPr>
          <p:cNvPr id="3" name="Content Placeholder 2">
            <a:extLst>
              <a:ext uri="{FF2B5EF4-FFF2-40B4-BE49-F238E27FC236}">
                <a16:creationId xmlns:a16="http://schemas.microsoft.com/office/drawing/2014/main" id="{92B2973C-E1DA-C42E-0251-6D0792DD8270}"/>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A61F9C58-A197-B99B-2C3D-4ED9D1DAC395}"/>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332D9B73-85E4-A821-B788-52CD23D8639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BD39ADE-0C9E-8AAF-0C5E-7B409E1AF3D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81815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1FA4-9A5B-4F64-F543-E84B356B7D3A}"/>
              </a:ext>
            </a:extLst>
          </p:cNvPr>
          <p:cNvSpPr>
            <a:spLocks noGrp="1"/>
          </p:cNvSpPr>
          <p:nvPr>
            <p:ph type="title"/>
          </p:nvPr>
        </p:nvSpPr>
        <p:spPr/>
        <p:txBody>
          <a:bodyPr/>
          <a:lstStyle/>
          <a:p>
            <a:r>
              <a:rPr lang="en-US" b="1" dirty="0">
                <a:latin typeface="+mj-lt"/>
              </a:rPr>
              <a:t>6.</a:t>
            </a:r>
            <a:r>
              <a:rPr lang="en-US" b="1" baseline="0" dirty="0">
                <a:latin typeface="+mj-lt"/>
              </a:rPr>
              <a:t> </a:t>
            </a:r>
            <a:r>
              <a:rPr lang="en-US" b="0" dirty="0">
                <a:latin typeface="Times New Roman" panose="02020603050405020304" pitchFamily="18" charset="0"/>
              </a:rPr>
              <a:t>802.11bn - Amendment: Enhancements for Ultra High Reliability, </a:t>
            </a:r>
            <a:r>
              <a:rPr lang="en-US" b="0" dirty="0">
                <a:latin typeface="Times New Roman" panose="02020603050405020304" pitchFamily="18" charset="0"/>
                <a:hlinkClick r:id="rId2"/>
              </a:rPr>
              <a:t>PAR</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CB619E4B-5964-9587-3C3E-7DCC467C8FAF}"/>
              </a:ext>
            </a:extLst>
          </p:cNvPr>
          <p:cNvSpPr>
            <a:spLocks noGrp="1"/>
          </p:cNvSpPr>
          <p:nvPr>
            <p:ph idx="1"/>
          </p:nvPr>
        </p:nvSpPr>
        <p:spPr/>
        <p:txBody>
          <a:bodyPr/>
          <a:lstStyle/>
          <a:p>
            <a:r>
              <a:rPr lang="en-US" dirty="0"/>
              <a:t>802.11 WG will address </a:t>
            </a:r>
            <a:r>
              <a:rPr lang="en-US"/>
              <a:t>feedback from other 802 WGs in </a:t>
            </a:r>
            <a:r>
              <a:rPr lang="en-US" dirty="0"/>
              <a:t>the </a:t>
            </a:r>
            <a:r>
              <a:rPr lang="en-US"/>
              <a:t>UHR SG.</a:t>
            </a:r>
            <a:endParaRPr lang="en-US" dirty="0"/>
          </a:p>
        </p:txBody>
      </p:sp>
      <p:sp>
        <p:nvSpPr>
          <p:cNvPr id="4" name="Date Placeholder 3">
            <a:extLst>
              <a:ext uri="{FF2B5EF4-FFF2-40B4-BE49-F238E27FC236}">
                <a16:creationId xmlns:a16="http://schemas.microsoft.com/office/drawing/2014/main" id="{04841D15-F4A0-1786-E09C-1BEA08CA993F}"/>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9C678E8E-0A61-6E76-975C-B97D29525F8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99181F3-9614-012A-55D7-F272788EA2A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46585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160471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10 July </a:t>
            </a:r>
            <a:r>
              <a:rPr lang="en-US" altLang="en-US" sz="2000" dirty="0"/>
              <a:t>13:30-15:30 and </a:t>
            </a:r>
            <a:r>
              <a:rPr lang="en-US" sz="2000" dirty="0"/>
              <a:t>11 July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11 July 2023</a:t>
            </a:r>
          </a:p>
          <a:p>
            <a:pPr marL="685800" lvl="1"/>
            <a:endParaRPr lang="en-US" altLang="en-US" dirty="0"/>
          </a:p>
          <a:p>
            <a:pPr marL="285750" indent="-285750"/>
            <a:r>
              <a:rPr lang="en-US" altLang="en-US" dirty="0"/>
              <a:t>Feedback from WG was due Wednesday 12 July March 2023</a:t>
            </a:r>
          </a:p>
          <a:p>
            <a:pPr marL="285750" indent="-285750"/>
            <a:endParaRPr lang="en-US" altLang="en-US" dirty="0"/>
          </a:p>
          <a:p>
            <a:pPr marL="285750" indent="-285750"/>
            <a:r>
              <a:rPr lang="en-US" altLang="en-US" dirty="0"/>
              <a:t>Feedback was reviewed on Thursda</a:t>
            </a:r>
            <a:r>
              <a:rPr lang="en-US" dirty="0"/>
              <a:t>y 14 July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5EB09FD-5363-A69F-D68D-6A2EFD6545AE}"/>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1BA7F8B5-2D45-3151-4B8C-6ECA641AB609}"/>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8BC1C63-C9E8-1A82-0741-00A7B511AD7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28</a:t>
            </a:fld>
            <a:endParaRPr lang="en-US" altLang="en-US">
              <a:solidFill>
                <a:srgbClr val="000000"/>
              </a:solidFill>
            </a:endParaRPr>
          </a:p>
        </p:txBody>
      </p:sp>
      <p:sp>
        <p:nvSpPr>
          <p:cNvPr id="9" name="Rectangle 2">
            <a:extLst>
              <a:ext uri="{FF2B5EF4-FFF2-40B4-BE49-F238E27FC236}">
                <a16:creationId xmlns:a16="http://schemas.microsoft.com/office/drawing/2014/main" id="{80FE8791-D7AE-BF9C-2D4D-281AA87D1E66}"/>
              </a:ext>
            </a:extLst>
          </p:cNvPr>
          <p:cNvSpPr>
            <a:spLocks noChangeArrowheads="1"/>
          </p:cNvSpPr>
          <p:nvPr/>
        </p:nvSpPr>
        <p:spPr bwMode="auto">
          <a:xfrm>
            <a:off x="695400" y="843105"/>
            <a:ext cx="12186801"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802.1 has resolved the comments on the ICAID and PARs we have submitted for 802 EC approval and you can find below the links to the responses, and the updated ICAID/PARs/CSDs: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1. IEEE 802 Network Enhancements for the Next Decade Industry Connections Activity (</a:t>
            </a:r>
            <a:r>
              <a:rPr kumimoji="0" lang="en-US" altLang="en-US" sz="1200" b="0" i="0" u="none" strike="noStrike" cap="none" normalizeH="0" baseline="0" dirty="0" err="1">
                <a:ln>
                  <a:noFill/>
                </a:ln>
                <a:solidFill>
                  <a:schemeClr val="tx1"/>
                </a:solidFill>
                <a:effectLst/>
                <a:latin typeface="Arial" panose="020B0604020202020204" pitchFamily="34" charset="0"/>
              </a:rPr>
              <a:t>Nendica</a:t>
            </a:r>
            <a:r>
              <a:rPr kumimoji="0" lang="en-US" altLang="en-US" sz="1200" b="0" i="0" u="none" strike="noStrike" cap="none" normalizeH="0" baseline="0" dirty="0">
                <a:ln>
                  <a:noFill/>
                </a:ln>
                <a:solidFill>
                  <a:schemeClr val="tx1"/>
                </a:solidFill>
                <a:effectLst/>
                <a:latin typeface="Arial" panose="020B0604020202020204" pitchFamily="34" charset="0"/>
              </a:rPr>
              <a:t>), ICAID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200" b="0" i="0" u="none" strike="noStrike" cap="none" normalizeH="0" baseline="0" dirty="0">
                <a:ln>
                  <a:noFill/>
                </a:ln>
                <a:solidFill>
                  <a:schemeClr val="tx1"/>
                </a:solidFill>
                <a:effectLst/>
                <a:latin typeface="Arial" panose="020B0604020202020204" pitchFamily="34" charset="0"/>
                <a:hlinkClick r:id="rId2"/>
              </a:rPr>
              <a:t>https://mentor.ieee.org/802.1/dcn/23/1-23-0020-00-ICne-802-1-response-to-802-15-comment-on-nendica-icaid-renewal.pptx</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200" b="0" i="0" u="none" strike="noStrike" cap="none" normalizeH="0" baseline="0" dirty="0">
                <a:ln>
                  <a:noFill/>
                </a:ln>
                <a:solidFill>
                  <a:schemeClr val="tx1"/>
                </a:solidFill>
                <a:effectLst/>
                <a:latin typeface="Arial" panose="020B0604020202020204" pitchFamily="34" charset="0"/>
              </a:rPr>
              <a:t>ICAID :  </a:t>
            </a:r>
            <a:r>
              <a:rPr kumimoji="0" lang="fr-CA" altLang="en-US" sz="1200" b="0" i="0" u="sng" strike="noStrike" cap="none" normalizeH="0" baseline="0" dirty="0">
                <a:ln>
                  <a:noFill/>
                </a:ln>
                <a:solidFill>
                  <a:schemeClr val="tx1"/>
                </a:solidFill>
                <a:effectLst/>
                <a:latin typeface="Arial" panose="020B0604020202020204" pitchFamily="34" charset="0"/>
                <a:hlinkClick r:id="rId3"/>
              </a:rPr>
              <a:t>https://mentor.ieee.org/802.1/dcn/23/1-23-0004-06-ICne-draft-nendica-icaid-renewal-to-september-2025.docx</a:t>
            </a:r>
            <a:endParaRPr kumimoji="0" lang="fr-CA"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2. P802.1DG - Standard: Time-Sensitive Networking Profile for Automotive In-Vehicle Ethernet Communications,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PAR extension: </a:t>
            </a:r>
            <a:r>
              <a:rPr kumimoji="0" lang="fr-CA" altLang="en-US" sz="1200" b="0" i="0" u="none" strike="noStrike" cap="none" normalizeH="0" baseline="0" dirty="0">
                <a:ln>
                  <a:noFill/>
                </a:ln>
                <a:solidFill>
                  <a:schemeClr val="tx1"/>
                </a:solidFill>
                <a:effectLst/>
                <a:latin typeface="Arial" panose="020B0604020202020204" pitchFamily="34" charset="0"/>
                <a:hlinkClick r:id="rId4"/>
              </a:rPr>
              <a:t>https://www.ieee802.org/1/files/public/docs2023/dj-PAR-extension-0723-v01.pdf</a:t>
            </a:r>
            <a:endParaRPr kumimoji="0" lang="fr-CA"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(unmodified CSD: </a:t>
            </a:r>
            <a:r>
              <a:rPr kumimoji="0" lang="en-US" altLang="en-US" sz="1200" b="0" i="0" u="none" strike="noStrike" cap="none" normalizeH="0" baseline="0" dirty="0">
                <a:ln>
                  <a:noFill/>
                </a:ln>
                <a:solidFill>
                  <a:schemeClr val="tx1"/>
                </a:solidFill>
                <a:effectLst/>
                <a:latin typeface="Arial" panose="020B0604020202020204" pitchFamily="34" charset="0"/>
                <a:hlinkClick r:id="rId5"/>
              </a:rPr>
              <a:t>https://mentor.ieee.org/802-ec/dcn/19/ec-19-0139-00-ACSD-p802-1qdj.pdf</a:t>
            </a:r>
            <a:r>
              <a:rPr kumimoji="0" lang="en-US" altLang="en-US"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200" b="0" i="0" u="none" strike="noStrike" cap="none" normalizeH="0" baseline="0" dirty="0">
                <a:ln>
                  <a:noFill/>
                </a:ln>
                <a:solidFill>
                  <a:schemeClr val="tx1"/>
                </a:solidFill>
                <a:effectLst/>
                <a:latin typeface="Arial" panose="020B0604020202020204" pitchFamily="34" charset="0"/>
                <a:hlinkClick r:id="rId6"/>
              </a:rPr>
              <a:t>https://www.ieee802.org/1/files/public/docs2023/dg-PAR-extension-comments-responses-0723-v01.pdf</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3. 802.1Qdj - Amendment: Configuration Enhancements for Time-Sensitive Networking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PAR extension: </a:t>
            </a:r>
            <a:r>
              <a:rPr kumimoji="0" lang="fr-CA" altLang="en-US" sz="1200" b="0" i="0" u="none" strike="noStrike" cap="none" normalizeH="0" baseline="0" dirty="0">
                <a:ln>
                  <a:noFill/>
                </a:ln>
                <a:solidFill>
                  <a:schemeClr val="tx1"/>
                </a:solidFill>
                <a:effectLst/>
                <a:latin typeface="Arial" panose="020B0604020202020204" pitchFamily="34" charset="0"/>
                <a:hlinkClick r:id="rId4"/>
              </a:rPr>
              <a:t>https://www.ieee802.org/1/files/public/docs2023/dj-PAR-extension-0723-v01.pdf</a:t>
            </a:r>
            <a:endParaRPr kumimoji="0" lang="fr-CA"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(unmodified CSD: </a:t>
            </a:r>
            <a:r>
              <a:rPr kumimoji="0" lang="en-US" altLang="en-US" sz="1200" b="0" i="0" u="none" strike="noStrike" cap="none" normalizeH="0" baseline="0" dirty="0">
                <a:ln>
                  <a:noFill/>
                </a:ln>
                <a:solidFill>
                  <a:schemeClr val="tx1"/>
                </a:solidFill>
                <a:effectLst/>
                <a:latin typeface="Arial" panose="020B0604020202020204" pitchFamily="34" charset="0"/>
                <a:hlinkClick r:id="rId5"/>
              </a:rPr>
              <a:t>https://mentor.ieee.org/802-ec/dcn/19/ec-19-0139-00-ACSD-p802-1qdj.pdf</a:t>
            </a:r>
            <a:r>
              <a:rPr kumimoji="0" lang="en-US" altLang="en-US"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200" b="0" i="0" u="none" strike="noStrike" cap="none" normalizeH="0" baseline="0" dirty="0">
                <a:ln>
                  <a:noFill/>
                </a:ln>
                <a:solidFill>
                  <a:schemeClr val="tx1"/>
                </a:solidFill>
                <a:effectLst/>
                <a:latin typeface="Arial" panose="020B0604020202020204" pitchFamily="34" charset="0"/>
                <a:hlinkClick r:id="rId7"/>
              </a:rPr>
              <a:t>https://www.ieee802.org/1/files/public/docs2023/dj-PAR-extension-comments-responses-0723-v01.pdf</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4. IEC/IEEE 60802 - Standard - Time-Sensitive Networking Profile for Industrial Automation,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PAR modification: </a:t>
            </a:r>
            <a:r>
              <a:rPr kumimoji="0" lang="fr-CA" altLang="en-US" sz="1200" b="0" i="0" u="none" strike="noStrike" cap="none" normalizeH="0" baseline="0" dirty="0">
                <a:ln>
                  <a:noFill/>
                </a:ln>
                <a:solidFill>
                  <a:schemeClr val="tx1"/>
                </a:solidFill>
                <a:effectLst/>
                <a:latin typeface="Arial" panose="020B0604020202020204" pitchFamily="34" charset="0"/>
                <a:hlinkClick r:id="rId8"/>
              </a:rPr>
              <a:t>https://www.ieee802.org/1/files/public/docs2023/60802-PAR-modification-0723-v01.pdf</a:t>
            </a:r>
            <a:endParaRPr kumimoji="0" lang="fr-CA"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(unmodified CSD: </a:t>
            </a:r>
            <a:r>
              <a:rPr kumimoji="0" lang="en-US" altLang="en-US" sz="1200" b="0" i="0" u="none" strike="noStrike" cap="none" normalizeH="0" baseline="0" dirty="0">
                <a:ln>
                  <a:noFill/>
                </a:ln>
                <a:solidFill>
                  <a:schemeClr val="tx1"/>
                </a:solidFill>
                <a:effectLst/>
                <a:latin typeface="Arial" panose="020B0604020202020204" pitchFamily="34" charset="0"/>
                <a:hlinkClick r:id="rId9"/>
              </a:rPr>
              <a:t>https://mentor.ieee.org/802-ec/dcn/18/ec-18-0088-01-ACSD-p60802.pdf</a:t>
            </a:r>
            <a:r>
              <a:rPr kumimoji="0" lang="en-US" altLang="en-US" sz="12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200" b="0" i="0" u="none" strike="noStrike" cap="none" normalizeH="0" baseline="0" dirty="0">
                <a:ln>
                  <a:noFill/>
                </a:ln>
                <a:solidFill>
                  <a:schemeClr val="tx1"/>
                </a:solidFill>
                <a:effectLst/>
                <a:latin typeface="Arial" panose="020B0604020202020204" pitchFamily="34" charset="0"/>
                <a:hlinkClick r:id="rId10"/>
              </a:rPr>
              <a:t>https://www.ieee802.org/1/files/public/docs2023/60802-PAR-modification-comments-responses-0723-v01.pdf</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5. P802.1Qdy - Amendment: YANG for the Multiple Spanning Tree Protocol,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PAR: </a:t>
            </a:r>
            <a:r>
              <a:rPr kumimoji="0" lang="fr-CA" altLang="en-US" sz="1200" b="0" i="0" u="none" strike="noStrike" cap="none" normalizeH="0" baseline="0" dirty="0">
                <a:ln>
                  <a:noFill/>
                </a:ln>
                <a:solidFill>
                  <a:schemeClr val="tx1"/>
                </a:solidFill>
                <a:effectLst/>
                <a:latin typeface="Arial" panose="020B0604020202020204" pitchFamily="34" charset="0"/>
                <a:hlinkClick r:id="rId11"/>
              </a:rPr>
              <a:t>https://www.ieee802.org/1/files/public/docs2023/dy-PAR-0723-v01.pdf</a:t>
            </a:r>
            <a:endParaRPr kumimoji="0" lang="fr-CA"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CSD: </a:t>
            </a:r>
            <a:r>
              <a:rPr kumimoji="0" lang="en-US" altLang="en-US" sz="1200" b="0" i="0" u="none" strike="noStrike" cap="none" normalizeH="0" baseline="0" dirty="0">
                <a:ln>
                  <a:noFill/>
                </a:ln>
                <a:solidFill>
                  <a:schemeClr val="tx1"/>
                </a:solidFill>
                <a:effectLst/>
                <a:latin typeface="Arial" panose="020B0604020202020204" pitchFamily="34" charset="0"/>
                <a:hlinkClick r:id="rId12"/>
              </a:rPr>
              <a:t>https://www.ieee802.org/1/files/public/docs2023/dy-CSD-0723-v01.pdf</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200" b="0" i="0" u="none" strike="noStrike" cap="none" normalizeH="0" baseline="0" dirty="0">
                <a:ln>
                  <a:noFill/>
                </a:ln>
                <a:solidFill>
                  <a:schemeClr val="tx1"/>
                </a:solidFill>
                <a:effectLst/>
                <a:latin typeface="Arial" panose="020B0604020202020204" pitchFamily="34" charset="0"/>
                <a:hlinkClick r:id="rId13"/>
              </a:rPr>
              <a:t>https://www.ieee802.org/1/files/public/docs2023/dy-PAR-CSD-comments-responses-0723-v01.pdf</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2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1847463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388337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July 15, 2023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10 July 2023- 13:30-15:30 ET and Tuesday 11 July 2023, 10:30-12:30 ET</a:t>
            </a:r>
          </a:p>
          <a:p>
            <a:pPr lvl="1">
              <a:buAutoNum type="arabicPeriod"/>
            </a:pPr>
            <a:r>
              <a:rPr lang="en-US" sz="1800" dirty="0"/>
              <a:t>Feedback reviewed Thursday: 13 July 2023 - 10:30-12:30 ET</a:t>
            </a:r>
            <a:endParaRPr lang="en-US" altLang="en-US" sz="1800" strike="sngStrike"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4 PARs/CSD and 1 ICAID that were available for the 2023 July 802 Mixed-mode Plenary, 802.11 made comments on 3 of the PARs/CSDs.</a:t>
            </a:r>
          </a:p>
          <a:p>
            <a:endParaRPr lang="en-US" sz="2000" dirty="0"/>
          </a:p>
          <a:p>
            <a:r>
              <a:rPr lang="en-US" sz="2000" dirty="0"/>
              <a:t>The feedback on our Comments was generally positive and our changes were acceptable and implemented by the respective WG.</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11-23/977r2:</a:t>
            </a:r>
          </a:p>
          <a:p>
            <a:pPr lvl="1"/>
            <a:endParaRPr lang="en-US" dirty="0"/>
          </a:p>
          <a:p>
            <a:pPr lvl="1"/>
            <a:r>
              <a:rPr lang="en-US" dirty="0"/>
              <a:t>as the report from PAR Review SC for the July 2023 802 Mixed-mode Plenary in Berlin.</a:t>
            </a:r>
          </a:p>
          <a:p>
            <a:endParaRPr lang="en-US" dirty="0"/>
          </a:p>
          <a:p>
            <a:r>
              <a:rPr lang="en-US" dirty="0"/>
              <a:t>    Moved: Michael Montemurro</a:t>
            </a:r>
          </a:p>
          <a:p>
            <a:r>
              <a:rPr lang="en-US" dirty="0"/>
              <a:t>	2</a:t>
            </a:r>
            <a:r>
              <a:rPr lang="en-US" baseline="30000" dirty="0"/>
              <a:t>nd</a:t>
            </a:r>
            <a:r>
              <a:rPr lang="en-US" dirty="0"/>
              <a:t>:      Lei Wang</a:t>
            </a:r>
          </a:p>
          <a:p>
            <a:r>
              <a:rPr lang="en-US" dirty="0"/>
              <a:t>	Results: 3-0-0</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March</a:t>
            </a:r>
            <a:r>
              <a:rPr lang="en-US" sz="2000" b="1" dirty="0"/>
              <a:t> 2023 11-23/0380r0 :</a:t>
            </a:r>
          </a:p>
          <a:p>
            <a:r>
              <a:rPr lang="en-US" sz="2000" dirty="0">
                <a:hlinkClick r:id="rId4"/>
              </a:rPr>
              <a:t>https://mentor.ieee.org/802.11/dcn/23/11-23-0380-00-0PAR-minutes-march-2023-session.docx</a:t>
            </a:r>
            <a:r>
              <a:rPr lang="en-US" sz="2000" dirty="0"/>
              <a:t> </a:t>
            </a:r>
            <a:endParaRPr lang="en-US" sz="2000" b="1" dirty="0"/>
          </a:p>
          <a:p>
            <a:endParaRPr lang="en-US" b="1" dirty="0"/>
          </a:p>
          <a:p>
            <a:pPr lvl="1"/>
            <a:r>
              <a:rPr lang="en-US" b="1"/>
              <a:t>Current session minutes</a:t>
            </a:r>
            <a:r>
              <a:rPr lang="en-US" b="1" dirty="0"/>
              <a:t>:  </a:t>
            </a:r>
            <a:r>
              <a:rPr lang="en-US" dirty="0"/>
              <a:t>11-23/1213</a:t>
            </a:r>
            <a:endParaRPr lang="en-US" b="1"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Required For The July 802 Plenary Session</a:t>
            </a:r>
          </a:p>
        </p:txBody>
      </p:sp>
      <p:sp>
        <p:nvSpPr>
          <p:cNvPr id="3" name="Content Placeholder 2"/>
          <p:cNvSpPr>
            <a:spLocks noGrp="1"/>
          </p:cNvSpPr>
          <p:nvPr>
            <p:ph idx="1"/>
          </p:nvPr>
        </p:nvSpPr>
        <p:spPr>
          <a:xfrm>
            <a:off x="858308" y="1484784"/>
            <a:ext cx="10475383" cy="4710879"/>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400050" lvl="1" indent="0"/>
            <a:r>
              <a:rPr lang="en-US" dirty="0">
                <a:hlinkClick r:id="rId2"/>
              </a:rPr>
              <a:t>https://web.cvent.com/event/c50eaa77-9484-4a50-9d20-378149a0ecb6/summary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a:buFont typeface="Arial" panose="020B0604020202020204" pitchFamily="34" charset="0"/>
              <a:buChar char="•"/>
            </a:pPr>
            <a:r>
              <a:rPr lang="en-US" dirty="0"/>
              <a:t>and, if you have logged attendance on IMAT, email the 802.11 chair or vice</a:t>
            </a:r>
          </a:p>
          <a:p>
            <a:pPr>
              <a:buFont typeface="Arial" panose="020B0604020202020204" pitchFamily="34" charset="0"/>
              <a:buChar char="•"/>
            </a:pPr>
            <a:r>
              <a:rPr lang="en-US" dirty="0"/>
              <a:t>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cc9c437c-ae0c-4066-8d90-a0f7de786127"/>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http://www.w3.org/XML/1998/namespace"/>
    <ds:schemaRef ds:uri="http://schemas.microsoft.com/office/infopath/2007/PartnerControls"/>
    <ds:schemaRef ds:uri="ba37140e-f4c5-4a6c-a9b4-20a691ce6c8a"/>
    <ds:schemaRef ds:uri="http://purl.org/dc/dcmitype/"/>
    <ds:schemaRef ds:uri="http://purl.org/dc/te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73242</TotalTime>
  <Words>3331</Words>
  <Application>Microsoft Office PowerPoint</Application>
  <PresentationFormat>Widescreen</PresentationFormat>
  <Paragraphs>362</Paragraphs>
  <Slides>32</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6" baseType="lpstr">
      <vt:lpstr>Arial</vt:lpstr>
      <vt:lpstr>Times New Roman</vt:lpstr>
      <vt:lpstr>802-11 Theme</vt:lpstr>
      <vt:lpstr>Document</vt:lpstr>
      <vt:lpstr>PAR Review SC - Meeting Agenda and Comment slides - July 2023 - Berlin Plenary</vt:lpstr>
      <vt:lpstr>PAR Review SC – Snapshot slide Chair: Jon Rosdahl</vt:lpstr>
      <vt:lpstr>Abstract-PAR Review SC PARs under consideration for  20223 July Mixed-mode Plenary</vt:lpstr>
      <vt:lpstr>Registration Required For The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July IEEE 802 Mixed-mode Plenary</vt:lpstr>
      <vt:lpstr>Agenda for PAR Review SC – July 10 and 13, 2023 Chair: Jon Rosdahl</vt:lpstr>
      <vt:lpstr>Motion to approve Previous Minutes</vt:lpstr>
      <vt:lpstr>Order to consider:</vt:lpstr>
      <vt:lpstr>1. 60802 - Standard - Time-Sensitive Networking Profile for Industrial Automation, PAR modification and CSD</vt:lpstr>
      <vt:lpstr> 2. 802.1Qdy - Amendment: YANG for the Multiple Spanning Tree Protocol, PAR and CSD</vt:lpstr>
      <vt:lpstr>2. 802.1Qdy - Amendment: YANG for the Multiple Spanning Tree Protocol, CSD</vt:lpstr>
      <vt:lpstr> 3. 802.1DG - Standard: Time-Sensitive Networking Profile for Automotive In-Vehicle Ethernet Communications, PAR Extension and CSD</vt:lpstr>
      <vt:lpstr>4. 802.1Qdj - Amendment: Configuration Enhancements for Time-Sensitive Networking  PAR Extension and CSD</vt:lpstr>
      <vt:lpstr>5. 802.1 - Industry Connections: Nendica  - ICAID</vt:lpstr>
      <vt:lpstr>6. 802.11bn - Amendment: Enhancements for Ultra High Reliability, PAR and CSD</vt:lpstr>
      <vt:lpstr>Par Review SC Comments</vt:lpstr>
      <vt:lpstr>Snapshot Report to 802.11 closing plenary</vt:lpstr>
      <vt:lpstr>PAR Review SC  Jon Rosdahl, Chair</vt:lpstr>
      <vt:lpstr>Responses from 802 Working Groups</vt:lpstr>
      <vt:lpstr>PowerPoint Presentation</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2023 - Berlin Plenary</dc:title>
  <dc:subject>July 2023</dc:subject>
  <dc:creator>Jon Rosdahl</dc:creator>
  <cp:keywords>Agenda and Meeting Slides</cp:keywords>
  <dc:description>Jon Rosdahl (Qualcomm)</dc:description>
  <cp:lastModifiedBy>Jon Rosdahl</cp:lastModifiedBy>
  <cp:revision>285</cp:revision>
  <cp:lastPrinted>1601-01-01T00:00:00Z</cp:lastPrinted>
  <dcterms:created xsi:type="dcterms:W3CDTF">2014-04-14T10:59:07Z</dcterms:created>
  <dcterms:modified xsi:type="dcterms:W3CDTF">2023-07-13T07:37:59Z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