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36"/>
  </p:notesMasterIdLst>
  <p:handoutMasterIdLst>
    <p:handoutMasterId r:id="rId37"/>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376" r:id="rId21"/>
    <p:sldId id="2377" r:id="rId22"/>
    <p:sldId id="2382" r:id="rId23"/>
    <p:sldId id="2378" r:id="rId24"/>
    <p:sldId id="2379" r:id="rId25"/>
    <p:sldId id="2381" r:id="rId26"/>
    <p:sldId id="2380" r:id="rId27"/>
    <p:sldId id="275" r:id="rId28"/>
    <p:sldId id="328" r:id="rId29"/>
    <p:sldId id="329" r:id="rId30"/>
    <p:sldId id="297" r:id="rId31"/>
    <p:sldId id="284" r:id="rId32"/>
    <p:sldId id="331" r:id="rId33"/>
    <p:sldId id="332" r:id="rId34"/>
    <p:sldId id="26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3F5710-633C-4640-BF7A-37C28CEAB5C8}" v="2" dt="2023-07-10T12:43:22.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2" autoAdjust="0"/>
    <p:restoredTop sz="76707" autoAdjust="0"/>
  </p:normalViewPr>
  <p:slideViewPr>
    <p:cSldViewPr>
      <p:cViewPr varScale="1">
        <p:scale>
          <a:sx n="56" d="100"/>
          <a:sy n="56" d="100"/>
        </p:scale>
        <p:origin x="1012" y="44"/>
      </p:cViewPr>
      <p:guideLst>
        <p:guide orient="horz" pos="2160"/>
        <p:guide pos="3840"/>
      </p:guideLst>
    </p:cSldViewPr>
  </p:slideViewPr>
  <p:outlineViewPr>
    <p:cViewPr varScale="1">
      <p:scale>
        <a:sx n="33" d="100"/>
        <a:sy n="33" d="100"/>
      </p:scale>
      <p:origin x="0" y="-4056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13F5710-633C-4640-BF7A-37C28CEAB5C8}"/>
    <pc:docChg chg="custSel addSld modSld modMainMaster">
      <pc:chgData name="Jon Rosdahl" userId="2820f357-2dd4-4127-8713-e0bfde0fd756" providerId="ADAL" clId="{413F5710-633C-4640-BF7A-37C28CEAB5C8}" dt="2023-07-10T12:51:26.651" v="1517" actId="20577"/>
      <pc:docMkLst>
        <pc:docMk/>
      </pc:docMkLst>
      <pc:sldChg chg="modSp mod">
        <pc:chgData name="Jon Rosdahl" userId="2820f357-2dd4-4127-8713-e0bfde0fd756" providerId="ADAL" clId="{413F5710-633C-4640-BF7A-37C28CEAB5C8}" dt="2023-07-09T22:45:07.123" v="0"/>
        <pc:sldMkLst>
          <pc:docMk/>
          <pc:sldMk cId="0" sldId="264"/>
        </pc:sldMkLst>
        <pc:spChg chg="mod">
          <ac:chgData name="Jon Rosdahl" userId="2820f357-2dd4-4127-8713-e0bfde0fd756" providerId="ADAL" clId="{413F5710-633C-4640-BF7A-37C28CEAB5C8}" dt="2023-07-09T22:45:07.123" v="0"/>
          <ac:spMkLst>
            <pc:docMk/>
            <pc:sldMk cId="0" sldId="264"/>
            <ac:spMk id="11266" creationId="{00000000-0000-0000-0000-000000000000}"/>
          </ac:spMkLst>
        </pc:spChg>
      </pc:sldChg>
      <pc:sldChg chg="modSp mod">
        <pc:chgData name="Jon Rosdahl" userId="2820f357-2dd4-4127-8713-e0bfde0fd756" providerId="ADAL" clId="{413F5710-633C-4640-BF7A-37C28CEAB5C8}" dt="2023-07-10T11:49:58.761" v="26" actId="6549"/>
        <pc:sldMkLst>
          <pc:docMk/>
          <pc:sldMk cId="3866284722" sldId="325"/>
        </pc:sldMkLst>
        <pc:spChg chg="mod">
          <ac:chgData name="Jon Rosdahl" userId="2820f357-2dd4-4127-8713-e0bfde0fd756" providerId="ADAL" clId="{413F5710-633C-4640-BF7A-37C28CEAB5C8}" dt="2023-07-10T11:49:58.761" v="26" actId="6549"/>
          <ac:spMkLst>
            <pc:docMk/>
            <pc:sldMk cId="3866284722" sldId="325"/>
            <ac:spMk id="3" creationId="{58F48A77-6149-4095-9848-28A693C82088}"/>
          </ac:spMkLst>
        </pc:spChg>
      </pc:sldChg>
      <pc:sldChg chg="modSp mod">
        <pc:chgData name="Jon Rosdahl" userId="2820f357-2dd4-4127-8713-e0bfde0fd756" providerId="ADAL" clId="{413F5710-633C-4640-BF7A-37C28CEAB5C8}" dt="2023-07-10T11:50:25.972" v="27" actId="6549"/>
        <pc:sldMkLst>
          <pc:docMk/>
          <pc:sldMk cId="3559692747" sldId="2375"/>
        </pc:sldMkLst>
        <pc:spChg chg="mod">
          <ac:chgData name="Jon Rosdahl" userId="2820f357-2dd4-4127-8713-e0bfde0fd756" providerId="ADAL" clId="{413F5710-633C-4640-BF7A-37C28CEAB5C8}" dt="2023-07-10T11:50:25.972" v="27" actId="6549"/>
          <ac:spMkLst>
            <pc:docMk/>
            <pc:sldMk cId="3559692747" sldId="2375"/>
            <ac:spMk id="8" creationId="{B2EE2183-289E-0BB1-688B-4D6393839DD6}"/>
          </ac:spMkLst>
        </pc:spChg>
      </pc:sldChg>
      <pc:sldChg chg="modSp mod">
        <pc:chgData name="Jon Rosdahl" userId="2820f357-2dd4-4127-8713-e0bfde0fd756" providerId="ADAL" clId="{413F5710-633C-4640-BF7A-37C28CEAB5C8}" dt="2023-07-10T12:06:53.721" v="283" actId="6549"/>
        <pc:sldMkLst>
          <pc:docMk/>
          <pc:sldMk cId="4050226630" sldId="2376"/>
        </pc:sldMkLst>
        <pc:spChg chg="mod">
          <ac:chgData name="Jon Rosdahl" userId="2820f357-2dd4-4127-8713-e0bfde0fd756" providerId="ADAL" clId="{413F5710-633C-4640-BF7A-37C28CEAB5C8}" dt="2023-07-10T12:06:53.721" v="283" actId="6549"/>
          <ac:spMkLst>
            <pc:docMk/>
            <pc:sldMk cId="4050226630" sldId="2376"/>
            <ac:spMk id="3" creationId="{BF804F58-0E40-B908-8E1B-B88EB24FB9A4}"/>
          </ac:spMkLst>
        </pc:spChg>
      </pc:sldChg>
      <pc:sldChg chg="modSp mod">
        <pc:chgData name="Jon Rosdahl" userId="2820f357-2dd4-4127-8713-e0bfde0fd756" providerId="ADAL" clId="{413F5710-633C-4640-BF7A-37C28CEAB5C8}" dt="2023-07-10T12:24:19.775" v="1014" actId="255"/>
        <pc:sldMkLst>
          <pc:docMk/>
          <pc:sldMk cId="2675769648" sldId="2377"/>
        </pc:sldMkLst>
        <pc:spChg chg="mod">
          <ac:chgData name="Jon Rosdahl" userId="2820f357-2dd4-4127-8713-e0bfde0fd756" providerId="ADAL" clId="{413F5710-633C-4640-BF7A-37C28CEAB5C8}" dt="2023-07-10T12:24:19.775" v="1014" actId="255"/>
          <ac:spMkLst>
            <pc:docMk/>
            <pc:sldMk cId="2675769648" sldId="2377"/>
            <ac:spMk id="3" creationId="{B205BB37-9506-AEAF-406A-42F90C5F47C8}"/>
          </ac:spMkLst>
        </pc:spChg>
      </pc:sldChg>
      <pc:sldChg chg="modSp mod">
        <pc:chgData name="Jon Rosdahl" userId="2820f357-2dd4-4127-8713-e0bfde0fd756" providerId="ADAL" clId="{413F5710-633C-4640-BF7A-37C28CEAB5C8}" dt="2023-07-10T12:39:04.145" v="1474" actId="20577"/>
        <pc:sldMkLst>
          <pc:docMk/>
          <pc:sldMk cId="87453085" sldId="2378"/>
        </pc:sldMkLst>
        <pc:spChg chg="mod">
          <ac:chgData name="Jon Rosdahl" userId="2820f357-2dd4-4127-8713-e0bfde0fd756" providerId="ADAL" clId="{413F5710-633C-4640-BF7A-37C28CEAB5C8}" dt="2023-07-10T12:39:04.145" v="1474" actId="20577"/>
          <ac:spMkLst>
            <pc:docMk/>
            <pc:sldMk cId="87453085" sldId="2378"/>
            <ac:spMk id="3" creationId="{79AD71EF-4C53-210A-B1CB-DB4227B809E9}"/>
          </ac:spMkLst>
        </pc:spChg>
      </pc:sldChg>
      <pc:sldChg chg="modSp mod">
        <pc:chgData name="Jon Rosdahl" userId="2820f357-2dd4-4127-8713-e0bfde0fd756" providerId="ADAL" clId="{413F5710-633C-4640-BF7A-37C28CEAB5C8}" dt="2023-07-10T12:44:29.175" v="1484" actId="20577"/>
        <pc:sldMkLst>
          <pc:docMk/>
          <pc:sldMk cId="815962510" sldId="2379"/>
        </pc:sldMkLst>
        <pc:spChg chg="mod">
          <ac:chgData name="Jon Rosdahl" userId="2820f357-2dd4-4127-8713-e0bfde0fd756" providerId="ADAL" clId="{413F5710-633C-4640-BF7A-37C28CEAB5C8}" dt="2023-07-10T12:44:29.175" v="1484" actId="20577"/>
          <ac:spMkLst>
            <pc:docMk/>
            <pc:sldMk cId="815962510" sldId="2379"/>
            <ac:spMk id="3" creationId="{574564F7-A9A8-F966-1180-5FD799722CEF}"/>
          </ac:spMkLst>
        </pc:spChg>
      </pc:sldChg>
      <pc:sldChg chg="modSp mod">
        <pc:chgData name="Jon Rosdahl" userId="2820f357-2dd4-4127-8713-e0bfde0fd756" providerId="ADAL" clId="{413F5710-633C-4640-BF7A-37C28CEAB5C8}" dt="2023-07-10T12:51:26.651" v="1517" actId="20577"/>
        <pc:sldMkLst>
          <pc:docMk/>
          <pc:sldMk cId="3146585209" sldId="2380"/>
        </pc:sldMkLst>
        <pc:spChg chg="mod">
          <ac:chgData name="Jon Rosdahl" userId="2820f357-2dd4-4127-8713-e0bfde0fd756" providerId="ADAL" clId="{413F5710-633C-4640-BF7A-37C28CEAB5C8}" dt="2023-07-10T12:51:26.651" v="1517" actId="20577"/>
          <ac:spMkLst>
            <pc:docMk/>
            <pc:sldMk cId="3146585209" sldId="2380"/>
            <ac:spMk id="3" creationId="{CB619E4B-5964-9587-3C3E-7DCC467C8FAF}"/>
          </ac:spMkLst>
        </pc:spChg>
      </pc:sldChg>
      <pc:sldChg chg="modSp mod">
        <pc:chgData name="Jon Rosdahl" userId="2820f357-2dd4-4127-8713-e0bfde0fd756" providerId="ADAL" clId="{413F5710-633C-4640-BF7A-37C28CEAB5C8}" dt="2023-07-10T12:50:13.766" v="1494" actId="20577"/>
        <pc:sldMkLst>
          <pc:docMk/>
          <pc:sldMk cId="1581815920" sldId="2381"/>
        </pc:sldMkLst>
        <pc:spChg chg="mod">
          <ac:chgData name="Jon Rosdahl" userId="2820f357-2dd4-4127-8713-e0bfde0fd756" providerId="ADAL" clId="{413F5710-633C-4640-BF7A-37C28CEAB5C8}" dt="2023-07-10T12:50:13.766" v="1494" actId="20577"/>
          <ac:spMkLst>
            <pc:docMk/>
            <pc:sldMk cId="1581815920" sldId="2381"/>
            <ac:spMk id="3" creationId="{92B2973C-E1DA-C42E-0251-6D0792DD8270}"/>
          </ac:spMkLst>
        </pc:spChg>
      </pc:sldChg>
      <pc:sldChg chg="modSp new mod">
        <pc:chgData name="Jon Rosdahl" userId="2820f357-2dd4-4127-8713-e0bfde0fd756" providerId="ADAL" clId="{413F5710-633C-4640-BF7A-37C28CEAB5C8}" dt="2023-07-10T12:33:20.333" v="1271" actId="6549"/>
        <pc:sldMkLst>
          <pc:docMk/>
          <pc:sldMk cId="2930909159" sldId="2382"/>
        </pc:sldMkLst>
        <pc:spChg chg="mod">
          <ac:chgData name="Jon Rosdahl" userId="2820f357-2dd4-4127-8713-e0bfde0fd756" providerId="ADAL" clId="{413F5710-633C-4640-BF7A-37C28CEAB5C8}" dt="2023-07-10T12:26:40.734" v="1022" actId="20577"/>
          <ac:spMkLst>
            <pc:docMk/>
            <pc:sldMk cId="2930909159" sldId="2382"/>
            <ac:spMk id="2" creationId="{5EFA0709-3AE7-8BBC-D53E-377B319EA917}"/>
          </ac:spMkLst>
        </pc:spChg>
        <pc:spChg chg="mod">
          <ac:chgData name="Jon Rosdahl" userId="2820f357-2dd4-4127-8713-e0bfde0fd756" providerId="ADAL" clId="{413F5710-633C-4640-BF7A-37C28CEAB5C8}" dt="2023-07-10T12:33:20.333" v="1271" actId="6549"/>
          <ac:spMkLst>
            <pc:docMk/>
            <pc:sldMk cId="2930909159" sldId="2382"/>
            <ac:spMk id="3" creationId="{8CAD9040-0DFA-150F-2779-2209C4EDF374}"/>
          </ac:spMkLst>
        </pc:spChg>
      </pc:sldChg>
      <pc:sldMasterChg chg="modSp mod">
        <pc:chgData name="Jon Rosdahl" userId="2820f357-2dd4-4127-8713-e0bfde0fd756" providerId="ADAL" clId="{413F5710-633C-4640-BF7A-37C28CEAB5C8}" dt="2023-07-09T22:45:42.649" v="2" actId="6549"/>
        <pc:sldMasterMkLst>
          <pc:docMk/>
          <pc:sldMasterMk cId="350243259" sldId="2147483738"/>
        </pc:sldMasterMkLst>
        <pc:spChg chg="mod">
          <ac:chgData name="Jon Rosdahl" userId="2820f357-2dd4-4127-8713-e0bfde0fd756" providerId="ADAL" clId="{413F5710-633C-4640-BF7A-37C28CEAB5C8}" dt="2023-07-09T22:45:42.649" v="2"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802-11-23/0977r1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802-11-23/0977r1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802-11-23/0977r1</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802-11-23/0977r1</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802-11-23/0977r1</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802-11-23/0977r1</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802-11-23/0977r1</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802-11-23/0977r1</a:t>
            </a:r>
          </a:p>
        </p:txBody>
      </p:sp>
      <p:sp>
        <p:nvSpPr>
          <p:cNvPr id="5" name="Date Placeholder 4"/>
          <p:cNvSpPr>
            <a:spLocks noGrp="1"/>
          </p:cNvSpPr>
          <p:nvPr>
            <p:ph type="dt" idx="11"/>
          </p:nvPr>
        </p:nvSpPr>
        <p:spPr/>
        <p:txBody>
          <a:bodyPr/>
          <a:lstStyle/>
          <a:p>
            <a:pPr>
              <a:defRPr/>
            </a:pPr>
            <a:r>
              <a:rPr lang="en-US"/>
              <a:t>July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802-11-23/0977r1</a:t>
            </a:r>
          </a:p>
        </p:txBody>
      </p:sp>
      <p:sp>
        <p:nvSpPr>
          <p:cNvPr id="5" name="Date Placeholder 4"/>
          <p:cNvSpPr>
            <a:spLocks noGrp="1"/>
          </p:cNvSpPr>
          <p:nvPr>
            <p:ph type="dt" idx="11"/>
          </p:nvPr>
        </p:nvSpPr>
        <p:spPr/>
        <p:txBody>
          <a:bodyPr/>
          <a:lstStyle/>
          <a:p>
            <a:r>
              <a:rPr lang="en-US"/>
              <a:t>July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802-11-23/0977r1</a:t>
            </a:r>
          </a:p>
        </p:txBody>
      </p:sp>
      <p:sp>
        <p:nvSpPr>
          <p:cNvPr id="5" name="Date Placeholder 4"/>
          <p:cNvSpPr>
            <a:spLocks noGrp="1"/>
          </p:cNvSpPr>
          <p:nvPr>
            <p:ph type="dt"/>
          </p:nvPr>
        </p:nvSpPr>
        <p:spPr/>
        <p:txBody>
          <a:bodyPr/>
          <a:lstStyle/>
          <a:p>
            <a:r>
              <a:rPr lang="en-US"/>
              <a:t>July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802-11-23/0977r1</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11-23-0977r1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0380-00-0PAR-Minutes-march-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18/ec-18-0088-01-ACSD-p60802.pdf"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2"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18/ec-18-0242-00-ACSD-p802-1dg.pdf" TargetMode="External"/><Relationship Id="rId2" Type="http://schemas.openxmlformats.org/officeDocument/2006/relationships/hyperlink" Target="https://www.ieee802.org/1/files/public/docs2023/dg-draft-PAR-extension-0523-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9/ec-19-0139-00-ACSD-p802-1qdj.pdf" TargetMode="External"/><Relationship Id="rId2" Type="http://schemas.openxmlformats.org/officeDocument/2006/relationships/hyperlink" Target="https://www.ieee802.org/1/files/public/docs2023/dj-draft-PAR-extension-0523-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dcn/23/1-23-0004-06-ICne-draft-nendica-icaid-renewal-to-september-2025.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079-05-0uhr-uhr-draft-proposed-csd.docx" TargetMode="External"/><Relationship Id="rId2" Type="http://schemas.openxmlformats.org/officeDocument/2006/relationships/hyperlink" Target="https://mentor.ieee.org/802.11/dcn/23/11-23-0480-01-0uhr-uhr-proposed-par.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380-00-0PAR-minutes-march-2023-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Times New Roman" panose="02020603050405020304" pitchFamily="18" charset="0"/>
                <a:cs typeface="Times New Roman" panose="02020603050405020304" pitchFamily="18" charset="0"/>
              </a:rPr>
              <a:t>PAR Review SC - Meeting Agenda and Comment slides - July 2023 - Berlin Plenary</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2023-07-10</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2023 July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pPr algn="l"/>
            <a:r>
              <a:rPr lang="en-US" b="1" i="0" dirty="0">
                <a:solidFill>
                  <a:srgbClr val="000000"/>
                </a:solidFill>
                <a:effectLst/>
                <a:latin typeface="Times New Roman" panose="02020603050405020304" pitchFamily="18" charset="0"/>
              </a:rPr>
              <a:t>Jul 9 - 14, 2023 Berlin Germany</a:t>
            </a:r>
          </a:p>
          <a:p>
            <a:pPr algn="l">
              <a:buFont typeface="Arial" panose="020B0604020202020204" pitchFamily="34" charset="0"/>
              <a:buChar char="•"/>
            </a:pPr>
            <a:r>
              <a:rPr lang="en-US" b="0" i="0" dirty="0">
                <a:solidFill>
                  <a:srgbClr val="000000"/>
                </a:solidFill>
                <a:effectLst/>
                <a:latin typeface="Times New Roman" panose="02020603050405020304" pitchFamily="18" charset="0"/>
              </a:rPr>
              <a:t>60802 - Standard - Time-Sensitive Networking Profile for Industrial Automation, </a:t>
            </a:r>
            <a:r>
              <a:rPr lang="en-US" b="0" i="0" dirty="0">
                <a:solidFill>
                  <a:srgbClr val="000000"/>
                </a:solidFill>
                <a:effectLst/>
                <a:latin typeface="Times New Roman" panose="02020603050405020304" pitchFamily="18" charset="0"/>
                <a:hlinkClick r:id="rId2"/>
              </a:rPr>
              <a:t>PAR modification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3"/>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802.1Qdy - Amendment: YANG for the Multiple Spanning Tree Protocol, </a:t>
            </a:r>
            <a:r>
              <a:rPr lang="en-US" b="0" i="0" dirty="0">
                <a:solidFill>
                  <a:srgbClr val="000000"/>
                </a:solidFill>
                <a:effectLst/>
                <a:latin typeface="Times New Roman" panose="02020603050405020304" pitchFamily="18" charset="0"/>
                <a:hlinkClick r:id="rId4"/>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5"/>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802.1DG - Standard: Time-Sensitive Networking Profile for Automotive In-Vehicle Ethernet Communications, </a:t>
            </a:r>
            <a:r>
              <a:rPr lang="en-US" b="0" i="0" dirty="0">
                <a:solidFill>
                  <a:srgbClr val="000000"/>
                </a:solidFill>
                <a:effectLst/>
                <a:latin typeface="Times New Roman" panose="02020603050405020304" pitchFamily="18" charset="0"/>
                <a:hlinkClick r:id="rId6"/>
              </a:rPr>
              <a:t>PAR Extension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7"/>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802.1Qdj - Amendment: Configuration Enhancements for Time-Sensitive Networking  </a:t>
            </a:r>
            <a:r>
              <a:rPr lang="en-US" b="0" i="0" dirty="0">
                <a:solidFill>
                  <a:srgbClr val="000000"/>
                </a:solidFill>
                <a:effectLst/>
                <a:latin typeface="Times New Roman" panose="02020603050405020304" pitchFamily="18" charset="0"/>
                <a:hlinkClick r:id="rId8"/>
              </a:rPr>
              <a:t>PAR extension</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9"/>
              </a:rPr>
              <a:t>CSD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802.1 - Industry Connections: </a:t>
            </a:r>
            <a:r>
              <a:rPr lang="en-US" b="0" i="0" dirty="0" err="1">
                <a:solidFill>
                  <a:srgbClr val="000000"/>
                </a:solidFill>
                <a:effectLst/>
                <a:latin typeface="Times New Roman" panose="02020603050405020304" pitchFamily="18" charset="0"/>
              </a:rPr>
              <a:t>Nendica</a:t>
            </a:r>
            <a:r>
              <a:rPr lang="en-US" b="0" i="0" dirty="0">
                <a:solidFill>
                  <a:srgbClr val="000000"/>
                </a:solidFill>
                <a:effectLst/>
                <a:latin typeface="Times New Roman" panose="02020603050405020304" pitchFamily="18" charset="0"/>
              </a:rPr>
              <a:t>  - </a:t>
            </a:r>
            <a:r>
              <a:rPr lang="en-US" b="0" i="0" dirty="0">
                <a:solidFill>
                  <a:srgbClr val="000000"/>
                </a:solidFill>
                <a:effectLst/>
                <a:latin typeface="Times New Roman" panose="02020603050405020304" pitchFamily="18" charset="0"/>
                <a:hlinkClick r:id="rId10"/>
              </a:rPr>
              <a:t>ICAID</a:t>
            </a:r>
            <a:endParaRPr lang="en-US"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b="0" i="0" dirty="0">
                <a:solidFill>
                  <a:srgbClr val="000000"/>
                </a:solidFill>
                <a:effectLst/>
                <a:latin typeface="Times New Roman" panose="02020603050405020304" pitchFamily="18" charset="0"/>
              </a:rPr>
              <a:t>802.11bn - Amendment: Enhancements for Ultra High Reliability, </a:t>
            </a:r>
            <a:r>
              <a:rPr lang="en-US" b="0" i="0" dirty="0">
                <a:solidFill>
                  <a:srgbClr val="000000"/>
                </a:solidFill>
                <a:effectLst/>
                <a:latin typeface="Times New Roman" panose="02020603050405020304" pitchFamily="18" charset="0"/>
                <a:hlinkClick r:id="rId11"/>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12"/>
              </a:rPr>
              <a:t>CSD</a:t>
            </a:r>
            <a:endParaRPr lang="en-US" b="0" i="0"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July 10 and 13, 2023</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10 July 2023 13:30-15:30 ET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11 July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July 2023 - 10:30-12:30 ET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March</a:t>
            </a:r>
            <a:r>
              <a:rPr lang="en-US" sz="2000" b="1" dirty="0"/>
              <a:t> 2023 in document  11-23/0380r0 :</a:t>
            </a:r>
          </a:p>
          <a:p>
            <a:r>
              <a:rPr lang="en-US" sz="2000" dirty="0"/>
              <a:t>	</a:t>
            </a:r>
            <a:r>
              <a:rPr lang="en-US" sz="2000" dirty="0">
                <a:hlinkClick r:id="rId2"/>
              </a:rPr>
              <a:t>https://mentor.ieee.org/802.11/dcn/23/11-23-0380-00-0PAR-Minutes-march-2023-session.docx</a:t>
            </a:r>
            <a:endParaRPr lang="en-US" sz="2000" dirty="0"/>
          </a:p>
          <a:p>
            <a:endParaRPr lang="en-US" sz="2000" dirty="0"/>
          </a:p>
          <a:p>
            <a:r>
              <a:rPr lang="en-US" sz="2000" dirty="0"/>
              <a:t>Moved: Michael Montemurro</a:t>
            </a:r>
          </a:p>
          <a:p>
            <a:r>
              <a:rPr lang="en-US" sz="2000" dirty="0"/>
              <a:t>2</a:t>
            </a:r>
            <a:r>
              <a:rPr lang="en-US" sz="2000" baseline="30000" dirty="0"/>
              <a:t>nd</a:t>
            </a:r>
            <a:r>
              <a:rPr lang="en-US" sz="2000" dirty="0"/>
              <a:t>:       Dorothy Stanley</a:t>
            </a:r>
          </a:p>
          <a:p>
            <a:r>
              <a:rPr lang="en-US" sz="2000" dirty="0"/>
              <a:t>Results: 10-0-0</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528192"/>
            <a:ext cx="10361083" cy="3247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lgn="l">
              <a:buFont typeface="+mj-lt"/>
              <a:buAutoNum type="arabicPeriod"/>
            </a:pPr>
            <a:r>
              <a:rPr lang="en-US" sz="2000" b="0" i="0" dirty="0">
                <a:solidFill>
                  <a:srgbClr val="000000"/>
                </a:solidFill>
                <a:effectLst/>
                <a:latin typeface="Times New Roman" panose="02020603050405020304" pitchFamily="18" charset="0"/>
              </a:rPr>
              <a:t>60802 - Standard - Time-Sensitive Networking Profile for Industrial Automation,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802.1Qdy - Amendment: YANG for the Multiple Spanning Tree Protocol,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802.1DG - Standard: Time-Sensitive Networking Profile for Automotive In-Vehicle Ethernet Communications, </a:t>
            </a:r>
            <a:r>
              <a:rPr lang="en-US" sz="2000" b="0" i="0" dirty="0">
                <a:solidFill>
                  <a:srgbClr val="000000"/>
                </a:solidFill>
                <a:effectLst/>
                <a:latin typeface="Times New Roman" panose="02020603050405020304" pitchFamily="18" charset="0"/>
                <a:hlinkClick r:id="rId6"/>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802.1Qdj - Amendment: Configuration Enhancements for Time-Sensitive Networking  </a:t>
            </a:r>
            <a:r>
              <a:rPr lang="en-US" sz="2000" b="0" i="0" dirty="0">
                <a:solidFill>
                  <a:srgbClr val="000000"/>
                </a:solidFill>
                <a:effectLst/>
                <a:latin typeface="Times New Roman" panose="02020603050405020304" pitchFamily="18" charset="0"/>
                <a:hlinkClick r:id="rId8"/>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802.1 - Industry Connections: </a:t>
            </a:r>
            <a:r>
              <a:rPr lang="en-US" sz="2000" b="0" i="0" dirty="0" err="1">
                <a:solidFill>
                  <a:srgbClr val="000000"/>
                </a:solidFill>
                <a:effectLst/>
                <a:latin typeface="Times New Roman" panose="02020603050405020304" pitchFamily="18" charset="0"/>
              </a:rPr>
              <a:t>Nendica</a:t>
            </a:r>
            <a:r>
              <a:rPr lang="en-US" sz="2000" b="0" i="0" dirty="0">
                <a:solidFill>
                  <a:srgbClr val="000000"/>
                </a:solidFill>
                <a:effectLst/>
                <a:latin typeface="Times New Roman" panose="02020603050405020304" pitchFamily="18" charset="0"/>
              </a:rPr>
              <a:t>  - </a:t>
            </a:r>
            <a:r>
              <a:rPr lang="en-US" sz="2000" b="0" i="0" dirty="0">
                <a:solidFill>
                  <a:srgbClr val="000000"/>
                </a:solidFill>
                <a:effectLst/>
                <a:latin typeface="Times New Roman" panose="02020603050405020304" pitchFamily="18" charset="0"/>
                <a:hlinkClick r:id="rId10"/>
              </a:rPr>
              <a:t>ICAID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ECB00-3586-9E1D-C85F-069DAE195828}"/>
              </a:ext>
            </a:extLst>
          </p:cNvPr>
          <p:cNvSpPr>
            <a:spLocks noGrp="1"/>
          </p:cNvSpPr>
          <p:nvPr>
            <p:ph type="title"/>
          </p:nvPr>
        </p:nvSpPr>
        <p:spPr/>
        <p:txBody>
          <a:bodyPr/>
          <a:lstStyle/>
          <a:p>
            <a:pPr marL="0" indent="0">
              <a:buNone/>
            </a:pPr>
            <a:r>
              <a:rPr lang="en-US" b="0" dirty="0">
                <a:latin typeface="Times New Roman" panose="02020603050405020304" pitchFamily="18" charset="0"/>
              </a:rPr>
              <a:t>1. 60802 - Standard - Time-Sensitive Networking Profile for Industrial Automation, </a:t>
            </a:r>
            <a:r>
              <a:rPr lang="en-US" b="0" dirty="0">
                <a:latin typeface="Times New Roman" panose="02020603050405020304" pitchFamily="18" charset="0"/>
                <a:hlinkClick r:id="rId2"/>
              </a:rPr>
              <a:t>PAR modification</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BF804F58-0E40-B908-8E1B-B88EB24FB9A4}"/>
              </a:ext>
            </a:extLst>
          </p:cNvPr>
          <p:cNvSpPr>
            <a:spLocks noGrp="1"/>
          </p:cNvSpPr>
          <p:nvPr>
            <p:ph idx="1"/>
          </p:nvPr>
        </p:nvSpPr>
        <p:spPr/>
        <p:txBody>
          <a:bodyPr/>
          <a:lstStyle/>
          <a:p>
            <a:r>
              <a:rPr lang="en-US" dirty="0"/>
              <a:t>8.1 Does not explain the change in the PAR.  Please add.</a:t>
            </a:r>
          </a:p>
          <a:p>
            <a:r>
              <a:rPr lang="en-US" dirty="0"/>
              <a:t>5.2  suggest changing to remove passive voice of new sentence: </a:t>
            </a:r>
            <a:br>
              <a:rPr lang="en-US" dirty="0"/>
            </a:br>
            <a:r>
              <a:rPr lang="en-US" dirty="0"/>
              <a:t>Change ” This document also specifies YANG modules defining read-only information available online and offline as a digital data sheet. Existing YANG modules </a:t>
            </a:r>
            <a:r>
              <a:rPr lang="en-US" dirty="0">
                <a:highlight>
                  <a:srgbClr val="FFFF00"/>
                </a:highlight>
              </a:rPr>
              <a:t>are</a:t>
            </a:r>
            <a:r>
              <a:rPr lang="en-US" dirty="0"/>
              <a:t> extended to define remote procedure calls and actions addressing requirements arising from industrial automation networks.”</a:t>
            </a:r>
          </a:p>
          <a:p>
            <a:r>
              <a:rPr lang="en-US" dirty="0"/>
              <a:t>To “This document specifies YANG modules defining read-only information available online and offline as a digital data sheet.  The document also specifies YANG modules for remote procedure calls and actions to address requirements arising from industrial automation networks.”</a:t>
            </a:r>
          </a:p>
        </p:txBody>
      </p:sp>
      <p:sp>
        <p:nvSpPr>
          <p:cNvPr id="4" name="Date Placeholder 3">
            <a:extLst>
              <a:ext uri="{FF2B5EF4-FFF2-40B4-BE49-F238E27FC236}">
                <a16:creationId xmlns:a16="http://schemas.microsoft.com/office/drawing/2014/main" id="{F84F12B9-455F-A8D6-F9B8-B0EF07FC62B8}"/>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8F5CF54B-0810-176D-F151-8BC1572222C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BE019AD-69FD-C49C-FC92-A298E4D38BE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050226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E5B8F-B908-326F-AC31-E38D46BABACA}"/>
              </a:ext>
            </a:extLst>
          </p:cNvPr>
          <p:cNvSpPr>
            <a:spLocks noGrp="1"/>
          </p:cNvSpPr>
          <p:nvPr>
            <p:ph type="title"/>
          </p:nvPr>
        </p:nvSpPr>
        <p:spPr/>
        <p:txBody>
          <a:bodyPr/>
          <a:lstStyle/>
          <a:p>
            <a:r>
              <a:rPr lang="en-US" dirty="0"/>
              <a:t> 2. </a:t>
            </a:r>
            <a:r>
              <a:rPr lang="en-US" b="0" dirty="0">
                <a:latin typeface="Times New Roman" panose="02020603050405020304" pitchFamily="18" charset="0"/>
              </a:rPr>
              <a:t>802.1Qdy - Amendment: YANG for the Multiple Spanning Tree Protocol, </a:t>
            </a:r>
            <a:r>
              <a:rPr lang="en-US" b="0" dirty="0">
                <a:latin typeface="Times New Roman" panose="02020603050405020304" pitchFamily="18" charset="0"/>
                <a:hlinkClick r:id="rId2"/>
              </a:rPr>
              <a:t>PAR</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B205BB37-9506-AEAF-406A-42F90C5F47C8}"/>
              </a:ext>
            </a:extLst>
          </p:cNvPr>
          <p:cNvSpPr>
            <a:spLocks noGrp="1"/>
          </p:cNvSpPr>
          <p:nvPr>
            <p:ph idx="1"/>
          </p:nvPr>
        </p:nvSpPr>
        <p:spPr>
          <a:xfrm>
            <a:off x="914402" y="1829597"/>
            <a:ext cx="10361084" cy="4264817"/>
          </a:xfrm>
        </p:spPr>
        <p:txBody>
          <a:bodyPr/>
          <a:lstStyle/>
          <a:p>
            <a:r>
              <a:rPr lang="en-US" sz="2000" dirty="0"/>
              <a:t>5.2b suggest remove “Additionally, this amendment addresses errors or omissions in existing functionality” as this technically opens the entire project to anything.</a:t>
            </a:r>
          </a:p>
          <a:p>
            <a:r>
              <a:rPr lang="en-US" sz="2000" dirty="0"/>
              <a:t>5.2b “This amendment specifies YANG that allows configuration a…</a:t>
            </a:r>
            <a:r>
              <a:rPr lang="en-US" sz="2000" kern="1200" dirty="0">
                <a:solidFill>
                  <a:schemeClr val="tx1"/>
                </a:solidFill>
                <a:cs typeface="+mn-cs"/>
              </a:rPr>
              <a:t>” is this a YANG module or YANG model or both.  This sentence should reflect the proper representation. We think you mean a YANG module. “ A YANG module defines a data model through its data, and the hierarchical organization of and constraints on that data.”</a:t>
            </a:r>
          </a:p>
          <a:p>
            <a:r>
              <a:rPr lang="en-US" sz="2000" kern="1200" dirty="0">
                <a:solidFill>
                  <a:schemeClr val="tx1"/>
                </a:solidFill>
                <a:cs typeface="+mn-cs"/>
              </a:rPr>
              <a:t>5.2b suggested edit “YANG capabilities” – “YANG module capabilities” ?</a:t>
            </a:r>
          </a:p>
          <a:p>
            <a:r>
              <a:rPr lang="en-US" sz="2000" kern="1200" dirty="0">
                <a:solidFill>
                  <a:schemeClr val="tx1"/>
                </a:solidFill>
                <a:cs typeface="+mn-cs"/>
              </a:rPr>
              <a:t>5.2b suggested edit: change “allows” to “enable”</a:t>
            </a:r>
          </a:p>
          <a:p>
            <a:r>
              <a:rPr lang="en-US" sz="2000" dirty="0"/>
              <a:t>5.5 Suggest using MSTP for “Multiple Spanning Tree Protocol ‘ which is already defined in the PAR.</a:t>
            </a:r>
          </a:p>
        </p:txBody>
      </p:sp>
      <p:sp>
        <p:nvSpPr>
          <p:cNvPr id="4" name="Date Placeholder 3">
            <a:extLst>
              <a:ext uri="{FF2B5EF4-FFF2-40B4-BE49-F238E27FC236}">
                <a16:creationId xmlns:a16="http://schemas.microsoft.com/office/drawing/2014/main" id="{A36E5D14-5DD1-ABD8-2A52-3C7D761CB050}"/>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45FBDC6C-A513-D855-B768-F075BC54C76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54E5BD-4641-9179-463E-A1E54B40CF4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5769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A0709-3AE7-8BBC-D53E-377B319EA917}"/>
              </a:ext>
            </a:extLst>
          </p:cNvPr>
          <p:cNvSpPr>
            <a:spLocks noGrp="1"/>
          </p:cNvSpPr>
          <p:nvPr>
            <p:ph type="title"/>
          </p:nvPr>
        </p:nvSpPr>
        <p:spPr/>
        <p:txBody>
          <a:bodyPr/>
          <a:lstStyle/>
          <a:p>
            <a:r>
              <a:rPr lang="en-US" b="0" dirty="0">
                <a:latin typeface="Times New Roman" panose="02020603050405020304" pitchFamily="18" charset="0"/>
              </a:rPr>
              <a:t>802.1Qdy - Amendment: YANG for the Multiple Spanning Tree Protocol, </a:t>
            </a:r>
            <a:r>
              <a:rPr lang="en-US" b="0" dirty="0">
                <a:latin typeface="Times New Roman" panose="02020603050405020304" pitchFamily="18" charset="0"/>
                <a:hlinkClick r:id="rId2"/>
              </a:rPr>
              <a:t>CSD</a:t>
            </a:r>
            <a:endParaRPr lang="en-US" dirty="0"/>
          </a:p>
        </p:txBody>
      </p:sp>
      <p:sp>
        <p:nvSpPr>
          <p:cNvPr id="3" name="Content Placeholder 2">
            <a:extLst>
              <a:ext uri="{FF2B5EF4-FFF2-40B4-BE49-F238E27FC236}">
                <a16:creationId xmlns:a16="http://schemas.microsoft.com/office/drawing/2014/main" id="{8CAD9040-0DFA-150F-2779-2209C4EDF374}"/>
              </a:ext>
            </a:extLst>
          </p:cNvPr>
          <p:cNvSpPr>
            <a:spLocks noGrp="1"/>
          </p:cNvSpPr>
          <p:nvPr>
            <p:ph idx="1"/>
          </p:nvPr>
        </p:nvSpPr>
        <p:spPr/>
        <p:txBody>
          <a:bodyPr/>
          <a:lstStyle/>
          <a:p>
            <a:r>
              <a:rPr lang="en-US" dirty="0"/>
              <a:t>In the title: “YANG for the Multiple Spanning Tree Protocol” add “(MSTP)”</a:t>
            </a:r>
          </a:p>
          <a:p>
            <a:r>
              <a:rPr lang="en-US" dirty="0"/>
              <a:t>1.2.4 Suggest change “YANG data models” to “YANG data modules”</a:t>
            </a:r>
          </a:p>
        </p:txBody>
      </p:sp>
      <p:sp>
        <p:nvSpPr>
          <p:cNvPr id="4" name="Date Placeholder 3">
            <a:extLst>
              <a:ext uri="{FF2B5EF4-FFF2-40B4-BE49-F238E27FC236}">
                <a16:creationId xmlns:a16="http://schemas.microsoft.com/office/drawing/2014/main" id="{CE808C28-0A9B-7A87-428C-5941490559B5}"/>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C32654CC-3C07-1533-B602-491DFE660EE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DFB1EEA-6C90-3E9A-5963-D02A0D4A71D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93090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Jul 9 - 14, 2023 Berlin Germany</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60802 - Standard - Time-Sensitive Networking Profile for Industrial Automation,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802.1Qdy - Amendment: YANG for the Multiple Spanning Tree Protocol,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802.1DG - Standard: Time-Sensitive Networking Profile for Automotive In-Vehicle Ethernet Communications, </a:t>
            </a:r>
            <a:r>
              <a:rPr lang="en-US" sz="2000" b="0" i="0" dirty="0">
                <a:solidFill>
                  <a:srgbClr val="000000"/>
                </a:solidFill>
                <a:effectLst/>
                <a:latin typeface="Times New Roman" panose="02020603050405020304" pitchFamily="18" charset="0"/>
                <a:hlinkClick r:id="rId6"/>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802.1Qdj - Amendment: Configuration Enhancements for Time-Sensitive Networking  </a:t>
            </a:r>
            <a:r>
              <a:rPr lang="en-US" sz="2000" b="0" i="0" dirty="0">
                <a:solidFill>
                  <a:srgbClr val="000000"/>
                </a:solidFill>
                <a:effectLst/>
                <a:latin typeface="Times New Roman" panose="02020603050405020304" pitchFamily="18" charset="0"/>
                <a:hlinkClick r:id="rId8"/>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802.1 - Industry Connections: </a:t>
            </a:r>
            <a:r>
              <a:rPr lang="en-US" sz="2000" b="0" i="0" dirty="0" err="1">
                <a:solidFill>
                  <a:srgbClr val="000000"/>
                </a:solidFill>
                <a:effectLst/>
                <a:latin typeface="Times New Roman" panose="02020603050405020304" pitchFamily="18" charset="0"/>
              </a:rPr>
              <a:t>Nendica</a:t>
            </a:r>
            <a:r>
              <a:rPr lang="en-US" sz="2000" b="0" i="0" dirty="0">
                <a:solidFill>
                  <a:srgbClr val="000000"/>
                </a:solidFill>
                <a:effectLst/>
                <a:latin typeface="Times New Roman" panose="02020603050405020304" pitchFamily="18" charset="0"/>
              </a:rPr>
              <a:t>  - </a:t>
            </a:r>
            <a:r>
              <a:rPr lang="en-US" sz="2000" b="0" i="0" dirty="0">
                <a:solidFill>
                  <a:srgbClr val="000000"/>
                </a:solidFill>
                <a:effectLst/>
                <a:latin typeface="Times New Roman" panose="02020603050405020304" pitchFamily="18" charset="0"/>
                <a:hlinkClick r:id="rId10"/>
              </a:rPr>
              <a:t>ICAID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802.11bn - Amendment: Enhancements for Ultra High Reliability, </a:t>
            </a:r>
            <a:r>
              <a:rPr lang="en-US" sz="2000" b="0" i="0" dirty="0">
                <a:solidFill>
                  <a:srgbClr val="000000"/>
                </a:solidFill>
                <a:effectLst/>
                <a:latin typeface="Times New Roman" panose="02020603050405020304" pitchFamily="18" charset="0"/>
                <a:hlinkClick r:id="rId11"/>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2"/>
              </a:rPr>
              <a:t>CSD</a:t>
            </a:r>
            <a:endParaRPr lang="en-US" sz="2000" b="0" i="0" dirty="0">
              <a:solidFill>
                <a:srgbClr val="000000"/>
              </a:solidFill>
              <a:effectLst/>
              <a:latin typeface="Times New Roman" panose="02020603050405020304" pitchFamily="18" charset="0"/>
            </a:endParaRPr>
          </a:p>
          <a:p>
            <a:endParaRPr lang="en-US" sz="2000" b="1" dirty="0"/>
          </a:p>
          <a:p>
            <a:r>
              <a:rPr lang="en-US" altLang="en-US" sz="2000" dirty="0"/>
              <a:t>Will Review the PARs on Monday 13:30-15:30 and post feedback to 802EC Reflector.</a:t>
            </a:r>
          </a:p>
          <a:p>
            <a:r>
              <a:rPr lang="en-US" altLang="en-US" sz="2000" dirty="0"/>
              <a:t>Feedback to be reviewed on Thursda</a:t>
            </a:r>
            <a:r>
              <a:rPr lang="en-US" sz="2000" dirty="0"/>
              <a:t>y 13 July 2023, </a:t>
            </a:r>
            <a:r>
              <a:rPr lang="en-US" altLang="en-US" sz="2000"/>
              <a:t>10:30-12:30 ET</a:t>
            </a:r>
            <a:endParaRPr lang="en-US" altLang="en-US" sz="20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6ED25-DA0A-4AF3-824E-DE1954B1B1AE}"/>
              </a:ext>
            </a:extLst>
          </p:cNvPr>
          <p:cNvSpPr>
            <a:spLocks noGrp="1"/>
          </p:cNvSpPr>
          <p:nvPr>
            <p:ph type="title"/>
          </p:nvPr>
        </p:nvSpPr>
        <p:spPr>
          <a:xfrm>
            <a:off x="901082" y="680673"/>
            <a:ext cx="10361084" cy="1300527"/>
          </a:xfrm>
        </p:spPr>
        <p:txBody>
          <a:bodyPr/>
          <a:lstStyle/>
          <a:p>
            <a:r>
              <a:rPr lang="en-US" sz="2800" dirty="0"/>
              <a:t> 3. </a:t>
            </a:r>
            <a:r>
              <a:rPr lang="en-US" sz="2800" b="0" dirty="0"/>
              <a:t>802.1DG - Standard: Time-Sensitive Networking Profile for Automotive In-Vehicle Ethernet Communications, </a:t>
            </a:r>
            <a:r>
              <a:rPr lang="en-US" sz="2800" b="0" dirty="0">
                <a:hlinkClick r:id="rId2"/>
              </a:rPr>
              <a:t>PAR Extension</a:t>
            </a:r>
            <a:r>
              <a:rPr lang="en-US" sz="2800" b="0" dirty="0"/>
              <a:t> and </a:t>
            </a:r>
            <a:r>
              <a:rPr lang="en-US" sz="2800" b="0" dirty="0">
                <a:hlinkClick r:id="rId3"/>
              </a:rPr>
              <a:t>CSD</a:t>
            </a:r>
            <a:endParaRPr lang="en-US" sz="2800" dirty="0"/>
          </a:p>
        </p:txBody>
      </p:sp>
      <p:sp>
        <p:nvSpPr>
          <p:cNvPr id="3" name="Content Placeholder 2">
            <a:extLst>
              <a:ext uri="{FF2B5EF4-FFF2-40B4-BE49-F238E27FC236}">
                <a16:creationId xmlns:a16="http://schemas.microsoft.com/office/drawing/2014/main" id="{79AD71EF-4C53-210A-B1CB-DB4227B809E9}"/>
              </a:ext>
            </a:extLst>
          </p:cNvPr>
          <p:cNvSpPr>
            <a:spLocks noGrp="1"/>
          </p:cNvSpPr>
          <p:nvPr>
            <p:ph idx="1"/>
          </p:nvPr>
        </p:nvSpPr>
        <p:spPr/>
        <p:txBody>
          <a:bodyPr/>
          <a:lstStyle/>
          <a:p>
            <a:pPr marL="0" indent="0">
              <a:buFont typeface="+mj-lt"/>
              <a:buNone/>
            </a:pPr>
            <a:r>
              <a:rPr lang="en-US" b="0" dirty="0">
                <a:latin typeface="Times New Roman" panose="02020603050405020304" pitchFamily="18" charset="0"/>
              </a:rPr>
              <a:t>2. Suggest deleting “</a:t>
            </a:r>
            <a:r>
              <a:rPr lang="en-US" dirty="0"/>
              <a:t>Furthermore, reaching consensus in the automotive industry on the content of the document takes time.” this does not add to the rationale.  A sentence to describe the difficulty in coordination may be ok, but reaching consensus takes time in all industries.</a:t>
            </a:r>
            <a:endParaRPr lang="en-US" b="0" dirty="0">
              <a:latin typeface="Times New Roman" panose="02020603050405020304" pitchFamily="18" charset="0"/>
            </a:endParaRPr>
          </a:p>
        </p:txBody>
      </p:sp>
      <p:sp>
        <p:nvSpPr>
          <p:cNvPr id="4" name="Date Placeholder 3">
            <a:extLst>
              <a:ext uri="{FF2B5EF4-FFF2-40B4-BE49-F238E27FC236}">
                <a16:creationId xmlns:a16="http://schemas.microsoft.com/office/drawing/2014/main" id="{14AA851D-6B1C-D419-C644-771785EB0330}"/>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C3BD3ED0-2372-8244-F44B-0DE060DFD1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04DCCBF-19E2-F090-5133-DA3EDA71181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7453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B4C13-73A5-D451-FE29-88B18E63CC3D}"/>
              </a:ext>
            </a:extLst>
          </p:cNvPr>
          <p:cNvSpPr>
            <a:spLocks noGrp="1"/>
          </p:cNvSpPr>
          <p:nvPr>
            <p:ph type="title"/>
          </p:nvPr>
        </p:nvSpPr>
        <p:spPr/>
        <p:txBody>
          <a:bodyPr/>
          <a:lstStyle/>
          <a:p>
            <a:pPr marL="0" lvl="0" indent="0">
              <a:buFont typeface="+mj-lt"/>
              <a:buNone/>
            </a:pPr>
            <a:r>
              <a:rPr lang="en-US" b="0" dirty="0">
                <a:latin typeface="Times New Roman" panose="02020603050405020304" pitchFamily="18" charset="0"/>
              </a:rPr>
              <a:t>4. 802.1Qdj - Amendment: Configuration Enhancements for Time-Sensitive Networking  </a:t>
            </a:r>
            <a:r>
              <a:rPr lang="en-US" b="0" dirty="0">
                <a:latin typeface="Times New Roman" panose="02020603050405020304" pitchFamily="18" charset="0"/>
                <a:hlinkClick r:id="rId2"/>
              </a:rPr>
              <a:t>PAR Extension</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574564F7-A9A8-F966-1180-5FD799722CEF}"/>
              </a:ext>
            </a:extLst>
          </p:cNvPr>
          <p:cNvSpPr>
            <a:spLocks noGrp="1"/>
          </p:cNvSpPr>
          <p:nvPr>
            <p:ph idx="1"/>
          </p:nvPr>
        </p:nvSpPr>
        <p:spPr/>
        <p:txBody>
          <a:bodyPr/>
          <a:lstStyle/>
          <a:p>
            <a:pPr marL="457200" indent="-457200">
              <a:buFont typeface="+mj-lt"/>
              <a:buAutoNum type="arabicPeriod"/>
            </a:pPr>
            <a:r>
              <a:rPr lang="en-US" dirty="0"/>
              <a:t>No Comment</a:t>
            </a:r>
          </a:p>
        </p:txBody>
      </p:sp>
      <p:sp>
        <p:nvSpPr>
          <p:cNvPr id="4" name="Date Placeholder 3">
            <a:extLst>
              <a:ext uri="{FF2B5EF4-FFF2-40B4-BE49-F238E27FC236}">
                <a16:creationId xmlns:a16="http://schemas.microsoft.com/office/drawing/2014/main" id="{C2E804C1-441F-25C3-29B7-8402376583A3}"/>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FAB6DA14-AA4C-4B7E-1F3C-F50A457CF2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45A858F-8FE4-6FD0-FD31-FA07A5F9225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159625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DA5AA-3F75-820F-DFBC-3F83C9AC5367}"/>
              </a:ext>
            </a:extLst>
          </p:cNvPr>
          <p:cNvSpPr>
            <a:spLocks noGrp="1"/>
          </p:cNvSpPr>
          <p:nvPr>
            <p:ph type="title"/>
          </p:nvPr>
        </p:nvSpPr>
        <p:spPr/>
        <p:txBody>
          <a:bodyPr/>
          <a:lstStyle/>
          <a:p>
            <a:r>
              <a:rPr lang="en-US" b="0" dirty="0">
                <a:latin typeface="Times New Roman" panose="02020603050405020304" pitchFamily="18" charset="0"/>
              </a:rPr>
              <a:t>5. 802.1 - Industry Connections: </a:t>
            </a:r>
            <a:r>
              <a:rPr lang="en-US" b="0" dirty="0" err="1">
                <a:latin typeface="Times New Roman" panose="02020603050405020304" pitchFamily="18" charset="0"/>
              </a:rPr>
              <a:t>Nendica</a:t>
            </a:r>
            <a:r>
              <a:rPr lang="en-US" b="0" dirty="0">
                <a:latin typeface="Times New Roman" panose="02020603050405020304" pitchFamily="18" charset="0"/>
              </a:rPr>
              <a:t>  - </a:t>
            </a:r>
            <a:r>
              <a:rPr lang="en-US" b="0" dirty="0">
                <a:latin typeface="Times New Roman" panose="02020603050405020304" pitchFamily="18" charset="0"/>
                <a:hlinkClick r:id="rId2"/>
              </a:rPr>
              <a:t>ICAID</a:t>
            </a:r>
            <a:endParaRPr lang="en-US" dirty="0"/>
          </a:p>
        </p:txBody>
      </p:sp>
      <p:sp>
        <p:nvSpPr>
          <p:cNvPr id="3" name="Content Placeholder 2">
            <a:extLst>
              <a:ext uri="{FF2B5EF4-FFF2-40B4-BE49-F238E27FC236}">
                <a16:creationId xmlns:a16="http://schemas.microsoft.com/office/drawing/2014/main" id="{92B2973C-E1DA-C42E-0251-6D0792DD8270}"/>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A61F9C58-A197-B99B-2C3D-4ED9D1DAC395}"/>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332D9B73-85E4-A821-B788-52CD23D8639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BD39ADE-0C9E-8AAF-0C5E-7B409E1AF3D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81815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1FA4-9A5B-4F64-F543-E84B356B7D3A}"/>
              </a:ext>
            </a:extLst>
          </p:cNvPr>
          <p:cNvSpPr>
            <a:spLocks noGrp="1"/>
          </p:cNvSpPr>
          <p:nvPr>
            <p:ph type="title"/>
          </p:nvPr>
        </p:nvSpPr>
        <p:spPr/>
        <p:txBody>
          <a:bodyPr/>
          <a:lstStyle/>
          <a:p>
            <a:r>
              <a:rPr lang="en-US" b="1" dirty="0">
                <a:latin typeface="+mj-lt"/>
              </a:rPr>
              <a:t>6.</a:t>
            </a:r>
            <a:r>
              <a:rPr lang="en-US" b="1" baseline="0" dirty="0">
                <a:latin typeface="+mj-lt"/>
              </a:rPr>
              <a:t> </a:t>
            </a:r>
            <a:r>
              <a:rPr lang="en-US" b="0" dirty="0">
                <a:latin typeface="Times New Roman" panose="02020603050405020304" pitchFamily="18" charset="0"/>
              </a:rPr>
              <a:t>802.11bn - Amendment: Enhancements for Ultra High Reliability, </a:t>
            </a:r>
            <a:r>
              <a:rPr lang="en-US" b="0" dirty="0">
                <a:latin typeface="Times New Roman" panose="02020603050405020304" pitchFamily="18" charset="0"/>
                <a:hlinkClick r:id="rId2"/>
              </a:rPr>
              <a:t>PAR</a:t>
            </a:r>
            <a:r>
              <a:rPr lang="en-US" b="0" dirty="0">
                <a:latin typeface="Times New Roman" panose="02020603050405020304" pitchFamily="18" charset="0"/>
              </a:rPr>
              <a:t> and </a:t>
            </a:r>
            <a:r>
              <a:rPr lang="en-US" b="0" dirty="0">
                <a:latin typeface="Times New Roman" panose="02020603050405020304" pitchFamily="18" charset="0"/>
                <a:hlinkClick r:id="rId3"/>
              </a:rPr>
              <a:t>CSD</a:t>
            </a:r>
            <a:endParaRPr lang="en-US" dirty="0"/>
          </a:p>
        </p:txBody>
      </p:sp>
      <p:sp>
        <p:nvSpPr>
          <p:cNvPr id="3" name="Content Placeholder 2">
            <a:extLst>
              <a:ext uri="{FF2B5EF4-FFF2-40B4-BE49-F238E27FC236}">
                <a16:creationId xmlns:a16="http://schemas.microsoft.com/office/drawing/2014/main" id="{CB619E4B-5964-9587-3C3E-7DCC467C8FAF}"/>
              </a:ext>
            </a:extLst>
          </p:cNvPr>
          <p:cNvSpPr>
            <a:spLocks noGrp="1"/>
          </p:cNvSpPr>
          <p:nvPr>
            <p:ph idx="1"/>
          </p:nvPr>
        </p:nvSpPr>
        <p:spPr/>
        <p:txBody>
          <a:bodyPr/>
          <a:lstStyle/>
          <a:p>
            <a:r>
              <a:rPr lang="en-US" dirty="0"/>
              <a:t>802.11 WG will address </a:t>
            </a:r>
            <a:r>
              <a:rPr lang="en-US"/>
              <a:t>feedback from other 802 WGs in </a:t>
            </a:r>
            <a:r>
              <a:rPr lang="en-US" dirty="0"/>
              <a:t>the </a:t>
            </a:r>
            <a:r>
              <a:rPr lang="en-US"/>
              <a:t>UHR SG.</a:t>
            </a:r>
            <a:endParaRPr lang="en-US" dirty="0"/>
          </a:p>
        </p:txBody>
      </p:sp>
      <p:sp>
        <p:nvSpPr>
          <p:cNvPr id="4" name="Date Placeholder 3">
            <a:extLst>
              <a:ext uri="{FF2B5EF4-FFF2-40B4-BE49-F238E27FC236}">
                <a16:creationId xmlns:a16="http://schemas.microsoft.com/office/drawing/2014/main" id="{04841D15-F4A0-1786-E09C-1BEA08CA993F}"/>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9C678E8E-0A61-6E76-975C-B97D29525F8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99181F3-9614-012A-55D7-F272788EA2A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1465852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July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1604710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5 PARs were considered on 10 July </a:t>
            </a:r>
            <a:r>
              <a:rPr lang="en-US" altLang="en-US" sz="2000" dirty="0"/>
              <a:t>13:30-15:30 and </a:t>
            </a:r>
            <a:r>
              <a:rPr lang="en-US" sz="2000" dirty="0"/>
              <a:t>11 July </a:t>
            </a:r>
            <a:r>
              <a:rPr lang="en-US" altLang="en-US" sz="2000" dirty="0"/>
              <a:t>10:30-12:30 ET</a:t>
            </a:r>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11 July 2023</a:t>
            </a:r>
          </a:p>
          <a:p>
            <a:pPr marL="685800" lvl="1"/>
            <a:endParaRPr lang="en-US" altLang="en-US" dirty="0"/>
          </a:p>
          <a:p>
            <a:pPr marL="285750" indent="-285750"/>
            <a:r>
              <a:rPr lang="en-US" altLang="en-US" dirty="0"/>
              <a:t>Feedback from WG was due Wednesday 12 July March 2023</a:t>
            </a:r>
          </a:p>
          <a:p>
            <a:pPr marL="285750" indent="-285750"/>
            <a:endParaRPr lang="en-US" altLang="en-US" dirty="0"/>
          </a:p>
          <a:p>
            <a:pPr marL="285750" indent="-285750"/>
            <a:r>
              <a:rPr lang="en-US" altLang="en-US" dirty="0"/>
              <a:t>Feedback was reviewed on Thursda</a:t>
            </a:r>
            <a:r>
              <a:rPr lang="en-US" dirty="0"/>
              <a:t>y 14 July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27</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3883370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5 PARs/CSD that were available for the 2023 July 802 Mixed-mode Plenary, 802.11 made comments on x of the PARs/CSDs.</a:t>
            </a:r>
          </a:p>
          <a:p>
            <a:endParaRPr lang="en-US" sz="2000" dirty="0"/>
          </a:p>
          <a:p>
            <a:r>
              <a:rPr lang="en-US" sz="2000" dirty="0"/>
              <a:t>The feedback on our Comments was generally positive and our changes were acceptable and implemented by the respective WG.</a:t>
            </a:r>
          </a:p>
          <a:p>
            <a:endParaRPr lang="en-US" sz="2000" dirty="0"/>
          </a:p>
          <a:p>
            <a:r>
              <a:rPr lang="en-US" sz="2000" dirty="0"/>
              <a:t>The exception is on the </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July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July 15, 2023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10 July 2023- 13:30-15:30 ET and Tuesday 11 July 2023, 10:30-12:30 ET</a:t>
            </a:r>
          </a:p>
          <a:p>
            <a:pPr lvl="1">
              <a:buAutoNum type="arabicPeriod"/>
            </a:pPr>
            <a:r>
              <a:rPr lang="en-US" sz="1800" dirty="0"/>
              <a:t>Feedback reviewed Thursday: 13 July 2023 - 10:30-12:30 ET</a:t>
            </a:r>
            <a:endParaRPr lang="en-US" altLang="en-US" sz="1800" strike="sngStrike"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11-23/977rx:</a:t>
            </a:r>
          </a:p>
          <a:p>
            <a:pPr lvl="1"/>
            <a:endParaRPr lang="en-US" dirty="0"/>
          </a:p>
          <a:p>
            <a:pPr lvl="1"/>
            <a:r>
              <a:rPr lang="en-US" dirty="0"/>
              <a:t>as the report from PAR Review SC for the July 2023 802 Mixed-mode Plenary in Berlin.</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March</a:t>
            </a:r>
            <a:r>
              <a:rPr lang="en-US" sz="2000" b="1" dirty="0"/>
              <a:t> 2023 11-23/0380r0 :</a:t>
            </a:r>
          </a:p>
          <a:p>
            <a:r>
              <a:rPr lang="en-US" sz="2000" dirty="0">
                <a:hlinkClick r:id="rId4"/>
              </a:rPr>
              <a:t>https://mentor.ieee.org/802.11/dcn/23/11-23-0380-00-0PAR-minutes-march-2023-session.docx</a:t>
            </a:r>
            <a:r>
              <a:rPr lang="en-US" sz="2000" dirty="0"/>
              <a:t> </a:t>
            </a:r>
            <a:endParaRPr lang="en-US" sz="2000" b="1" dirty="0"/>
          </a:p>
          <a:p>
            <a:endParaRPr lang="en-US" b="1" dirty="0"/>
          </a:p>
          <a:p>
            <a:pPr lvl="1"/>
            <a:r>
              <a:rPr lang="en-US" b="1" dirty="0"/>
              <a:t>Current Teleconference minutes:  </a:t>
            </a:r>
            <a:r>
              <a:rPr lang="en-US" dirty="0"/>
              <a:t>11-23/1213</a:t>
            </a:r>
            <a:endParaRPr lang="en-US" b="1" dirty="0"/>
          </a:p>
        </p:txBody>
      </p:sp>
      <p:sp>
        <p:nvSpPr>
          <p:cNvPr id="4" name="Date Placeholder 3"/>
          <p:cNvSpPr>
            <a:spLocks noGrp="1"/>
          </p:cNvSpPr>
          <p:nvPr>
            <p:ph type="dt" idx="10"/>
          </p:nvPr>
        </p:nvSpPr>
        <p:spPr/>
        <p:txBody>
          <a:bodyPr/>
          <a:lstStyle/>
          <a:p>
            <a:r>
              <a:rPr lang="en-US"/>
              <a:t>July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582957"/>
          </a:xfrm>
        </p:spPr>
        <p:txBody>
          <a:bodyPr/>
          <a:lstStyle/>
          <a:p>
            <a:r>
              <a:rPr lang="en-US" dirty="0"/>
              <a:t>Registration Required For The July 802 Plenary Session</a:t>
            </a:r>
          </a:p>
        </p:txBody>
      </p:sp>
      <p:sp>
        <p:nvSpPr>
          <p:cNvPr id="3" name="Content Placeholder 2"/>
          <p:cNvSpPr>
            <a:spLocks noGrp="1"/>
          </p:cNvSpPr>
          <p:nvPr>
            <p:ph idx="1"/>
          </p:nvPr>
        </p:nvSpPr>
        <p:spPr>
          <a:xfrm>
            <a:off x="858308" y="1484784"/>
            <a:ext cx="10475383" cy="4710879"/>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400050" lvl="1" indent="0"/>
            <a:r>
              <a:rPr lang="en-US" dirty="0">
                <a:hlinkClick r:id="rId2"/>
              </a:rPr>
              <a:t>https://web.cvent.com/event/c50eaa77-9484-4a50-9d20-378149a0ecb6/summary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a:buFont typeface="Arial" panose="020B0604020202020204" pitchFamily="34" charset="0"/>
              <a:buChar char="•"/>
            </a:pPr>
            <a:r>
              <a:rPr lang="en-US" dirty="0"/>
              <a:t>and, if you have logged attendance on IMAT, email the 802.11 chair or vice</a:t>
            </a:r>
          </a:p>
          <a:p>
            <a:pPr>
              <a:buFont typeface="Arial" panose="020B0604020202020204" pitchFamily="34" charset="0"/>
              <a:buChar char="•"/>
            </a:pPr>
            <a:r>
              <a:rPr lang="en-US" dirty="0"/>
              <a:t>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purl.org/dc/elements/1.1/"/>
    <ds:schemaRef ds:uri="http://schemas.microsoft.com/office/2006/metadata/properties"/>
    <ds:schemaRef ds:uri="http://purl.org/dc/dcmitype/"/>
    <ds:schemaRef ds:uri="http://schemas.microsoft.com/office/2006/documentManagement/types"/>
    <ds:schemaRef ds:uri="http://schemas.openxmlformats.org/package/2006/metadata/core-properties"/>
    <ds:schemaRef ds:uri="cc9c437c-ae0c-4066-8d90-a0f7de786127"/>
    <ds:schemaRef ds:uri="http://purl.org/dc/terms/"/>
    <ds:schemaRef ds:uri="http://www.w3.org/XML/1998/namespace"/>
    <ds:schemaRef ds:uri="http://schemas.microsoft.com/office/infopath/2007/PartnerControls"/>
    <ds:schemaRef ds:uri="ba37140e-f4c5-4a6c-a9b4-20a691ce6c8a"/>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73196</TotalTime>
  <Words>2898</Words>
  <Application>Microsoft Office PowerPoint</Application>
  <PresentationFormat>Widescreen</PresentationFormat>
  <Paragraphs>332</Paragraphs>
  <Slides>31</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5" baseType="lpstr">
      <vt:lpstr>Arial</vt:lpstr>
      <vt:lpstr>Times New Roman</vt:lpstr>
      <vt:lpstr>802-11 Theme</vt:lpstr>
      <vt:lpstr>Document</vt:lpstr>
      <vt:lpstr>PAR Review SC - Meeting Agenda and Comment slides - July 2023 - Berlin Plenary</vt:lpstr>
      <vt:lpstr>PAR Review SC – Snapshot slide Chair: Jon Rosdahl</vt:lpstr>
      <vt:lpstr>Abstract-PAR Review SC PARs under consideration for  20223 July Mixed-mode Plenary</vt:lpstr>
      <vt:lpstr>Registration Required For The July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July IEEE 802 Mixed-mode Plenary</vt:lpstr>
      <vt:lpstr>Agenda for PAR Review SC – July 10 and 13, 2023 Chair: Jon Rosdahl</vt:lpstr>
      <vt:lpstr>Motion to approve Previous Minutes</vt:lpstr>
      <vt:lpstr>Order to consider:</vt:lpstr>
      <vt:lpstr>1. 60802 - Standard - Time-Sensitive Networking Profile for Industrial Automation, PAR modification and CSD</vt:lpstr>
      <vt:lpstr> 2. 802.1Qdy - Amendment: YANG for the Multiple Spanning Tree Protocol, PAR and CSD</vt:lpstr>
      <vt:lpstr>802.1Qdy - Amendment: YANG for the Multiple Spanning Tree Protocol, CSD</vt:lpstr>
      <vt:lpstr> 3. 802.1DG - Standard: Time-Sensitive Networking Profile for Automotive In-Vehicle Ethernet Communications, PAR Extension and CSD</vt:lpstr>
      <vt:lpstr>4. 802.1Qdj - Amendment: Configuration Enhancements for Time-Sensitive Networking  PAR Extension and CSD</vt:lpstr>
      <vt:lpstr>5. 802.1 - Industry Connections: Nendica  - ICAID</vt:lpstr>
      <vt:lpstr>6. 802.11bn - Amendment: Enhancements for Ultra High Reliability, PAR and CSD</vt:lpstr>
      <vt:lpstr>Par Review SC Comments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2023 - Berlin Plenary</dc:title>
  <dc:subject>July 2023</dc:subject>
  <dc:creator>Jon Rosdahl</dc:creator>
  <cp:keywords>Agenda and Meeting Slides</cp:keywords>
  <dc:description>Jon Rosdahl (Qualcomm)</dc:description>
  <cp:lastModifiedBy>Jon Rosdahl</cp:lastModifiedBy>
  <cp:revision>284</cp:revision>
  <cp:lastPrinted>1601-01-01T00:00:00Z</cp:lastPrinted>
  <dcterms:created xsi:type="dcterms:W3CDTF">2014-04-14T10:59:07Z</dcterms:created>
  <dcterms:modified xsi:type="dcterms:W3CDTF">2023-07-10T12:51:32Z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