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81" r:id="rId20"/>
    <p:sldId id="2367" r:id="rId21"/>
    <p:sldId id="2371" r:id="rId22"/>
    <p:sldId id="334" r:id="rId23"/>
    <p:sldId id="522" r:id="rId24"/>
    <p:sldId id="515" r:id="rId25"/>
    <p:sldId id="516" r:id="rId26"/>
    <p:sldId id="2382" r:id="rId27"/>
    <p:sldId id="2380" r:id="rId28"/>
    <p:sldId id="2378" r:id="rId29"/>
    <p:sldId id="356" r:id="rId30"/>
    <p:sldId id="2383" r:id="rId31"/>
    <p:sldId id="2384" r:id="rId32"/>
    <p:sldId id="2376" r:id="rId33"/>
    <p:sldId id="2377"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A0560B-3DC9-4169-A010-31DCFE75D814}" v="2" dt="2023-07-13T13:40:48.7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802.11-23/0975r9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937-03-0uhr-uhr-sg-june-2023-telecon-minutes.docx" TargetMode="External"/><Relationship Id="rId2" Type="http://schemas.openxmlformats.org/officeDocument/2006/relationships/hyperlink" Target="https://mentor.ieee.org/802.11/dcn/23/11-23-0785-01-0uhr-uhr-sg-may-2023-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1166-03-0uhr-uhr-par-and-csd-comments.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3/11-23-1252-04-0uhr-802-11bn-revised-par.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3/11-23-0079-09-0uhr-uhr-draft-proposed-csd.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254-01-0uhr-draft-liaison-response-to-wfa-re-energy-efficiency.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3/11-23-0480-03-0uhr-uhr-proposed-par.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3/11-23-0079-09-0uhr-uhr-draft-proposed-csd.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July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Tuesday, PM3,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PAR: process of other WG’s comments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a:buFont typeface="Arial" panose="020B0604020202020204" pitchFamily="34" charset="0"/>
              <a:buChar char="•"/>
            </a:pPr>
            <a:endParaRPr lang="en-US" altLang="en-US" sz="1050" dirty="0"/>
          </a:p>
          <a:p>
            <a:pPr>
              <a:buFont typeface="Arial" panose="020B0604020202020204" pitchFamily="34" charset="0"/>
              <a:buChar char="•"/>
            </a:pPr>
            <a:r>
              <a:rPr lang="en-US" altLang="en-US" sz="1050" dirty="0"/>
              <a:t>Thursday,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September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697872517"/>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5400"/>
            <a:ext cx="7770813" cy="4570413"/>
          </a:xfrm>
        </p:spPr>
        <p:txBody>
          <a:bodyPr/>
          <a:lstStyle/>
          <a:p>
            <a:pPr marL="0" marR="0">
              <a:lnSpc>
                <a:spcPct val="107000"/>
              </a:lnSpc>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0381r0	Enhancements to Channel Access for UHR,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Maulik</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Vaidya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0010r2	Considerations for enabling AP power save, Alfred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0739r0	Follow-up on C-TDMA, Yanjun</a:t>
            </a:r>
            <a:endParaRPr lang="en-US" sz="12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0768r0	Discussion on C-OFDMA operation, </a:t>
            </a:r>
            <a:r>
              <a:rPr lang="en-US" sz="1200" dirty="0" err="1">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Jinyoung</a:t>
            </a: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 Chun</a:t>
            </a:r>
            <a:endParaRPr lang="en-US" sz="12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0668r0	Coordinated Measurement, Kosuke Aio</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0816r0	Enhancements for latency sensitive traffic and in-device-coexistence, </a:t>
            </a:r>
            <a:r>
              <a:rPr lang="en-GB" sz="1200" dirty="0" err="1">
                <a:effectLst/>
                <a:latin typeface="Times New Roman" panose="02020603050405020304" pitchFamily="18" charset="0"/>
                <a:ea typeface="Times New Roman" panose="02020603050405020304" pitchFamily="18" charset="0"/>
                <a:cs typeface="Times New Roman" panose="02020603050405020304" pitchFamily="18" charset="0"/>
              </a:rPr>
              <a:t>Shubho</a:t>
            </a: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 Adhikari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0843r0	Considerations on Dynamic Subchannel Operation, Liuming Lu</a:t>
            </a:r>
            <a:endParaRPr lang="en-US" sz="12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i="1" dirty="0">
                <a:effectLst/>
                <a:latin typeface="Times New Roman" panose="02020603050405020304" pitchFamily="18" charset="0"/>
                <a:ea typeface="Times New Roman" panose="02020603050405020304" pitchFamily="18" charset="0"/>
                <a:cs typeface="Times New Roman" panose="02020603050405020304" pitchFamily="18" charset="0"/>
              </a:rPr>
              <a:t>0860r0	Further thoughts on coordinated TWT, Rubayet Shafin</a:t>
            </a:r>
          </a:p>
          <a:p>
            <a:pPr marL="0" marR="0">
              <a:lnSpc>
                <a:spcPct val="107000"/>
              </a:lnSpc>
              <a:spcBef>
                <a:spcPts val="0"/>
              </a:spcBef>
              <a:spcAft>
                <a:spcPts val="0"/>
              </a:spcAft>
            </a:pP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endParaRPr lang="en-US" sz="12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0961r0	UHR secondary channel access, Minyoung Park (Intel)			pm</a:t>
            </a:r>
            <a:endParaRPr lang="en-US" sz="12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0962r0	UHR </a:t>
            </a:r>
            <a:r>
              <a:rPr lang="en-US" sz="1200" dirty="0">
                <a:solidFill>
                  <a:schemeClr val="accent4"/>
                </a:solidFill>
                <a:effectLst/>
                <a:ea typeface="Times New Roman" panose="02020603050405020304" pitchFamily="18" charset="0"/>
                <a:cs typeface="Times New Roman" panose="02020603050405020304" pitchFamily="18" charset="0"/>
              </a:rPr>
              <a:t>secondary channel access evaluation, Dibakar Das (Intel)</a:t>
            </a:r>
            <a:endParaRPr lang="en-US" sz="1200" dirty="0">
              <a:solidFill>
                <a:schemeClr val="accent4"/>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chemeClr val="accent4"/>
                </a:solidFill>
                <a:effectLst/>
                <a:ea typeface="Times New Roman" panose="02020603050405020304" pitchFamily="18" charset="0"/>
                <a:cs typeface="Times New Roman" panose="02020603050405020304" pitchFamily="18" charset="0"/>
              </a:rPr>
              <a:t>0936r0	Medium efficient scheduled channel access, Dmitry (Intel)</a:t>
            </a:r>
            <a:endParaRPr lang="en-US" sz="1200" dirty="0">
              <a:solidFill>
                <a:schemeClr val="accent4"/>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chemeClr val="accent4"/>
                </a:solidFill>
                <a:effectLst/>
                <a:ea typeface="Calibri" panose="020F0502020204030204" pitchFamily="34" charset="0"/>
              </a:rPr>
              <a:t>1023r0	Coordinated Spatial Reuse in a 4 AP Topology, Gary Anwyl</a:t>
            </a:r>
          </a:p>
          <a:p>
            <a:pPr marL="0" marR="0">
              <a:lnSpc>
                <a:spcPct val="107000"/>
              </a:lnSpc>
              <a:spcBef>
                <a:spcPts val="0"/>
              </a:spcBef>
              <a:spcAft>
                <a:spcPts val="0"/>
              </a:spcAft>
            </a:pPr>
            <a:r>
              <a:rPr lang="en-US" sz="1200" dirty="0">
                <a:solidFill>
                  <a:schemeClr val="accent4"/>
                </a:solidFill>
                <a:effectLst/>
                <a:ea typeface="Times New Roman" panose="02020603050405020304" pitchFamily="18" charset="0"/>
                <a:cs typeface="Times New Roman" panose="02020603050405020304" pitchFamily="18" charset="0"/>
              </a:rPr>
              <a:t>1037r0	Performance </a:t>
            </a: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of Coordinated Spatial Reuse, Kanke (QC)	- PM2/3</a:t>
            </a:r>
          </a:p>
          <a:p>
            <a:pPr marL="0" marR="0">
              <a:lnSpc>
                <a:spcPct val="107000"/>
              </a:lnSpc>
              <a:spcBef>
                <a:spcPts val="0"/>
              </a:spcBef>
              <a:spcAft>
                <a:spcPts val="0"/>
              </a:spcAft>
            </a:pPr>
            <a:r>
              <a:rPr lang="en-US" sz="1200" dirty="0">
                <a:effectLst/>
                <a:ea typeface="Calibri" panose="020F0502020204030204" pitchFamily="34" charset="0"/>
                <a:cs typeface="Times New Roman" panose="02020603050405020304" pitchFamily="18" charset="0"/>
              </a:rPr>
              <a:t>0226r2	Coordination of R-TWT for Multi-AP Deployment, Abdel Karim Ajami</a:t>
            </a:r>
          </a:p>
          <a:p>
            <a:pPr marL="0" marR="0">
              <a:lnSpc>
                <a:spcPct val="107000"/>
              </a:lnSpc>
              <a:spcBef>
                <a:spcPts val="0"/>
              </a:spcBef>
              <a:spcAft>
                <a:spcPts val="0"/>
              </a:spcAft>
            </a:pP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1065r0	Low latency channel access, Laurent Cariou</a:t>
            </a:r>
            <a:endParaRPr lang="en-US" sz="12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1099r0	Vendor Specific SIG field, Brian Hart (Cisco Systems)</a:t>
            </a:r>
            <a:endParaRPr lang="en-US" sz="12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1100r0	Low Power and Long Range Preamble, Brian Hart (Cisco Systems)</a:t>
            </a:r>
            <a:endParaRPr lang="en-US" sz="12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1115r0	CFO Impact and Pilot Design for </a:t>
            </a:r>
            <a:r>
              <a:rPr lang="en-US" sz="1200" dirty="0" err="1">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dRU</a:t>
            </a: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 Eunsung Park, LG Electronics</a:t>
            </a:r>
            <a:endParaRPr lang="en-US" sz="12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1117r0	CFO </a:t>
            </a:r>
            <a:r>
              <a:rPr lang="en-US" sz="1200" dirty="0" err="1">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dRU</a:t>
            </a: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 Signaling for UHR, Eunsung Park, LG Electronics</a:t>
            </a:r>
            <a:endParaRPr lang="en-US" sz="12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1112r0	Thoughts on Secondary Channel Access, </a:t>
            </a:r>
            <a:r>
              <a:rPr lang="en-US" sz="1200" dirty="0" err="1">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Insun</a:t>
            </a: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 Jang, LG Electronics</a:t>
            </a:r>
            <a:endParaRPr lang="en-US" sz="12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1087r0	Announcement for R-TWT Coordination,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Sunhee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Back, LG Electronics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1138r0	Features to consider for efficient Relay operation, Dongguk Lim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1139r0	Relay transmission in UHR, Dongguk Lim (LG Electronics)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1090r0	Seamless Roaming follow-up,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Yelin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Yoon, LG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1146r0	Relaying for Low Latency Traffic in UHR,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Serhat</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Erkucuk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371600"/>
            <a:ext cx="7770813" cy="4570413"/>
          </a:xfrm>
        </p:spPr>
        <p:txBody>
          <a:bodyPr/>
          <a:lstStyle/>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0665r0	Resource Management for Multi-AP Coordination, Peshal Nayak (Samsung)	PM2-3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1066r0	M-AP Coordination Agreement - follow up, Arik Klein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1155r0	Ultra-Low Latency with Wi-Fi, Sigurd Schelstraete (</a:t>
            </a:r>
            <a:r>
              <a:rPr lang="en-US" sz="1200" dirty="0" err="1">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1131r0	Thoughts on seamless roaming, Ryuichi Hirata (Sony Corporation)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1174r0	TXOP preemption follow up, Kiseon Ryu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1175r0	UHR relay follow up, Kiseon Ryu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Preemption for low latency application (Follow up), Juan Fang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0799r0	Low latency out-of-order delivery, Yongho Seok</a:t>
            </a:r>
            <a:endParaRPr lang="en-US" sz="12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0798r0	Low latency traffic report, Yongho Seok</a:t>
            </a:r>
            <a:endParaRPr lang="en-US" sz="12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0797r0	Non-primary channel access, Yongho Seok</a:t>
            </a:r>
            <a:endParaRPr lang="en-US" sz="12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1176r0	Multi-AP Simulations: framework and Joint Transmission results, Rainer Strobel, (</a:t>
            </a:r>
            <a:r>
              <a:rPr lang="en-US" sz="1200" dirty="0" err="1">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1173r0	TSN and Time-Sensitive Wireless,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Inaki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Val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1193r0	Nulling Performance of Coordinated Beamforming,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Yanchun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LI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1085r0	Thoughts on Coordinated TDMA,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GeonHwan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Kim(LG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1194r0	Overlapped-indication-to-support-preemption, Daniel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Verenzuel</a:t>
            </a:r>
            <a:r>
              <a:rPr lang="en-US" sz="1200" dirty="0" err="1">
                <a:effectLst/>
                <a:latin typeface="+mj-lt"/>
                <a:ea typeface="Times New Roman" panose="02020603050405020304" pitchFamily="18" charset="0"/>
                <a:cs typeface="Times New Roman" panose="02020603050405020304" pitchFamily="18" charset="0"/>
              </a:rPr>
              <a:t>a</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Times New Roman" panose="02020603050405020304" pitchFamily="18" charset="0"/>
                <a:cs typeface="Times New Roman" panose="02020603050405020304" pitchFamily="18" charset="0"/>
              </a:rPr>
              <a:t>1201r0	Enhanced Acknowledgement for Low Latency Communication, Tuncer </a:t>
            </a:r>
            <a:r>
              <a:rPr lang="en-US" sz="1200" dirty="0" err="1">
                <a:effectLst/>
                <a:latin typeface="+mj-lt"/>
                <a:ea typeface="Times New Roman" panose="02020603050405020304" pitchFamily="18" charset="0"/>
                <a:cs typeface="Times New Roman" panose="02020603050405020304" pitchFamily="18" charset="0"/>
              </a:rPr>
              <a:t>Baycas</a:t>
            </a:r>
            <a:endParaRPr lang="en-US" sz="1200" dirty="0">
              <a:effectLst/>
              <a:latin typeface="+mj-lt"/>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1205r0	Multi-link devices with receive-only STAs for UHR, Thomas </a:t>
            </a:r>
            <a:r>
              <a:rPr lang="en-US" sz="1200" dirty="0" err="1">
                <a:effectLst/>
                <a:latin typeface="+mj-lt"/>
                <a:ea typeface="Calibri" panose="020F0502020204030204" pitchFamily="34" charset="0"/>
                <a:cs typeface="Times New Roman" panose="02020603050405020304" pitchFamily="18" charset="0"/>
              </a:rPr>
              <a:t>Handte</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1209r0	Consideration for Security Enhancement, Po-Kai Huang</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1207r0	QoS Enhancements for Next Generation Wi-Fi Networks, Peshal Nayak</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1159r1	Discussions on CSI capture based positioning enhancement, </a:t>
            </a:r>
            <a:r>
              <a:rPr lang="en-US" sz="1200" dirty="0" err="1">
                <a:effectLst/>
                <a:latin typeface="+mj-lt"/>
                <a:ea typeface="Calibri" panose="020F0502020204030204" pitchFamily="34" charset="0"/>
                <a:cs typeface="Times New Roman" panose="02020603050405020304" pitchFamily="18" charset="0"/>
              </a:rPr>
              <a:t>Xiaokun</a:t>
            </a:r>
            <a:r>
              <a:rPr lang="en-US" sz="1200" dirty="0">
                <a:effectLst/>
                <a:latin typeface="+mj-lt"/>
                <a:ea typeface="Calibri" panose="020F0502020204030204" pitchFamily="34" charset="0"/>
                <a:cs typeface="Times New Roman" panose="02020603050405020304" pitchFamily="18" charset="0"/>
              </a:rPr>
              <a:t> Hu</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1102r0	Security enhancement follow up, Liwen Chu</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1103r0	In-device interference discussion, Liwen Chu</a:t>
            </a:r>
          </a:p>
          <a:p>
            <a:pPr marL="0" marR="0">
              <a:lnSpc>
                <a:spcPct val="107000"/>
              </a:lnSpc>
              <a:spcBef>
                <a:spcPts val="0"/>
              </a:spcBef>
              <a:spcAft>
                <a:spcPts val="0"/>
              </a:spcAft>
            </a:pPr>
            <a:r>
              <a:rPr lang="en-US" sz="1200" dirty="0">
                <a:latin typeface="+mj-lt"/>
                <a:ea typeface="Calibri" panose="020F0502020204030204" pitchFamily="34" charset="0"/>
                <a:cs typeface="Times New Roman" panose="02020603050405020304" pitchFamily="18" charset="0"/>
              </a:rPr>
              <a:t>1242r0	Considerations on Inter-PPDU based Preemption Scheme, </a:t>
            </a:r>
            <a:r>
              <a:rPr lang="en-US" sz="1200" dirty="0" err="1">
                <a:latin typeface="+mj-lt"/>
                <a:ea typeface="Calibri" panose="020F0502020204030204" pitchFamily="34" charset="0"/>
                <a:cs typeface="Times New Roman" panose="02020603050405020304" pitchFamily="18" charset="0"/>
              </a:rPr>
              <a:t>Juseong</a:t>
            </a:r>
            <a:r>
              <a:rPr lang="en-US" sz="1200" dirty="0">
                <a:latin typeface="+mj-lt"/>
                <a:ea typeface="Calibri" panose="020F0502020204030204" pitchFamily="34" charset="0"/>
                <a:cs typeface="Times New Roman" panose="02020603050405020304" pitchFamily="18" charset="0"/>
              </a:rPr>
              <a:t> Moon</a:t>
            </a:r>
          </a:p>
          <a:p>
            <a:pPr marL="0" marR="0">
              <a:lnSpc>
                <a:spcPct val="107000"/>
              </a:lnSpc>
              <a:spcBef>
                <a:spcPts val="0"/>
              </a:spcBef>
              <a:spcAft>
                <a:spcPts val="0"/>
              </a:spcAft>
            </a:pPr>
            <a:r>
              <a:rPr lang="en-US" sz="1200" dirty="0">
                <a:solidFill>
                  <a:schemeClr val="accent4"/>
                </a:solidFill>
                <a:effectLst/>
                <a:latin typeface="+mj-lt"/>
                <a:ea typeface="Calibri" panose="020F0502020204030204" pitchFamily="34" charset="0"/>
                <a:cs typeface="Times New Roman" panose="02020603050405020304" pitchFamily="18" charset="0"/>
              </a:rPr>
              <a:t>1288r0	Non-primary Channel Utilization Follow-up, Sindhu Verma</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1143r0 Smooth Beamforming with Feedback Overhead Reduction, </a:t>
            </a:r>
            <a:r>
              <a:rPr lang="en-US" sz="1200" dirty="0" err="1">
                <a:effectLst/>
                <a:latin typeface="+mj-lt"/>
                <a:ea typeface="Calibri" panose="020F0502020204030204" pitchFamily="34" charset="0"/>
                <a:cs typeface="Times New Roman" panose="02020603050405020304" pitchFamily="18" charset="0"/>
              </a:rPr>
              <a:t>Insik</a:t>
            </a:r>
            <a:r>
              <a:rPr lang="en-US" sz="1200" dirty="0">
                <a:effectLst/>
                <a:latin typeface="+mj-lt"/>
                <a:ea typeface="Calibri" panose="020F0502020204030204" pitchFamily="34" charset="0"/>
                <a:cs typeface="Times New Roman" panose="02020603050405020304" pitchFamily="18" charset="0"/>
              </a:rPr>
              <a:t> Jung (LG Electronics) </a:t>
            </a:r>
          </a:p>
          <a:p>
            <a:pPr marL="0" marR="0">
              <a:lnSpc>
                <a:spcPct val="107000"/>
              </a:lnSpc>
              <a:spcBef>
                <a:spcPts val="0"/>
              </a:spcBef>
              <a:spcAft>
                <a:spcPts val="0"/>
              </a:spcAft>
            </a:pPr>
            <a:endParaRPr lang="en-US" sz="1200" dirty="0">
              <a:effectLst/>
              <a:latin typeface="+mj-lt"/>
              <a:ea typeface="Calibri" panose="020F0502020204030204" pitchFamily="34" charset="0"/>
              <a:cs typeface="Times New Roman" panose="02020603050405020304" pitchFamily="18" charset="0"/>
            </a:endParaRPr>
          </a:p>
          <a:p>
            <a:endParaRPr lang="en-US" sz="1600" dirty="0">
              <a:latin typeface="+mj-lt"/>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95322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July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https://web.cvent.com/event/c50eaa77-9484-4a50-9d20-378149a0ecb6/summary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chemeClr val="accent4"/>
                </a:solidFill>
                <a:effectLst/>
                <a:latin typeface="+mj-lt"/>
                <a:ea typeface="Times New Roman" panose="02020603050405020304" pitchFamily="18" charset="0"/>
                <a:cs typeface="Times New Roman" panose="02020603050405020304" pitchFamily="18" charset="0"/>
              </a:rPr>
              <a:t>0739r0	Follow-up on C-TDMA, Yanjun</a:t>
            </a:r>
            <a:endParaRPr lang="en-US" sz="1400" dirty="0">
              <a:solidFill>
                <a:schemeClr val="accent4"/>
              </a:solidFill>
              <a:latin typeface="+mj-lt"/>
              <a:ea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400" dirty="0">
                <a:solidFill>
                  <a:schemeClr val="accent4"/>
                </a:solidFill>
                <a:effectLst/>
                <a:latin typeface="+mj-lt"/>
                <a:ea typeface="Times New Roman" panose="02020603050405020304" pitchFamily="18" charset="0"/>
                <a:cs typeface="Times New Roman" panose="02020603050405020304" pitchFamily="18" charset="0"/>
              </a:rPr>
              <a:t>0768r0	Discussion on C-OFDMA operation, </a:t>
            </a:r>
            <a:r>
              <a:rPr lang="en-US" sz="1400" dirty="0" err="1">
                <a:solidFill>
                  <a:schemeClr val="accent4"/>
                </a:solidFill>
                <a:effectLst/>
                <a:latin typeface="+mj-lt"/>
                <a:ea typeface="Times New Roman" panose="02020603050405020304" pitchFamily="18" charset="0"/>
                <a:cs typeface="Times New Roman" panose="02020603050405020304" pitchFamily="18" charset="0"/>
              </a:rPr>
              <a:t>Jinyoung</a:t>
            </a:r>
            <a:r>
              <a:rPr lang="en-US" sz="1400" dirty="0">
                <a:solidFill>
                  <a:schemeClr val="accent4"/>
                </a:solidFill>
                <a:effectLst/>
                <a:latin typeface="+mj-lt"/>
                <a:ea typeface="Times New Roman" panose="02020603050405020304" pitchFamily="18" charset="0"/>
                <a:cs typeface="Times New Roman" panose="02020603050405020304" pitchFamily="18" charset="0"/>
              </a:rPr>
              <a:t> Chun</a:t>
            </a:r>
          </a:p>
          <a:p>
            <a:pPr lvl="1">
              <a:buFont typeface="Arial" panose="020B0604020202020204" pitchFamily="34" charset="0"/>
              <a:buChar char="•"/>
            </a:pPr>
            <a:r>
              <a:rPr lang="en-US" sz="1400" dirty="0">
                <a:solidFill>
                  <a:schemeClr val="accent4"/>
                </a:solidFill>
                <a:effectLst/>
                <a:ea typeface="Calibri" panose="020F0502020204030204" pitchFamily="34" charset="0"/>
              </a:rPr>
              <a:t>1023r0	Coordinated Spatial Reuse in a 4 AP Topology, Gary Anwyl</a:t>
            </a:r>
          </a:p>
          <a:p>
            <a:pPr lvl="1">
              <a:buFont typeface="Arial" panose="020B0604020202020204" pitchFamily="34" charset="0"/>
              <a:buChar char="•"/>
            </a:pPr>
            <a:r>
              <a:rPr lang="en-US" sz="1400" dirty="0">
                <a:solidFill>
                  <a:schemeClr val="accent4"/>
                </a:solidFill>
                <a:effectLst/>
                <a:latin typeface="+mj-lt"/>
                <a:ea typeface="Times New Roman" panose="02020603050405020304" pitchFamily="18" charset="0"/>
                <a:cs typeface="Times New Roman" panose="02020603050405020304" pitchFamily="18" charset="0"/>
              </a:rPr>
              <a:t>1037r0	Performance of Coordinated Spatial Reuse, Kanke (QC)</a:t>
            </a:r>
          </a:p>
          <a:p>
            <a:pPr lvl="1">
              <a:buFont typeface="Arial" panose="020B0604020202020204" pitchFamily="34" charset="0"/>
              <a:buChar char="•"/>
            </a:pPr>
            <a:r>
              <a:rPr lang="en-US" sz="1400" dirty="0">
                <a:solidFill>
                  <a:schemeClr val="accent4"/>
                </a:solidFill>
                <a:effectLst/>
                <a:latin typeface="+mj-lt"/>
                <a:ea typeface="Calibri" panose="020F0502020204030204" pitchFamily="34" charset="0"/>
                <a:cs typeface="Times New Roman" panose="02020603050405020304" pitchFamily="18" charset="0"/>
              </a:rPr>
              <a:t>1176r0	Multi-AP Simulations: framework and Joint Transmission results, Rainer Strobel, (</a:t>
            </a:r>
            <a:r>
              <a:rPr lang="en-US" sz="1400" dirty="0" err="1">
                <a:solidFill>
                  <a:schemeClr val="accent4"/>
                </a:solidFill>
                <a:effectLst/>
                <a:latin typeface="+mj-lt"/>
                <a:ea typeface="Calibri" panose="020F0502020204030204" pitchFamily="34" charset="0"/>
                <a:cs typeface="Times New Roman" panose="02020603050405020304" pitchFamily="18" charset="0"/>
              </a:rPr>
              <a:t>MaxLinear</a:t>
            </a:r>
            <a:r>
              <a:rPr lang="en-US" sz="1400" dirty="0">
                <a:solidFill>
                  <a:schemeClr val="accent4"/>
                </a:solidFill>
                <a:effectLst/>
                <a:latin typeface="+mj-lt"/>
                <a:ea typeface="Calibri" panose="020F0502020204030204" pitchFamily="34" charset="0"/>
                <a:cs typeface="Times New Roman" panose="02020603050405020304" pitchFamily="18" charset="0"/>
              </a:rPr>
              <a:t>)</a:t>
            </a:r>
          </a:p>
          <a:p>
            <a:pPr lvl="1">
              <a:buFont typeface="Arial" panose="020B0604020202020204" pitchFamily="34" charset="0"/>
              <a:buChar char="•"/>
            </a:pPr>
            <a:endParaRPr lang="en-US" sz="1400" dirty="0">
              <a:effectLst/>
              <a:latin typeface="+mj-lt"/>
              <a:ea typeface="Calibri" panose="020F0502020204030204" pitchFamily="34" charset="0"/>
              <a:cs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May plenary:</a:t>
            </a:r>
          </a:p>
          <a:p>
            <a:pPr lvl="2">
              <a:buFont typeface="Arial" panose="020B0604020202020204" pitchFamily="34" charset="0"/>
              <a:buChar char="•"/>
            </a:pPr>
            <a:r>
              <a:rPr lang="en-US" sz="1600" dirty="0">
                <a:hlinkClick r:id="rId2"/>
              </a:rPr>
              <a:t>https://mentor.ieee.org/802.11/dcn/23/11-23-0785-01-0uhr-uhr-sg-may-2023-meeting-minutes.docx</a:t>
            </a:r>
            <a:endParaRPr lang="en-US" sz="1600" dirty="0"/>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Teleconferences May-June:</a:t>
            </a:r>
          </a:p>
          <a:p>
            <a:pPr lvl="2">
              <a:buFont typeface="Arial" panose="020B0604020202020204" pitchFamily="34" charset="0"/>
              <a:buChar char="•"/>
            </a:pPr>
            <a:r>
              <a:rPr lang="en-US" sz="1600" b="0" i="0" u="sng" dirty="0">
                <a:solidFill>
                  <a:srgbClr val="0563C1"/>
                </a:solidFill>
                <a:effectLst/>
                <a:latin typeface="+mj-lt"/>
                <a:hlinkClick r:id="rId3"/>
              </a:rPr>
              <a:t>https://mentor.ieee.org/802.11/dcn/23/11-23-0937-03-0uhr-uhr-sg-june-2023-telecon-minutes.docx</a:t>
            </a:r>
            <a:endParaRPr lang="en-US" sz="1600" b="0" i="0" u="sng" dirty="0">
              <a:solidFill>
                <a:srgbClr val="0563C1"/>
              </a:solidFill>
              <a:effectLst/>
              <a:latin typeface="+mj-lt"/>
            </a:endParaRPr>
          </a:p>
          <a:p>
            <a:pPr marL="914400" lvl="2" indent="0"/>
            <a:endParaRPr lang="en-US" sz="1800" dirty="0"/>
          </a:p>
          <a:p>
            <a:r>
              <a:rPr lang="en-US" sz="1800" dirty="0"/>
              <a:t>Move: Ross Jian Yu			Second:	Peshal Nayak</a:t>
            </a:r>
          </a:p>
          <a:p>
            <a:r>
              <a:rPr lang="en-US" sz="1800" dirty="0"/>
              <a:t>Discussion: </a:t>
            </a:r>
          </a:p>
          <a:p>
            <a:pPr marL="0" indent="0"/>
            <a:r>
              <a:rPr lang="en-US" sz="1800" dirty="0"/>
              <a:t>Result: approved</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Agenda–PM3</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PAR: process of other WG’s comments</a:t>
            </a:r>
          </a:p>
          <a:p>
            <a:pPr>
              <a:buFont typeface="Arial" panose="020B0604020202020204" pitchFamily="34" charset="0"/>
              <a:buChar char="•"/>
            </a:pPr>
            <a:r>
              <a:rPr lang="en-US" altLang="en-US" sz="1800" dirty="0"/>
              <a:t>Review liaison from WFA re energy efficiency</a:t>
            </a:r>
            <a:endParaRPr lang="en-GB" sz="1800" dirty="0"/>
          </a:p>
          <a:p>
            <a:pPr lvl="0">
              <a:buFont typeface="Arial" panose="020B0604020202020204" pitchFamily="34" charset="0"/>
              <a:buChar char="•"/>
            </a:pPr>
            <a:r>
              <a:rPr lang="en-GB" sz="1800" dirty="0"/>
              <a:t>Submissions (if time allows)</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p>
          <a:p>
            <a:pPr lvl="1">
              <a:buFont typeface="Arial" panose="020B0604020202020204" pitchFamily="34" charset="0"/>
              <a:buChar char="•"/>
            </a:pPr>
            <a:r>
              <a:rPr lang="en-US" sz="1400" dirty="0"/>
              <a:t>0799r0	Low latency out-of-order delivery, Yongho Seok</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0668r0	Coordinated Measurement, Kosuke Aio</a:t>
            </a:r>
            <a:endParaRPr lang="en-US" sz="1400" dirty="0"/>
          </a:p>
          <a:p>
            <a:pPr lvl="0">
              <a:buFont typeface="Arial" panose="020B0604020202020204" pitchFamily="34" charset="0"/>
              <a:buChar char="•"/>
            </a:pP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PAR and CSD Comment Responses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indent="0">
              <a:buNone/>
            </a:pPr>
            <a:r>
              <a:rPr lang="en-US" sz="2000" dirty="0"/>
              <a:t>Move to accept </a:t>
            </a:r>
            <a:r>
              <a:rPr lang="en-US" sz="2000" dirty="0">
                <a:hlinkClick r:id="rId2"/>
              </a:rPr>
              <a:t>https://mentor.ieee.org/802.11/dcn/23/11-23-1166-03-0uhr-uhr-par-and-csd-comments.pptx</a:t>
            </a:r>
            <a:r>
              <a:rPr lang="en-US" sz="2000" dirty="0"/>
              <a:t> as the response to comments received on the UHR PAR and CSD documents received from IEEE 802.</a:t>
            </a:r>
            <a:endParaRPr lang="en-CA" sz="1600" b="0" dirty="0"/>
          </a:p>
          <a:p>
            <a:pPr marL="0" indent="0">
              <a:buNone/>
            </a:pPr>
            <a:r>
              <a:rPr lang="en-GB" sz="2000" dirty="0"/>
              <a:t> </a:t>
            </a:r>
          </a:p>
          <a:p>
            <a:pPr marL="0" indent="0">
              <a:buNone/>
            </a:pP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Rolf de Vegt		Seconded: Brian Hart </a:t>
            </a:r>
          </a:p>
          <a:p>
            <a:pPr marL="0" indent="0">
              <a:buNone/>
            </a:pPr>
            <a:r>
              <a:rPr lang="en-GB" sz="2000" dirty="0"/>
              <a:t>Result: 172Y, 15N, 25A</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23</a:t>
            </a:fld>
            <a:endParaRPr lang="en-GB" altLang="en-US"/>
          </a:p>
        </p:txBody>
      </p:sp>
      <p:sp>
        <p:nvSpPr>
          <p:cNvPr id="7" name="Footer Placeholder 4">
            <a:extLst>
              <a:ext uri="{FF2B5EF4-FFF2-40B4-BE49-F238E27FC236}">
                <a16:creationId xmlns:a16="http://schemas.microsoft.com/office/drawing/2014/main" id="{ACA84DE4-80F5-169B-F0A6-3BA2AACD576A}"/>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1178743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 11-23/1252r4 &lt;</a:t>
            </a:r>
            <a:r>
              <a:rPr lang="en-GB" sz="2000" dirty="0">
                <a:hlinkClick r:id="rId2"/>
              </a:rPr>
              <a:t>https://mentor.ieee.org/802.11/dcn/23/11-23-1252-04-0uhr-802-11bn-revised-par.docx</a:t>
            </a:r>
            <a:r>
              <a:rPr lang="en-GB" sz="2000" dirty="0"/>
              <a: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lvl="0" indent="0">
              <a:buNone/>
            </a:pPr>
            <a:r>
              <a:rPr lang="en-GB" sz="2000" dirty="0"/>
              <a:t>Moved: 	Rolf de Vegt			Seconded: 	Brian Hart	</a:t>
            </a:r>
          </a:p>
          <a:p>
            <a:pPr marL="0" lvl="0" indent="0">
              <a:buNone/>
            </a:pPr>
            <a:r>
              <a:rPr lang="en-GB" sz="2000" dirty="0"/>
              <a:t>Result: 175Y, 14N, 18A</a:t>
            </a:r>
            <a:endParaRPr lang="en-CA" sz="2000" dirty="0"/>
          </a:p>
          <a:p>
            <a:endParaRPr lang="en-US"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24</a:t>
            </a:fld>
            <a:endParaRPr lang="en-GB" altLang="en-US"/>
          </a:p>
        </p:txBody>
      </p:sp>
      <p:sp>
        <p:nvSpPr>
          <p:cNvPr id="7" name="Footer Placeholder 4">
            <a:extLst>
              <a:ext uri="{FF2B5EF4-FFF2-40B4-BE49-F238E27FC236}">
                <a16:creationId xmlns:a16="http://schemas.microsoft.com/office/drawing/2014/main" id="{7952ED3E-C042-A394-F49D-89AD8FB2B434}"/>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2167891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a:xfrm>
            <a:off x="685800" y="1982787"/>
            <a:ext cx="7770813" cy="4113213"/>
          </a:xfrm>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11-23/0079r9 &lt;</a:t>
            </a:r>
            <a:r>
              <a:rPr lang="en-GB" sz="2000" dirty="0">
                <a:hlinkClick r:id="rId2"/>
              </a:rPr>
              <a:t>https://mentor.ieee.org/802.11/dcn/23/11-23-0079-09-0uhr-uhr-draft-proposed-csd.docx</a:t>
            </a:r>
            <a:r>
              <a:rPr lang="en-GB" sz="2000" dirty="0"/>
              <a:t>&gt;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Rolf de Vegt		 Seconded: 	Akira Kishida</a:t>
            </a:r>
          </a:p>
          <a:p>
            <a:pPr marL="0" indent="0">
              <a:buNone/>
            </a:pPr>
            <a:r>
              <a:rPr lang="en-GB" sz="2000" dirty="0"/>
              <a:t>Result:	168Y, 9N, 18A</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25</a:t>
            </a:fld>
            <a:endParaRPr lang="en-GB" altLang="en-US"/>
          </a:p>
        </p:txBody>
      </p:sp>
      <p:sp>
        <p:nvSpPr>
          <p:cNvPr id="7" name="Footer Placeholder 4">
            <a:extLst>
              <a:ext uri="{FF2B5EF4-FFF2-40B4-BE49-F238E27FC236}">
                <a16:creationId xmlns:a16="http://schemas.microsoft.com/office/drawing/2014/main" id="{DBF0B559-6070-B55E-E821-7C0754714709}"/>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5829047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Liaison response to WFA re energy efficiency</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indent="0">
              <a:buNone/>
            </a:pPr>
            <a:r>
              <a:rPr lang="en-US" sz="2000" dirty="0"/>
              <a:t>Move to accept the liaison document in </a:t>
            </a:r>
            <a:r>
              <a:rPr lang="en-US" sz="2000" dirty="0">
                <a:hlinkClick r:id="rId2"/>
              </a:rPr>
              <a:t>https://mentor.ieee.org/802.11/dcn/23/11-23-1254-01-0uhr-draft-liaison-response-to-wfa-re-energy-efficiency.docx</a:t>
            </a:r>
            <a:r>
              <a:rPr lang="en-US" sz="2000" dirty="0"/>
              <a:t> to be sent to WFA, granting the WG chair editorial license.</a:t>
            </a:r>
            <a:endParaRPr lang="en-CA" sz="1600" b="0" dirty="0"/>
          </a:p>
          <a:p>
            <a:pPr marL="0" indent="0">
              <a:buNone/>
            </a:pPr>
            <a:r>
              <a:rPr lang="en-GB" sz="2000" dirty="0"/>
              <a:t> </a:t>
            </a:r>
          </a:p>
          <a:p>
            <a:pPr marL="0" indent="0">
              <a:buNone/>
            </a:pP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Jon Rosdahl		Seconded: Rolf de Vegt</a:t>
            </a:r>
          </a:p>
          <a:p>
            <a:pPr marL="0" indent="0">
              <a:buNone/>
            </a:pPr>
            <a:r>
              <a:rPr lang="en-GB" sz="2000" dirty="0"/>
              <a:t>Result: 143Y, 1N, 11A</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26</a:t>
            </a:fld>
            <a:endParaRPr lang="en-GB" altLang="en-US"/>
          </a:p>
        </p:txBody>
      </p:sp>
      <p:sp>
        <p:nvSpPr>
          <p:cNvPr id="7" name="Footer Placeholder 4">
            <a:extLst>
              <a:ext uri="{FF2B5EF4-FFF2-40B4-BE49-F238E27FC236}">
                <a16:creationId xmlns:a16="http://schemas.microsoft.com/office/drawing/2014/main" id="{ACA84DE4-80F5-169B-F0A6-3BA2AACD576A}"/>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1201974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p>
          <a:p>
            <a:pPr lvl="1">
              <a:buFont typeface="Arial" panose="020B0604020202020204" pitchFamily="34" charset="0"/>
              <a:buChar char="•"/>
            </a:pPr>
            <a:r>
              <a:rPr lang="en-US" sz="1400" strike="sng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0381r0	Enhancements to Channel Access for UHR, </a:t>
            </a:r>
            <a:r>
              <a:rPr lang="en-US" sz="1400" strike="sng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Maulik</a:t>
            </a:r>
            <a:r>
              <a:rPr lang="en-US" sz="1400" strike="sng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Vaidya</a:t>
            </a:r>
          </a:p>
          <a:p>
            <a:pPr lvl="1">
              <a:buFont typeface="Arial" panose="020B0604020202020204" pitchFamily="34" charset="0"/>
              <a:buChar char="•"/>
            </a:pPr>
            <a:r>
              <a:rPr lang="en-US" sz="14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1065r0	Low latency channel access, Laurent C</a:t>
            </a:r>
            <a:r>
              <a:rPr lang="en-US" sz="1400" dirty="0">
                <a:solidFill>
                  <a:schemeClr val="accent4"/>
                </a:solidFill>
                <a:effectLst/>
                <a:latin typeface="+mj-lt"/>
                <a:ea typeface="Times New Roman" panose="02020603050405020304" pitchFamily="18" charset="0"/>
                <a:cs typeface="Times New Roman" panose="02020603050405020304" pitchFamily="18" charset="0"/>
              </a:rPr>
              <a:t>ariou</a:t>
            </a:r>
          </a:p>
          <a:p>
            <a:pPr lvl="1">
              <a:buFont typeface="Arial" panose="020B0604020202020204" pitchFamily="34" charset="0"/>
              <a:buChar char="•"/>
            </a:pPr>
            <a:r>
              <a:rPr lang="en-US" sz="1400" dirty="0">
                <a:solidFill>
                  <a:schemeClr val="accent4"/>
                </a:solidFill>
                <a:effectLst/>
                <a:latin typeface="+mj-lt"/>
                <a:ea typeface="Calibri" panose="020F0502020204030204" pitchFamily="34" charset="0"/>
                <a:cs typeface="Times New Roman" panose="02020603050405020304" pitchFamily="18" charset="0"/>
              </a:rPr>
              <a:t>1155r0	Ultra-Low Latency with Wi-Fi, Sigurd Schelstraete (</a:t>
            </a:r>
            <a:r>
              <a:rPr lang="en-US" sz="1400" dirty="0" err="1">
                <a:solidFill>
                  <a:schemeClr val="accent4"/>
                </a:solidFill>
                <a:effectLst/>
                <a:latin typeface="+mj-lt"/>
                <a:ea typeface="Calibri" panose="020F0502020204030204" pitchFamily="34" charset="0"/>
                <a:cs typeface="Times New Roman" panose="02020603050405020304" pitchFamily="18" charset="0"/>
              </a:rPr>
              <a:t>MaxLinear</a:t>
            </a:r>
            <a:r>
              <a:rPr lang="en-US" sz="1400" dirty="0">
                <a:solidFill>
                  <a:schemeClr val="accent4"/>
                </a:solidFill>
                <a:effectLst/>
                <a:latin typeface="+mj-lt"/>
                <a:ea typeface="Calibri" panose="020F0502020204030204" pitchFamily="34" charset="0"/>
                <a:cs typeface="Times New Roman" panose="02020603050405020304" pitchFamily="18" charset="0"/>
              </a:rPr>
              <a:t>)</a:t>
            </a:r>
          </a:p>
          <a:p>
            <a:pPr lvl="1">
              <a:buFont typeface="Arial" panose="020B0604020202020204" pitchFamily="34" charset="0"/>
              <a:buChar char="•"/>
            </a:pPr>
            <a:r>
              <a:rPr lang="en-US" sz="1400" dirty="0">
                <a:solidFill>
                  <a:schemeClr val="accent4"/>
                </a:solidFill>
                <a:effectLst/>
                <a:latin typeface="+mj-lt"/>
                <a:ea typeface="Calibri" panose="020F0502020204030204" pitchFamily="34" charset="0"/>
                <a:cs typeface="Times New Roman" panose="02020603050405020304" pitchFamily="18" charset="0"/>
              </a:rPr>
              <a:t>0798r0	Low latency traffic report, Yongho Seok</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0936r0	Medium efficient scheduled channel access, Dmitry (Intel)</a:t>
            </a:r>
          </a:p>
          <a:p>
            <a:pPr lvl="0">
              <a:buFont typeface="Arial" panose="020B0604020202020204" pitchFamily="34" charset="0"/>
              <a:buChar char="•"/>
            </a:pP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chemeClr val="accent4"/>
                </a:solidFill>
              </a:rPr>
              <a:t>0843r0	Considerations on Dynamic Subchannel Operation, Liuming Lu</a:t>
            </a:r>
          </a:p>
          <a:p>
            <a:pPr lvl="1">
              <a:buFont typeface="Arial" panose="020B0604020202020204" pitchFamily="34" charset="0"/>
              <a:buChar char="•"/>
            </a:pPr>
            <a:r>
              <a:rPr lang="en-GB" sz="1400" dirty="0">
                <a:solidFill>
                  <a:schemeClr val="accent4"/>
                </a:solidFill>
              </a:rPr>
              <a:t>1099r0	Vendor Specific SIG field, Brian Hart (Cisco Systems)</a:t>
            </a:r>
          </a:p>
          <a:p>
            <a:pPr lvl="1">
              <a:buFont typeface="Arial" panose="020B0604020202020204" pitchFamily="34" charset="0"/>
              <a:buChar char="•"/>
            </a:pPr>
            <a:r>
              <a:rPr lang="en-GB" sz="1400" dirty="0">
                <a:solidFill>
                  <a:schemeClr val="accent4"/>
                </a:solidFill>
              </a:rPr>
              <a:t>1100r0	Low Power and Long Range Preamble, Brian Hart (Cisco Systems)</a:t>
            </a:r>
          </a:p>
          <a:p>
            <a:pPr lvl="1">
              <a:buFont typeface="Arial" panose="020B0604020202020204" pitchFamily="34" charset="0"/>
              <a:buChar char="•"/>
            </a:pPr>
            <a:r>
              <a:rPr lang="en-GB" sz="1400" dirty="0">
                <a:solidFill>
                  <a:schemeClr val="accent4"/>
                </a:solidFill>
              </a:rPr>
              <a:t>1115r0	CFO Impact and Pilot Design for </a:t>
            </a:r>
            <a:r>
              <a:rPr lang="en-GB" sz="1400" dirty="0" err="1">
                <a:solidFill>
                  <a:schemeClr val="accent4"/>
                </a:solidFill>
              </a:rPr>
              <a:t>dRU</a:t>
            </a:r>
            <a:r>
              <a:rPr lang="en-GB" sz="1400" dirty="0">
                <a:solidFill>
                  <a:schemeClr val="accent4"/>
                </a:solidFill>
              </a:rPr>
              <a:t>, Eunsung Park, LG Electronics</a:t>
            </a:r>
          </a:p>
          <a:p>
            <a:pPr lvl="1">
              <a:buFont typeface="Arial" panose="020B0604020202020204" pitchFamily="34" charset="0"/>
              <a:buChar char="•"/>
            </a:pPr>
            <a:r>
              <a:rPr lang="en-GB" sz="1400" dirty="0">
                <a:solidFill>
                  <a:schemeClr val="accent4"/>
                </a:solidFill>
              </a:rPr>
              <a:t>1117r0	CFO </a:t>
            </a:r>
            <a:r>
              <a:rPr lang="en-GB" sz="1400" dirty="0" err="1">
                <a:solidFill>
                  <a:schemeClr val="accent4"/>
                </a:solidFill>
              </a:rPr>
              <a:t>dRU</a:t>
            </a:r>
            <a:r>
              <a:rPr lang="en-GB" sz="1400" dirty="0">
                <a:solidFill>
                  <a:schemeClr val="accent4"/>
                </a:solidFill>
              </a:rPr>
              <a:t> </a:t>
            </a:r>
            <a:r>
              <a:rPr lang="en-GB" sz="1400" dirty="0" err="1">
                <a:solidFill>
                  <a:schemeClr val="accent4"/>
                </a:solidFill>
              </a:rPr>
              <a:t>Signaling</a:t>
            </a:r>
            <a:r>
              <a:rPr lang="en-GB" sz="1400" dirty="0">
                <a:solidFill>
                  <a:schemeClr val="accent4"/>
                </a:solidFill>
              </a:rPr>
              <a:t> for UHR, Eunsung Park, LG Electronics</a:t>
            </a:r>
          </a:p>
          <a:p>
            <a:pPr lvl="1">
              <a:buFont typeface="Arial" panose="020B0604020202020204" pitchFamily="34" charset="0"/>
              <a:buChar char="•"/>
            </a:pPr>
            <a:r>
              <a:rPr lang="en-US" sz="1400" dirty="0">
                <a:solidFill>
                  <a:schemeClr val="accent4"/>
                </a:solidFill>
                <a:effectLst/>
                <a:latin typeface="+mj-lt"/>
                <a:ea typeface="Calibri" panose="020F0502020204030204" pitchFamily="34" charset="0"/>
                <a:cs typeface="Times New Roman" panose="02020603050405020304" pitchFamily="18" charset="0"/>
              </a:rPr>
              <a:t>0936r0	Medium efficient scheduled channel access, Dmitry (Intel)</a:t>
            </a:r>
          </a:p>
          <a:p>
            <a:pPr lvl="1">
              <a:buFont typeface="Arial" panose="020B0604020202020204" pitchFamily="34" charset="0"/>
              <a:buChar char="•"/>
            </a:pPr>
            <a:r>
              <a:rPr lang="en-US" sz="1400" dirty="0">
                <a:solidFill>
                  <a:schemeClr val="accent4"/>
                </a:solidFill>
              </a:rPr>
              <a:t>0799r0	Low latency out-of-order delivery, Yongho Seok</a:t>
            </a:r>
          </a:p>
          <a:p>
            <a:pPr lvl="1">
              <a:buFont typeface="Arial" panose="020B0604020202020204" pitchFamily="34" charset="0"/>
              <a:buChar char="•"/>
            </a:pPr>
            <a:endParaRPr lang="en-GB" sz="1400" dirty="0"/>
          </a:p>
          <a:p>
            <a:pPr lvl="1">
              <a:buFont typeface="Arial" panose="020B0604020202020204" pitchFamily="34" charset="0"/>
              <a:buChar char="•"/>
            </a:pP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06587"/>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PAR: process of other WG’s comments</a:t>
            </a:r>
          </a:p>
          <a:p>
            <a:pPr>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chemeClr val="accent4"/>
                </a:solidFill>
              </a:rPr>
              <a:t>0797r0	Non-primary channel access, Yongho Seok</a:t>
            </a:r>
          </a:p>
          <a:p>
            <a:pPr lvl="1">
              <a:buFont typeface="Arial" panose="020B0604020202020204" pitchFamily="34" charset="0"/>
              <a:buChar char="•"/>
            </a:pPr>
            <a:r>
              <a:rPr lang="en-GB" sz="1400" dirty="0">
                <a:solidFill>
                  <a:schemeClr val="accent4"/>
                </a:solidFill>
              </a:rPr>
              <a:t>0961r0	UHR secondary channel access, Minyoung Park (Intel)</a:t>
            </a:r>
          </a:p>
          <a:p>
            <a:pPr lvl="1">
              <a:buFont typeface="Arial" panose="020B0604020202020204" pitchFamily="34" charset="0"/>
              <a:buChar char="•"/>
            </a:pPr>
            <a:r>
              <a:rPr lang="en-GB" sz="1400" dirty="0">
                <a:solidFill>
                  <a:schemeClr val="accent4"/>
                </a:solidFill>
              </a:rPr>
              <a:t>0962r0	UHR secondary channel access evaluation, Dibakar Das (Intel)</a:t>
            </a:r>
          </a:p>
          <a:p>
            <a:pPr lvl="1">
              <a:buFont typeface="Arial" panose="020B0604020202020204" pitchFamily="34" charset="0"/>
              <a:buChar char="•"/>
            </a:pPr>
            <a:r>
              <a:rPr lang="en-US" sz="1400" dirty="0">
                <a:solidFill>
                  <a:schemeClr val="accent4"/>
                </a:solidFill>
              </a:rPr>
              <a:t>1112r0	Thoughts on Secondary Channel Access, </a:t>
            </a:r>
            <a:r>
              <a:rPr lang="en-US" sz="1400" dirty="0" err="1">
                <a:solidFill>
                  <a:schemeClr val="accent4"/>
                </a:solidFill>
              </a:rPr>
              <a:t>Insun</a:t>
            </a:r>
            <a:r>
              <a:rPr lang="en-US" sz="1400" dirty="0">
                <a:solidFill>
                  <a:schemeClr val="accent4"/>
                </a:solidFill>
              </a:rPr>
              <a:t> Jang, LG Electronics</a:t>
            </a:r>
          </a:p>
          <a:p>
            <a:pPr lvl="1">
              <a:buFont typeface="Arial" panose="020B0604020202020204" pitchFamily="34" charset="0"/>
              <a:buChar char="•"/>
            </a:pPr>
            <a:r>
              <a:rPr lang="en-US" sz="1400" dirty="0">
                <a:solidFill>
                  <a:schemeClr val="accent4"/>
                </a:solidFill>
              </a:rPr>
              <a:t>1288r0	Non-primary Channel Utilization Follow-up, Sindhu Verma</a:t>
            </a:r>
          </a:p>
          <a:p>
            <a:pPr lvl="1">
              <a:buFont typeface="Arial" panose="020B0604020202020204" pitchFamily="34" charset="0"/>
              <a:buChar char="•"/>
            </a:pPr>
            <a:endParaRPr lang="en-GB" sz="1200" dirty="0"/>
          </a:p>
          <a:p>
            <a:pPr lvl="0">
              <a:buFont typeface="Arial" panose="020B0604020202020204" pitchFamily="34" charset="0"/>
              <a:buChar char="•"/>
            </a:pPr>
            <a:r>
              <a:rPr lang="en-US" sz="1600" dirty="0"/>
              <a:t>Goals for September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 11-23/480r3 &lt;</a:t>
            </a:r>
            <a:r>
              <a:rPr lang="en-GB" sz="2000" dirty="0">
                <a:hlinkClick r:id="rId2"/>
              </a:rPr>
              <a:t>https://mentor.ieee.org/802.11/dcn/23/11-23-0480-03-0uhr-uhr-proposed-par.pdf</a:t>
            </a:r>
            <a:r>
              <a:rPr lang="en-GB" sz="2000" dirty="0"/>
              <a: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lvl="0" indent="0">
              <a:buNone/>
            </a:pPr>
            <a:r>
              <a:rPr lang="en-GB" sz="2000" dirty="0"/>
              <a:t>Moved: 	Ross Jian Yu			Seconded: 	Rolf de Vegt</a:t>
            </a:r>
          </a:p>
          <a:p>
            <a:pPr marL="0" lvl="0" indent="0">
              <a:buNone/>
            </a:pPr>
            <a:r>
              <a:rPr lang="en-GB" sz="2000" dirty="0"/>
              <a:t>Result:130Y, 4N, 11A</a:t>
            </a:r>
            <a:endParaRPr lang="en-CA" sz="2000" dirty="0"/>
          </a:p>
          <a:p>
            <a:endParaRPr lang="en-US"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30</a:t>
            </a:fld>
            <a:endParaRPr lang="en-GB" altLang="en-US"/>
          </a:p>
        </p:txBody>
      </p:sp>
      <p:sp>
        <p:nvSpPr>
          <p:cNvPr id="7" name="Footer Placeholder 4">
            <a:extLst>
              <a:ext uri="{FF2B5EF4-FFF2-40B4-BE49-F238E27FC236}">
                <a16:creationId xmlns:a16="http://schemas.microsoft.com/office/drawing/2014/main" id="{7952ED3E-C042-A394-F49D-89AD8FB2B434}"/>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34466382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a:xfrm>
            <a:off x="685800" y="1982787"/>
            <a:ext cx="7770813" cy="4113213"/>
          </a:xfrm>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11-23/0079r10 &lt;</a:t>
            </a:r>
            <a:r>
              <a:rPr lang="en-GB" sz="2000" dirty="0">
                <a:hlinkClick r:id="rId2"/>
              </a:rPr>
              <a:t>https://mentor.ieee.org/802.11/dcn/23/11-23-0079-10-0uhr-uhr-draft-proposed-csd.docx</a:t>
            </a:r>
            <a:r>
              <a:rPr lang="en-GB" sz="2000" dirty="0"/>
              <a:t>&gt;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Ross Jian Yu			 Seconded: 	Akira Kishida</a:t>
            </a:r>
          </a:p>
          <a:p>
            <a:pPr marL="0" indent="0">
              <a:buNone/>
            </a:pPr>
            <a:r>
              <a:rPr lang="en-GB" sz="2000" dirty="0"/>
              <a:t>Result:	129Y, 0N, 11A</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31</a:t>
            </a:fld>
            <a:endParaRPr lang="en-GB" altLang="en-US"/>
          </a:p>
        </p:txBody>
      </p:sp>
      <p:sp>
        <p:nvSpPr>
          <p:cNvPr id="7" name="Footer Placeholder 4">
            <a:extLst>
              <a:ext uri="{FF2B5EF4-FFF2-40B4-BE49-F238E27FC236}">
                <a16:creationId xmlns:a16="http://schemas.microsoft.com/office/drawing/2014/main" id="{DBF0B559-6070-B55E-E821-7C0754714709}"/>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42535424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September</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Technical submissions and discussion on the different PAR KPIs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sz="1800" dirty="0"/>
              <a:t>July 24</a:t>
            </a:r>
            <a:r>
              <a:rPr lang="en-US" sz="1800" baseline="30000" dirty="0"/>
              <a:t>th	</a:t>
            </a:r>
            <a:r>
              <a:rPr lang="en-US" sz="1800" dirty="0"/>
              <a:t>10am-12pm ET</a:t>
            </a:r>
          </a:p>
          <a:p>
            <a:pPr>
              <a:buFont typeface="Arial" panose="020B0604020202020204" pitchFamily="34" charset="0"/>
              <a:buChar char="•"/>
            </a:pPr>
            <a:r>
              <a:rPr lang="en-US" sz="1800" dirty="0"/>
              <a:t>July 31</a:t>
            </a:r>
            <a:r>
              <a:rPr lang="en-US" sz="1800" baseline="30000" dirty="0"/>
              <a:t>st</a:t>
            </a:r>
            <a:r>
              <a:rPr lang="en-US" sz="1800" dirty="0"/>
              <a:t> </a:t>
            </a:r>
            <a:r>
              <a:rPr lang="en-US" sz="1800" baseline="30000" dirty="0"/>
              <a:t>	</a:t>
            </a:r>
            <a:r>
              <a:rPr lang="en-US" sz="1800" dirty="0"/>
              <a:t>10am-12pm ET</a:t>
            </a:r>
          </a:p>
          <a:p>
            <a:pPr>
              <a:buFont typeface="Arial" panose="020B0604020202020204" pitchFamily="34" charset="0"/>
              <a:buChar char="•"/>
            </a:pPr>
            <a:r>
              <a:rPr lang="en-US" sz="1800" dirty="0"/>
              <a:t>August 7</a:t>
            </a:r>
            <a:r>
              <a:rPr lang="en-US" sz="1800" baseline="30000" dirty="0"/>
              <a:t>th</a:t>
            </a:r>
            <a:r>
              <a:rPr lang="en-US" sz="1800" dirty="0"/>
              <a:t>	</a:t>
            </a:r>
            <a:r>
              <a:rPr lang="en-US" sz="1800" baseline="30000" dirty="0"/>
              <a:t>	</a:t>
            </a:r>
            <a:r>
              <a:rPr lang="en-US" sz="1800" dirty="0"/>
              <a:t>10am-12pm ET</a:t>
            </a:r>
          </a:p>
          <a:p>
            <a:pPr>
              <a:buFont typeface="Arial" panose="020B0604020202020204" pitchFamily="34" charset="0"/>
              <a:buChar char="•"/>
            </a:pPr>
            <a:r>
              <a:rPr lang="en-US" sz="1800" dirty="0"/>
              <a:t>August 14</a:t>
            </a:r>
            <a:r>
              <a:rPr lang="en-US" sz="1800" baseline="30000" dirty="0"/>
              <a:t>th	</a:t>
            </a:r>
            <a:r>
              <a:rPr lang="en-US" sz="1800" dirty="0"/>
              <a:t>10am-12pm ET</a:t>
            </a:r>
          </a:p>
          <a:p>
            <a:pPr>
              <a:buFont typeface="Arial" panose="020B0604020202020204" pitchFamily="34" charset="0"/>
              <a:buChar char="•"/>
            </a:pPr>
            <a:r>
              <a:rPr lang="en-US" sz="1800" dirty="0"/>
              <a:t>August 21</a:t>
            </a:r>
            <a:r>
              <a:rPr lang="en-US" sz="1800" baseline="30000" dirty="0"/>
              <a:t>st</a:t>
            </a:r>
            <a:r>
              <a:rPr lang="en-US" sz="1800" dirty="0"/>
              <a:t> </a:t>
            </a:r>
            <a:r>
              <a:rPr lang="en-US" sz="1800" baseline="30000" dirty="0"/>
              <a:t>	</a:t>
            </a:r>
            <a:r>
              <a:rPr lang="en-US" sz="1800" dirty="0"/>
              <a:t>10am-12pm ET</a:t>
            </a:r>
          </a:p>
          <a:p>
            <a:pPr>
              <a:buFont typeface="Arial" panose="020B0604020202020204" pitchFamily="34" charset="0"/>
              <a:buChar char="•"/>
            </a:pPr>
            <a:r>
              <a:rPr lang="en-US" sz="1800" dirty="0"/>
              <a:t>August 28</a:t>
            </a:r>
            <a:r>
              <a:rPr lang="en-US" sz="1800" baseline="30000" dirty="0"/>
              <a:t>th	</a:t>
            </a:r>
            <a:r>
              <a:rPr lang="en-US" sz="1800" dirty="0"/>
              <a:t>10am-12pm ET</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122107</TotalTime>
  <Words>3771</Words>
  <Application>Microsoft Office PowerPoint</Application>
  <PresentationFormat>On-screen Show (4:3)</PresentationFormat>
  <Paragraphs>461</Paragraphs>
  <Slides>33</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Monotype Sorts</vt:lpstr>
      <vt:lpstr>Times New Roman</vt:lpstr>
      <vt:lpstr>Wingdings</vt:lpstr>
      <vt:lpstr>Office Theme</vt:lpstr>
      <vt:lpstr>Document</vt:lpstr>
      <vt:lpstr>UHR Study Group July 2023 Meeting Agenda</vt:lpstr>
      <vt:lpstr>Registration for the July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Monday Agenda–PM2</vt:lpstr>
      <vt:lpstr>Approve SG minutes</vt:lpstr>
      <vt:lpstr>Tuesday Agenda–PM3</vt:lpstr>
      <vt:lpstr>PAR and CSD Comment Responses motion</vt:lpstr>
      <vt:lpstr>PAR Approval Motion</vt:lpstr>
      <vt:lpstr>CSD Approval Motion</vt:lpstr>
      <vt:lpstr>Liaison response to WFA re energy efficiency</vt:lpstr>
      <vt:lpstr>Wednesday Agenda–AM1</vt:lpstr>
      <vt:lpstr>Thursday Agenda–AM2</vt:lpstr>
      <vt:lpstr>Thursday Agenda-PM2</vt:lpstr>
      <vt:lpstr>PAR Approval Motion</vt:lpstr>
      <vt:lpstr>CSD Approval Motion</vt:lpstr>
      <vt:lpstr>Goals for September</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1437</cp:revision>
  <cp:lastPrinted>1601-01-01T00:00:00Z</cp:lastPrinted>
  <dcterms:created xsi:type="dcterms:W3CDTF">2017-01-26T15:28:16Z</dcterms:created>
  <dcterms:modified xsi:type="dcterms:W3CDTF">2023-07-13T18:53:29Z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