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273" r:id="rId4"/>
    <p:sldId id="282" r:id="rId5"/>
    <p:sldId id="295" r:id="rId6"/>
    <p:sldId id="293" r:id="rId7"/>
    <p:sldId id="280" r:id="rId8"/>
    <p:sldId id="283" r:id="rId9"/>
    <p:sldId id="265" r:id="rId10"/>
    <p:sldId id="291" r:id="rId11"/>
    <p:sldId id="262" r:id="rId12"/>
    <p:sldId id="270" r:id="rId13"/>
    <p:sldId id="272" r:id="rId14"/>
    <p:sldId id="271" r:id="rId15"/>
    <p:sldId id="284" r:id="rId16"/>
    <p:sldId id="286" r:id="rId17"/>
    <p:sldId id="263" r:id="rId18"/>
    <p:sldId id="287" r:id="rId19"/>
    <p:sldId id="288" r:id="rId20"/>
    <p:sldId id="289" r:id="rId21"/>
    <p:sldId id="296" r:id="rId22"/>
    <p:sldId id="290" r:id="rId23"/>
    <p:sldId id="294" r:id="rId24"/>
    <p:sldId id="264" r:id="rId25"/>
    <p:sldId id="274" r:id="rId26"/>
    <p:sldId id="275" r:id="rId27"/>
    <p:sldId id="276" r:id="rId28"/>
    <p:sldId id="277" r:id="rId29"/>
    <p:sldId id="278" r:id="rId30"/>
    <p:sldId id="279"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BDB79A9-EAB5-5D42-B342-AC056859DC8B}">
          <p14:sldIdLst>
            <p14:sldId id="256"/>
            <p14:sldId id="257"/>
            <p14:sldId id="273"/>
          </p14:sldIdLst>
        </p14:section>
        <p14:section name="Opening formalities" id="{DDDCECB2-F6E5-5C40-8DA7-C3D9309B3A65}">
          <p14:sldIdLst>
            <p14:sldId id="282"/>
            <p14:sldId id="295"/>
            <p14:sldId id="293"/>
            <p14:sldId id="280"/>
            <p14:sldId id="283"/>
          </p14:sldIdLst>
        </p14:section>
        <p14:section name="Announcements" id="{0168461E-3498-2943-A5C8-BBB4A4EAA4B3}">
          <p14:sldIdLst>
            <p14:sldId id="265"/>
            <p14:sldId id="291"/>
            <p14:sldId id="262"/>
          </p14:sldIdLst>
        </p14:section>
        <p14:section name="Coex modus operandi" id="{1F276605-B1B1-F146-A0CE-2868CD088B10}">
          <p14:sldIdLst>
            <p14:sldId id="270"/>
            <p14:sldId id="272"/>
            <p14:sldId id="271"/>
          </p14:sldIdLst>
        </p14:section>
        <p14:section name="Submissions &amp; Technical discussion items" id="{A23396F0-FE48-5241-AD42-CD7FC4C1B590}">
          <p14:sldIdLst>
            <p14:sldId id="284"/>
          </p14:sldIdLst>
        </p14:section>
        <p14:section name="Administrative Items" id="{B2829F23-0F8B-A840-A65D-B3616032ABA1}">
          <p14:sldIdLst>
            <p14:sldId id="286"/>
            <p14:sldId id="263"/>
            <p14:sldId id="287"/>
          </p14:sldIdLst>
        </p14:section>
        <p14:section name="Old Business" id="{1A4DBCD4-0727-1D47-BC17-C958B627ECFA}">
          <p14:sldIdLst>
            <p14:sldId id="288"/>
          </p14:sldIdLst>
        </p14:section>
        <p14:section name="New Business" id="{0F8AA791-162D-3F42-9CCB-5E928205D796}">
          <p14:sldIdLst>
            <p14:sldId id="289"/>
            <p14:sldId id="296"/>
          </p14:sldIdLst>
        </p14:section>
        <p14:section name="Adjourn" id="{654319BA-B1AE-DA43-A450-EF56C3224958}">
          <p14:sldIdLst>
            <p14:sldId id="290"/>
          </p14:sldIdLst>
        </p14:section>
        <p14:section name="Annex" id="{765DABFB-F3D4-AC4C-817B-ED9E971F2A3B}">
          <p14:sldIdLst>
            <p14:sldId id="294"/>
            <p14:sldId id="264"/>
            <p14:sldId id="274"/>
            <p14:sldId id="275"/>
            <p14:sldId id="276"/>
            <p14:sldId id="277"/>
            <p14:sldId id="278"/>
            <p14:sldId id="27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232" autoAdjust="0"/>
    <p:restoredTop sz="94660"/>
  </p:normalViewPr>
  <p:slideViewPr>
    <p:cSldViewPr>
      <p:cViewPr varScale="1">
        <p:scale>
          <a:sx n="121" d="100"/>
          <a:sy n="121" d="100"/>
        </p:scale>
        <p:origin x="192" y="32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802.11-23/0973</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July 2023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Marc Emmelmann (SELF)</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802.11-23/0973</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July 2023</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Marc Emmelmann (SELF)</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802.11-23/0973</a:t>
            </a:r>
          </a:p>
        </p:txBody>
      </p:sp>
      <p:sp>
        <p:nvSpPr>
          <p:cNvPr id="5" name="Rectangle 3"/>
          <p:cNvSpPr>
            <a:spLocks noGrp="1" noChangeArrowheads="1"/>
          </p:cNvSpPr>
          <p:nvPr>
            <p:ph type="dt"/>
          </p:nvPr>
        </p:nvSpPr>
        <p:spPr>
          <a:ln/>
        </p:spPr>
        <p:txBody>
          <a:bodyPr/>
          <a:lstStyle/>
          <a:p>
            <a:r>
              <a:rPr lang="en-GB"/>
              <a:t>July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802.11-23/0973</a:t>
            </a:r>
          </a:p>
        </p:txBody>
      </p:sp>
      <p:sp>
        <p:nvSpPr>
          <p:cNvPr id="5" name="Rectangle 3"/>
          <p:cNvSpPr>
            <a:spLocks noGrp="1" noChangeArrowheads="1"/>
          </p:cNvSpPr>
          <p:nvPr>
            <p:ph type="dt"/>
          </p:nvPr>
        </p:nvSpPr>
        <p:spPr>
          <a:ln/>
        </p:spPr>
        <p:txBody>
          <a:bodyPr/>
          <a:lstStyle/>
          <a:p>
            <a:r>
              <a:rPr lang="en-GB"/>
              <a:t>July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802.11-23/0973</a:t>
            </a:r>
          </a:p>
        </p:txBody>
      </p:sp>
      <p:sp>
        <p:nvSpPr>
          <p:cNvPr id="5" name="Rectangle 3"/>
          <p:cNvSpPr>
            <a:spLocks noGrp="1" noChangeArrowheads="1"/>
          </p:cNvSpPr>
          <p:nvPr>
            <p:ph type="dt"/>
          </p:nvPr>
        </p:nvSpPr>
        <p:spPr>
          <a:ln/>
        </p:spPr>
        <p:txBody>
          <a:bodyPr/>
          <a:lstStyle/>
          <a:p>
            <a:r>
              <a:rPr lang="en-GB"/>
              <a:t>July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802.11-23/0973</a:t>
            </a:r>
          </a:p>
        </p:txBody>
      </p:sp>
      <p:sp>
        <p:nvSpPr>
          <p:cNvPr id="5" name="Rectangle 3"/>
          <p:cNvSpPr>
            <a:spLocks noGrp="1" noChangeArrowheads="1"/>
          </p:cNvSpPr>
          <p:nvPr>
            <p:ph type="dt"/>
          </p:nvPr>
        </p:nvSpPr>
        <p:spPr>
          <a:ln/>
        </p:spPr>
        <p:txBody>
          <a:bodyPr/>
          <a:lstStyle/>
          <a:p>
            <a:r>
              <a:rPr lang="en-GB"/>
              <a:t>July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802.11-23/0973</a:t>
            </a:r>
          </a:p>
        </p:txBody>
      </p:sp>
      <p:sp>
        <p:nvSpPr>
          <p:cNvPr id="5" name="Rectangle 3"/>
          <p:cNvSpPr>
            <a:spLocks noGrp="1" noChangeArrowheads="1"/>
          </p:cNvSpPr>
          <p:nvPr>
            <p:ph type="dt"/>
          </p:nvPr>
        </p:nvSpPr>
        <p:spPr>
          <a:ln/>
        </p:spPr>
        <p:txBody>
          <a:bodyPr/>
          <a:lstStyle/>
          <a:p>
            <a:r>
              <a:rPr lang="en-GB"/>
              <a:t>July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July 2023</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July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GB"/>
              <a:t>July 2023</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July 2023</a:t>
            </a:r>
          </a:p>
        </p:txBody>
      </p:sp>
      <p:sp>
        <p:nvSpPr>
          <p:cNvPr id="6" name="Footer Placeholder 5"/>
          <p:cNvSpPr>
            <a:spLocks noGrp="1"/>
          </p:cNvSpPr>
          <p:nvPr>
            <p:ph type="ftr" idx="11"/>
          </p:nvPr>
        </p:nvSpPr>
        <p:spPr/>
        <p:txBody>
          <a:bodyPr/>
          <a:lstStyle>
            <a:lvl1pPr>
              <a:defRPr/>
            </a:lvl1pPr>
          </a:lstStyle>
          <a:p>
            <a:r>
              <a:rPr lang="en-GB"/>
              <a:t>Marc Emmelmann (SELF)</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July 2023</a:t>
            </a:r>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Marc Emmelmann (SELF)</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July 2023</a:t>
            </a:r>
          </a:p>
        </p:txBody>
      </p:sp>
      <p:sp>
        <p:nvSpPr>
          <p:cNvPr id="4" name="Footer Placeholder 3"/>
          <p:cNvSpPr>
            <a:spLocks noGrp="1"/>
          </p:cNvSpPr>
          <p:nvPr>
            <p:ph type="ftr" idx="11"/>
          </p:nvPr>
        </p:nvSpPr>
        <p:spPr/>
        <p:txBody>
          <a:bodyPr/>
          <a:lstStyle>
            <a:lvl1pPr>
              <a:defRPr/>
            </a:lvl1pPr>
          </a:lstStyle>
          <a:p>
            <a:r>
              <a:rPr lang="en-GB"/>
              <a:t>Marc Emmelmann (SELF)</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July 2023</a:t>
            </a:r>
          </a:p>
        </p:txBody>
      </p:sp>
      <p:sp>
        <p:nvSpPr>
          <p:cNvPr id="3" name="Footer Placeholder 2"/>
          <p:cNvSpPr>
            <a:spLocks noGrp="1"/>
          </p:cNvSpPr>
          <p:nvPr>
            <p:ph type="ftr" idx="11"/>
          </p:nvPr>
        </p:nvSpPr>
        <p:spPr/>
        <p:txBody>
          <a:bodyPr/>
          <a:lstStyle>
            <a:lvl1pPr>
              <a:defRPr/>
            </a:lvl1pPr>
          </a:lstStyle>
          <a:p>
            <a:r>
              <a:rPr lang="en-GB"/>
              <a:t>Marc Emmelmann (SELF)</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July 2023</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July 2023</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July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802.11-23/0973r1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eb.cvent.com/event/c50eaa77-9484-4a50-9d20-378149a0ecb6/summary"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hyperlink" Target="http://www.ieee802.org/11/private/ETSI_documents/BRA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eeesa.webex.com/ieeesa/j.php?MTID=m30ad811e7463d13ccd1418250e9f4cd6"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Coex</a:t>
            </a:r>
            <a:r>
              <a:rPr lang="en-GB" dirty="0"/>
              <a:t> SC -- Coexistence</a:t>
            </a:r>
          </a:p>
        </p:txBody>
      </p:sp>
      <p:sp>
        <p:nvSpPr>
          <p:cNvPr id="3074" name="Rectangle 2"/>
          <p:cNvSpPr>
            <a:spLocks noGrp="1" noChangeArrowheads="1"/>
          </p:cNvSpPr>
          <p:nvPr>
            <p:ph type="subTitle" idx="1"/>
          </p:nvPr>
        </p:nvSpPr>
        <p:spPr>
          <a:xfrm>
            <a:off x="1828800" y="17938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2023-07-12</a:t>
            </a:r>
            <a:endParaRPr lang="en-GB" sz="2000" b="0" dirty="0"/>
          </a:p>
        </p:txBody>
      </p:sp>
      <p:sp>
        <p:nvSpPr>
          <p:cNvPr id="6" name="Date Placeholder 3"/>
          <p:cNvSpPr>
            <a:spLocks noGrp="1"/>
          </p:cNvSpPr>
          <p:nvPr>
            <p:ph type="dt" idx="10"/>
          </p:nvPr>
        </p:nvSpPr>
        <p:spPr/>
        <p:txBody>
          <a:bodyPr/>
          <a:lstStyle/>
          <a:p>
            <a:r>
              <a:rPr lang="en-GB"/>
              <a:t>July 2023</a:t>
            </a:r>
            <a:endParaRPr lang="en-GB" dirty="0"/>
          </a:p>
        </p:txBody>
      </p:sp>
      <p:sp>
        <p:nvSpPr>
          <p:cNvPr id="7" name="Footer Placeholder 4"/>
          <p:cNvSpPr>
            <a:spLocks noGrp="1"/>
          </p:cNvSpPr>
          <p:nvPr>
            <p:ph type="ftr" idx="11"/>
          </p:nvPr>
        </p:nvSpPr>
        <p:spPr/>
        <p:txBody>
          <a:bodyPr/>
          <a:lstStyle/>
          <a:p>
            <a:r>
              <a:rPr lang="en-GB"/>
              <a:t>Marc Emmelmann (SELF)</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574609532"/>
              </p:ext>
            </p:extLst>
          </p:nvPr>
        </p:nvGraphicFramePr>
        <p:xfrm>
          <a:off x="993775" y="2820988"/>
          <a:ext cx="10272713" cy="2333625"/>
        </p:xfrm>
        <a:graphic>
          <a:graphicData uri="http://schemas.openxmlformats.org/presentationml/2006/ole">
            <mc:AlternateContent xmlns:mc="http://schemas.openxmlformats.org/markup-compatibility/2006">
              <mc:Choice xmlns:v="urn:schemas-microsoft-com:vml" Requires="v">
                <p:oleObj name="Document" r:id="rId3" imgW="10439400" imgH="2387600" progId="Word.Document.8">
                  <p:embed/>
                </p:oleObj>
              </mc:Choice>
              <mc:Fallback>
                <p:oleObj name="Document" r:id="rId3" imgW="10439400" imgH="2387600" progId="Word.Document.8">
                  <p:embed/>
                  <p:pic>
                    <p:nvPicPr>
                      <p:cNvPr id="0" name="Picture 3"/>
                      <p:cNvPicPr>
                        <a:picLocks noChangeAspect="1" noChangeArrowheads="1"/>
                      </p:cNvPicPr>
                      <p:nvPr/>
                    </p:nvPicPr>
                    <p:blipFill>
                      <a:blip r:embed="rId4"/>
                      <a:srcRect/>
                      <a:stretch>
                        <a:fillRect/>
                      </a:stretch>
                    </p:blipFill>
                    <p:spPr bwMode="auto">
                      <a:xfrm>
                        <a:off x="993775" y="2820988"/>
                        <a:ext cx="10272713" cy="2333625"/>
                      </a:xfrm>
                      <a:prstGeom prst="rect">
                        <a:avLst/>
                      </a:prstGeom>
                      <a:noFill/>
                    </p:spPr>
                  </p:pic>
                </p:oleObj>
              </mc:Fallback>
            </mc:AlternateContent>
          </a:graphicData>
        </a:graphic>
      </p:graphicFrame>
      <p:sp>
        <p:nvSpPr>
          <p:cNvPr id="3076" name="Rectangle 4"/>
          <p:cNvSpPr>
            <a:spLocks noChangeArrowheads="1"/>
          </p:cNvSpPr>
          <p:nvPr/>
        </p:nvSpPr>
        <p:spPr bwMode="auto">
          <a:xfrm>
            <a:off x="993775" y="230316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3FCBE-9FEB-6EF3-E6E2-A0A6BBB9BD9B}"/>
              </a:ext>
            </a:extLst>
          </p:cNvPr>
          <p:cNvSpPr>
            <a:spLocks noGrp="1"/>
          </p:cNvSpPr>
          <p:nvPr>
            <p:ph type="title"/>
          </p:nvPr>
        </p:nvSpPr>
        <p:spPr/>
        <p:txBody>
          <a:bodyPr/>
          <a:lstStyle/>
          <a:p>
            <a:r>
              <a:rPr lang="en-US" dirty="0"/>
              <a:t>(2.01) Review of IEEE-SA pre-PAR meeting guidelines</a:t>
            </a:r>
          </a:p>
        </p:txBody>
      </p:sp>
      <p:sp>
        <p:nvSpPr>
          <p:cNvPr id="3" name="Content Placeholder 2">
            <a:extLst>
              <a:ext uri="{FF2B5EF4-FFF2-40B4-BE49-F238E27FC236}">
                <a16:creationId xmlns:a16="http://schemas.microsoft.com/office/drawing/2014/main" id="{9A842B55-ADA3-4397-AC1E-C16795945643}"/>
              </a:ext>
            </a:extLst>
          </p:cNvPr>
          <p:cNvSpPr>
            <a:spLocks noGrp="1"/>
          </p:cNvSpPr>
          <p:nvPr>
            <p:ph idx="1"/>
          </p:nvPr>
        </p:nvSpPr>
        <p:spPr>
          <a:xfrm>
            <a:off x="914401" y="1700808"/>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Guidelines for IEEE SA pre-PAR meetings:</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1" dirty="0">
                <a:cs typeface="+mn-cs"/>
              </a:rPr>
              <a:t>IEEE SA </a:t>
            </a:r>
            <a:r>
              <a:rPr lang="en-GB" sz="2200" b="1" dirty="0" err="1">
                <a:cs typeface="+mn-cs"/>
              </a:rPr>
              <a:t>PatCom</a:t>
            </a:r>
            <a:r>
              <a:rPr lang="en-GB" sz="2200" b="1" dirty="0">
                <a:cs typeface="+mn-cs"/>
              </a:rPr>
              <a:t> patent slides for pre-PAR meeting [2]</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 Codes of Ethics &amp; Conduct</a:t>
            </a:r>
            <a:r>
              <a:rPr lang="en-GB" sz="2200" b="1" dirty="0">
                <a:cs typeface="+mn-cs"/>
              </a:rPr>
              <a:t> [4,5]</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Participants in the IEEE-SA “individual process” shall act independently</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Fair &amp; equitable consideration of all viewpoints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as well as the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Meeting Etiquette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802.11 Operation rules for standing committees (SCs) and technical interest groups (TIGs)</a:t>
            </a:r>
          </a:p>
          <a:p>
            <a:pPr marL="0" lvl="1" indent="0">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b="1" dirty="0">
                <a:highlight>
                  <a:srgbClr val="FFFF00"/>
                </a:highlight>
                <a:cs typeface="+mn-cs"/>
              </a:rPr>
              <a:t>Present slide set 11-23/0448</a:t>
            </a:r>
          </a:p>
        </p:txBody>
      </p:sp>
      <p:sp>
        <p:nvSpPr>
          <p:cNvPr id="4" name="Slide Number Placeholder 3">
            <a:extLst>
              <a:ext uri="{FF2B5EF4-FFF2-40B4-BE49-F238E27FC236}">
                <a16:creationId xmlns:a16="http://schemas.microsoft.com/office/drawing/2014/main" id="{46028EFA-39FD-E17C-F814-C13C4ADDF60F}"/>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18BFE1FD-4ECF-84B4-9F61-5E3FCD478B0A}"/>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E27225C-E5CA-0C69-6B37-39A45CECC313}"/>
              </a:ext>
            </a:extLst>
          </p:cNvPr>
          <p:cNvSpPr>
            <a:spLocks noGrp="1"/>
          </p:cNvSpPr>
          <p:nvPr>
            <p:ph type="dt" idx="15"/>
          </p:nvPr>
        </p:nvSpPr>
        <p:spPr/>
        <p:txBody>
          <a:bodyPr/>
          <a:lstStyle/>
          <a:p>
            <a:r>
              <a:rPr lang="en-GB"/>
              <a:t>July 2023</a:t>
            </a:r>
            <a:endParaRPr lang="en-GB" dirty="0"/>
          </a:p>
        </p:txBody>
      </p:sp>
    </p:spTree>
    <p:extLst>
      <p:ext uri="{BB962C8B-B14F-4D97-AF65-F5344CB8AC3E}">
        <p14:creationId xmlns:p14="http://schemas.microsoft.com/office/powerpoint/2010/main" val="41311922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(2.02) Registration for the this 802 plenary session</a:t>
            </a:r>
          </a:p>
        </p:txBody>
      </p:sp>
      <p:sp>
        <p:nvSpPr>
          <p:cNvPr id="9218" name="Rectangle 2"/>
          <p:cNvSpPr>
            <a:spLocks noGrp="1" noChangeArrowheads="1"/>
          </p:cNvSpPr>
          <p:nvPr>
            <p:ph idx="1"/>
          </p:nvPr>
        </p:nvSpPr>
        <p:spPr>
          <a:xfrm>
            <a:off x="914401" y="1916832"/>
            <a:ext cx="10361084" cy="4113213"/>
          </a:xfrm>
          <a:ln/>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3"/>
              </a:rPr>
              <a:t>https://web.cvent.com/event/c50eaa77-9484-4a50-9d20-378149a0ecb6/summary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July 2023</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(3) </a:t>
            </a:r>
            <a:r>
              <a:rPr lang="en-US" dirty="0" err="1"/>
              <a:t>Coex</a:t>
            </a:r>
            <a:r>
              <a:rPr lang="en-US" dirty="0"/>
              <a:t> modus operandi &amp; Topics of interest</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Information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July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12</a:t>
            </a:fld>
            <a:endParaRPr lang="en-GB"/>
          </a:p>
        </p:txBody>
      </p:sp>
    </p:spTree>
    <p:extLst>
      <p:ext uri="{BB962C8B-B14F-4D97-AF65-F5344CB8AC3E}">
        <p14:creationId xmlns:p14="http://schemas.microsoft.com/office/powerpoint/2010/main" val="12218492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1DEC9-AD3D-DB33-4095-2874A86FF710}"/>
              </a:ext>
            </a:extLst>
          </p:cNvPr>
          <p:cNvSpPr>
            <a:spLocks noGrp="1"/>
          </p:cNvSpPr>
          <p:nvPr>
            <p:ph type="title"/>
          </p:nvPr>
        </p:nvSpPr>
        <p:spPr/>
        <p:txBody>
          <a:bodyPr/>
          <a:lstStyle/>
          <a:p>
            <a:r>
              <a:rPr lang="en-US" dirty="0"/>
              <a:t>(3.01) </a:t>
            </a:r>
            <a:r>
              <a:rPr lang="en-US" dirty="0" err="1"/>
              <a:t>Coex</a:t>
            </a:r>
            <a:r>
              <a:rPr lang="en-US" dirty="0"/>
              <a:t> SC is a member-contribution-driven process</a:t>
            </a:r>
          </a:p>
        </p:txBody>
      </p:sp>
      <p:sp>
        <p:nvSpPr>
          <p:cNvPr id="3" name="Content Placeholder 2">
            <a:extLst>
              <a:ext uri="{FF2B5EF4-FFF2-40B4-BE49-F238E27FC236}">
                <a16:creationId xmlns:a16="http://schemas.microsoft.com/office/drawing/2014/main" id="{14081E6C-4AF4-0443-CA45-1595E51C01B8}"/>
              </a:ext>
            </a:extLst>
          </p:cNvPr>
          <p:cNvSpPr>
            <a:spLocks noGrp="1"/>
          </p:cNvSpPr>
          <p:nvPr>
            <p:ph idx="1"/>
          </p:nvPr>
        </p:nvSpPr>
        <p:spPr/>
        <p:txBody>
          <a:bodyPr/>
          <a:lstStyle/>
          <a:p>
            <a:pPr marL="0" indent="0"/>
            <a:r>
              <a:rPr lang="en-US" dirty="0" err="1"/>
              <a:t>Coex</a:t>
            </a:r>
            <a:r>
              <a:rPr lang="en-US" dirty="0"/>
              <a:t> SC members</a:t>
            </a:r>
          </a:p>
          <a:p>
            <a:pPr>
              <a:buFont typeface="Arial" panose="020B0604020202020204" pitchFamily="34" charset="0"/>
              <a:buChar char="•"/>
            </a:pPr>
            <a:r>
              <a:rPr lang="en-US" dirty="0"/>
              <a:t>Report on topics relevant to </a:t>
            </a:r>
            <a:r>
              <a:rPr lang="en-US" dirty="0" err="1"/>
              <a:t>Coex</a:t>
            </a:r>
            <a:r>
              <a:rPr lang="en-US" dirty="0"/>
              <a:t>, which are discussed in other standard bodies</a:t>
            </a:r>
          </a:p>
          <a:p>
            <a:pPr>
              <a:buFont typeface="Arial" panose="020B0604020202020204" pitchFamily="34" charset="0"/>
              <a:buChar char="•"/>
            </a:pPr>
            <a:r>
              <a:rPr lang="en-US" dirty="0"/>
              <a:t>Act as a key driver for advancing the discussion of specific topics within </a:t>
            </a:r>
            <a:r>
              <a:rPr lang="en-US" dirty="0" err="1"/>
              <a:t>Coex</a:t>
            </a:r>
            <a:r>
              <a:rPr lang="en-US" dirty="0"/>
              <a:t> as well as in collaboration with other 802 groups</a:t>
            </a:r>
          </a:p>
          <a:p>
            <a:pPr>
              <a:buFont typeface="Arial" panose="020B0604020202020204" pitchFamily="34" charset="0"/>
              <a:buChar char="•"/>
            </a:pPr>
            <a:r>
              <a:rPr lang="en-US" dirty="0"/>
              <a:t>Act as “champions” driving the discussion of a topic of interest as identified by them</a:t>
            </a:r>
          </a:p>
          <a:p>
            <a:pPr marL="0" indent="0"/>
            <a:r>
              <a:rPr lang="en-US" dirty="0"/>
              <a:t>Leadership</a:t>
            </a:r>
          </a:p>
          <a:p>
            <a:pPr>
              <a:buFont typeface="Arial" panose="020B0604020202020204" pitchFamily="34" charset="0"/>
              <a:buChar char="•"/>
            </a:pPr>
            <a:r>
              <a:rPr lang="en-US" dirty="0"/>
              <a:t>Aims at providing forum for </a:t>
            </a:r>
            <a:r>
              <a:rPr lang="en-US" dirty="0" err="1"/>
              <a:t>coex</a:t>
            </a:r>
            <a:r>
              <a:rPr lang="en-US" dirty="0"/>
              <a:t>-related discussions driven by members</a:t>
            </a:r>
          </a:p>
          <a:p>
            <a:pPr>
              <a:buFont typeface="Arial" panose="020B0604020202020204" pitchFamily="34" charset="0"/>
              <a:buChar char="•"/>
            </a:pPr>
            <a:r>
              <a:rPr lang="en-US" dirty="0"/>
              <a:t>Suggests to agree on “topic of interests” and identify a champion driving the topic</a:t>
            </a:r>
          </a:p>
          <a:p>
            <a:pPr marL="0" indent="0"/>
            <a:endParaRPr lang="en-US" dirty="0"/>
          </a:p>
        </p:txBody>
      </p:sp>
      <p:sp>
        <p:nvSpPr>
          <p:cNvPr id="4" name="Slide Number Placeholder 3">
            <a:extLst>
              <a:ext uri="{FF2B5EF4-FFF2-40B4-BE49-F238E27FC236}">
                <a16:creationId xmlns:a16="http://schemas.microsoft.com/office/drawing/2014/main" id="{4050EB58-D007-5B02-7116-97421D21118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C437F85-51D5-575C-239A-219B3716D19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DAF0165D-FCC5-D28E-01FB-BCCC80AB11EE}"/>
              </a:ext>
            </a:extLst>
          </p:cNvPr>
          <p:cNvSpPr>
            <a:spLocks noGrp="1"/>
          </p:cNvSpPr>
          <p:nvPr>
            <p:ph type="dt" idx="15"/>
          </p:nvPr>
        </p:nvSpPr>
        <p:spPr/>
        <p:txBody>
          <a:bodyPr/>
          <a:lstStyle/>
          <a:p>
            <a:r>
              <a:rPr lang="en-GB"/>
              <a:t>July 2023</a:t>
            </a:r>
            <a:endParaRPr lang="en-GB" dirty="0"/>
          </a:p>
        </p:txBody>
      </p:sp>
    </p:spTree>
    <p:extLst>
      <p:ext uri="{BB962C8B-B14F-4D97-AF65-F5344CB8AC3E}">
        <p14:creationId xmlns:p14="http://schemas.microsoft.com/office/powerpoint/2010/main" val="40025594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AA270-DDE3-ADC4-FAD5-C8F87879F332}"/>
              </a:ext>
            </a:extLst>
          </p:cNvPr>
          <p:cNvSpPr>
            <a:spLocks noGrp="1"/>
          </p:cNvSpPr>
          <p:nvPr>
            <p:ph type="title"/>
          </p:nvPr>
        </p:nvSpPr>
        <p:spPr/>
        <p:txBody>
          <a:bodyPr/>
          <a:lstStyle/>
          <a:p>
            <a:r>
              <a:rPr lang="en-US" dirty="0"/>
              <a:t>(3.02) </a:t>
            </a:r>
            <a:r>
              <a:rPr lang="en-US" dirty="0" err="1"/>
              <a:t>Coex</a:t>
            </a:r>
            <a:r>
              <a:rPr lang="en-US" dirty="0"/>
              <a:t> SC Topic of interest / discussion items</a:t>
            </a:r>
          </a:p>
        </p:txBody>
      </p:sp>
      <p:sp>
        <p:nvSpPr>
          <p:cNvPr id="3" name="Content Placeholder 2">
            <a:extLst>
              <a:ext uri="{FF2B5EF4-FFF2-40B4-BE49-F238E27FC236}">
                <a16:creationId xmlns:a16="http://schemas.microsoft.com/office/drawing/2014/main" id="{010C31BE-EDF3-C81B-7C6F-F155D4E46FE3}"/>
              </a:ext>
            </a:extLst>
          </p:cNvPr>
          <p:cNvSpPr>
            <a:spLocks noGrp="1"/>
          </p:cNvSpPr>
          <p:nvPr>
            <p:ph idx="1"/>
          </p:nvPr>
        </p:nvSpPr>
        <p:spPr/>
        <p:txBody>
          <a:bodyPr/>
          <a:lstStyle/>
          <a:p>
            <a:pPr marL="0" indent="0"/>
            <a:r>
              <a:rPr lang="en-US" dirty="0"/>
              <a:t>Note: names of champions per topic are </a:t>
            </a:r>
            <a:r>
              <a:rPr lang="en-US" dirty="0" err="1"/>
              <a:t>tbd</a:t>
            </a:r>
            <a:r>
              <a:rPr lang="en-US" dirty="0"/>
              <a:t>. / tbc.</a:t>
            </a:r>
          </a:p>
          <a:p>
            <a:pPr marL="0" indent="0"/>
            <a:endParaRPr lang="en-US" dirty="0"/>
          </a:p>
          <a:p>
            <a:pPr>
              <a:buFont typeface="Arial" panose="020B0604020202020204" pitchFamily="34" charset="0"/>
              <a:buChar char="•"/>
            </a:pPr>
            <a:r>
              <a:rPr lang="en-US" dirty="0"/>
              <a:t>Bluetooth – Rich Kennedy</a:t>
            </a:r>
          </a:p>
          <a:p>
            <a:pPr>
              <a:buFont typeface="Arial" panose="020B0604020202020204" pitchFamily="34" charset="0"/>
              <a:buChar char="•"/>
            </a:pPr>
            <a:r>
              <a:rPr lang="en-US" dirty="0"/>
              <a:t>ETSI BRAN</a:t>
            </a:r>
          </a:p>
          <a:p>
            <a:pPr lvl="1">
              <a:buFont typeface="Arial" panose="020B0604020202020204" pitchFamily="34" charset="0"/>
              <a:buChar char="•"/>
            </a:pPr>
            <a:r>
              <a:rPr lang="en-US" dirty="0"/>
              <a:t>General updates / watch for new issues to look after – Guido </a:t>
            </a:r>
            <a:r>
              <a:rPr lang="en-US" dirty="0" err="1"/>
              <a:t>Hiertz</a:t>
            </a:r>
            <a:endParaRPr lang="en-US" dirty="0"/>
          </a:p>
          <a:p>
            <a:pPr lvl="1">
              <a:buFont typeface="Arial" panose="020B0604020202020204" pitchFamily="34" charset="0"/>
              <a:buChar char="•"/>
            </a:pPr>
            <a:r>
              <a:rPr lang="en-US" dirty="0"/>
              <a:t>EN 303 687 (6 GHz)  &amp;  EN 301 893 (5 GHz) -- David Boldy &amp; </a:t>
            </a:r>
            <a:r>
              <a:rPr lang="en-US" dirty="0" err="1"/>
              <a:t>Menzo</a:t>
            </a:r>
            <a:r>
              <a:rPr lang="en-US" dirty="0"/>
              <a:t> </a:t>
            </a:r>
            <a:r>
              <a:rPr lang="en-US" dirty="0" err="1"/>
              <a:t>Wentink</a:t>
            </a:r>
            <a:endParaRPr lang="en-US" dirty="0"/>
          </a:p>
          <a:p>
            <a:pPr>
              <a:buFont typeface="Arial" panose="020B0604020202020204" pitchFamily="34" charset="0"/>
              <a:buChar char="•"/>
            </a:pPr>
            <a:r>
              <a:rPr lang="en-US" dirty="0"/>
              <a:t>Any other upcoming topic related to coexistence or related topics, </a:t>
            </a:r>
            <a:r>
              <a:rPr lang="en-US" dirty="0" err="1"/>
              <a:t>e.g</a:t>
            </a:r>
            <a:r>
              <a:rPr lang="en-US" dirty="0"/>
              <a:t>:</a:t>
            </a:r>
          </a:p>
          <a:p>
            <a:pPr lvl="1">
              <a:buFont typeface="Arial" panose="020B0604020202020204" pitchFamily="34" charset="0"/>
              <a:buChar char="•"/>
            </a:pPr>
            <a:r>
              <a:rPr lang="en-US" dirty="0"/>
              <a:t>Coexistence between 802.11 and 802.15 (15.4ab and 15.6ma (UWB)) – Champion needed</a:t>
            </a:r>
          </a:p>
          <a:p>
            <a:pPr>
              <a:buFont typeface="Arial" panose="020B0604020202020204" pitchFamily="34" charset="0"/>
              <a:buChar char="•"/>
            </a:pPr>
            <a:endParaRPr lang="en-US" dirty="0"/>
          </a:p>
          <a:p>
            <a:pPr>
              <a:buFont typeface="Arial" panose="020B0604020202020204" pitchFamily="34" charset="0"/>
              <a:buChar char="•"/>
            </a:pPr>
            <a:r>
              <a:rPr lang="en-US" dirty="0"/>
              <a:t>Please let the </a:t>
            </a:r>
            <a:r>
              <a:rPr lang="en-US" dirty="0" err="1"/>
              <a:t>Coex</a:t>
            </a:r>
            <a:r>
              <a:rPr lang="en-US" dirty="0"/>
              <a:t> SC Chairs know if you would like to add topics</a:t>
            </a:r>
          </a:p>
          <a:p>
            <a:pPr>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4ACB311-EC7D-5EF7-68B1-EC61A35A8957}"/>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E13C691A-2347-DB35-AB0D-99E931C491E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6E13E69-134D-3EE1-54ED-11266F3BB77E}"/>
              </a:ext>
            </a:extLst>
          </p:cNvPr>
          <p:cNvSpPr>
            <a:spLocks noGrp="1"/>
          </p:cNvSpPr>
          <p:nvPr>
            <p:ph type="dt" idx="15"/>
          </p:nvPr>
        </p:nvSpPr>
        <p:spPr/>
        <p:txBody>
          <a:bodyPr/>
          <a:lstStyle/>
          <a:p>
            <a:r>
              <a:rPr lang="en-GB"/>
              <a:t>July 2023</a:t>
            </a:r>
            <a:endParaRPr lang="en-GB" dirty="0"/>
          </a:p>
        </p:txBody>
      </p:sp>
    </p:spTree>
    <p:extLst>
      <p:ext uri="{BB962C8B-B14F-4D97-AF65-F5344CB8AC3E}">
        <p14:creationId xmlns:p14="http://schemas.microsoft.com/office/powerpoint/2010/main" val="13721367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(4) Submissions &amp; Technical discussion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July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15</a:t>
            </a:fld>
            <a:endParaRPr lang="en-GB"/>
          </a:p>
        </p:txBody>
      </p:sp>
      <p:sp>
        <p:nvSpPr>
          <p:cNvPr id="8" name="TextBox 7">
            <a:extLst>
              <a:ext uri="{FF2B5EF4-FFF2-40B4-BE49-F238E27FC236}">
                <a16:creationId xmlns:a16="http://schemas.microsoft.com/office/drawing/2014/main" id="{B3F9F478-C0DD-6B4F-BC84-876591E89482}"/>
              </a:ext>
            </a:extLst>
          </p:cNvPr>
          <p:cNvSpPr txBox="1"/>
          <p:nvPr/>
        </p:nvSpPr>
        <p:spPr>
          <a:xfrm>
            <a:off x="3048000" y="3200990"/>
            <a:ext cx="6096000" cy="461665"/>
          </a:xfrm>
          <a:prstGeom prst="rect">
            <a:avLst/>
          </a:prstGeom>
          <a:noFill/>
        </p:spPr>
        <p:txBody>
          <a:bodyPr wrap="square">
            <a:spAutoFit/>
          </a:bodyPr>
          <a:lstStyle/>
          <a:p>
            <a:r>
              <a:rPr lang="en-US" dirty="0"/>
              <a:t>Submissions &amp; Technical discussion items</a:t>
            </a:r>
          </a:p>
        </p:txBody>
      </p:sp>
    </p:spTree>
    <p:extLst>
      <p:ext uri="{BB962C8B-B14F-4D97-AF65-F5344CB8AC3E}">
        <p14:creationId xmlns:p14="http://schemas.microsoft.com/office/powerpoint/2010/main" val="13946337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(5) Administrative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July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16</a:t>
            </a:fld>
            <a:endParaRPr lang="en-GB"/>
          </a:p>
        </p:txBody>
      </p:sp>
    </p:spTree>
    <p:extLst>
      <p:ext uri="{BB962C8B-B14F-4D97-AF65-F5344CB8AC3E}">
        <p14:creationId xmlns:p14="http://schemas.microsoft.com/office/powerpoint/2010/main" val="21271683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(5.01) Planning of future meetings</a:t>
            </a:r>
          </a:p>
        </p:txBody>
      </p:sp>
      <p:sp>
        <p:nvSpPr>
          <p:cNvPr id="3" name="Content Placeholder 2"/>
          <p:cNvSpPr>
            <a:spLocks noGrp="1"/>
          </p:cNvSpPr>
          <p:nvPr>
            <p:ph idx="1"/>
          </p:nvPr>
        </p:nvSpPr>
        <p:spPr/>
        <p:txBody>
          <a:bodyPr/>
          <a:lstStyle/>
          <a:p>
            <a:r>
              <a:rPr lang="en-GB" dirty="0" err="1"/>
              <a:t>Coex</a:t>
            </a:r>
            <a:r>
              <a:rPr lang="en-GB" dirty="0"/>
              <a:t> SC SEPTEMBER 2023</a:t>
            </a:r>
          </a:p>
          <a:p>
            <a:pPr>
              <a:buFont typeface="Arial" panose="020B0604020202020204" pitchFamily="34" charset="0"/>
              <a:buChar char="•"/>
            </a:pPr>
            <a:r>
              <a:rPr lang="en-GB" dirty="0"/>
              <a:t>ETSI BRAN update (ETSI BRAN #120 is after the September meeting; potential intermediate update from ETSI BRAN #119b, 2023-09-04, electronic)</a:t>
            </a:r>
          </a:p>
          <a:p>
            <a:pPr>
              <a:buFont typeface="Arial" panose="020B0604020202020204" pitchFamily="34" charset="0"/>
              <a:buChar char="•"/>
            </a:pPr>
            <a:r>
              <a:rPr lang="en-GB" dirty="0"/>
              <a:t>Bluetooth update</a:t>
            </a:r>
          </a:p>
          <a:p>
            <a:pPr>
              <a:buFont typeface="Arial" panose="020B0604020202020204" pitchFamily="34" charset="0"/>
              <a:buChar char="•"/>
            </a:pPr>
            <a:r>
              <a:rPr lang="en-GB" dirty="0"/>
              <a:t>Update on: Effect of no-LBT NB on 802.11 devices (Carlos Aldana, Meta)</a:t>
            </a:r>
          </a:p>
          <a:p>
            <a:pPr>
              <a:buFont typeface="Arial" panose="020B0604020202020204" pitchFamily="34" charset="0"/>
              <a:buChar char="•"/>
            </a:pPr>
            <a:r>
              <a:rPr lang="en-GB" dirty="0"/>
              <a:t>Etc ….</a:t>
            </a:r>
          </a:p>
          <a:p>
            <a:pPr>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July 2023</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3CFBC-992D-81D9-C072-4229D7F8265C}"/>
              </a:ext>
            </a:extLst>
          </p:cNvPr>
          <p:cNvSpPr>
            <a:spLocks noGrp="1"/>
          </p:cNvSpPr>
          <p:nvPr>
            <p:ph type="title"/>
          </p:nvPr>
        </p:nvSpPr>
        <p:spPr/>
        <p:txBody>
          <a:bodyPr/>
          <a:lstStyle/>
          <a:p>
            <a:r>
              <a:rPr lang="en-US" dirty="0"/>
              <a:t>(5.02) Telcos</a:t>
            </a:r>
          </a:p>
        </p:txBody>
      </p:sp>
      <p:sp>
        <p:nvSpPr>
          <p:cNvPr id="3" name="Content Placeholder 2">
            <a:extLst>
              <a:ext uri="{FF2B5EF4-FFF2-40B4-BE49-F238E27FC236}">
                <a16:creationId xmlns:a16="http://schemas.microsoft.com/office/drawing/2014/main" id="{3B10A329-01D9-1FB4-F850-7C55A180647D}"/>
              </a:ext>
            </a:extLst>
          </p:cNvPr>
          <p:cNvSpPr>
            <a:spLocks noGrp="1"/>
          </p:cNvSpPr>
          <p:nvPr>
            <p:ph idx="1"/>
          </p:nvPr>
        </p:nvSpPr>
        <p:spPr/>
        <p:txBody>
          <a:bodyPr/>
          <a:lstStyle/>
          <a:p>
            <a:r>
              <a:rPr lang="en-US" dirty="0"/>
              <a:t>None</a:t>
            </a:r>
          </a:p>
        </p:txBody>
      </p:sp>
      <p:sp>
        <p:nvSpPr>
          <p:cNvPr id="4" name="Slide Number Placeholder 3">
            <a:extLst>
              <a:ext uri="{FF2B5EF4-FFF2-40B4-BE49-F238E27FC236}">
                <a16:creationId xmlns:a16="http://schemas.microsoft.com/office/drawing/2014/main" id="{3CD0B9E2-C445-73BC-B3CE-897827FAC98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9A5ED33-7377-2ADD-B23F-4BCF59A1435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88753E40-AC7B-08F3-E114-E8D4C7F97D02}"/>
              </a:ext>
            </a:extLst>
          </p:cNvPr>
          <p:cNvSpPr>
            <a:spLocks noGrp="1"/>
          </p:cNvSpPr>
          <p:nvPr>
            <p:ph type="dt" idx="15"/>
          </p:nvPr>
        </p:nvSpPr>
        <p:spPr/>
        <p:txBody>
          <a:bodyPr/>
          <a:lstStyle/>
          <a:p>
            <a:r>
              <a:rPr lang="en-GB"/>
              <a:t>July 2023</a:t>
            </a:r>
            <a:endParaRPr lang="en-GB" dirty="0"/>
          </a:p>
        </p:txBody>
      </p:sp>
    </p:spTree>
    <p:extLst>
      <p:ext uri="{BB962C8B-B14F-4D97-AF65-F5344CB8AC3E}">
        <p14:creationId xmlns:p14="http://schemas.microsoft.com/office/powerpoint/2010/main" val="8895577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(6) Old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July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19</a:t>
            </a:fld>
            <a:endParaRPr lang="en-GB"/>
          </a:p>
        </p:txBody>
      </p:sp>
    </p:spTree>
    <p:extLst>
      <p:ext uri="{BB962C8B-B14F-4D97-AF65-F5344CB8AC3E}">
        <p14:creationId xmlns:p14="http://schemas.microsoft.com/office/powerpoint/2010/main" val="3525395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Coexistence Standing Committee (</a:t>
            </a:r>
            <a:r>
              <a:rPr lang="en-GB" dirty="0" err="1"/>
              <a:t>Coex</a:t>
            </a:r>
            <a:r>
              <a:rPr lang="en-GB" dirty="0"/>
              <a:t> SC) July 2023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July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(7) New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July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20</a:t>
            </a:fld>
            <a:endParaRPr lang="en-GB"/>
          </a:p>
        </p:txBody>
      </p:sp>
      <p:sp>
        <p:nvSpPr>
          <p:cNvPr id="8" name="TextBox 7">
            <a:extLst>
              <a:ext uri="{FF2B5EF4-FFF2-40B4-BE49-F238E27FC236}">
                <a16:creationId xmlns:a16="http://schemas.microsoft.com/office/drawing/2014/main" id="{9E155C6C-7B94-EFF9-71A2-8ADD38EBE9CF}"/>
              </a:ext>
            </a:extLst>
          </p:cNvPr>
          <p:cNvSpPr txBox="1"/>
          <p:nvPr/>
        </p:nvSpPr>
        <p:spPr>
          <a:xfrm>
            <a:off x="3048000" y="3200990"/>
            <a:ext cx="6096000" cy="461665"/>
          </a:xfrm>
          <a:prstGeom prst="rect">
            <a:avLst/>
          </a:prstGeom>
          <a:noFill/>
        </p:spPr>
        <p:txBody>
          <a:bodyPr wrap="square">
            <a:spAutoFit/>
          </a:bodyPr>
          <a:lstStyle/>
          <a:p>
            <a:r>
              <a:rPr lang="en-US" dirty="0"/>
              <a:t>New Business</a:t>
            </a:r>
          </a:p>
        </p:txBody>
      </p:sp>
    </p:spTree>
    <p:extLst>
      <p:ext uri="{BB962C8B-B14F-4D97-AF65-F5344CB8AC3E}">
        <p14:creationId xmlns:p14="http://schemas.microsoft.com/office/powerpoint/2010/main" val="26654078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A9DB7-84AB-68B8-A55B-DF8F45D3190F}"/>
              </a:ext>
            </a:extLst>
          </p:cNvPr>
          <p:cNvSpPr>
            <a:spLocks noGrp="1"/>
          </p:cNvSpPr>
          <p:nvPr>
            <p:ph type="title"/>
          </p:nvPr>
        </p:nvSpPr>
        <p:spPr/>
        <p:txBody>
          <a:bodyPr/>
          <a:lstStyle/>
          <a:p>
            <a:r>
              <a:rPr lang="en-US" dirty="0"/>
              <a:t>(7.1) 802.19 request to form a study group to consider amendment to 802.19.3</a:t>
            </a:r>
          </a:p>
        </p:txBody>
      </p:sp>
      <p:sp>
        <p:nvSpPr>
          <p:cNvPr id="3" name="Content Placeholder 2">
            <a:extLst>
              <a:ext uri="{FF2B5EF4-FFF2-40B4-BE49-F238E27FC236}">
                <a16:creationId xmlns:a16="http://schemas.microsoft.com/office/drawing/2014/main" id="{D0AC5C83-4A5A-8005-545E-B4E2D16CD387}"/>
              </a:ext>
            </a:extLst>
          </p:cNvPr>
          <p:cNvSpPr>
            <a:spLocks noGrp="1"/>
          </p:cNvSpPr>
          <p:nvPr>
            <p:ph idx="1"/>
          </p:nvPr>
        </p:nvSpPr>
        <p:spPr/>
        <p:txBody>
          <a:bodyPr/>
          <a:lstStyle/>
          <a:p>
            <a:r>
              <a:rPr lang="en-US" dirty="0"/>
              <a:t>For your information</a:t>
            </a:r>
          </a:p>
          <a:p>
            <a:pPr>
              <a:buFont typeface="Arial" panose="020B0604020202020204" pitchFamily="34" charset="0"/>
              <a:buChar char="•"/>
            </a:pPr>
            <a:r>
              <a:rPr lang="en-US" dirty="0"/>
              <a:t>802.11 will request permission from the EC to form a study group to consider amendment to 802.19.3</a:t>
            </a:r>
          </a:p>
          <a:p>
            <a:pPr>
              <a:buFont typeface="Arial" panose="020B0604020202020204" pitchFamily="34" charset="0"/>
              <a:buChar char="•"/>
            </a:pPr>
            <a:r>
              <a:rPr lang="en-US" dirty="0"/>
              <a:t>Background:</a:t>
            </a:r>
          </a:p>
          <a:p>
            <a:pPr lvl="1">
              <a:buFont typeface="Arial" panose="020B0604020202020204" pitchFamily="34" charset="0"/>
              <a:buChar char="•"/>
            </a:pPr>
            <a:r>
              <a:rPr lang="en-US" dirty="0"/>
              <a:t>In Japan, Sub-1 GHz spectrum is scarce</a:t>
            </a:r>
          </a:p>
          <a:p>
            <a:pPr lvl="1">
              <a:buFont typeface="Arial" panose="020B0604020202020204" pitchFamily="34" charset="0"/>
              <a:buChar char="•"/>
            </a:pPr>
            <a:r>
              <a:rPr lang="en-US" dirty="0"/>
              <a:t>Channel access has been enhanced in IEEE Std 802.15.4 to better support utility applications in Japan by adding flexibility and alternate backoff procedure, which might have potentially affected the coexistence between 802.11ah and 802.15.4g</a:t>
            </a:r>
          </a:p>
          <a:p>
            <a:pPr lvl="1">
              <a:buFont typeface="Arial" panose="020B0604020202020204" pitchFamily="34" charset="0"/>
              <a:buChar char="•"/>
            </a:pPr>
            <a:r>
              <a:rPr lang="en-US" dirty="0"/>
              <a:t>Propose to update 802.19.3 to provide recommendations on using the new flexibility</a:t>
            </a:r>
          </a:p>
          <a:p>
            <a:pPr>
              <a:buFont typeface="Arial" panose="020B0604020202020204" pitchFamily="34" charset="0"/>
              <a:buChar char="•"/>
            </a:pPr>
            <a:r>
              <a:rPr lang="en-US" dirty="0"/>
              <a:t>Consider following this upcoming work item in .19</a:t>
            </a:r>
          </a:p>
          <a:p>
            <a:pPr>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9F0E6F2-1E1C-4BCC-8346-16741CB6DF16}"/>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F137CC47-F5C8-0C78-EF98-1A20DAAF77D7}"/>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0BEC728B-FC9C-B2B5-E973-CD819563CA10}"/>
              </a:ext>
            </a:extLst>
          </p:cNvPr>
          <p:cNvSpPr>
            <a:spLocks noGrp="1"/>
          </p:cNvSpPr>
          <p:nvPr>
            <p:ph type="dt" idx="15"/>
          </p:nvPr>
        </p:nvSpPr>
        <p:spPr/>
        <p:txBody>
          <a:bodyPr/>
          <a:lstStyle/>
          <a:p>
            <a:r>
              <a:rPr lang="en-GB"/>
              <a:t>July 2023</a:t>
            </a:r>
            <a:endParaRPr lang="en-GB" dirty="0"/>
          </a:p>
        </p:txBody>
      </p:sp>
    </p:spTree>
    <p:extLst>
      <p:ext uri="{BB962C8B-B14F-4D97-AF65-F5344CB8AC3E}">
        <p14:creationId xmlns:p14="http://schemas.microsoft.com/office/powerpoint/2010/main" val="346351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(8) Closing </a:t>
            </a:r>
            <a:r>
              <a:rPr lang="en-US" dirty="0" err="1"/>
              <a:t>formalites</a:t>
            </a:r>
            <a:endParaRPr lang="en-US" dirty="0"/>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July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22</a:t>
            </a:fld>
            <a:endParaRPr lang="en-GB"/>
          </a:p>
        </p:txBody>
      </p:sp>
    </p:spTree>
    <p:extLst>
      <p:ext uri="{BB962C8B-B14F-4D97-AF65-F5344CB8AC3E}">
        <p14:creationId xmlns:p14="http://schemas.microsoft.com/office/powerpoint/2010/main" val="42555021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05C0E-C000-FCED-4FB7-50DDB2A5D0F1}"/>
              </a:ext>
            </a:extLst>
          </p:cNvPr>
          <p:cNvSpPr>
            <a:spLocks noGrp="1"/>
          </p:cNvSpPr>
          <p:nvPr>
            <p:ph type="title"/>
          </p:nvPr>
        </p:nvSpPr>
        <p:spPr/>
        <p:txBody>
          <a:bodyPr/>
          <a:lstStyle/>
          <a:p>
            <a:r>
              <a:rPr lang="en-US" dirty="0"/>
              <a:t>(8.01) Adjourn</a:t>
            </a:r>
          </a:p>
        </p:txBody>
      </p:sp>
      <p:sp>
        <p:nvSpPr>
          <p:cNvPr id="3" name="Content Placeholder 2">
            <a:extLst>
              <a:ext uri="{FF2B5EF4-FFF2-40B4-BE49-F238E27FC236}">
                <a16:creationId xmlns:a16="http://schemas.microsoft.com/office/drawing/2014/main" id="{7302319A-5F87-766D-D5C5-7EC2430A1858}"/>
              </a:ext>
            </a:extLst>
          </p:cNvPr>
          <p:cNvSpPr>
            <a:spLocks noGrp="1"/>
          </p:cNvSpPr>
          <p:nvPr>
            <p:ph idx="1"/>
          </p:nvPr>
        </p:nvSpPr>
        <p:spPr/>
        <p:txBody>
          <a:bodyPr/>
          <a:lstStyle/>
          <a:p>
            <a:r>
              <a:rPr lang="en-US" dirty="0"/>
              <a:t>Thank you for your active participation and fruitful discussions.</a:t>
            </a:r>
          </a:p>
        </p:txBody>
      </p:sp>
      <p:sp>
        <p:nvSpPr>
          <p:cNvPr id="4" name="Slide Number Placeholder 3">
            <a:extLst>
              <a:ext uri="{FF2B5EF4-FFF2-40B4-BE49-F238E27FC236}">
                <a16:creationId xmlns:a16="http://schemas.microsoft.com/office/drawing/2014/main" id="{61FBC964-8E8B-2FD2-1BD7-C63F6B822873}"/>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658FB37-196F-7D41-850A-9DA8D1084E19}"/>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4CD3CFD-8D95-2CCB-A9B2-4BD44AA9622B}"/>
              </a:ext>
            </a:extLst>
          </p:cNvPr>
          <p:cNvSpPr>
            <a:spLocks noGrp="1"/>
          </p:cNvSpPr>
          <p:nvPr>
            <p:ph type="dt" idx="15"/>
          </p:nvPr>
        </p:nvSpPr>
        <p:spPr/>
        <p:txBody>
          <a:bodyPr/>
          <a:lstStyle/>
          <a:p>
            <a:r>
              <a:rPr lang="en-GB"/>
              <a:t>July 2023</a:t>
            </a:r>
            <a:endParaRPr lang="en-GB" dirty="0"/>
          </a:p>
        </p:txBody>
      </p:sp>
    </p:spTree>
    <p:extLst>
      <p:ext uri="{BB962C8B-B14F-4D97-AF65-F5344CB8AC3E}">
        <p14:creationId xmlns:p14="http://schemas.microsoft.com/office/powerpoint/2010/main" val="29647417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24</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July 2023</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E1901-FB1D-1295-35FF-5B21C754AEB2}"/>
              </a:ext>
            </a:extLst>
          </p:cNvPr>
          <p:cNvSpPr>
            <a:spLocks noGrp="1"/>
          </p:cNvSpPr>
          <p:nvPr>
            <p:ph type="title"/>
          </p:nvPr>
        </p:nvSpPr>
        <p:spPr/>
        <p:txBody>
          <a:bodyPr/>
          <a:lstStyle/>
          <a:p>
            <a:r>
              <a:rPr lang="en-US" dirty="0" err="1"/>
              <a:t>Coex</a:t>
            </a:r>
            <a:r>
              <a:rPr lang="en-US" dirty="0"/>
              <a:t> Scope</a:t>
            </a:r>
          </a:p>
        </p:txBody>
      </p:sp>
      <p:sp>
        <p:nvSpPr>
          <p:cNvPr id="3" name="Text Placeholder 2">
            <a:extLst>
              <a:ext uri="{FF2B5EF4-FFF2-40B4-BE49-F238E27FC236}">
                <a16:creationId xmlns:a16="http://schemas.microsoft.com/office/drawing/2014/main" id="{8E7395C8-131D-61EF-8CAC-3F41C3C5B02B}"/>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DED8F57C-1AE3-E8C6-38DF-12AB7A500C06}"/>
              </a:ext>
            </a:extLst>
          </p:cNvPr>
          <p:cNvSpPr>
            <a:spLocks noGrp="1"/>
          </p:cNvSpPr>
          <p:nvPr>
            <p:ph type="dt" idx="10"/>
          </p:nvPr>
        </p:nvSpPr>
        <p:spPr/>
        <p:txBody>
          <a:bodyPr/>
          <a:lstStyle/>
          <a:p>
            <a:r>
              <a:rPr lang="en-GB"/>
              <a:t>July 2023</a:t>
            </a:r>
          </a:p>
        </p:txBody>
      </p:sp>
      <p:sp>
        <p:nvSpPr>
          <p:cNvPr id="5" name="Footer Placeholder 4">
            <a:extLst>
              <a:ext uri="{FF2B5EF4-FFF2-40B4-BE49-F238E27FC236}">
                <a16:creationId xmlns:a16="http://schemas.microsoft.com/office/drawing/2014/main" id="{48BE077E-DBF2-C504-373D-DC008735D2DE}"/>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4228E7B-5A24-8B5D-7F66-B919AB7714A2}"/>
              </a:ext>
            </a:extLst>
          </p:cNvPr>
          <p:cNvSpPr>
            <a:spLocks noGrp="1"/>
          </p:cNvSpPr>
          <p:nvPr>
            <p:ph type="sldNum" idx="12"/>
          </p:nvPr>
        </p:nvSpPr>
        <p:spPr/>
        <p:txBody>
          <a:bodyPr/>
          <a:lstStyle/>
          <a:p>
            <a:r>
              <a:rPr lang="en-GB"/>
              <a:t>Slide </a:t>
            </a:r>
            <a:fld id="{3ABCC52B-A3F7-440B-BBF2-55191E6E7773}" type="slidenum">
              <a:rPr lang="en-GB" smtClean="0"/>
              <a:pPr/>
              <a:t>25</a:t>
            </a:fld>
            <a:endParaRPr lang="en-GB"/>
          </a:p>
        </p:txBody>
      </p:sp>
    </p:spTree>
    <p:extLst>
      <p:ext uri="{BB962C8B-B14F-4D97-AF65-F5344CB8AC3E}">
        <p14:creationId xmlns:p14="http://schemas.microsoft.com/office/powerpoint/2010/main" val="5924163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F158B-A721-E51D-CB0A-A067ED4664B2}"/>
              </a:ext>
            </a:extLst>
          </p:cNvPr>
          <p:cNvSpPr>
            <a:spLocks noGrp="1"/>
          </p:cNvSpPr>
          <p:nvPr>
            <p:ph type="title"/>
          </p:nvPr>
        </p:nvSpPr>
        <p:spPr/>
        <p:txBody>
          <a:bodyPr/>
          <a:lstStyle/>
          <a:p>
            <a:r>
              <a:rPr lang="en-US" dirty="0"/>
              <a:t>The </a:t>
            </a:r>
            <a:r>
              <a:rPr lang="en-US" dirty="0" err="1"/>
              <a:t>Coex</a:t>
            </a:r>
            <a:r>
              <a:rPr lang="en-US" dirty="0"/>
              <a:t> SC scope was revised in Sept 2020 </a:t>
            </a:r>
          </a:p>
        </p:txBody>
      </p:sp>
      <p:sp>
        <p:nvSpPr>
          <p:cNvPr id="3" name="Content Placeholder 2">
            <a:extLst>
              <a:ext uri="{FF2B5EF4-FFF2-40B4-BE49-F238E27FC236}">
                <a16:creationId xmlns:a16="http://schemas.microsoft.com/office/drawing/2014/main" id="{82F61E44-B8F2-68D5-98FD-292077F66CFF}"/>
              </a:ext>
            </a:extLst>
          </p:cNvPr>
          <p:cNvSpPr>
            <a:spLocks noGrp="1"/>
          </p:cNvSpPr>
          <p:nvPr>
            <p:ph idx="1"/>
          </p:nvPr>
        </p:nvSpPr>
        <p:spPr/>
        <p:txBody>
          <a:bodyPr/>
          <a:lstStyle/>
          <a:p>
            <a:r>
              <a:rPr lang="en-AU" dirty="0"/>
              <a:t>IEEE 802.11 </a:t>
            </a:r>
            <a:r>
              <a:rPr lang="en-AU" dirty="0" err="1"/>
              <a:t>Coex</a:t>
            </a:r>
            <a:r>
              <a:rPr lang="en-AU" dirty="0"/>
              <a:t> SC Scope</a:t>
            </a:r>
          </a:p>
          <a:p>
            <a:pPr lvl="1"/>
            <a:r>
              <a:rPr lang="en-AU" i="1" dirty="0"/>
              <a:t>The </a:t>
            </a:r>
            <a:r>
              <a:rPr lang="en-AU" i="1" dirty="0" err="1"/>
              <a:t>Coex</a:t>
            </a:r>
            <a:r>
              <a:rPr lang="en-AU" i="1" dirty="0"/>
              <a:t> SC shall promote, within the 802.11 WG and externally, an environment that enables IEEE 802.11 technologies to have equitable access to unlicensed spectrum globally</a:t>
            </a:r>
          </a:p>
          <a:p>
            <a:pPr lvl="1"/>
            <a:r>
              <a:rPr lang="en-AU" i="1" dirty="0"/>
              <a:t>The </a:t>
            </a:r>
            <a:r>
              <a:rPr lang="en-AU" i="1" dirty="0" err="1"/>
              <a:t>Coex</a:t>
            </a:r>
            <a:r>
              <a:rPr lang="en-AU" i="1" dirty="0"/>
              <a:t> SC should focus particularly on coexistence of 802.11ax &amp; 802.11be with LAA &amp; NR-U in the 5 GHz &amp; 6 GHz bands globally</a:t>
            </a:r>
          </a:p>
          <a:p>
            <a:pPr lvl="1"/>
            <a:r>
              <a:rPr lang="en-AU" i="1" dirty="0"/>
              <a:t>The </a:t>
            </a:r>
            <a:r>
              <a:rPr lang="en-AU" i="1" dirty="0" err="1"/>
              <a:t>Coex</a:t>
            </a:r>
            <a:r>
              <a:rPr lang="en-AU" i="1" dirty="0"/>
              <a:t> SC may consider coexistence with other technologies and in other bands as directed by the Chair of the 802.11 WG</a:t>
            </a:r>
          </a:p>
          <a:p>
            <a:r>
              <a:rPr lang="en-AU" dirty="0"/>
              <a:t>IEEE 802.11 </a:t>
            </a:r>
            <a:r>
              <a:rPr lang="en-AU" dirty="0" err="1"/>
              <a:t>Coex</a:t>
            </a:r>
            <a:r>
              <a:rPr lang="en-AU" dirty="0"/>
              <a:t> SC close down criteria</a:t>
            </a:r>
          </a:p>
          <a:p>
            <a:pPr lvl="1"/>
            <a:r>
              <a:rPr lang="en-AU" dirty="0"/>
              <a:t>802.11 WG Chair </a:t>
            </a:r>
            <a:r>
              <a:rPr lang="en-AU" sz="1600" dirty="0"/>
              <a:t>has</a:t>
            </a:r>
            <a:r>
              <a:rPr lang="en-AU" dirty="0"/>
              <a:t> authority to close down SC</a:t>
            </a:r>
          </a:p>
        </p:txBody>
      </p:sp>
      <p:sp>
        <p:nvSpPr>
          <p:cNvPr id="4" name="Slide Number Placeholder 3">
            <a:extLst>
              <a:ext uri="{FF2B5EF4-FFF2-40B4-BE49-F238E27FC236}">
                <a16:creationId xmlns:a16="http://schemas.microsoft.com/office/drawing/2014/main" id="{B4C239B4-7A49-C9D0-F99E-995038D8B94B}"/>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4D279A76-6A04-6BCA-010C-D0D30AE987E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80ADA76-EFC5-A150-70BD-C1F011EAB7BA}"/>
              </a:ext>
            </a:extLst>
          </p:cNvPr>
          <p:cNvSpPr>
            <a:spLocks noGrp="1"/>
          </p:cNvSpPr>
          <p:nvPr>
            <p:ph type="dt" idx="15"/>
          </p:nvPr>
        </p:nvSpPr>
        <p:spPr/>
        <p:txBody>
          <a:bodyPr/>
          <a:lstStyle/>
          <a:p>
            <a:r>
              <a:rPr lang="en-GB"/>
              <a:t>July 2023</a:t>
            </a:r>
            <a:endParaRPr lang="en-GB" dirty="0"/>
          </a:p>
        </p:txBody>
      </p:sp>
    </p:spTree>
    <p:extLst>
      <p:ext uri="{BB962C8B-B14F-4D97-AF65-F5344CB8AC3E}">
        <p14:creationId xmlns:p14="http://schemas.microsoft.com/office/powerpoint/2010/main" val="22655830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31F86-E4F1-24BB-C93F-0BB89D23B1BE}"/>
              </a:ext>
            </a:extLst>
          </p:cNvPr>
          <p:cNvSpPr>
            <a:spLocks noGrp="1"/>
          </p:cNvSpPr>
          <p:nvPr>
            <p:ph type="title"/>
          </p:nvPr>
        </p:nvSpPr>
        <p:spPr/>
        <p:txBody>
          <a:bodyPr/>
          <a:lstStyle/>
          <a:p>
            <a:r>
              <a:rPr lang="en-AU" dirty="0"/>
              <a:t>The scope of the </a:t>
            </a:r>
            <a:r>
              <a:rPr lang="en-AU" dirty="0" err="1"/>
              <a:t>Coex</a:t>
            </a:r>
            <a:r>
              <a:rPr lang="en-AU" dirty="0"/>
              <a:t> SC was expanded in March 2021 to include 60 GHz coexistence issues</a:t>
            </a:r>
            <a:endParaRPr lang="en-US" dirty="0"/>
          </a:p>
        </p:txBody>
      </p:sp>
      <p:sp>
        <p:nvSpPr>
          <p:cNvPr id="3" name="Content Placeholder 2">
            <a:extLst>
              <a:ext uri="{FF2B5EF4-FFF2-40B4-BE49-F238E27FC236}">
                <a16:creationId xmlns:a16="http://schemas.microsoft.com/office/drawing/2014/main" id="{B74E17F4-FD13-F9D3-0D8C-5BE521029A56}"/>
              </a:ext>
            </a:extLst>
          </p:cNvPr>
          <p:cNvSpPr>
            <a:spLocks noGrp="1"/>
          </p:cNvSpPr>
          <p:nvPr>
            <p:ph idx="1"/>
          </p:nvPr>
        </p:nvSpPr>
        <p:spPr>
          <a:xfrm>
            <a:off x="914401" y="1844824"/>
            <a:ext cx="10361084" cy="4113213"/>
          </a:xfrm>
        </p:spPr>
        <p:txBody>
          <a:bodyPr/>
          <a:lstStyle/>
          <a:p>
            <a:pPr>
              <a:buFont typeface="Arial" panose="020B0604020202020204" pitchFamily="34" charset="0"/>
              <a:buChar char="•"/>
            </a:pPr>
            <a:r>
              <a:rPr lang="en-US" dirty="0"/>
              <a:t>It was noted during the March 2021 plenary that ETSI BRAN is working on 60 GHz </a:t>
            </a:r>
            <a:r>
              <a:rPr lang="en-US" dirty="0" err="1"/>
              <a:t>Harmonised</a:t>
            </a:r>
            <a:r>
              <a:rPr lang="en-US" dirty="0"/>
              <a:t> Standards that may impact IEEE 802.11ay coexistence</a:t>
            </a:r>
          </a:p>
          <a:p>
            <a:pPr>
              <a:buFont typeface="Arial" panose="020B0604020202020204" pitchFamily="34" charset="0"/>
              <a:buChar char="•"/>
            </a:pPr>
            <a:r>
              <a:rPr lang="en-US" dirty="0"/>
              <a:t>Subsequently, the 802.11 Chair directed the </a:t>
            </a:r>
            <a:r>
              <a:rPr lang="en-US" dirty="0" err="1"/>
              <a:t>Coex</a:t>
            </a:r>
            <a:r>
              <a:rPr lang="en-US" dirty="0"/>
              <a:t> SC to consider 60GHz coexistence within scope</a:t>
            </a:r>
          </a:p>
          <a:p>
            <a:pPr lvl="1">
              <a:buFont typeface="Arial" panose="020B0604020202020204" pitchFamily="34" charset="0"/>
              <a:buChar char="•"/>
            </a:pPr>
            <a:r>
              <a:rPr lang="en-US" dirty="0"/>
              <a:t>At today's WG11 Opening Plenary, the comment was made that ETSI BRAN is also considering operational and coexistence requirements related to 57-71 GHz (60GHz) spectrum, relevant of course to 802.11ad and 11ay</a:t>
            </a:r>
          </a:p>
          <a:p>
            <a:pPr lvl="1">
              <a:buFont typeface="Arial" panose="020B0604020202020204" pitchFamily="34" charset="0"/>
              <a:buChar char="•"/>
            </a:pPr>
            <a:r>
              <a:rPr lang="en-US" dirty="0"/>
              <a:t>The scope of the </a:t>
            </a:r>
            <a:r>
              <a:rPr lang="en-US" dirty="0" err="1"/>
              <a:t>Coex</a:t>
            </a:r>
            <a:r>
              <a:rPr lang="en-US" dirty="0"/>
              <a:t> SC focuses on, "coexistence of 802.11ax &amp; 802.11be with LAA &amp; NR-U in the 5 GHz &amp; 6 GHz bands globally". However, it "may consider coexistence with other technologies and in other bands as directed by the Chair of the 802.11 WG". So the </a:t>
            </a:r>
            <a:r>
              <a:rPr lang="en-US" dirty="0" err="1"/>
              <a:t>Coex</a:t>
            </a:r>
            <a:r>
              <a:rPr lang="en-US" dirty="0"/>
              <a:t> SC can consider 60 GHz issues if directed by the WG Chair</a:t>
            </a:r>
          </a:p>
          <a:p>
            <a:pPr lvl="1">
              <a:buFont typeface="Arial" panose="020B0604020202020204" pitchFamily="34" charset="0"/>
              <a:buChar char="•"/>
            </a:pPr>
            <a:r>
              <a:rPr lang="en-US" dirty="0"/>
              <a:t>I have directed the </a:t>
            </a:r>
            <a:r>
              <a:rPr lang="en-US" dirty="0" err="1"/>
              <a:t>Coex</a:t>
            </a:r>
            <a:r>
              <a:rPr lang="en-US" dirty="0"/>
              <a:t> SC to additionally consider coexistence topics for 60GHz operation</a:t>
            </a:r>
          </a:p>
          <a:p>
            <a:endParaRPr lang="en-US" dirty="0"/>
          </a:p>
        </p:txBody>
      </p:sp>
      <p:sp>
        <p:nvSpPr>
          <p:cNvPr id="4" name="Slide Number Placeholder 3">
            <a:extLst>
              <a:ext uri="{FF2B5EF4-FFF2-40B4-BE49-F238E27FC236}">
                <a16:creationId xmlns:a16="http://schemas.microsoft.com/office/drawing/2014/main" id="{6808D6CC-C938-8215-FD68-CD137A6A03CA}"/>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B2741A03-37FD-B43F-51AF-08D53265678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9572CD06-9E2A-33C1-6212-282C753F9BEB}"/>
              </a:ext>
            </a:extLst>
          </p:cNvPr>
          <p:cNvSpPr>
            <a:spLocks noGrp="1"/>
          </p:cNvSpPr>
          <p:nvPr>
            <p:ph type="dt" idx="15"/>
          </p:nvPr>
        </p:nvSpPr>
        <p:spPr/>
        <p:txBody>
          <a:bodyPr/>
          <a:lstStyle/>
          <a:p>
            <a:r>
              <a:rPr lang="en-GB"/>
              <a:t>July 2023</a:t>
            </a:r>
            <a:endParaRPr lang="en-GB" dirty="0"/>
          </a:p>
        </p:txBody>
      </p:sp>
    </p:spTree>
    <p:extLst>
      <p:ext uri="{BB962C8B-B14F-4D97-AF65-F5344CB8AC3E}">
        <p14:creationId xmlns:p14="http://schemas.microsoft.com/office/powerpoint/2010/main" val="21946374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3AD54-5B53-8A46-6C9E-1216A4E8C53A}"/>
              </a:ext>
            </a:extLst>
          </p:cNvPr>
          <p:cNvSpPr>
            <a:spLocks noGrp="1"/>
          </p:cNvSpPr>
          <p:nvPr>
            <p:ph type="title"/>
          </p:nvPr>
        </p:nvSpPr>
        <p:spPr/>
        <p:txBody>
          <a:bodyPr/>
          <a:lstStyle/>
          <a:p>
            <a:r>
              <a:rPr lang="en-US" dirty="0"/>
              <a:t>ETSI BRAN</a:t>
            </a:r>
          </a:p>
        </p:txBody>
      </p:sp>
      <p:sp>
        <p:nvSpPr>
          <p:cNvPr id="3" name="Text Placeholder 2">
            <a:extLst>
              <a:ext uri="{FF2B5EF4-FFF2-40B4-BE49-F238E27FC236}">
                <a16:creationId xmlns:a16="http://schemas.microsoft.com/office/drawing/2014/main" id="{66C630B8-1E29-7B2D-2085-7412FC7D2700}"/>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9F3DA8DC-154D-C052-E7B1-7A8150F226E0}"/>
              </a:ext>
            </a:extLst>
          </p:cNvPr>
          <p:cNvSpPr>
            <a:spLocks noGrp="1"/>
          </p:cNvSpPr>
          <p:nvPr>
            <p:ph type="dt" idx="10"/>
          </p:nvPr>
        </p:nvSpPr>
        <p:spPr/>
        <p:txBody>
          <a:bodyPr/>
          <a:lstStyle/>
          <a:p>
            <a:r>
              <a:rPr lang="en-GB"/>
              <a:t>July 2023</a:t>
            </a:r>
          </a:p>
        </p:txBody>
      </p:sp>
      <p:sp>
        <p:nvSpPr>
          <p:cNvPr id="5" name="Footer Placeholder 4">
            <a:extLst>
              <a:ext uri="{FF2B5EF4-FFF2-40B4-BE49-F238E27FC236}">
                <a16:creationId xmlns:a16="http://schemas.microsoft.com/office/drawing/2014/main" id="{45E71487-12E4-E4B6-EBB2-214AECA827C6}"/>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3C663D2-7C4C-58FD-1EBA-65A4B06C2FD8}"/>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Tree>
    <p:extLst>
      <p:ext uri="{BB962C8B-B14F-4D97-AF65-F5344CB8AC3E}">
        <p14:creationId xmlns:p14="http://schemas.microsoft.com/office/powerpoint/2010/main" val="41867144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3554-35EE-7042-DE49-FF8AEDCEEE9D}"/>
              </a:ext>
            </a:extLst>
          </p:cNvPr>
          <p:cNvSpPr>
            <a:spLocks noGrp="1"/>
          </p:cNvSpPr>
          <p:nvPr>
            <p:ph type="title"/>
          </p:nvPr>
        </p:nvSpPr>
        <p:spPr/>
        <p:txBody>
          <a:bodyPr/>
          <a:lstStyle/>
          <a:p>
            <a:r>
              <a:rPr lang="en-US" dirty="0"/>
              <a:t>Note that ESTI BRAN documents are available to IEEE 802.11 WG members</a:t>
            </a:r>
          </a:p>
        </p:txBody>
      </p:sp>
      <p:sp>
        <p:nvSpPr>
          <p:cNvPr id="3" name="Content Placeholder 2">
            <a:extLst>
              <a:ext uri="{FF2B5EF4-FFF2-40B4-BE49-F238E27FC236}">
                <a16:creationId xmlns:a16="http://schemas.microsoft.com/office/drawing/2014/main" id="{6116C151-CB4B-2EB4-72D4-FCFD735542AE}"/>
              </a:ext>
            </a:extLst>
          </p:cNvPr>
          <p:cNvSpPr>
            <a:spLocks noGrp="1"/>
          </p:cNvSpPr>
          <p:nvPr>
            <p:ph idx="1"/>
          </p:nvPr>
        </p:nvSpPr>
        <p:spPr/>
        <p:txBody>
          <a:bodyPr/>
          <a:lstStyle/>
          <a:p>
            <a:r>
              <a:rPr lang="en-US" dirty="0"/>
              <a:t>Today’s material references ETSI BRAN documents</a:t>
            </a:r>
          </a:p>
          <a:p>
            <a:pPr>
              <a:buFont typeface="Arial" panose="020B0604020202020204" pitchFamily="34" charset="0"/>
              <a:buChar char="•"/>
            </a:pPr>
            <a:r>
              <a:rPr lang="en-US" dirty="0"/>
              <a:t>They are (or should be) available in the IEEE 802.11 WG members area</a:t>
            </a:r>
          </a:p>
          <a:p>
            <a:pPr>
              <a:buFont typeface="Arial" panose="020B0604020202020204" pitchFamily="34" charset="0"/>
              <a:buChar char="•"/>
            </a:pPr>
            <a:r>
              <a:rPr lang="en-US" dirty="0"/>
              <a:t>See </a:t>
            </a:r>
            <a:r>
              <a:rPr lang="en-US" dirty="0">
                <a:hlinkClick r:id="rId2"/>
              </a:rPr>
              <a:t>http://www.ieee802.org/11/private/ETSI_documents/BRAN</a:t>
            </a:r>
            <a:r>
              <a:rPr lang="en-US" dirty="0"/>
              <a:t> </a:t>
            </a:r>
          </a:p>
          <a:p>
            <a:endParaRPr lang="en-US" dirty="0"/>
          </a:p>
          <a:p>
            <a:r>
              <a:rPr lang="en-US" dirty="0"/>
              <a:t>Please remember that these documents are not public …</a:t>
            </a:r>
          </a:p>
          <a:p>
            <a:r>
              <a:rPr lang="en-US" dirty="0"/>
              <a:t>… and have only been made available to IEEE 802.11 WG members under special arrangement</a:t>
            </a:r>
          </a:p>
          <a:p>
            <a:endParaRPr lang="en-US" dirty="0"/>
          </a:p>
        </p:txBody>
      </p:sp>
      <p:sp>
        <p:nvSpPr>
          <p:cNvPr id="4" name="Slide Number Placeholder 3">
            <a:extLst>
              <a:ext uri="{FF2B5EF4-FFF2-40B4-BE49-F238E27FC236}">
                <a16:creationId xmlns:a16="http://schemas.microsoft.com/office/drawing/2014/main" id="{A48DE6CC-BBCF-7F73-CBEA-E35D95DBD85C}"/>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D09DD32-2394-ED8D-4043-F029314D6BD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3B5E7DF-31D6-48BE-7DA4-DFBABEC4DD69}"/>
              </a:ext>
            </a:extLst>
          </p:cNvPr>
          <p:cNvSpPr>
            <a:spLocks noGrp="1"/>
          </p:cNvSpPr>
          <p:nvPr>
            <p:ph type="dt" idx="15"/>
          </p:nvPr>
        </p:nvSpPr>
        <p:spPr/>
        <p:txBody>
          <a:bodyPr/>
          <a:lstStyle/>
          <a:p>
            <a:r>
              <a:rPr lang="en-GB"/>
              <a:t>July 2023</a:t>
            </a:r>
            <a:endParaRPr lang="en-GB" dirty="0"/>
          </a:p>
        </p:txBody>
      </p:sp>
    </p:spTree>
    <p:extLst>
      <p:ext uri="{BB962C8B-B14F-4D97-AF65-F5344CB8AC3E}">
        <p14:creationId xmlns:p14="http://schemas.microsoft.com/office/powerpoint/2010/main" val="477947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BC400-1166-000E-0860-CF6471DFF9BE}"/>
              </a:ext>
            </a:extLst>
          </p:cNvPr>
          <p:cNvSpPr>
            <a:spLocks noGrp="1"/>
          </p:cNvSpPr>
          <p:nvPr>
            <p:ph type="title"/>
          </p:nvPr>
        </p:nvSpPr>
        <p:spPr/>
        <p:txBody>
          <a:bodyPr/>
          <a:lstStyle/>
          <a:p>
            <a:r>
              <a:rPr lang="en-US" dirty="0"/>
              <a:t>WebEx dial-in information</a:t>
            </a:r>
          </a:p>
        </p:txBody>
      </p:sp>
      <p:sp>
        <p:nvSpPr>
          <p:cNvPr id="3" name="Content Placeholder 2">
            <a:extLst>
              <a:ext uri="{FF2B5EF4-FFF2-40B4-BE49-F238E27FC236}">
                <a16:creationId xmlns:a16="http://schemas.microsoft.com/office/drawing/2014/main" id="{0B9727B2-2B7A-4BCD-6877-F3266BA867B2}"/>
              </a:ext>
            </a:extLst>
          </p:cNvPr>
          <p:cNvSpPr>
            <a:spLocks noGrp="1"/>
          </p:cNvSpPr>
          <p:nvPr>
            <p:ph idx="1"/>
          </p:nvPr>
        </p:nvSpPr>
        <p:spPr/>
        <p:txBody>
          <a:bodyPr/>
          <a:lstStyle/>
          <a:p>
            <a:r>
              <a:rPr lang="en-US" dirty="0"/>
              <a:t>Wednesday, 2023-03-15, PM2 (16:00 – 18:00h)</a:t>
            </a:r>
          </a:p>
          <a:p>
            <a:pPr>
              <a:buFont typeface="Arial" panose="020B0604020202020204" pitchFamily="34" charset="0"/>
              <a:buChar char="•"/>
            </a:pPr>
            <a:r>
              <a:rPr lang="en-US" dirty="0"/>
              <a:t>Meeting link: </a:t>
            </a:r>
            <a:r>
              <a:rPr lang="en-US" dirty="0">
                <a:hlinkClick r:id="rId2"/>
              </a:rPr>
              <a:t>https://ieeesa.webex.com/ieeesa/j.php?MTID=m30ad811e7463d13ccd1418250e9f4cd6</a:t>
            </a:r>
            <a:r>
              <a:rPr lang="en-US" dirty="0"/>
              <a:t> </a:t>
            </a:r>
          </a:p>
        </p:txBody>
      </p:sp>
      <p:sp>
        <p:nvSpPr>
          <p:cNvPr id="4" name="Slide Number Placeholder 3">
            <a:extLst>
              <a:ext uri="{FF2B5EF4-FFF2-40B4-BE49-F238E27FC236}">
                <a16:creationId xmlns:a16="http://schemas.microsoft.com/office/drawing/2014/main" id="{4C6F7887-89C2-590B-EB41-2FC33465030E}"/>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2300192-9597-9466-15A1-11122C9D7A1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FAFE6FFF-770B-89CF-3B85-36DA23001690}"/>
              </a:ext>
            </a:extLst>
          </p:cNvPr>
          <p:cNvSpPr>
            <a:spLocks noGrp="1"/>
          </p:cNvSpPr>
          <p:nvPr>
            <p:ph type="dt" idx="15"/>
          </p:nvPr>
        </p:nvSpPr>
        <p:spPr/>
        <p:txBody>
          <a:bodyPr/>
          <a:lstStyle/>
          <a:p>
            <a:r>
              <a:rPr lang="en-GB"/>
              <a:t>July 2023</a:t>
            </a:r>
            <a:endParaRPr lang="en-GB" dirty="0"/>
          </a:p>
        </p:txBody>
      </p:sp>
    </p:spTree>
    <p:extLst>
      <p:ext uri="{BB962C8B-B14F-4D97-AF65-F5344CB8AC3E}">
        <p14:creationId xmlns:p14="http://schemas.microsoft.com/office/powerpoint/2010/main" val="4085840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25338-51F5-BB7A-96B7-49C7E77F5063}"/>
              </a:ext>
            </a:extLst>
          </p:cNvPr>
          <p:cNvSpPr>
            <a:spLocks noGrp="1"/>
          </p:cNvSpPr>
          <p:nvPr>
            <p:ph type="title"/>
          </p:nvPr>
        </p:nvSpPr>
        <p:spPr/>
        <p:txBody>
          <a:bodyPr/>
          <a:lstStyle/>
          <a:p>
            <a:r>
              <a:rPr lang="en-US" dirty="0"/>
              <a:t>ETSI BRAN Meeting Schedule</a:t>
            </a:r>
          </a:p>
        </p:txBody>
      </p:sp>
      <p:sp>
        <p:nvSpPr>
          <p:cNvPr id="4" name="Slide Number Placeholder 3">
            <a:extLst>
              <a:ext uri="{FF2B5EF4-FFF2-40B4-BE49-F238E27FC236}">
                <a16:creationId xmlns:a16="http://schemas.microsoft.com/office/drawing/2014/main" id="{063D138B-8A59-3ADC-754A-BDA70CBFA808}"/>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8E1C6F84-A9EB-445C-91F7-86252212536E}"/>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98F712D-433C-EAC2-9942-3AC15A8DE28E}"/>
              </a:ext>
            </a:extLst>
          </p:cNvPr>
          <p:cNvSpPr>
            <a:spLocks noGrp="1"/>
          </p:cNvSpPr>
          <p:nvPr>
            <p:ph type="dt" idx="15"/>
          </p:nvPr>
        </p:nvSpPr>
        <p:spPr/>
        <p:txBody>
          <a:bodyPr/>
          <a:lstStyle/>
          <a:p>
            <a:r>
              <a:rPr lang="en-GB"/>
              <a:t>July 2023</a:t>
            </a:r>
            <a:endParaRPr lang="en-GB" dirty="0"/>
          </a:p>
        </p:txBody>
      </p:sp>
      <p:sp>
        <p:nvSpPr>
          <p:cNvPr id="7" name="Content Placeholder 2">
            <a:extLst>
              <a:ext uri="{FF2B5EF4-FFF2-40B4-BE49-F238E27FC236}">
                <a16:creationId xmlns:a16="http://schemas.microsoft.com/office/drawing/2014/main" id="{D7AE8595-8983-9497-6974-A0A26155D3E1}"/>
              </a:ext>
            </a:extLst>
          </p:cNvPr>
          <p:cNvSpPr>
            <a:spLocks noGrp="1"/>
          </p:cNvSpPr>
          <p:nvPr>
            <p:ph sz="half" idx="1"/>
          </p:nvPr>
        </p:nvSpPr>
        <p:spPr>
          <a:xfrm>
            <a:off x="685800" y="1981200"/>
            <a:ext cx="3810000" cy="4114800"/>
          </a:xfrm>
        </p:spPr>
        <p:txBody>
          <a:bodyPr/>
          <a:lstStyle/>
          <a:p>
            <a:r>
              <a:rPr lang="en-GB" dirty="0"/>
              <a:t>Meeting schedule for 2023</a:t>
            </a:r>
          </a:p>
          <a:p>
            <a:pPr lvl="1"/>
            <a:r>
              <a:rPr lang="en-GB" dirty="0"/>
              <a:t>BRAN#117a</a:t>
            </a:r>
          </a:p>
          <a:p>
            <a:pPr lvl="2"/>
            <a:r>
              <a:rPr lang="en-GB" dirty="0"/>
              <a:t>23 Jan 2023</a:t>
            </a:r>
          </a:p>
          <a:p>
            <a:pPr lvl="2"/>
            <a:r>
              <a:rPr lang="en-GB" dirty="0"/>
              <a:t>EN 303 687</a:t>
            </a:r>
          </a:p>
          <a:p>
            <a:pPr lvl="1"/>
            <a:r>
              <a:rPr lang="en-GB" dirty="0"/>
              <a:t>BRAN#117c</a:t>
            </a:r>
          </a:p>
          <a:p>
            <a:pPr lvl="2"/>
            <a:r>
              <a:rPr lang="en-GB" dirty="0"/>
              <a:t>27 Jan 2023</a:t>
            </a:r>
          </a:p>
          <a:p>
            <a:pPr lvl="2"/>
            <a:r>
              <a:rPr lang="en-GB" dirty="0"/>
              <a:t>EN 303 687</a:t>
            </a:r>
          </a:p>
          <a:p>
            <a:pPr lvl="1"/>
            <a:r>
              <a:rPr lang="en-GB" dirty="0"/>
              <a:t>BRAN#117d</a:t>
            </a:r>
          </a:p>
          <a:p>
            <a:pPr lvl="2"/>
            <a:r>
              <a:rPr lang="en-GB" dirty="0"/>
              <a:t>10 Feb 2023</a:t>
            </a:r>
          </a:p>
          <a:p>
            <a:pPr lvl="2"/>
            <a:r>
              <a:rPr lang="en-GB" dirty="0"/>
              <a:t>EN 303 687</a:t>
            </a:r>
          </a:p>
        </p:txBody>
      </p:sp>
      <p:sp>
        <p:nvSpPr>
          <p:cNvPr id="8" name="Content Placeholder 5">
            <a:extLst>
              <a:ext uri="{FF2B5EF4-FFF2-40B4-BE49-F238E27FC236}">
                <a16:creationId xmlns:a16="http://schemas.microsoft.com/office/drawing/2014/main" id="{116E6C1A-C48C-764B-DDAF-0B6147ACD276}"/>
              </a:ext>
            </a:extLst>
          </p:cNvPr>
          <p:cNvSpPr txBox="1">
            <a:spLocks/>
          </p:cNvSpPr>
          <p:nvPr/>
        </p:nvSpPr>
        <p:spPr>
          <a:xfrm>
            <a:off x="3287688" y="1981200"/>
            <a:ext cx="3856069" cy="41148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endParaRPr lang="en-AU" kern="0" dirty="0"/>
          </a:p>
          <a:p>
            <a:pPr lvl="1"/>
            <a:r>
              <a:rPr lang="en-GB" kern="0" dirty="0"/>
              <a:t>BRAN#118</a:t>
            </a:r>
          </a:p>
          <a:p>
            <a:pPr lvl="2"/>
            <a:r>
              <a:rPr lang="en-GB" sz="1800" kern="0" dirty="0"/>
              <a:t> 27 Feb 2023 to 3 Mar 2023</a:t>
            </a:r>
          </a:p>
          <a:p>
            <a:pPr lvl="1"/>
            <a:r>
              <a:rPr lang="en-GB" kern="0" dirty="0"/>
              <a:t>BRAN#119</a:t>
            </a:r>
          </a:p>
          <a:p>
            <a:pPr lvl="2"/>
            <a:r>
              <a:rPr lang="en-GB" sz="1800" kern="0" dirty="0"/>
              <a:t> 12 June 2023 to 16 Jun 2023</a:t>
            </a:r>
          </a:p>
          <a:p>
            <a:pPr lvl="1"/>
            <a:r>
              <a:rPr lang="en-GB" kern="0" dirty="0"/>
              <a:t>BRAN#120</a:t>
            </a:r>
          </a:p>
          <a:p>
            <a:pPr lvl="2"/>
            <a:r>
              <a:rPr lang="en-GB" sz="1800" kern="0" dirty="0"/>
              <a:t> 18 Sep 2023 to 22 Sep 2023</a:t>
            </a:r>
          </a:p>
          <a:p>
            <a:pPr lvl="1"/>
            <a:r>
              <a:rPr lang="en-GB" kern="0" dirty="0"/>
              <a:t>BRAN#121</a:t>
            </a:r>
          </a:p>
          <a:p>
            <a:pPr lvl="2"/>
            <a:r>
              <a:rPr lang="en-GB" sz="1800" kern="0" dirty="0"/>
              <a:t> 23 Oct 2023 to 27 Oct 2023</a:t>
            </a:r>
          </a:p>
          <a:p>
            <a:pPr lvl="1"/>
            <a:r>
              <a:rPr lang="en-GB" kern="0" dirty="0"/>
              <a:t>BRAN#122</a:t>
            </a:r>
          </a:p>
          <a:p>
            <a:pPr lvl="2"/>
            <a:r>
              <a:rPr lang="en-GB" sz="1800" kern="0" dirty="0"/>
              <a:t>11 Dec 2023 to 15 Dec 2023</a:t>
            </a:r>
          </a:p>
          <a:p>
            <a:endParaRPr lang="en-AU" kern="0" dirty="0"/>
          </a:p>
        </p:txBody>
      </p:sp>
      <p:sp>
        <p:nvSpPr>
          <p:cNvPr id="3" name="Content Placeholder 2">
            <a:extLst>
              <a:ext uri="{FF2B5EF4-FFF2-40B4-BE49-F238E27FC236}">
                <a16:creationId xmlns:a16="http://schemas.microsoft.com/office/drawing/2014/main" id="{9FC10ED9-1019-1FD5-2A3A-88E4DA09F5A4}"/>
              </a:ext>
            </a:extLst>
          </p:cNvPr>
          <p:cNvSpPr txBox="1">
            <a:spLocks/>
          </p:cNvSpPr>
          <p:nvPr/>
        </p:nvSpPr>
        <p:spPr bwMode="auto">
          <a:xfrm>
            <a:off x="7696202" y="1986266"/>
            <a:ext cx="3810000" cy="4114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GB" kern="0" dirty="0"/>
              <a:t>Meeting schedule for 2024</a:t>
            </a:r>
          </a:p>
          <a:p>
            <a:pPr lvl="1"/>
            <a:r>
              <a:rPr lang="en-GB" kern="0" dirty="0"/>
              <a:t>BRAN#123</a:t>
            </a:r>
          </a:p>
          <a:p>
            <a:pPr lvl="2"/>
            <a:r>
              <a:rPr lang="en-GB" sz="1800" kern="0" dirty="0"/>
              <a:t>19 Feb to 23 Feb 2024 </a:t>
            </a:r>
          </a:p>
        </p:txBody>
      </p:sp>
    </p:spTree>
    <p:extLst>
      <p:ext uri="{BB962C8B-B14F-4D97-AF65-F5344CB8AC3E}">
        <p14:creationId xmlns:p14="http://schemas.microsoft.com/office/powerpoint/2010/main" val="1867886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(1) Opening formalities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July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Tree>
    <p:extLst>
      <p:ext uri="{BB962C8B-B14F-4D97-AF65-F5344CB8AC3E}">
        <p14:creationId xmlns:p14="http://schemas.microsoft.com/office/powerpoint/2010/main" val="696557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70C6C-29F5-3153-D737-BDA3F6C70C19}"/>
              </a:ext>
            </a:extLst>
          </p:cNvPr>
          <p:cNvSpPr>
            <a:spLocks noGrp="1"/>
          </p:cNvSpPr>
          <p:nvPr>
            <p:ph type="title"/>
          </p:nvPr>
        </p:nvSpPr>
        <p:spPr/>
        <p:txBody>
          <a:bodyPr/>
          <a:lstStyle/>
          <a:p>
            <a:r>
              <a:rPr lang="en-US" dirty="0"/>
              <a:t>(1.01) </a:t>
            </a:r>
            <a:r>
              <a:rPr lang="en-US"/>
              <a:t>Call meeting to order</a:t>
            </a:r>
          </a:p>
        </p:txBody>
      </p:sp>
      <p:sp>
        <p:nvSpPr>
          <p:cNvPr id="3" name="Content Placeholder 2">
            <a:extLst>
              <a:ext uri="{FF2B5EF4-FFF2-40B4-BE49-F238E27FC236}">
                <a16:creationId xmlns:a16="http://schemas.microsoft.com/office/drawing/2014/main" id="{67751828-ECE6-A320-9A08-52D08F4AD85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638731F-EE03-096A-84A7-A85E452551C1}"/>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472E3723-6582-86D6-ACD2-AA015CFF346B}"/>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93442DCB-7772-CCE1-C5C9-DA9E657D45F1}"/>
              </a:ext>
            </a:extLst>
          </p:cNvPr>
          <p:cNvSpPr>
            <a:spLocks noGrp="1"/>
          </p:cNvSpPr>
          <p:nvPr>
            <p:ph type="dt" idx="15"/>
          </p:nvPr>
        </p:nvSpPr>
        <p:spPr/>
        <p:txBody>
          <a:bodyPr/>
          <a:lstStyle/>
          <a:p>
            <a:r>
              <a:rPr lang="en-GB"/>
              <a:t>July 2023</a:t>
            </a:r>
            <a:endParaRPr lang="en-GB" dirty="0"/>
          </a:p>
        </p:txBody>
      </p:sp>
    </p:spTree>
    <p:extLst>
      <p:ext uri="{BB962C8B-B14F-4D97-AF65-F5344CB8AC3E}">
        <p14:creationId xmlns:p14="http://schemas.microsoft.com/office/powerpoint/2010/main" val="37824729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CAE30-03EB-62B0-7C8A-0664BECAB98E}"/>
              </a:ext>
            </a:extLst>
          </p:cNvPr>
          <p:cNvSpPr>
            <a:spLocks noGrp="1"/>
          </p:cNvSpPr>
          <p:nvPr>
            <p:ph type="title"/>
          </p:nvPr>
        </p:nvSpPr>
        <p:spPr/>
        <p:txBody>
          <a:bodyPr/>
          <a:lstStyle/>
          <a:p>
            <a:r>
              <a:rPr lang="en-US" dirty="0"/>
              <a:t>(1.02) </a:t>
            </a:r>
            <a:r>
              <a:rPr lang="en-US" dirty="0" err="1"/>
              <a:t>Coex</a:t>
            </a:r>
            <a:r>
              <a:rPr lang="en-US" dirty="0"/>
              <a:t> SC Leadership</a:t>
            </a:r>
          </a:p>
        </p:txBody>
      </p:sp>
      <p:sp>
        <p:nvSpPr>
          <p:cNvPr id="3" name="Content Placeholder 2">
            <a:extLst>
              <a:ext uri="{FF2B5EF4-FFF2-40B4-BE49-F238E27FC236}">
                <a16:creationId xmlns:a16="http://schemas.microsoft.com/office/drawing/2014/main" id="{AFBAA7F7-2D46-48B3-CDF4-CEAC722E4EE3}"/>
              </a:ext>
            </a:extLst>
          </p:cNvPr>
          <p:cNvSpPr>
            <a:spLocks noGrp="1"/>
          </p:cNvSpPr>
          <p:nvPr>
            <p:ph idx="1"/>
          </p:nvPr>
        </p:nvSpPr>
        <p:spPr/>
        <p:txBody>
          <a:bodyPr/>
          <a:lstStyle/>
          <a:p>
            <a:r>
              <a:rPr lang="en-US" dirty="0"/>
              <a:t>Chair:				Marc Emmelmann (SELF)</a:t>
            </a:r>
          </a:p>
          <a:p>
            <a:r>
              <a:rPr lang="en-US" dirty="0"/>
              <a:t>Vice Chairs:		Richard Kennedy (Bluetooth SIG)</a:t>
            </a:r>
          </a:p>
          <a:p>
            <a:r>
              <a:rPr lang="en-US" dirty="0"/>
              <a:t>						Manish Kumar (NXP)</a:t>
            </a:r>
          </a:p>
          <a:p>
            <a:r>
              <a:rPr lang="en-US" dirty="0"/>
              <a:t>Secretary:		Guido </a:t>
            </a:r>
            <a:r>
              <a:rPr lang="en-US" dirty="0" err="1"/>
              <a:t>Hiertz</a:t>
            </a:r>
            <a:r>
              <a:rPr lang="en-US" dirty="0"/>
              <a:t> (Ericsson GmbH)</a:t>
            </a:r>
          </a:p>
        </p:txBody>
      </p:sp>
      <p:sp>
        <p:nvSpPr>
          <p:cNvPr id="4" name="Slide Number Placeholder 3">
            <a:extLst>
              <a:ext uri="{FF2B5EF4-FFF2-40B4-BE49-F238E27FC236}">
                <a16:creationId xmlns:a16="http://schemas.microsoft.com/office/drawing/2014/main" id="{4CE793E6-E257-715F-E297-F50D963F903A}"/>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02BBE085-B3F0-515D-0FA3-7AD36BADC5E0}"/>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59A15E43-D49E-68AC-EC0E-C49EEBBBDBDF}"/>
              </a:ext>
            </a:extLst>
          </p:cNvPr>
          <p:cNvSpPr>
            <a:spLocks noGrp="1"/>
          </p:cNvSpPr>
          <p:nvPr>
            <p:ph type="dt" idx="15"/>
          </p:nvPr>
        </p:nvSpPr>
        <p:spPr/>
        <p:txBody>
          <a:bodyPr/>
          <a:lstStyle/>
          <a:p>
            <a:r>
              <a:rPr lang="en-GB"/>
              <a:t>July 2023</a:t>
            </a:r>
            <a:endParaRPr lang="en-GB" dirty="0"/>
          </a:p>
        </p:txBody>
      </p:sp>
    </p:spTree>
    <p:extLst>
      <p:ext uri="{BB962C8B-B14F-4D97-AF65-F5344CB8AC3E}">
        <p14:creationId xmlns:p14="http://schemas.microsoft.com/office/powerpoint/2010/main" val="4174566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E8B35-7DB5-6209-67E6-134202CE7B13}"/>
              </a:ext>
            </a:extLst>
          </p:cNvPr>
          <p:cNvSpPr>
            <a:spLocks noGrp="1"/>
          </p:cNvSpPr>
          <p:nvPr>
            <p:ph type="title"/>
          </p:nvPr>
        </p:nvSpPr>
        <p:spPr/>
        <p:txBody>
          <a:bodyPr/>
          <a:lstStyle/>
          <a:p>
            <a:r>
              <a:rPr lang="en-US" dirty="0"/>
              <a:t>(1.03) Motion: Approval of Agenda</a:t>
            </a:r>
          </a:p>
        </p:txBody>
      </p:sp>
      <p:sp>
        <p:nvSpPr>
          <p:cNvPr id="3" name="Content Placeholder 2">
            <a:extLst>
              <a:ext uri="{FF2B5EF4-FFF2-40B4-BE49-F238E27FC236}">
                <a16:creationId xmlns:a16="http://schemas.microsoft.com/office/drawing/2014/main" id="{C4F7E784-B930-0B09-9B90-7020015C04C0}"/>
              </a:ext>
            </a:extLst>
          </p:cNvPr>
          <p:cNvSpPr>
            <a:spLocks noGrp="1"/>
          </p:cNvSpPr>
          <p:nvPr>
            <p:ph idx="1"/>
          </p:nvPr>
        </p:nvSpPr>
        <p:spPr/>
        <p:txBody>
          <a:bodyPr/>
          <a:lstStyle/>
          <a:p>
            <a:r>
              <a:rPr lang="en-US" dirty="0"/>
              <a:t>Move to approve </a:t>
            </a:r>
            <a:r>
              <a:rPr lang="en-US" dirty="0" err="1"/>
              <a:t>Coex</a:t>
            </a:r>
            <a:r>
              <a:rPr lang="en-US" dirty="0"/>
              <a:t> SC agenda as contained in </a:t>
            </a:r>
            <a:r>
              <a:rPr lang="en-US" dirty="0">
                <a:highlight>
                  <a:srgbClr val="FFFF00"/>
                </a:highlight>
              </a:rPr>
              <a:t>11-23/0971r2</a:t>
            </a:r>
            <a:r>
              <a:rPr lang="en-US" dirty="0"/>
              <a:t>.</a:t>
            </a:r>
          </a:p>
          <a:p>
            <a:endParaRPr lang="en-US" dirty="0"/>
          </a:p>
          <a:p>
            <a:r>
              <a:rPr lang="en-US" dirty="0"/>
              <a:t>Mover: Rich Kennedy</a:t>
            </a:r>
          </a:p>
          <a:p>
            <a:r>
              <a:rPr lang="en-US" dirty="0"/>
              <a:t>Second: Matthias Wendt</a:t>
            </a:r>
          </a:p>
          <a:p>
            <a:r>
              <a:rPr lang="en-US" dirty="0"/>
              <a:t>Approved by unanimous consent</a:t>
            </a:r>
          </a:p>
        </p:txBody>
      </p:sp>
      <p:sp>
        <p:nvSpPr>
          <p:cNvPr id="4" name="Slide Number Placeholder 3">
            <a:extLst>
              <a:ext uri="{FF2B5EF4-FFF2-40B4-BE49-F238E27FC236}">
                <a16:creationId xmlns:a16="http://schemas.microsoft.com/office/drawing/2014/main" id="{9FBF3573-0795-CC98-AE7A-2725EBB3D65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EF77B7B5-3344-5679-E38A-6F9F81C2902D}"/>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07E946E-4944-9C8D-B51E-FC94B28F9379}"/>
              </a:ext>
            </a:extLst>
          </p:cNvPr>
          <p:cNvSpPr>
            <a:spLocks noGrp="1"/>
          </p:cNvSpPr>
          <p:nvPr>
            <p:ph type="dt" idx="15"/>
          </p:nvPr>
        </p:nvSpPr>
        <p:spPr/>
        <p:txBody>
          <a:bodyPr/>
          <a:lstStyle/>
          <a:p>
            <a:r>
              <a:rPr lang="en-GB"/>
              <a:t>July 2023</a:t>
            </a:r>
            <a:endParaRPr lang="en-GB" dirty="0"/>
          </a:p>
        </p:txBody>
      </p:sp>
    </p:spTree>
    <p:extLst>
      <p:ext uri="{BB962C8B-B14F-4D97-AF65-F5344CB8AC3E}">
        <p14:creationId xmlns:p14="http://schemas.microsoft.com/office/powerpoint/2010/main" val="1331912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13D1A-8CB0-BDD2-93AA-05FBF7CE1265}"/>
              </a:ext>
            </a:extLst>
          </p:cNvPr>
          <p:cNvSpPr>
            <a:spLocks noGrp="1"/>
          </p:cNvSpPr>
          <p:nvPr>
            <p:ph type="title"/>
          </p:nvPr>
        </p:nvSpPr>
        <p:spPr/>
        <p:txBody>
          <a:bodyPr/>
          <a:lstStyle/>
          <a:p>
            <a:r>
              <a:rPr lang="en-US" dirty="0"/>
              <a:t>(1.04) Motion: Approval of minutes</a:t>
            </a:r>
          </a:p>
        </p:txBody>
      </p:sp>
      <p:sp>
        <p:nvSpPr>
          <p:cNvPr id="3" name="Content Placeholder 2">
            <a:extLst>
              <a:ext uri="{FF2B5EF4-FFF2-40B4-BE49-F238E27FC236}">
                <a16:creationId xmlns:a16="http://schemas.microsoft.com/office/drawing/2014/main" id="{673827DC-8519-2116-A7CD-BBAC0030B072}"/>
              </a:ext>
            </a:extLst>
          </p:cNvPr>
          <p:cNvSpPr>
            <a:spLocks noGrp="1"/>
          </p:cNvSpPr>
          <p:nvPr>
            <p:ph idx="1"/>
          </p:nvPr>
        </p:nvSpPr>
        <p:spPr/>
        <p:txBody>
          <a:bodyPr/>
          <a:lstStyle/>
          <a:p>
            <a:r>
              <a:rPr lang="en-US" dirty="0"/>
              <a:t>Approve the </a:t>
            </a:r>
            <a:r>
              <a:rPr lang="en-US" dirty="0" err="1"/>
              <a:t>Coex</a:t>
            </a:r>
            <a:r>
              <a:rPr lang="en-US" dirty="0"/>
              <a:t> SC minutes as contained in 11-23/0894r1.</a:t>
            </a:r>
          </a:p>
          <a:p>
            <a:pPr>
              <a:buFont typeface="Arial" panose="020B0604020202020204" pitchFamily="34" charset="0"/>
              <a:buChar char="•"/>
            </a:pPr>
            <a:endParaRPr lang="en-US" dirty="0"/>
          </a:p>
          <a:p>
            <a:pPr marL="0" indent="0"/>
            <a:r>
              <a:rPr lang="en-US" dirty="0"/>
              <a:t>Mover / Second: (Motion on consent agenda)</a:t>
            </a:r>
          </a:p>
          <a:p>
            <a:pPr marL="0" indent="0"/>
            <a:r>
              <a:rPr lang="en-US" dirty="0"/>
              <a:t>Approved by adopting the motion to approve the agenda</a:t>
            </a:r>
          </a:p>
        </p:txBody>
      </p:sp>
      <p:sp>
        <p:nvSpPr>
          <p:cNvPr id="4" name="Slide Number Placeholder 3">
            <a:extLst>
              <a:ext uri="{FF2B5EF4-FFF2-40B4-BE49-F238E27FC236}">
                <a16:creationId xmlns:a16="http://schemas.microsoft.com/office/drawing/2014/main" id="{DD8519E3-F39D-8136-FBE9-FE0658834507}"/>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67D5563C-2520-C46C-7DAF-CA93309A7B0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48A27C12-093C-B874-7145-268D07081259}"/>
              </a:ext>
            </a:extLst>
          </p:cNvPr>
          <p:cNvSpPr>
            <a:spLocks noGrp="1"/>
          </p:cNvSpPr>
          <p:nvPr>
            <p:ph type="dt" idx="15"/>
          </p:nvPr>
        </p:nvSpPr>
        <p:spPr/>
        <p:txBody>
          <a:bodyPr/>
          <a:lstStyle/>
          <a:p>
            <a:r>
              <a:rPr lang="en-GB"/>
              <a:t>July 2023</a:t>
            </a:r>
            <a:endParaRPr lang="en-GB" dirty="0"/>
          </a:p>
        </p:txBody>
      </p:sp>
    </p:spTree>
    <p:extLst>
      <p:ext uri="{BB962C8B-B14F-4D97-AF65-F5344CB8AC3E}">
        <p14:creationId xmlns:p14="http://schemas.microsoft.com/office/powerpoint/2010/main" val="3786093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(2) Announcements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July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9</a:t>
            </a:fld>
            <a:endParaRPr lang="en-GB"/>
          </a:p>
        </p:txBody>
      </p:sp>
    </p:spTree>
    <p:extLst>
      <p:ext uri="{BB962C8B-B14F-4D97-AF65-F5344CB8AC3E}">
        <p14:creationId xmlns:p14="http://schemas.microsoft.com/office/powerpoint/2010/main" val="405493692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1978</TotalTime>
  <Words>1643</Words>
  <Application>Microsoft Macintosh PowerPoint</Application>
  <PresentationFormat>Widescreen</PresentationFormat>
  <Paragraphs>258</Paragraphs>
  <Slides>30</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4" baseType="lpstr">
      <vt:lpstr>Arial</vt:lpstr>
      <vt:lpstr>Times New Roman</vt:lpstr>
      <vt:lpstr>Office Theme</vt:lpstr>
      <vt:lpstr>Document</vt:lpstr>
      <vt:lpstr>Chair’s Meeting Slides Coex SC -- Coexistence</vt:lpstr>
      <vt:lpstr>Abstract</vt:lpstr>
      <vt:lpstr>WebEx dial-in information</vt:lpstr>
      <vt:lpstr>(1) Opening formalities</vt:lpstr>
      <vt:lpstr>(1.01) Call meeting to order</vt:lpstr>
      <vt:lpstr>(1.02) Coex SC Leadership</vt:lpstr>
      <vt:lpstr>(1.03) Motion: Approval of Agenda</vt:lpstr>
      <vt:lpstr>(1.04) Motion: Approval of minutes</vt:lpstr>
      <vt:lpstr>(2) Announcements</vt:lpstr>
      <vt:lpstr>(2.01) Review of IEEE-SA pre-PAR meeting guidelines</vt:lpstr>
      <vt:lpstr>(2.02) Registration for the this 802 plenary session</vt:lpstr>
      <vt:lpstr>(3) Coex modus operandi &amp; Topics of interest</vt:lpstr>
      <vt:lpstr>(3.01) Coex SC is a member-contribution-driven process</vt:lpstr>
      <vt:lpstr>(3.02) Coex SC Topic of interest / discussion items</vt:lpstr>
      <vt:lpstr>(4) Submissions &amp; Technical discussion items</vt:lpstr>
      <vt:lpstr>(5) Administrative Items</vt:lpstr>
      <vt:lpstr>(5.01) Planning of future meetings</vt:lpstr>
      <vt:lpstr>(5.02) Telcos</vt:lpstr>
      <vt:lpstr>(6) Old Business</vt:lpstr>
      <vt:lpstr>(7) New Business</vt:lpstr>
      <vt:lpstr>(7.1) 802.19 request to form a study group to consider amendment to 802.19.3</vt:lpstr>
      <vt:lpstr>(8) Closing formalites</vt:lpstr>
      <vt:lpstr>(8.01) Adjourn</vt:lpstr>
      <vt:lpstr>References</vt:lpstr>
      <vt:lpstr>Coex Scope</vt:lpstr>
      <vt:lpstr>The Coex SC scope was revised in Sept 2020 </vt:lpstr>
      <vt:lpstr>The scope of the Coex SC was expanded in March 2021 to include 60 GHz coexistence issues</vt:lpstr>
      <vt:lpstr>ETSI BRAN</vt:lpstr>
      <vt:lpstr>Note that ESTI BRAN documents are available to IEEE 802.11 WG members</vt:lpstr>
      <vt:lpstr>ETSI BRAN Meeting Schedule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Coex SC -- Coexistance</dc:title>
  <dc:creator>Emmelmann, Marc</dc:creator>
  <cp:lastModifiedBy>Emmelmann, Marc</cp:lastModifiedBy>
  <cp:revision>50</cp:revision>
  <cp:lastPrinted>1601-01-01T00:00:00Z</cp:lastPrinted>
  <dcterms:created xsi:type="dcterms:W3CDTF">2023-03-14T15:47:57Z</dcterms:created>
  <dcterms:modified xsi:type="dcterms:W3CDTF">2023-07-13T11:04:34Z</dcterms:modified>
</cp:coreProperties>
</file>