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265"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300" r:id="rId22"/>
    <p:sldId id="301" r:id="rId23"/>
    <p:sldId id="296" r:id="rId24"/>
    <p:sldId id="297" r:id="rId25"/>
    <p:sldId id="298" r:id="rId26"/>
    <p:sldId id="299" r:id="rId27"/>
    <p:sldId id="305" r:id="rId28"/>
    <p:sldId id="306"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160" d="100"/>
          <a:sy n="160" d="100"/>
        </p:scale>
        <p:origin x="144" y="1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92462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1333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6862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02441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81907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802.11-23/0968r3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838-00-0000-wba-liaison-re-qo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1039-01-0arc-arc-sc-12-and-26-june-2023-teleconference-minutes.docx" TargetMode="External"/><Relationship Id="rId2" Type="http://schemas.openxmlformats.org/officeDocument/2006/relationships/hyperlink" Target="https://mentor.ieee.org/802.11/dcn/23/11-23-0651-00-0arc-arc-sc-mixed-mode-minutes-may-2023-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68-00-0000-802revc-status-march-2023.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ec/dcn/23/ec-23-0057-04-00EC-802-revc-comments-wg-lb1.ods" TargetMode="External"/><Relationship Id="rId4" Type="http://schemas.openxmlformats.org/officeDocument/2006/relationships/hyperlink" Target="https://mentor.ieee.org/802.11/dcn/23/11-23-0282-00-0000-cc44-p802-revc-d1-0-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dcn/23/1-23-0017-01-Mntg-proposed-resolution-of-cid-109-in-wg-ballot-of-p802-revc-d1-0.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0880-00-0arc-revised-annex-g-containing-example-frame-exchange-sequence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ARC-SC-agenda-July-2023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11 July 2023, 8:00 CEST/</a:t>
            </a:r>
            <a:br>
              <a:rPr lang="en-US" altLang="en-US" dirty="0"/>
            </a:br>
            <a:r>
              <a:rPr lang="en-US" altLang="en-US" dirty="0"/>
              <a:t>13 July 2023, 13:30 CEST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Tues 8:00 and Thurs 13:30</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a:t>
            </a:r>
          </a:p>
          <a:p>
            <a:pPr marL="1257300" lvl="2" indent="-342900" eaLnBrk="1" hangingPunct="1">
              <a:spcBef>
                <a:spcPts val="0"/>
              </a:spcBef>
              <a:spcAft>
                <a:spcPts val="0"/>
              </a:spcAft>
              <a:buFont typeface="Arial" panose="020B0604020202020204" pitchFamily="34" charset="0"/>
              <a:buChar char="•"/>
              <a:defRPr/>
            </a:pPr>
            <a:r>
              <a:rPr lang="en-US" sz="2400" dirty="0"/>
              <a:t>For 802REVc: Define “IEEE 802 Network”</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27)</a:t>
            </a:r>
          </a:p>
          <a:p>
            <a:pPr marL="800100" lvl="1" indent="-342900" eaLnBrk="1" hangingPunct="1">
              <a:spcBef>
                <a:spcPts val="0"/>
              </a:spcBef>
              <a:spcAft>
                <a:spcPts val="0"/>
              </a:spcAft>
              <a:buFont typeface="Arial" panose="020B0604020202020204" pitchFamily="34" charset="0"/>
              <a:buChar char="•"/>
              <a:defRPr/>
            </a:pPr>
            <a:r>
              <a:rPr lang="en-US" sz="2400" dirty="0"/>
              <a:t>WBA liaison on QoS: </a:t>
            </a:r>
            <a:r>
              <a:rPr lang="en-US" sz="2400" dirty="0">
                <a:hlinkClick r:id="rId3"/>
              </a:rPr>
              <a:t>11-23/0838r0</a:t>
            </a:r>
            <a:r>
              <a:rPr lang="en-US" sz="2400" dirty="0"/>
              <a:t> </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28)</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May interim: </a:t>
            </a:r>
            <a:r>
              <a:rPr lang="en-US" sz="2400" b="1" dirty="0">
                <a:solidFill>
                  <a:srgbClr val="000000"/>
                </a:solidFill>
                <a:hlinkClick r:id="rId2"/>
              </a:rPr>
              <a:t>11-23/0651r0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June 12 and 26 telecons: </a:t>
            </a:r>
            <a:r>
              <a:rPr lang="en-US" sz="2400" b="1" dirty="0">
                <a:solidFill>
                  <a:srgbClr val="000000"/>
                </a:solidFill>
                <a:hlinkClick r:id="rId3"/>
              </a:rPr>
              <a:t>11-23/1039r1</a:t>
            </a:r>
            <a:r>
              <a:rPr lang="en-US" sz="24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lnSpc>
                <a:spcPct val="90000"/>
              </a:lnSpc>
              <a:spcBef>
                <a:spcPts val="0"/>
              </a:spcBef>
              <a:spcAft>
                <a:spcPts val="600"/>
              </a:spcAft>
              <a:buFont typeface="Arial" panose="020B0604020202020204" pitchFamily="34" charset="0"/>
              <a:buChar char="•"/>
              <a:defRPr/>
            </a:pPr>
            <a:r>
              <a:rPr lang="en-US" sz="2400" dirty="0"/>
              <a:t>IEEE Std 802 is undergoing a revision update</a:t>
            </a:r>
          </a:p>
          <a:p>
            <a:pPr lvl="2">
              <a:lnSpc>
                <a:spcPct val="90000"/>
              </a:lnSpc>
              <a:spcBef>
                <a:spcPts val="0"/>
              </a:spcBef>
              <a:spcAft>
                <a:spcPts val="600"/>
              </a:spcAft>
              <a:buFont typeface="Arial" panose="020B0604020202020204" pitchFamily="34" charset="0"/>
              <a:buChar char="•"/>
              <a:defRPr/>
            </a:pPr>
            <a:r>
              <a:rPr lang="en-US" sz="2400" dirty="0"/>
              <a:t>Background/overview information is here: </a:t>
            </a:r>
            <a:r>
              <a:rPr lang="en-US" sz="2400" dirty="0">
                <a:hlinkClick r:id="rId3"/>
              </a:rPr>
              <a:t>11-23/0468r0</a:t>
            </a:r>
            <a:r>
              <a:rPr lang="en-US" sz="2400" dirty="0"/>
              <a:t> </a:t>
            </a:r>
          </a:p>
          <a:p>
            <a:pPr lvl="2">
              <a:lnSpc>
                <a:spcPct val="90000"/>
              </a:lnSpc>
              <a:spcBef>
                <a:spcPts val="0"/>
              </a:spcBef>
              <a:spcAft>
                <a:spcPts val="600"/>
              </a:spcAft>
              <a:buFont typeface="Arial" panose="020B0604020202020204" pitchFamily="34" charset="0"/>
              <a:buChar char="•"/>
              <a:defRPr/>
            </a:pPr>
            <a:r>
              <a:rPr lang="en-US" sz="2400" dirty="0"/>
              <a:t>802.1 is handling the official process, and is holding 802.1 Working Group letter ballots</a:t>
            </a:r>
          </a:p>
          <a:p>
            <a:pPr lvl="1">
              <a:lnSpc>
                <a:spcPct val="90000"/>
              </a:lnSpc>
              <a:spcBef>
                <a:spcPts val="0"/>
              </a:spcBef>
              <a:spcAft>
                <a:spcPts val="600"/>
              </a:spcAft>
              <a:buFont typeface="Arial" panose="020B0604020202020204" pitchFamily="34" charset="0"/>
              <a:buChar char="•"/>
              <a:defRPr/>
            </a:pPr>
            <a:r>
              <a:rPr lang="en-US" sz="2400" dirty="0"/>
              <a:t>WG11 (802.11) held a comment collection</a:t>
            </a:r>
          </a:p>
          <a:p>
            <a:pPr lvl="2">
              <a:lnSpc>
                <a:spcPct val="90000"/>
              </a:lnSpc>
              <a:spcBef>
                <a:spcPts val="0"/>
              </a:spcBef>
              <a:spcAft>
                <a:spcPts val="600"/>
              </a:spcAft>
              <a:buFont typeface="Arial" panose="020B0604020202020204" pitchFamily="34" charset="0"/>
              <a:buChar char="•"/>
              <a:defRPr/>
            </a:pPr>
            <a:r>
              <a:rPr lang="en-US" sz="2400" dirty="0"/>
              <a:t>Results: </a:t>
            </a:r>
            <a:r>
              <a:rPr lang="en-US" sz="2400" dirty="0">
                <a:hlinkClick r:id="rId4"/>
              </a:rPr>
              <a:t>11-23/0282r0</a:t>
            </a:r>
            <a:r>
              <a:rPr lang="en-US" sz="2400" dirty="0"/>
              <a:t> </a:t>
            </a:r>
          </a:p>
          <a:p>
            <a:pPr lvl="1">
              <a:lnSpc>
                <a:spcPct val="90000"/>
              </a:lnSpc>
              <a:spcBef>
                <a:spcPts val="0"/>
              </a:spcBef>
              <a:spcAft>
                <a:spcPts val="600"/>
              </a:spcAft>
              <a:buFont typeface="Arial" panose="020B0604020202020204" pitchFamily="34" charset="0"/>
              <a:buChar char="•"/>
              <a:defRPr/>
            </a:pPr>
            <a:r>
              <a:rPr lang="en-US" sz="2400" dirty="0"/>
              <a:t>Overall comments submitted/disposition:</a:t>
            </a:r>
            <a:r>
              <a:rPr lang="en-US" sz="2400" b="0" dirty="0">
                <a:solidFill>
                  <a:srgbClr val="333333"/>
                </a:solidFill>
                <a:latin typeface="+mj-lt"/>
              </a:rPr>
              <a:t> </a:t>
            </a:r>
            <a:r>
              <a:rPr lang="en-US" sz="2400" b="0" dirty="0">
                <a:solidFill>
                  <a:srgbClr val="333333"/>
                </a:solidFill>
                <a:latin typeface="+mj-lt"/>
                <a:hlinkClick r:id="rId5"/>
              </a:rPr>
              <a:t>ec-23/0057r4</a:t>
            </a:r>
            <a:r>
              <a:rPr lang="en-US" sz="2400" b="0" dirty="0">
                <a:solidFill>
                  <a:srgbClr val="333333"/>
                </a:solidFill>
                <a:latin typeface="+mj-lt"/>
              </a:rPr>
              <a:t> </a:t>
            </a:r>
            <a:endParaRPr lang="en-US" sz="2400" b="0" dirty="0"/>
          </a:p>
          <a:p>
            <a:pPr lvl="1">
              <a:lnSpc>
                <a:spcPct val="90000"/>
              </a:lnSpc>
              <a:spcBef>
                <a:spcPts val="0"/>
              </a:spcBef>
              <a:spcAft>
                <a:spcPts val="600"/>
              </a:spcAft>
              <a:buFont typeface="Arial" panose="020B0604020202020204" pitchFamily="34" charset="0"/>
              <a:buChar char="•"/>
              <a:defRPr/>
            </a:pPr>
            <a:r>
              <a:rPr lang="en-US" sz="2400" dirty="0"/>
              <a:t>Does ARC have any follow-up?  Check on “802.11” submitted comments’ status</a:t>
            </a:r>
          </a:p>
          <a:p>
            <a:pPr lvl="1">
              <a:lnSpc>
                <a:spcPct val="90000"/>
              </a:lnSpc>
              <a:spcBef>
                <a:spcPts val="0"/>
              </a:spcBef>
              <a:spcAft>
                <a:spcPts val="600"/>
              </a:spcAft>
              <a:buFont typeface="Arial" panose="020B0604020202020204" pitchFamily="34" charset="0"/>
              <a:buChar char="•"/>
              <a:defRPr/>
            </a:pPr>
            <a:r>
              <a:rPr lang="en-US" sz="2400" dirty="0"/>
              <a:t>Assignment: Define “IEEE 802 Network”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July 2023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update and EPD/LPD</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ea typeface="ＭＳ Ｐゴシック" pitchFamily="2"/>
              </a:rPr>
              <a:t>Definition of “IEEE 802 Network” – next slides</a:t>
            </a:r>
          </a:p>
          <a:p>
            <a:pPr lvl="0">
              <a:buClr>
                <a:srgbClr val="000000"/>
              </a:buClr>
              <a:buSzPct val="100000"/>
              <a:buFont typeface="Arial" pitchFamily="34"/>
              <a:buChar char="•"/>
            </a:pPr>
            <a:r>
              <a:rPr lang="en-US" sz="3200" dirty="0">
                <a:ea typeface="ＭＳ Ｐゴシック" pitchFamily="2"/>
              </a:rPr>
              <a:t>EPD/LPD discussion:</a:t>
            </a:r>
          </a:p>
          <a:p>
            <a:pPr lvl="1">
              <a:buFont typeface="Arial" pitchFamily="34"/>
              <a:buChar char="•"/>
            </a:pPr>
            <a:r>
              <a:rPr lang="en-US" sz="2400" dirty="0">
                <a:ea typeface="ＭＳ Ｐゴシック" pitchFamily="2"/>
              </a:rPr>
              <a:t>Review of </a:t>
            </a:r>
            <a:r>
              <a:rPr lang="en-US" sz="2400" dirty="0">
                <a:hlinkClick r:id="rId3"/>
              </a:rPr>
              <a:t>11-20/0174r0</a:t>
            </a:r>
            <a:endParaRPr lang="en-US" sz="2400" dirty="0">
              <a:ea typeface="ＭＳ Ｐゴシック" pitchFamily="2"/>
              <a:hlinkClick r:id="rId4"/>
            </a:endParaRPr>
          </a:p>
          <a:p>
            <a:pPr lvl="1">
              <a:buFont typeface="Arial" pitchFamily="34"/>
              <a:buChar char="•"/>
            </a:pPr>
            <a:r>
              <a:rPr lang="en-US" sz="2400" dirty="0">
                <a:ea typeface="ＭＳ Ｐゴシック" pitchFamily="2"/>
                <a:hlinkClick r:id="rId4"/>
              </a:rPr>
              <a:t>https://mentor.ieee.org/802.1/dcn/23/1-23-0017-01-Mntg-proposed-resolution-of-cid-109-in-wg-ballot-of-p802-revc-d1-0.docx</a:t>
            </a:r>
            <a:r>
              <a:rPr lang="en-US" sz="2400" dirty="0">
                <a:ea typeface="ＭＳ Ｐゴシック" pitchFamily="2"/>
              </a:rPr>
              <a:t> (Note: 802.1 Mentor)</a:t>
            </a:r>
          </a:p>
          <a:p>
            <a:pPr>
              <a:buFont typeface="Arial" pitchFamily="34"/>
              <a:buChar char="•"/>
            </a:pPr>
            <a:r>
              <a:rPr lang="en-US" sz="2800" dirty="0">
                <a:ea typeface="ＭＳ Ｐゴシック" pitchFamily="2"/>
              </a:rPr>
              <a:t>Other 802.11 relevant (or perhaps unique) topics:</a:t>
            </a:r>
          </a:p>
          <a:p>
            <a:pPr marL="1143000" lvl="3" indent="-342900">
              <a:lnSpc>
                <a:spcPct val="90000"/>
              </a:lnSpc>
              <a:spcBef>
                <a:spcPts val="0"/>
              </a:spcBef>
              <a:spcAft>
                <a:spcPts val="600"/>
              </a:spcAft>
              <a:buFont typeface="Arial" pitchFamily="34" charset="0"/>
              <a:buChar char="•"/>
              <a:defRPr/>
            </a:pPr>
            <a:r>
              <a:rPr lang="en-US" sz="24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4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400" dirty="0"/>
              <a:t>802.11’s “Portal”, and mapping to/usage of IEEE Std 802 terminology</a:t>
            </a:r>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dirty="0"/>
              <a:t>Reminder of discussion on teleconferences (slides 22-25, notes on 26), especially existing “definitions” on slide 22</a:t>
            </a:r>
          </a:p>
          <a:p>
            <a:pPr lvl="0">
              <a:buClr>
                <a:srgbClr val="000000"/>
              </a:buClr>
              <a:buSzPct val="100000"/>
              <a:buFont typeface="Arial" pitchFamily="34"/>
              <a:buChar char="•"/>
            </a:pPr>
            <a:r>
              <a:rPr lang="en-US" dirty="0"/>
              <a:t>Proposal for definition (Max Riegel, teleconference updates):</a:t>
            </a:r>
          </a:p>
          <a:p>
            <a:pPr lvl="1">
              <a:buFont typeface="Arial" pitchFamily="34"/>
              <a:buChar char="•"/>
            </a:pPr>
            <a:r>
              <a:rPr lang="en-US" dirty="0">
                <a:latin typeface="Arial" panose="020B0604020202020204" pitchFamily="34" charset="0"/>
              </a:rPr>
              <a:t>As a starting point for further textual refinements, I would like to propose a definition aligned to the approach adopted in the 802.1CF Recommended Practice for Network Reference Model and Functional Description of IEEE 802 ® Access Network. It relies on the usage of the 'IEEE 802 MAC address' as defined through IEEE Std 802 as the common property of IEEE 802 networks</a:t>
            </a:r>
          </a:p>
          <a:p>
            <a:pPr lvl="1">
              <a:buFont typeface="Arial" pitchFamily="34"/>
              <a:buChar char="•"/>
            </a:pPr>
            <a:r>
              <a:rPr lang="en-US" u="sng" dirty="0">
                <a:solidFill>
                  <a:srgbClr val="000000"/>
                </a:solidFill>
                <a:effectLst/>
                <a:highlight>
                  <a:srgbClr val="00FFFF"/>
                </a:highlight>
                <a:latin typeface="Arial" panose="020B0604020202020204" pitchFamily="34" charset="0"/>
                <a:ea typeface="Times New Roman" panose="02020603050405020304" pitchFamily="18" charset="0"/>
              </a:rPr>
              <a:t>Draft proposal of updated definition:</a:t>
            </a:r>
            <a:endParaRPr lang="en-US" u="sng" dirty="0">
              <a:highlight>
                <a:srgbClr val="00FFFF"/>
              </a:highlight>
              <a:latin typeface="Calibri" panose="020F0502020204030204" pitchFamily="34" charset="0"/>
              <a:ea typeface="Times New Roman" panose="02020603050405020304" pitchFamily="18" charset="0"/>
            </a:endParaRPr>
          </a:p>
          <a:p>
            <a:pPr marL="857250" lvl="2" indent="0"/>
            <a:r>
              <a:rPr lang="en-US" sz="2000" b="1" i="1" u="sng" dirty="0">
                <a:solidFill>
                  <a:srgbClr val="000000"/>
                </a:solidFill>
                <a:effectLst/>
                <a:highlight>
                  <a:srgbClr val="00FFFF"/>
                </a:highlight>
                <a:latin typeface="Arial" panose="020B0604020202020204" pitchFamily="34" charset="0"/>
                <a:ea typeface="Times New Roman" panose="02020603050405020304" pitchFamily="18" charset="0"/>
              </a:rPr>
              <a:t>IEEE 802 ® network</a:t>
            </a:r>
            <a:r>
              <a:rPr lang="en-US" sz="2000" b="1" i="1" u="sng" dirty="0">
                <a:highlight>
                  <a:srgbClr val="00FFFF"/>
                </a:highlight>
                <a:latin typeface="Arial" panose="020B0604020202020204" pitchFamily="34" charset="0"/>
              </a:rPr>
              <a:t>: an interconnected group of two or more devices that </a:t>
            </a:r>
            <a:r>
              <a:rPr lang="en-US" sz="2000" b="1" i="1" u="sng" dirty="0">
                <a:solidFill>
                  <a:srgbClr val="000000"/>
                </a:solidFill>
                <a:effectLst/>
                <a:highlight>
                  <a:srgbClr val="00FFFF"/>
                </a:highlight>
                <a:latin typeface="Arial" panose="020B0604020202020204" pitchFamily="34" charset="0"/>
                <a:ea typeface="Times New Roman" panose="02020603050405020304" pitchFamily="18" charset="0"/>
              </a:rPr>
              <a:t>forward user data frames according to IEEE 802 medium access control (MAC) addresses, and IEEE 802 MAC addresses identify the endpoints of the communication.</a:t>
            </a:r>
            <a:endParaRPr lang="en-US" sz="2000" b="1" i="1" u="sng" dirty="0">
              <a:highlight>
                <a:srgbClr val="00FFFF"/>
              </a:highlight>
              <a:latin typeface="Calibri" panose="020F0502020204030204" pitchFamily="34" charset="0"/>
              <a:ea typeface="Times New Roman" panose="02020603050405020304" pitchFamily="18" charset="0"/>
            </a:endParaRPr>
          </a:p>
          <a:p>
            <a:pPr lvl="1">
              <a:buFont typeface="Arial" pitchFamily="34"/>
              <a:buChar char="•"/>
            </a:pPr>
            <a:r>
              <a:rPr lang="en-US" dirty="0">
                <a:solidFill>
                  <a:srgbClr val="000000"/>
                </a:solidFill>
                <a:effectLst/>
                <a:latin typeface="Arial" panose="020B0604020202020204" pitchFamily="34" charset="0"/>
                <a:ea typeface="Times New Roman" panose="02020603050405020304" pitchFamily="18" charset="0"/>
              </a:rPr>
              <a:t>Further discussion and refinements might be necessary to make the definition really fitting the many different scenarios that are covered in IEEE 802 standards</a:t>
            </a:r>
            <a:endParaRPr lang="en-US" dirty="0">
              <a:effectLst/>
              <a:latin typeface="Calibri" panose="020F0502020204030204" pitchFamily="34" charset="0"/>
              <a:ea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025920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Two definitions currently in draft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solidFill>
                  <a:srgbClr val="000000"/>
                </a:solidFill>
                <a:latin typeface="Arial" pitchFamily="2"/>
                <a:ea typeface="ＭＳ Ｐゴシック" pitchFamily="2"/>
              </a:rPr>
              <a:t>IEEE 802® network: A network consisting of one or more interconnected networks each using a medium access control (MAC) protocol specified in an IEEE 802 standard.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network is required, at a minimum, to support the MAC Internal Sublayer Service specified in IEEE Std 802.1AC and support the use of </a:t>
            </a:r>
            <a:r>
              <a:rPr lang="en-US" sz="2400" dirty="0" err="1">
                <a:latin typeface="Arial" pitchFamily="2"/>
                <a:ea typeface="ＭＳ Ｐゴシック" pitchFamily="2"/>
              </a:rPr>
              <a:t>EtherTypes</a:t>
            </a:r>
            <a:r>
              <a:rPr lang="en-US" sz="2400" dirty="0">
                <a:latin typeface="Arial" pitchFamily="2"/>
                <a:ea typeface="ＭＳ Ｐゴシック" pitchFamily="2"/>
              </a:rPr>
              <a:t> for protocol identification at the LLC sublayer.</a:t>
            </a:r>
          </a:p>
          <a:p>
            <a:pPr>
              <a:buFont typeface="Arial" pitchFamily="34"/>
              <a:buChar char="•"/>
            </a:pPr>
            <a:r>
              <a:rPr lang="en-US" sz="3200" dirty="0"/>
              <a:t>Characteristics?</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Frame based</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MAC address (48 or 64 bit)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0485999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- 2</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buFont typeface="Arial" pitchFamily="34"/>
              <a:buChar char="•"/>
            </a:pPr>
            <a:r>
              <a:rPr lang="en-US" sz="3200" dirty="0"/>
              <a:t>There are multiple network technologies that use 802.1Q bridges for interconnection that are not part of the IEEE 802 family of networks. (see comment)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compatible network</a:t>
            </a:r>
          </a:p>
          <a:p>
            <a:pPr lvl="0">
              <a:buFont typeface="Arial" pitchFamily="34"/>
              <a:buChar char="•"/>
            </a:pPr>
            <a:r>
              <a:rPr lang="en-US" sz="3200" dirty="0"/>
              <a:t>Bridged IEEE 802 Network is used.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Bridged IEEE 802® network: A network of two or more interconnected IEEE 802 networks.</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IEEE 802 compatible network: A network that can be interconnected with other networks, including IEEE 802 networks, using IEEE 802.1Q bridges.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65901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b="0" i="0" u="none" strike="noStrike" baseline="0" dirty="0">
                <a:latin typeface="Times New Roman" panose="02020603050405020304" pitchFamily="18" charset="0"/>
              </a:rPr>
              <a:t>The early IEEE 802 local area network (LAN) wired technologies used shared-medium communication,</a:t>
            </a:r>
          </a:p>
          <a:p>
            <a:pPr algn="l">
              <a:lnSpc>
                <a:spcPts val="2000"/>
              </a:lnSpc>
            </a:pPr>
            <a:r>
              <a:rPr lang="en-US" sz="1800" b="0" i="0" u="none" strike="noStrike" baseline="0" dirty="0">
                <a:latin typeface="Times New Roman" panose="02020603050405020304" pitchFamily="18" charset="0"/>
              </a:rPr>
              <a:t>with information broadcast for all stations to receive. That approach has evolved over the years, but in ways</a:t>
            </a:r>
          </a:p>
          <a:p>
            <a:pPr algn="l">
              <a:lnSpc>
                <a:spcPts val="2000"/>
              </a:lnSpc>
            </a:pPr>
            <a:r>
              <a:rPr lang="en-US" sz="1800" b="0" i="0" u="none" strike="noStrike" baseline="0" dirty="0">
                <a:latin typeface="Times New Roman" panose="02020603050405020304" pitchFamily="18" charset="0"/>
              </a:rPr>
              <a:t>that preserve the appearance of simple peer-to-peer communications behavior for end stations. In particular,</a:t>
            </a:r>
          </a:p>
          <a:p>
            <a:pPr algn="l">
              <a:lnSpc>
                <a:spcPts val="2000"/>
              </a:lnSpc>
            </a:pPr>
            <a:r>
              <a:rPr lang="en-US" sz="1800" b="0" i="0" u="none" strike="noStrike" baseline="0" dirty="0">
                <a:latin typeface="Times New Roman" panose="02020603050405020304" pitchFamily="18" charset="0"/>
              </a:rPr>
              <a:t>the use of bridges, as described in 5.3.2, for interconnecting IEEE 802 networks is now widespread. These</a:t>
            </a:r>
          </a:p>
          <a:p>
            <a:pPr algn="l">
              <a:lnSpc>
                <a:spcPts val="2000"/>
              </a:lnSpc>
            </a:pPr>
            <a:r>
              <a:rPr lang="en-US" sz="1800" b="0" i="0" u="none" strike="noStrike" baseline="0" dirty="0">
                <a:latin typeface="Times New Roman" panose="02020603050405020304" pitchFamily="18" charset="0"/>
              </a:rPr>
              <a:t>bridges allow the construction of networks with much larger numbers of end stations and much higher</a:t>
            </a:r>
          </a:p>
          <a:p>
            <a:pPr algn="l">
              <a:lnSpc>
                <a:spcPts val="2000"/>
              </a:lnSpc>
            </a:pPr>
            <a:r>
              <a:rPr lang="en-US" sz="1800" b="0" i="0" u="none" strike="noStrike" baseline="0" dirty="0">
                <a:latin typeface="Times New Roman" panose="02020603050405020304" pitchFamily="18" charset="0"/>
              </a:rPr>
              <a:t>aggregate throughput than would be achievable with a single shared-medium. End stations attached to such</a:t>
            </a:r>
          </a:p>
          <a:p>
            <a:pPr algn="l">
              <a:lnSpc>
                <a:spcPts val="2000"/>
              </a:lnSpc>
            </a:pPr>
            <a:r>
              <a:rPr lang="en-US" sz="1800" b="0" i="0" u="none" strike="noStrike" baseline="0" dirty="0">
                <a:latin typeface="Times New Roman" panose="02020603050405020304" pitchFamily="18" charset="0"/>
              </a:rPr>
              <a:t>a bridged IEEE 802 network can communicate with each other just as though they were attached to a single</a:t>
            </a:r>
          </a:p>
          <a:p>
            <a:pPr algn="l">
              <a:lnSpc>
                <a:spcPts val="2000"/>
              </a:lnSpc>
            </a:pPr>
            <a:r>
              <a:rPr lang="en-US" sz="1800" b="0" i="0" u="none" strike="noStrike" baseline="0" dirty="0">
                <a:latin typeface="Times New Roman" panose="02020603050405020304" pitchFamily="18" charset="0"/>
              </a:rPr>
              <a:t>shared-medium; however, the ability to communicate with other stations can be limited by use of</a:t>
            </a:r>
          </a:p>
          <a:p>
            <a:pPr algn="l">
              <a:lnSpc>
                <a:spcPts val="2000"/>
              </a:lnSpc>
            </a:pPr>
            <a:r>
              <a:rPr lang="en-US" sz="1800" b="0" i="0" u="none" strike="noStrike" baseline="0" dirty="0">
                <a:latin typeface="Times New Roman" panose="02020603050405020304" pitchFamily="18" charset="0"/>
              </a:rPr>
              <a:t>management facilities in the bridges, particularly where broadcast or multicast transmissions are involved. A</a:t>
            </a:r>
          </a:p>
          <a:p>
            <a:pPr algn="l">
              <a:lnSpc>
                <a:spcPts val="2000"/>
              </a:lnSpc>
            </a:pPr>
            <a:r>
              <a:rPr lang="en-US" sz="1800" b="0" i="0" u="none" strike="noStrike" baseline="0" dirty="0">
                <a:latin typeface="Times New Roman" panose="02020603050405020304" pitchFamily="18" charset="0"/>
              </a:rPr>
              <a:t>further stage in this evolution has led to the use of point-to-point full duplex communication in LANs, either</a:t>
            </a:r>
          </a:p>
          <a:p>
            <a:pPr algn="l">
              <a:lnSpc>
                <a:spcPts val="2000"/>
              </a:lnSpc>
            </a:pPr>
            <a:r>
              <a:rPr lang="en-US" sz="1800" b="0" i="0" u="none" strike="noStrike" baseline="0" dirty="0">
                <a:latin typeface="Times New Roman" panose="02020603050405020304" pitchFamily="18" charset="0"/>
              </a:rPr>
              <a:t>between an end station and a bridge or between a pair of bridges.</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Bridges are stations that interconnect multiple access domains. IEEE Std 802.1Q13 provides the basic</a:t>
            </a:r>
          </a:p>
          <a:p>
            <a:pPr algn="l">
              <a:lnSpc>
                <a:spcPts val="2000"/>
              </a:lnSpc>
            </a:pPr>
            <a:r>
              <a:rPr lang="en-US" sz="1800" b="0" i="0" u="none" strike="noStrike" baseline="0" dirty="0">
                <a:latin typeface="Times New Roman" panose="02020603050405020304" pitchFamily="18" charset="0"/>
              </a:rPr>
              <a:t>specification for bridge interworking among IEEE 802 networks. A bridged IEEE 802 network consists of</a:t>
            </a:r>
          </a:p>
          <a:p>
            <a:pPr algn="l">
              <a:lnSpc>
                <a:spcPts val="2000"/>
              </a:lnSpc>
            </a:pPr>
            <a:r>
              <a:rPr lang="en-US" sz="1800" b="0" i="0" u="none" strike="noStrike" baseline="0" dirty="0">
                <a:latin typeface="Times New Roman" panose="02020603050405020304" pitchFamily="18" charset="0"/>
              </a:rPr>
              <a:t>one or more bridges together with the complete set of access domains that they interconnect.</a:t>
            </a:r>
            <a:endParaRPr lang="en-US" dirty="0">
              <a:latin typeface="Arial" pitchFamily="2"/>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90660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i="0" u="none" strike="noStrike" baseline="0" dirty="0">
                <a:latin typeface="Times New Roman" panose="02020603050405020304" pitchFamily="18" charset="0"/>
              </a:rPr>
              <a:t>access domain</a:t>
            </a:r>
            <a:r>
              <a:rPr lang="en-US" sz="1800" b="0" i="0" u="none" strike="noStrike" baseline="0" dirty="0">
                <a:latin typeface="Times New Roman" panose="02020603050405020304" pitchFamily="18" charset="0"/>
              </a:rPr>
              <a:t>: A set of stations in an IEEE 802® network together with interconnecting data transmission</a:t>
            </a:r>
          </a:p>
          <a:p>
            <a:pPr algn="l">
              <a:lnSpc>
                <a:spcPts val="2000"/>
              </a:lnSpc>
            </a:pPr>
            <a:r>
              <a:rPr lang="en-US" sz="1800" b="0" i="0" u="none" strike="noStrike" baseline="0" dirty="0">
                <a:latin typeface="Times New Roman" panose="02020603050405020304" pitchFamily="18" charset="0"/>
              </a:rPr>
              <a:t>media and functional units (e.g., repeaters), in which the stations use the same medium access control</a:t>
            </a:r>
          </a:p>
          <a:p>
            <a:pPr algn="l">
              <a:lnSpc>
                <a:spcPts val="2000"/>
              </a:lnSpc>
            </a:pPr>
            <a:r>
              <a:rPr lang="en-US" sz="1800" b="0" i="0" u="none" strike="noStrike" baseline="0" dirty="0">
                <a:latin typeface="Times New Roman" panose="02020603050405020304" pitchFamily="18" charset="0"/>
              </a:rPr>
              <a:t>(MAC) protocol to communicate over a common physical medium.</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IEEE 802 networks use frame-based communications over a variety of media to connect various digital</a:t>
            </a:r>
          </a:p>
          <a:p>
            <a:pPr algn="l">
              <a:lnSpc>
                <a:spcPts val="2000"/>
              </a:lnSpc>
            </a:pPr>
            <a:r>
              <a:rPr lang="en-US" sz="1800" b="0" i="0" u="none" strike="noStrike" baseline="0" dirty="0">
                <a:latin typeface="Times New Roman" panose="02020603050405020304" pitchFamily="18" charset="0"/>
              </a:rPr>
              <a:t>apparatus regardless of computer technology and data type. However, the scope of IEEE 802 standards is</a:t>
            </a:r>
          </a:p>
          <a:p>
            <a:pPr algn="l">
              <a:lnSpc>
                <a:spcPts val="2000"/>
              </a:lnSpc>
            </a:pPr>
            <a:r>
              <a:rPr lang="en-US" sz="1800" b="0" i="0" u="none" strike="noStrike" baseline="0" dirty="0">
                <a:latin typeface="Times New Roman" panose="02020603050405020304" pitchFamily="18" charset="0"/>
              </a:rPr>
              <a:t>not limited to the physical layers (PHYs) and data link layers (DLLs).</a:t>
            </a:r>
          </a:p>
          <a:p>
            <a:pPr algn="l">
              <a:lnSpc>
                <a:spcPts val="2000"/>
              </a:lnSpc>
            </a:pPr>
            <a:r>
              <a:rPr lang="en-US" sz="1800" b="0" dirty="0">
                <a:latin typeface="Times New Roman" panose="02020603050405020304" pitchFamily="18" charset="0"/>
                <a:ea typeface="ＭＳ Ｐゴシック" pitchFamily="2"/>
              </a:rPr>
              <a:t>-----</a:t>
            </a:r>
          </a:p>
          <a:p>
            <a:pPr>
              <a:lnSpc>
                <a:spcPts val="2000"/>
              </a:lnSpc>
            </a:pPr>
            <a:r>
              <a:rPr lang="en-US" sz="1800" b="0" dirty="0">
                <a:latin typeface="Times New Roman" panose="02020603050405020304" pitchFamily="18" charset="0"/>
              </a:rPr>
              <a:t>User and management data flowing within IEEE 802 networks can be secured by a variety of authentication,</a:t>
            </a:r>
          </a:p>
          <a:p>
            <a:pPr>
              <a:lnSpc>
                <a:spcPts val="2000"/>
              </a:lnSpc>
            </a:pPr>
            <a:r>
              <a:rPr lang="en-US" sz="1800" b="0" dirty="0">
                <a:latin typeface="Times New Roman" panose="02020603050405020304" pitchFamily="18" charset="0"/>
              </a:rPr>
              <a:t>secure key exchange, and encryption mechanisms that are described in the various IEEE 802 standards. In</a:t>
            </a:r>
          </a:p>
          <a:p>
            <a:pPr>
              <a:lnSpc>
                <a:spcPts val="2000"/>
              </a:lnSpc>
            </a:pPr>
            <a:r>
              <a:rPr lang="en-US" sz="1800" b="0" dirty="0">
                <a:latin typeface="Times New Roman" panose="02020603050405020304" pitchFamily="18" charset="0"/>
              </a:rPr>
              <a:t>addition, IEEE 802 standards specify mechanisms by which a station is able to discover neighboring</a:t>
            </a:r>
          </a:p>
          <a:p>
            <a:pPr>
              <a:lnSpc>
                <a:spcPts val="2000"/>
              </a:lnSpc>
            </a:pPr>
            <a:r>
              <a:rPr lang="en-US" sz="1800" b="0" dirty="0">
                <a:latin typeface="Times New Roman" panose="02020603050405020304" pitchFamily="18" charset="0"/>
              </a:rPr>
              <a:t>networks information that may include IEEE 802 and non-IEEE 802 technologies. IEEE 802 standards also</a:t>
            </a:r>
          </a:p>
          <a:p>
            <a:pPr>
              <a:lnSpc>
                <a:spcPts val="2000"/>
              </a:lnSpc>
            </a:pPr>
            <a:r>
              <a:rPr lang="en-US" sz="1800" b="0" dirty="0">
                <a:latin typeface="Times New Roman" panose="02020603050405020304" pitchFamily="18" charset="0"/>
              </a:rPr>
              <a:t>specify mechanisms to achieve service discovery (e.g., support for Internet or virtual private network</a:t>
            </a:r>
          </a:p>
          <a:p>
            <a:pPr>
              <a:lnSpc>
                <a:spcPts val="2000"/>
              </a:lnSpc>
            </a:pPr>
            <a:r>
              <a:rPr lang="en-US" sz="1800" b="0" dirty="0">
                <a:latin typeface="Times New Roman" panose="02020603050405020304" pitchFamily="18" charset="0"/>
              </a:rPr>
              <a:t>service) and session continuity (e.g., a voice over Internet Protocol (IP) or multimedia session) in a</a:t>
            </a:r>
          </a:p>
          <a:p>
            <a:pPr>
              <a:lnSpc>
                <a:spcPts val="2000"/>
              </a:lnSpc>
            </a:pPr>
            <a:r>
              <a:rPr lang="en-US" sz="1800" b="0" dirty="0">
                <a:latin typeface="Times New Roman" panose="02020603050405020304" pitchFamily="18" charset="0"/>
              </a:rPr>
              <a:t>heterogeneous networking environment when stations, while either stationary or in motion, have a choice of</a:t>
            </a:r>
          </a:p>
          <a:p>
            <a:pPr>
              <a:lnSpc>
                <a:spcPts val="2000"/>
              </a:lnSpc>
            </a:pPr>
            <a:r>
              <a:rPr lang="en-US" sz="1800" b="0" dirty="0">
                <a:latin typeface="Times New Roman" panose="02020603050405020304" pitchFamily="18" charset="0"/>
              </a:rPr>
              <a:t>connecting to multiple access networks.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4423300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 6/21/2023</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buFont typeface="Arial" panose="020B0604020202020204" pitchFamily="34" charset="0"/>
              <a:buChar char="•"/>
            </a:pPr>
            <a:r>
              <a:rPr lang="en-US" sz="20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IEEE 802 Network (non-bridged): Set of Access Domains plus their interconnection.  (In 802.11, an ESS)</a:t>
            </a:r>
          </a:p>
          <a:p>
            <a:pPr>
              <a:lnSpc>
                <a:spcPts val="2000"/>
              </a:lnSpc>
              <a:buFont typeface="Arial" panose="020B0604020202020204" pitchFamily="34" charset="0"/>
              <a:buChar char="•"/>
            </a:pPr>
            <a:r>
              <a:rPr lang="en-US" sz="2200" dirty="0">
                <a:latin typeface="Times New Roman" panose="02020603050405020304" pitchFamily="18" charset="0"/>
              </a:rPr>
              <a:t>What if we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Essential aspects of 802 Network:</a:t>
            </a:r>
          </a:p>
          <a:p>
            <a:pPr lvl="1">
              <a:lnSpc>
                <a:spcPts val="2000"/>
              </a:lnSpc>
              <a:buFont typeface="Arial" panose="020B0604020202020204" pitchFamily="34" charset="0"/>
              <a:buChar char="•"/>
            </a:pPr>
            <a:r>
              <a:rPr lang="en-US" sz="1800" dirty="0" err="1">
                <a:latin typeface="Times New Roman" panose="02020603050405020304" pitchFamily="18" charset="0"/>
              </a:rPr>
              <a:t>EtherType</a:t>
            </a:r>
            <a:endParaRPr lang="en-US" sz="1800" dirty="0">
              <a:latin typeface="Times New Roman" panose="02020603050405020304" pitchFamily="18" charset="0"/>
            </a:endParaRPr>
          </a:p>
          <a:p>
            <a:pPr lvl="1">
              <a:lnSpc>
                <a:spcPts val="2000"/>
              </a:lnSpc>
              <a:buFont typeface="Arial" panose="020B0604020202020204" pitchFamily="34" charset="0"/>
              <a:buChar char="•"/>
            </a:pPr>
            <a:r>
              <a:rPr lang="en-US" sz="1800" dirty="0">
                <a:latin typeface="Times New Roman" panose="02020603050405020304" pitchFamily="18" charset="0"/>
              </a:rPr>
              <a:t>ISS</a:t>
            </a:r>
          </a:p>
          <a:p>
            <a:pPr lvl="1">
              <a:lnSpc>
                <a:spcPts val="2000"/>
              </a:lnSpc>
              <a:buFont typeface="Arial" panose="020B0604020202020204" pitchFamily="34" charset="0"/>
              <a:buChar char="•"/>
            </a:pPr>
            <a:r>
              <a:rPr lang="en-US" sz="1800" dirty="0">
                <a:latin typeface="Times New Roman" panose="02020603050405020304" pitchFamily="18" charset="0"/>
              </a:rPr>
              <a:t>Data frames are forwarded according to 802 MAC addresses, and endpoints are identified by 802 MAC addresses.</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11-23/0880r0</a:t>
            </a:r>
            <a:r>
              <a:rPr lang="en-US" sz="2200" b="0" dirty="0"/>
              <a:t> (Harry </a:t>
            </a:r>
            <a:r>
              <a:rPr lang="en-US" sz="2200" b="0" dirty="0" err="1"/>
              <a:t>Bims</a:t>
            </a:r>
            <a:r>
              <a:rPr lang="en-US" sz="2200" b="0" dirty="0"/>
              <a:t>)</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September?</a:t>
            </a:r>
          </a:p>
          <a:p>
            <a:pPr eaLnBrk="1" hangingPunct="1">
              <a:spcBef>
                <a:spcPts val="300"/>
              </a:spcBef>
            </a:pPr>
            <a:r>
              <a:rPr lang="en-US" altLang="en-US" dirty="0"/>
              <a:t>September session planning</a:t>
            </a:r>
          </a:p>
          <a:p>
            <a:pPr lvl="1" eaLnBrk="1" hangingPunct="1">
              <a:spcBef>
                <a:spcPts val="300"/>
              </a:spcBef>
            </a:pPr>
            <a:r>
              <a:rPr lang="en-US" altLang="en-US" dirty="0"/>
              <a:t>1 or 2 slots?</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July to September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July 2023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Registration for the July 802 plenary session</a:t>
            </a:r>
            <a:endParaRPr lang="en-GB" dirty="0"/>
          </a:p>
        </p:txBody>
      </p:sp>
      <p:sp>
        <p:nvSpPr>
          <p:cNvPr id="4098" name="Rectangle 2"/>
          <p:cNvSpPr>
            <a:spLocks noGrp="1" noChangeArrowheads="1"/>
          </p:cNvSpPr>
          <p:nvPr>
            <p:ph idx="1"/>
          </p:nvPr>
        </p:nvSpPr>
        <p:spPr>
          <a:xfrm>
            <a:off x="659342" y="1830387"/>
            <a:ext cx="10972799" cy="4113213"/>
          </a:xfrm>
          <a:ln/>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https://web.cvent.com/event/c50eaa77-9484-4a50-9d20-378149a0ecb6/summary</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7478</TotalTime>
  <Words>3306</Words>
  <Application>Microsoft Office PowerPoint</Application>
  <PresentationFormat>Widescreen</PresentationFormat>
  <Paragraphs>334</Paragraphs>
  <Slides>28</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Helvetica</vt:lpstr>
      <vt:lpstr>Monotype Sorts</vt:lpstr>
      <vt:lpstr>Times New Roman</vt:lpstr>
      <vt:lpstr>Office Theme</vt:lpstr>
      <vt:lpstr>Document</vt:lpstr>
      <vt:lpstr>ARC-SC-agenda-July-2023</vt:lpstr>
      <vt:lpstr>Abstract</vt:lpstr>
      <vt:lpstr>IEEE 802.11   Architecture Standing Committee</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July 2023, 8:00 CEST/ 13 July 2023, 13:30 CEST</vt:lpstr>
      <vt:lpstr>ARC (Architecture) – Other</vt:lpstr>
      <vt:lpstr>Prior meeting minutes</vt:lpstr>
      <vt:lpstr>IEEE Std 802 revision (P802REVc)</vt:lpstr>
      <vt:lpstr>P802REVc – update and EPD/LPD</vt:lpstr>
      <vt:lpstr>Define “IEEE 802 Network”</vt:lpstr>
      <vt:lpstr>Define “IEEE 802 Network”</vt:lpstr>
      <vt:lpstr>Define “IEEE 802 Network” - 2</vt:lpstr>
      <vt:lpstr>Define “IEEE 802 Network” – Some quotes</vt:lpstr>
      <vt:lpstr>Define “IEEE 802 Network” – Some quotes</vt:lpstr>
      <vt:lpstr>Telecon notes – 6/21/2023</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107</cp:revision>
  <cp:lastPrinted>1601-01-01T00:00:00Z</cp:lastPrinted>
  <dcterms:created xsi:type="dcterms:W3CDTF">2021-01-26T19:12:38Z</dcterms:created>
  <dcterms:modified xsi:type="dcterms:W3CDTF">2023-07-10T05:36:57Z</dcterms:modified>
</cp:coreProperties>
</file>