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95" r:id="rId20"/>
    <p:sldId id="2396" r:id="rId21"/>
    <p:sldId id="2383" r:id="rId22"/>
    <p:sldId id="2394" r:id="rId23"/>
    <p:sldId id="2397" r:id="rId24"/>
    <p:sldId id="314" r:id="rId25"/>
    <p:sldId id="2367" r:id="rId26"/>
    <p:sldId id="2393" r:id="rId27"/>
    <p:sldId id="310" r:id="rId28"/>
    <p:sldId id="311"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160" d="100"/>
          <a:sy n="160" d="100"/>
        </p:scale>
        <p:origin x="168" y="18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25780786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46987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697638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802.11-23/0967r8</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19-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03-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857-02-00bh-minutes-tgbh-interim-meeting-may-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152-06-00bh-ieee-802-11bh-lb274-comments.xlsx" TargetMode="External"/><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3/11-23-0888-00-00bh-wba-liaison-discussion.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11" Type="http://schemas.openxmlformats.org/officeDocument/2006/relationships/hyperlink" Target="https://mentor.ieee.org/802.11/dcn/23/11-23-1245-04-00bh-cid-resolutions-irm-1.docx" TargetMode="External"/><Relationship Id="rId5" Type="http://schemas.openxmlformats.org/officeDocument/2006/relationships/hyperlink" Target="https://mentor.ieee.org/802.11/dcn/22/11-22-0668-00-0000-liaison-statement-from-wba-re-wi-fi-devices-identification-group.pdf" TargetMode="External"/><Relationship Id="rId10" Type="http://schemas.openxmlformats.org/officeDocument/2006/relationships/hyperlink" Target="https://mentor.ieee.org/802.11/dcn/23/11-23-1235-00-00bh-cr-for-cids-in-subclause-6-3.docx" TargetMode="External"/><Relationship Id="rId4" Type="http://schemas.openxmlformats.org/officeDocument/2006/relationships/hyperlink" Target="https://mentor.ieee.org/802.11/dcn/21/11-21-1141-00-00bh-excerpts-of-wba-document-wi-fi-id-scope.pptx" TargetMode="External"/><Relationship Id="rId9" Type="http://schemas.openxmlformats.org/officeDocument/2006/relationships/hyperlink" Target="https://mentor.ieee.org/802.11/dcn/23/11-23-1231-00-00bh-introduction-to-ieee-802c-slap.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1152-07-00bh-ieee-802-11bh-lb274-comments.xlsx" TargetMode="External"/><Relationship Id="rId13" Type="http://schemas.openxmlformats.org/officeDocument/2006/relationships/hyperlink" Target="https://mentor.ieee.org/802.11/dcn/23/11-23-1261-01-00bh-802-11bh-d1-0-cr-rejects.docx" TargetMode="External"/><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3/11-23-0888-00-00bh-wba-liaison-discussion.pptx" TargetMode="External"/><Relationship Id="rId12" Type="http://schemas.openxmlformats.org/officeDocument/2006/relationships/hyperlink" Target="https://mentor.ieee.org/802.11/dcn/23/11-23-1250-00-00bh-cr-for-cids-in-annex-b.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11" Type="http://schemas.openxmlformats.org/officeDocument/2006/relationships/hyperlink" Target="https://mentor.ieee.org/802.11/dcn/23/11-23-1245-05-00bh-cid-resolutions-irm-1.docx" TargetMode="External"/><Relationship Id="rId5" Type="http://schemas.openxmlformats.org/officeDocument/2006/relationships/hyperlink" Target="https://mentor.ieee.org/802.11/dcn/22/11-22-0668-00-0000-liaison-statement-from-wba-re-wi-fi-devices-identification-group.pdf" TargetMode="External"/><Relationship Id="rId10" Type="http://schemas.openxmlformats.org/officeDocument/2006/relationships/hyperlink" Target="https://mentor.ieee.org/802.11/dcn/23/11-23-1262-00-00bh-lb274-cr-for-cid7-21-114.pptx" TargetMode="External"/><Relationship Id="rId4" Type="http://schemas.openxmlformats.org/officeDocument/2006/relationships/hyperlink" Target="https://mentor.ieee.org/802.11/dcn/21/11-21-1141-00-00bh-excerpts-of-wba-document-wi-fi-id-scope.pptx" TargetMode="External"/><Relationship Id="rId9" Type="http://schemas.openxmlformats.org/officeDocument/2006/relationships/hyperlink" Target="https://mentor.ieee.org/802.11/dcn/23/11-23-1231-00-00bh-introduction-to-ieee-802c-slap.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231-00-00bh-introduction-to-ieee-802c-slap.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0-00bh-tgbh-motions-list.pptx" TargetMode="External"/><Relationship Id="rId7" Type="http://schemas.openxmlformats.org/officeDocument/2006/relationships/hyperlink" Target="https://mentor.ieee.org/802.11/dcn/22/11-22-0653-00-0000-2022-march-wba-whitepaper-re-device-identification.pdf" TargetMode="External"/><Relationship Id="rId12" Type="http://schemas.openxmlformats.org/officeDocument/2006/relationships/hyperlink" Target="https://mentor.ieee.org/802.11/dcn/23/11-23-1261-01-00bh-802-11bh-d1-0-cr-rejects.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11" Type="http://schemas.openxmlformats.org/officeDocument/2006/relationships/hyperlink" Target="https://mentor.ieee.org/802.11/dcn/23/11-23-1250-00-00bh-cr-for-cids-in-annex-b.docx" TargetMode="External"/><Relationship Id="rId5" Type="http://schemas.openxmlformats.org/officeDocument/2006/relationships/hyperlink" Target="https://mentor.ieee.org/802.11/dcn/21/11-21-1141-00-00bh-excerpts-of-wba-document-wi-fi-id-scope.pptx" TargetMode="External"/><Relationship Id="rId10" Type="http://schemas.openxmlformats.org/officeDocument/2006/relationships/hyperlink" Target="https://mentor.ieee.org/802.11/dcn/23/11-23-1245-05-00bh-cid-resolutions-irm-1.doc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152-08-00bh-ieee-802-11bh-lb274-comments.xls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NK7v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TGbh-agenda-2023-July-Plenary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July 2023, 8:00-10:00 CET </a:t>
            </a:r>
            <a:endParaRPr lang="en-GB" dirty="0"/>
          </a:p>
        </p:txBody>
      </p:sp>
      <p:sp>
        <p:nvSpPr>
          <p:cNvPr id="4098" name="Rectangle 2"/>
          <p:cNvSpPr>
            <a:spLocks noGrp="1" noChangeArrowheads="1"/>
          </p:cNvSpPr>
          <p:nvPr>
            <p:ph idx="1"/>
          </p:nvPr>
        </p:nvSpPr>
        <p:spPr>
          <a:xfrm>
            <a:off x="685800" y="1219200"/>
            <a:ext cx="110490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Secretary – Stephen McCann</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July Plenary meetings: Monday, 8:00-10:00 (ad hoc); Tuesday, 13:30-15:30; Wednesday 8:00-10:00; Thursday 8:00-10:00</a:t>
            </a:r>
            <a:endParaRPr lang="en-US" altLang="en-US" sz="2200" u="sng" dirty="0"/>
          </a:p>
          <a:p>
            <a:pPr marL="857250" lvl="1" indent="-457200">
              <a:lnSpc>
                <a:spcPct val="90000"/>
              </a:lnSpc>
              <a:spcBef>
                <a:spcPts val="0"/>
              </a:spcBef>
              <a:spcAft>
                <a:spcPts val="600"/>
              </a:spcAft>
              <a:buFont typeface="Arial" panose="020B0604020202020204" pitchFamily="34" charset="0"/>
              <a:buChar char="•"/>
              <a:defRPr/>
            </a:pPr>
            <a:r>
              <a:rPr lang="en-US" sz="2200" dirty="0"/>
              <a:t>Approve May interim minutes (next slide) - Defer</a:t>
            </a:r>
          </a:p>
          <a:p>
            <a:pPr marL="857250" lvl="1" indent="-457200">
              <a:lnSpc>
                <a:spcPct val="90000"/>
              </a:lnSpc>
              <a:spcBef>
                <a:spcPts val="0"/>
              </a:spcBef>
              <a:spcAft>
                <a:spcPts val="600"/>
              </a:spcAft>
              <a:buFont typeface="Arial" panose="020B0604020202020204" pitchFamily="34" charset="0"/>
              <a:buChar char="•"/>
              <a:defRPr/>
            </a:pPr>
            <a:r>
              <a:rPr lang="en-US" sz="2200" dirty="0"/>
              <a:t>Timeline review (slide 18)</a:t>
            </a:r>
          </a:p>
          <a:p>
            <a:pPr marL="457200"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11-22/0651r19</a:t>
            </a:r>
            <a:endParaRPr lang="en-US" sz="2200" b="0" dirty="0"/>
          </a:p>
          <a:p>
            <a:pPr marL="457200" indent="-457200">
              <a:lnSpc>
                <a:spcPct val="70000"/>
              </a:lnSpc>
              <a:spcBef>
                <a:spcPts val="300"/>
              </a:spcBef>
              <a:spcAft>
                <a:spcPts val="600"/>
              </a:spcAft>
              <a:buFont typeface="Arial" panose="020B0604020202020204" pitchFamily="34" charset="0"/>
              <a:buChar char="•"/>
              <a:defRPr/>
            </a:pPr>
            <a:r>
              <a:rPr lang="en-US" sz="2200" dirty="0"/>
              <a:t>Results of Initial WG LB (on D1.0):</a:t>
            </a:r>
            <a:r>
              <a:rPr lang="en-US" sz="2200" b="0" dirty="0"/>
              <a:t> (slide 19), </a:t>
            </a:r>
            <a:r>
              <a:rPr lang="en-US" sz="2200" b="0" dirty="0">
                <a:hlinkClick r:id="rId4"/>
              </a:rPr>
              <a:t>11-23/1152r3</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Publication of D1.0 motion </a:t>
            </a:r>
            <a:r>
              <a:rPr lang="en-US" sz="2200" b="0" dirty="0"/>
              <a:t>(slide 20) - Defer</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May interim session: </a:t>
            </a:r>
            <a:r>
              <a:rPr lang="en-US" sz="2800" dirty="0">
                <a:hlinkClick r:id="rId3"/>
              </a:rPr>
              <a:t>11-23/0857r2</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None</a:t>
            </a:r>
          </a:p>
          <a:p>
            <a:pPr marL="457200" indent="-457200">
              <a:lnSpc>
                <a:spcPct val="90000"/>
              </a:lnSpc>
              <a:spcBef>
                <a:spcPts val="0"/>
              </a:spcBef>
              <a:spcAft>
                <a:spcPts val="600"/>
              </a:spcAft>
              <a:buFont typeface="Arial" panose="020B0604020202020204" pitchFamily="34" charset="0"/>
              <a:buChar char="•"/>
              <a:defRPr/>
            </a:pPr>
            <a:r>
              <a:rPr lang="en-US" sz="2800" dirty="0"/>
              <a:t>Moved: Stephen Orr</a:t>
            </a:r>
          </a:p>
          <a:p>
            <a:pPr marL="457200" indent="-457200">
              <a:lnSpc>
                <a:spcPct val="90000"/>
              </a:lnSpc>
              <a:spcBef>
                <a:spcPts val="0"/>
              </a:spcBef>
              <a:spcAft>
                <a:spcPts val="600"/>
              </a:spcAft>
              <a:buFont typeface="Arial" panose="020B0604020202020204" pitchFamily="34" charset="0"/>
              <a:buChar char="•"/>
              <a:defRPr/>
            </a:pPr>
            <a:r>
              <a:rPr lang="en-US" sz="2800" dirty="0"/>
              <a:t>Seconded: Jay Yang</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TGbh D1.0 WG Letter Ballot results</a:t>
            </a:r>
          </a:p>
        </p:txBody>
      </p:sp>
      <p:graphicFrame>
        <p:nvGraphicFramePr>
          <p:cNvPr id="4" name="Table 3">
            <a:extLst>
              <a:ext uri="{FF2B5EF4-FFF2-40B4-BE49-F238E27FC236}">
                <a16:creationId xmlns:a16="http://schemas.microsoft.com/office/drawing/2014/main" id="{AB21B499-DD00-06B0-035A-7973C73D077E}"/>
              </a:ext>
            </a:extLst>
          </p:cNvPr>
          <p:cNvGraphicFramePr>
            <a:graphicFrameLocks noGrp="1"/>
          </p:cNvGraphicFramePr>
          <p:nvPr>
            <p:extLst>
              <p:ext uri="{D42A27DB-BD31-4B8C-83A1-F6EECF244321}">
                <p14:modId xmlns:p14="http://schemas.microsoft.com/office/powerpoint/2010/main" val="3008173672"/>
              </p:ext>
            </p:extLst>
          </p:nvPr>
        </p:nvGraphicFramePr>
        <p:xfrm>
          <a:off x="990600" y="1219200"/>
          <a:ext cx="10287000" cy="5222482"/>
        </p:xfrm>
        <a:graphic>
          <a:graphicData uri="http://schemas.openxmlformats.org/drawingml/2006/table">
            <a:tbl>
              <a:tblPr firstRow="1" firstCol="1" bandRow="1"/>
              <a:tblGrid>
                <a:gridCol w="5087286">
                  <a:extLst>
                    <a:ext uri="{9D8B030D-6E8A-4147-A177-3AD203B41FA5}">
                      <a16:colId xmlns:a16="http://schemas.microsoft.com/office/drawing/2014/main" val="1567718637"/>
                    </a:ext>
                  </a:extLst>
                </a:gridCol>
                <a:gridCol w="1911246">
                  <a:extLst>
                    <a:ext uri="{9D8B030D-6E8A-4147-A177-3AD203B41FA5}">
                      <a16:colId xmlns:a16="http://schemas.microsoft.com/office/drawing/2014/main" val="2699401728"/>
                    </a:ext>
                  </a:extLst>
                </a:gridCol>
                <a:gridCol w="1658287">
                  <a:extLst>
                    <a:ext uri="{9D8B030D-6E8A-4147-A177-3AD203B41FA5}">
                      <a16:colId xmlns:a16="http://schemas.microsoft.com/office/drawing/2014/main" val="2248300921"/>
                    </a:ext>
                  </a:extLst>
                </a:gridCol>
                <a:gridCol w="1630181">
                  <a:extLst>
                    <a:ext uri="{9D8B030D-6E8A-4147-A177-3AD203B41FA5}">
                      <a16:colId xmlns:a16="http://schemas.microsoft.com/office/drawing/2014/main" val="2994292620"/>
                    </a:ext>
                  </a:extLst>
                </a:gridCol>
              </a:tblGrid>
              <a:tr h="684864">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P802.11bh Ballot Series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LB274</a:t>
                      </a:r>
                      <a:b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(D1.0)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84929466"/>
                  </a:ext>
                </a:extLst>
              </a:tr>
              <a:tr h="328164">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247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40671010"/>
                  </a:ext>
                </a:extLst>
              </a:tr>
              <a:tr h="328164">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43734011"/>
                  </a:ext>
                </a:extLst>
              </a:tr>
              <a:tr h="273945">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expertise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78145059"/>
                  </a:ext>
                </a:extLst>
              </a:tr>
              <a:tr h="516501">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 disapprove w/o comment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790135557"/>
                  </a:ext>
                </a:extLst>
              </a:tr>
              <a:tr h="342432">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time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810488332"/>
                  </a:ext>
                </a:extLst>
              </a:tr>
              <a:tr h="31389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Other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2981532699"/>
                  </a:ext>
                </a:extLst>
              </a:tr>
              <a:tr h="31389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800136876"/>
                  </a:ext>
                </a:extLst>
              </a:tr>
              <a:tr h="27394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36951010"/>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Approval percentage (&gt;75%)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91.82%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extLst>
                  <a:ext uri="{0D108BD9-81ED-4DB2-BD59-A6C34878D82A}">
                    <a16:rowId xmlns:a16="http://schemas.microsoft.com/office/drawing/2014/main" val="208568736"/>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Disapproval percentage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8.18%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16067291"/>
                  </a:ext>
                </a:extLst>
              </a:tr>
              <a:tr h="299628">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percentage (&lt;30%)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9.87%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1986261673"/>
                  </a:ext>
                </a:extLst>
              </a:tr>
              <a:tr h="27394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Pool = Voters - Ex-officio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225604002"/>
                  </a:ext>
                </a:extLst>
              </a:tr>
              <a:tr h="35670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Return rate (&gt;50%)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62.43%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2778985695"/>
                  </a:ext>
                </a:extLst>
              </a:tr>
            </a:tbl>
          </a:graphicData>
        </a:graphic>
      </p:graphicFrame>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3770313" y="2116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91141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P802.11bh D1.0 for sale in IEEE Store</a:t>
            </a:r>
          </a:p>
        </p:txBody>
      </p:sp>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685800" y="2331931"/>
            <a:ext cx="1082040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800" dirty="0">
                <a:solidFill>
                  <a:srgbClr val="FF0000"/>
                </a:solidFill>
              </a:rPr>
              <a:t>MOTION</a:t>
            </a:r>
            <a:r>
              <a:rPr lang="en-US" sz="2800" dirty="0">
                <a:solidFill>
                  <a:schemeClr val="tx1"/>
                </a:solidFill>
              </a:rPr>
              <a:t>: Approve making P802.11bh D1.0 available for purchase from the IEEE Store.</a:t>
            </a:r>
          </a:p>
          <a:p>
            <a:r>
              <a:rPr lang="en-US" sz="2800" dirty="0">
                <a:solidFill>
                  <a:schemeClr val="tx1"/>
                </a:solidFill>
              </a:rPr>
              <a:t> </a:t>
            </a:r>
          </a:p>
          <a:p>
            <a:r>
              <a:rPr lang="en-US" sz="2800" dirty="0">
                <a:solidFill>
                  <a:schemeClr val="tx1"/>
                </a:solidFill>
              </a:rPr>
              <a:t>Moved: Stephen Orr</a:t>
            </a:r>
          </a:p>
          <a:p>
            <a:r>
              <a:rPr lang="en-US" sz="2800" dirty="0">
                <a:solidFill>
                  <a:schemeClr val="tx1"/>
                </a:solidFill>
              </a:rPr>
              <a:t>Second: Jay Yang</a:t>
            </a:r>
          </a:p>
          <a:p>
            <a:endParaRPr lang="en-US" sz="2800" dirty="0">
              <a:solidFill>
                <a:schemeClr val="tx1"/>
              </a:solidFill>
            </a:endParaRPr>
          </a:p>
          <a:p>
            <a:r>
              <a:rPr lang="en-US" sz="2800" dirty="0">
                <a:solidFill>
                  <a:schemeClr val="tx1"/>
                </a:solidFill>
              </a:rPr>
              <a:t>Result: Yes: 16, No: 0, Abstain: 2 (Motion passes)</a:t>
            </a:r>
          </a:p>
        </p:txBody>
      </p:sp>
    </p:spTree>
    <p:extLst>
      <p:ext uri="{BB962C8B-B14F-4D97-AF65-F5344CB8AC3E}">
        <p14:creationId xmlns:p14="http://schemas.microsoft.com/office/powerpoint/2010/main" val="2052643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July 2023, 13:30-15:30 CET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July Plenary meetings: Monday, 08:00-10:00; Tuesday, 13:30-15:30; Wednesday 8:00-10:00; Thursday 8:00-10:00</a:t>
            </a:r>
            <a:endParaRPr lang="en-US" altLang="en-US" u="sng" dirty="0"/>
          </a:p>
          <a:p>
            <a:pPr marL="457200" indent="-457200">
              <a:lnSpc>
                <a:spcPct val="70000"/>
              </a:lnSpc>
              <a:spcBef>
                <a:spcPts val="300"/>
              </a:spcBef>
              <a:spcAft>
                <a:spcPts val="600"/>
              </a:spcAft>
              <a:buFont typeface="Arial" panose="020B0604020202020204" pitchFamily="34" charset="0"/>
              <a:buChar char="•"/>
              <a:defRPr/>
            </a:pPr>
            <a:r>
              <a:rPr lang="en-US" sz="2800" dirty="0"/>
              <a:t>Approve May interim minutes </a:t>
            </a:r>
            <a:r>
              <a:rPr lang="en-US" sz="2800" b="0" dirty="0"/>
              <a:t>(slide 17)</a:t>
            </a:r>
          </a:p>
          <a:p>
            <a:pPr marL="457200" indent="-457200">
              <a:lnSpc>
                <a:spcPct val="70000"/>
              </a:lnSpc>
              <a:spcBef>
                <a:spcPts val="300"/>
              </a:spcBef>
              <a:spcAft>
                <a:spcPts val="600"/>
              </a:spcAft>
              <a:buFont typeface="Arial" panose="020B0604020202020204" pitchFamily="34" charset="0"/>
              <a:buChar char="•"/>
              <a:defRPr/>
            </a:pPr>
            <a:r>
              <a:rPr lang="en-US" sz="2800" dirty="0"/>
              <a:t>Publication of D1.0 motion </a:t>
            </a:r>
            <a:r>
              <a:rPr lang="en-US" sz="2800" b="0" dirty="0"/>
              <a:t>(slide 20)</a:t>
            </a:r>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b="0" u="sng" dirty="0">
                <a:hlinkClick r:id="rId3"/>
              </a:rPr>
              <a:t>11-21/0703r0</a:t>
            </a:r>
            <a:r>
              <a:rPr lang="en-US" b="0" dirty="0"/>
              <a:t>, </a:t>
            </a:r>
            <a:r>
              <a:rPr lang="en-US" b="0" dirty="0">
                <a:hlinkClick r:id="rId4"/>
              </a:rPr>
              <a:t>11-21/1141r0</a:t>
            </a:r>
            <a:r>
              <a:rPr lang="en-US" b="0" dirty="0"/>
              <a:t>, </a:t>
            </a:r>
            <a:r>
              <a:rPr lang="en-US" b="0" dirty="0">
                <a:hlinkClick r:id="rId5"/>
              </a:rPr>
              <a:t>11-22/0668r0</a:t>
            </a:r>
            <a:r>
              <a:rPr lang="en-US" b="0" dirty="0"/>
              <a:t>, </a:t>
            </a:r>
            <a:r>
              <a:rPr lang="en-US" b="0" dirty="0">
                <a:hlinkClick r:id="rId6"/>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hlinkClick r:id="rId7"/>
              </a:rPr>
              <a:t>11-23/0888r0</a:t>
            </a:r>
            <a:r>
              <a:rPr lang="en-US" b="0" dirty="0"/>
              <a:t> Stephen Orr</a:t>
            </a:r>
            <a:endParaRPr lang="en-US"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 -</a:t>
            </a:r>
            <a:r>
              <a:rPr lang="en-US" sz="2800" b="0" dirty="0"/>
              <a:t> </a:t>
            </a:r>
            <a:r>
              <a:rPr lang="en-US" sz="2800" b="0" dirty="0">
                <a:hlinkClick r:id="rId8"/>
              </a:rPr>
              <a:t>11-23/1152r6</a:t>
            </a:r>
            <a:r>
              <a:rPr lang="en-US" sz="2800" b="0" dirty="0"/>
              <a:t> (start at blue line, CID 20)</a:t>
            </a:r>
            <a:endParaRPr lang="en-US" sz="1800" dirty="0"/>
          </a:p>
          <a:p>
            <a:pPr marL="857250" lvl="1" indent="-457200">
              <a:lnSpc>
                <a:spcPct val="70000"/>
              </a:lnSpc>
              <a:spcBef>
                <a:spcPts val="300"/>
              </a:spcBef>
              <a:spcAft>
                <a:spcPts val="600"/>
              </a:spcAft>
              <a:buFont typeface="Arial" panose="020B0604020202020204" pitchFamily="34" charset="0"/>
              <a:buChar char="•"/>
              <a:defRPr/>
            </a:pPr>
            <a:r>
              <a:rPr lang="en-US" sz="1800" dirty="0"/>
              <a:t>802c (CID 228), and CIDs 7, 21 &amp; 114 (address collision problem) - </a:t>
            </a:r>
            <a:r>
              <a:rPr lang="en-US" sz="1800" dirty="0">
                <a:hlinkClick r:id="rId9"/>
              </a:rPr>
              <a:t>11-23/1231r0</a:t>
            </a:r>
            <a:r>
              <a:rPr lang="en-US" sz="1800" dirty="0"/>
              <a:t> (</a:t>
            </a:r>
            <a:r>
              <a:rPr lang="en-US" sz="1800" dirty="0" err="1"/>
              <a:t>DeLaOliva</a:t>
            </a:r>
            <a:r>
              <a:rPr lang="en-US" sz="1800" dirty="0"/>
              <a:t>)</a:t>
            </a:r>
          </a:p>
          <a:p>
            <a:pPr marL="857250" lvl="1" indent="-457200">
              <a:lnSpc>
                <a:spcPct val="70000"/>
              </a:lnSpc>
              <a:spcBef>
                <a:spcPts val="300"/>
              </a:spcBef>
              <a:spcAft>
                <a:spcPts val="600"/>
              </a:spcAft>
              <a:buFont typeface="Arial" panose="020B0604020202020204" pitchFamily="34" charset="0"/>
              <a:buChar char="•"/>
              <a:defRPr/>
            </a:pPr>
            <a:r>
              <a:rPr lang="en-US" sz="1800" dirty="0"/>
              <a:t>CIDs 78, 95, 96, 142 - </a:t>
            </a:r>
            <a:r>
              <a:rPr lang="en-US" sz="1800" dirty="0">
                <a:hlinkClick r:id="rId10"/>
              </a:rPr>
              <a:t>11-23/1235r0</a:t>
            </a:r>
            <a:r>
              <a:rPr lang="en-US" sz="1800" dirty="0"/>
              <a:t> (Yang)</a:t>
            </a:r>
          </a:p>
          <a:p>
            <a:pPr marL="857250" lvl="1" indent="-457200">
              <a:lnSpc>
                <a:spcPct val="70000"/>
              </a:lnSpc>
              <a:spcBef>
                <a:spcPts val="300"/>
              </a:spcBef>
              <a:spcAft>
                <a:spcPts val="600"/>
              </a:spcAft>
              <a:buFont typeface="Arial" panose="020B0604020202020204" pitchFamily="34" charset="0"/>
              <a:buChar char="•"/>
              <a:defRPr/>
            </a:pPr>
            <a:r>
              <a:rPr lang="en-US" sz="1800" dirty="0">
                <a:hlinkClick r:id="rId11"/>
              </a:rPr>
              <a:t>11-23/1245r4</a:t>
            </a:r>
            <a:r>
              <a:rPr lang="en-US" sz="1800" dirty="0"/>
              <a:t> (Numerous CIDs) (Smith)</a:t>
            </a:r>
          </a:p>
          <a:p>
            <a:pPr marL="857250" lvl="1" indent="-457200">
              <a:lnSpc>
                <a:spcPct val="70000"/>
              </a:lnSpc>
              <a:spcBef>
                <a:spcPts val="300"/>
              </a:spcBef>
              <a:spcAft>
                <a:spcPts val="600"/>
              </a:spcAft>
              <a:buFont typeface="Arial" panose="020B0604020202020204" pitchFamily="34" charset="0"/>
              <a:buChar char="•"/>
              <a:defRPr/>
            </a:pPr>
            <a:r>
              <a:rPr lang="en-US" sz="1800" dirty="0" err="1"/>
              <a:t>REVme</a:t>
            </a:r>
            <a:r>
              <a:rPr lang="en-US" sz="1800" dirty="0"/>
              <a:t> CID 4069 (when there’s time)</a:t>
            </a:r>
          </a:p>
          <a:p>
            <a:pPr marL="457200" indent="-457200">
              <a:lnSpc>
                <a:spcPct val="70000"/>
              </a:lnSpc>
              <a:spcBef>
                <a:spcPts val="300"/>
              </a:spcBef>
              <a:spcAft>
                <a:spcPts val="600"/>
              </a:spcAft>
              <a:buFont typeface="Arial" panose="020B0604020202020204" pitchFamily="34" charset="0"/>
              <a:buChar char="•"/>
              <a:defRPr/>
            </a:pPr>
            <a:endParaRPr lang="en-US" sz="200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21</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July 2023, 08:00-10:00 CET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July Plenary meetings: Monday, 08:00-10:00;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altLang="en-US" dirty="0"/>
              <a:t>TGbi coordination around MAC address usage</a:t>
            </a:r>
          </a:p>
          <a:p>
            <a:pPr marL="457200" indent="-457200">
              <a:lnSpc>
                <a:spcPct val="70000"/>
              </a:lnSpc>
              <a:spcBef>
                <a:spcPts val="300"/>
              </a:spcBef>
              <a:spcAft>
                <a:spcPts val="600"/>
              </a:spcAft>
              <a:buFont typeface="Arial" panose="020B0604020202020204" pitchFamily="34" charset="0"/>
              <a:buChar char="•"/>
              <a:defRPr/>
            </a:pPr>
            <a:r>
              <a:rPr lang="en-US" dirty="0"/>
              <a:t>Discussion on response to WBA liaisons: </a:t>
            </a:r>
            <a:r>
              <a:rPr lang="en-US" b="0" u="sng" dirty="0">
                <a:hlinkClick r:id="rId3"/>
              </a:rPr>
              <a:t>11-21/0703r0</a:t>
            </a:r>
            <a:r>
              <a:rPr lang="en-US" b="0" dirty="0"/>
              <a:t>, </a:t>
            </a:r>
            <a:r>
              <a:rPr lang="en-US" b="0" dirty="0">
                <a:hlinkClick r:id="rId4"/>
              </a:rPr>
              <a:t>11-21/1141r0</a:t>
            </a:r>
            <a:r>
              <a:rPr lang="en-US" b="0" dirty="0"/>
              <a:t>, </a:t>
            </a:r>
            <a:r>
              <a:rPr lang="en-US" b="0" dirty="0">
                <a:hlinkClick r:id="rId5"/>
              </a:rPr>
              <a:t>11-22/0668r0</a:t>
            </a:r>
            <a:r>
              <a:rPr lang="en-US" b="0" dirty="0"/>
              <a:t>, </a:t>
            </a:r>
            <a:r>
              <a:rPr lang="en-US" b="0" dirty="0">
                <a:hlinkClick r:id="rId6"/>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hlinkClick r:id="rId7"/>
              </a:rPr>
              <a:t>11-23/0888r0</a:t>
            </a:r>
            <a:r>
              <a:rPr lang="en-US" sz="2400" b="0" dirty="0"/>
              <a:t> Stephen Orr</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dirty="0"/>
              <a:t>Comment Resolution - </a:t>
            </a:r>
            <a:r>
              <a:rPr lang="en-US" b="0" dirty="0">
                <a:hlinkClick r:id="rId8"/>
              </a:rPr>
              <a:t>11-23/1152r7</a:t>
            </a:r>
            <a:r>
              <a:rPr lang="en-US" b="0" dirty="0"/>
              <a:t>, Topics list (next slide)</a:t>
            </a:r>
          </a:p>
          <a:p>
            <a:pPr marL="857250" lvl="1" indent="-457200">
              <a:lnSpc>
                <a:spcPct val="70000"/>
              </a:lnSpc>
              <a:spcBef>
                <a:spcPts val="300"/>
              </a:spcBef>
              <a:spcAft>
                <a:spcPts val="600"/>
              </a:spcAft>
              <a:buFont typeface="Arial" panose="020B0604020202020204" pitchFamily="34" charset="0"/>
              <a:buChar char="•"/>
              <a:defRPr/>
            </a:pPr>
            <a:r>
              <a:rPr lang="en-US" dirty="0"/>
              <a:t>CID 228 (IEEE 802c relationship/use) - </a:t>
            </a:r>
            <a:r>
              <a:rPr lang="en-US" dirty="0">
                <a:hlinkClick r:id="rId9"/>
              </a:rPr>
              <a:t> 11-23/1231r0</a:t>
            </a:r>
            <a:r>
              <a:rPr lang="en-US" dirty="0"/>
              <a:t> (</a:t>
            </a:r>
            <a:r>
              <a:rPr lang="en-US" dirty="0" err="1"/>
              <a:t>DeLaOliva</a:t>
            </a:r>
            <a:r>
              <a:rPr lang="en-US" dirty="0"/>
              <a:t>)</a:t>
            </a:r>
          </a:p>
          <a:p>
            <a:pPr marL="857250" lvl="1" indent="-457200">
              <a:lnSpc>
                <a:spcPct val="70000"/>
              </a:lnSpc>
              <a:spcBef>
                <a:spcPts val="300"/>
              </a:spcBef>
              <a:spcAft>
                <a:spcPts val="600"/>
              </a:spcAft>
              <a:buFont typeface="Arial" panose="020B0604020202020204" pitchFamily="34" charset="0"/>
              <a:buChar char="•"/>
              <a:defRPr/>
            </a:pPr>
            <a:r>
              <a:rPr lang="en-US" dirty="0"/>
              <a:t>CIDs 7, 21 &amp; 114 (address collision problem) - </a:t>
            </a:r>
            <a:r>
              <a:rPr lang="en-US" dirty="0">
                <a:hlinkClick r:id="rId10"/>
              </a:rPr>
              <a:t>1</a:t>
            </a:r>
            <a:r>
              <a:rPr lang="en-US" dirty="0">
                <a:hlinkClick r:id="rId10"/>
              </a:rPr>
              <a:t>1-23/1262r0</a:t>
            </a:r>
            <a:r>
              <a:rPr lang="en-US" dirty="0"/>
              <a:t> (Mutgan)</a:t>
            </a:r>
          </a:p>
          <a:p>
            <a:pPr marL="857250" lvl="1" indent="-457200">
              <a:lnSpc>
                <a:spcPct val="70000"/>
              </a:lnSpc>
              <a:spcBef>
                <a:spcPts val="300"/>
              </a:spcBef>
              <a:spcAft>
                <a:spcPts val="600"/>
              </a:spcAft>
              <a:buFont typeface="Arial" panose="020B0604020202020204" pitchFamily="34" charset="0"/>
              <a:buChar char="•"/>
              <a:defRPr/>
            </a:pPr>
            <a:r>
              <a:rPr lang="en-US" dirty="0"/>
              <a:t>Continue </a:t>
            </a:r>
            <a:r>
              <a:rPr lang="en-US" dirty="0">
                <a:hlinkClick r:id="rId11"/>
              </a:rPr>
              <a:t>11-23/1245r5</a:t>
            </a:r>
            <a:r>
              <a:rPr lang="en-US" dirty="0"/>
              <a:t> (Numerous CIDs) (Smith)</a:t>
            </a:r>
          </a:p>
          <a:p>
            <a:pPr marL="857250" lvl="1" indent="-457200">
              <a:lnSpc>
                <a:spcPct val="70000"/>
              </a:lnSpc>
              <a:spcBef>
                <a:spcPts val="300"/>
              </a:spcBef>
              <a:spcAft>
                <a:spcPts val="600"/>
              </a:spcAft>
              <a:buFont typeface="Arial" panose="020B0604020202020204" pitchFamily="34" charset="0"/>
              <a:buChar char="•"/>
              <a:defRPr/>
            </a:pPr>
            <a:r>
              <a:rPr lang="en-US" dirty="0"/>
              <a:t>Annex B, CIDs 110, 152 - </a:t>
            </a:r>
            <a:r>
              <a:rPr lang="en-US" dirty="0">
                <a:hlinkClick r:id="rId12"/>
              </a:rPr>
              <a:t>11-23/1250r0</a:t>
            </a:r>
            <a:r>
              <a:rPr lang="en-US" dirty="0"/>
              <a:t> (Yang)</a:t>
            </a:r>
          </a:p>
          <a:p>
            <a:pPr marL="857250" lvl="1" indent="-457200">
              <a:lnSpc>
                <a:spcPct val="70000"/>
              </a:lnSpc>
              <a:spcBef>
                <a:spcPts val="300"/>
              </a:spcBef>
              <a:spcAft>
                <a:spcPts val="600"/>
              </a:spcAft>
              <a:buFont typeface="Arial" panose="020B0604020202020204" pitchFamily="34" charset="0"/>
              <a:buChar char="•"/>
              <a:defRPr/>
            </a:pPr>
            <a:r>
              <a:rPr lang="en-US" dirty="0"/>
              <a:t>CID 138 - </a:t>
            </a:r>
            <a:r>
              <a:rPr lang="en-US" dirty="0">
                <a:hlinkClick r:id="rId13"/>
              </a:rPr>
              <a:t>11-23/1261r1</a:t>
            </a:r>
            <a:r>
              <a:rPr lang="en-US" dirty="0"/>
              <a:t> (Lumbatis)</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22</a:t>
            </a:fld>
            <a:endParaRPr lang="en-GB" dirty="0"/>
          </a:p>
        </p:txBody>
      </p:sp>
    </p:spTree>
    <p:extLst>
      <p:ext uri="{BB962C8B-B14F-4D97-AF65-F5344CB8AC3E}">
        <p14:creationId xmlns:p14="http://schemas.microsoft.com/office/powerpoint/2010/main" val="4964459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dirty="0"/>
              <a:t>CID 228 (IEEE 802c relationship/use) - </a:t>
            </a:r>
            <a:r>
              <a:rPr lang="en-US" dirty="0">
                <a:hlinkClick r:id="rId3"/>
              </a:rPr>
              <a:t> 11-23/1231r0</a:t>
            </a:r>
            <a:r>
              <a:rPr lang="en-US" dirty="0"/>
              <a:t> (</a:t>
            </a:r>
            <a:r>
              <a:rPr lang="en-US" dirty="0" err="1"/>
              <a:t>DeLaOliva</a:t>
            </a:r>
            <a:r>
              <a:rPr lang="en-US" dirty="0"/>
              <a:t>)</a:t>
            </a:r>
          </a:p>
          <a:p>
            <a:pPr marL="857250" lvl="1" indent="-457200">
              <a:lnSpc>
                <a:spcPct val="70000"/>
              </a:lnSpc>
              <a:spcBef>
                <a:spcPts val="300"/>
              </a:spcBef>
              <a:spcAft>
                <a:spcPts val="600"/>
              </a:spcAft>
              <a:buFont typeface="Arial" panose="020B0604020202020204" pitchFamily="34" charset="0"/>
              <a:buChar char="•"/>
              <a:defRPr/>
            </a:pPr>
            <a:r>
              <a:rPr lang="en-US" dirty="0"/>
              <a:t>CIDs 7, 21 &amp; 114 (address collision problem) - Mutgan</a:t>
            </a:r>
          </a:p>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(CIDs 8, 9, 10, 11) – Lumbatis? Yang?</a:t>
            </a:r>
          </a:p>
          <a:p>
            <a:pPr marL="857250" lvl="1" indent="-457200">
              <a:lnSpc>
                <a:spcPct val="70000"/>
              </a:lnSpc>
              <a:spcBef>
                <a:spcPts val="300"/>
              </a:spcBef>
              <a:spcAft>
                <a:spcPts val="600"/>
              </a:spcAft>
              <a:buFont typeface="Arial" panose="020B0604020202020204" pitchFamily="34" charset="0"/>
              <a:buChar char="•"/>
              <a:defRPr/>
            </a:pPr>
            <a:r>
              <a:rPr lang="en-US" dirty="0"/>
              <a:t>IRM Status/Device ID Status – pending presentation from a proponent of keeping this feature</a:t>
            </a:r>
          </a:p>
          <a:p>
            <a:pPr marL="1257300" lvl="2" indent="-457200">
              <a:lnSpc>
                <a:spcPct val="70000"/>
              </a:lnSpc>
              <a:spcBef>
                <a:spcPts val="300"/>
              </a:spcBef>
              <a:spcAft>
                <a:spcPts val="600"/>
              </a:spcAft>
              <a:buFont typeface="Arial" panose="020B0604020202020204" pitchFamily="34" charset="0"/>
              <a:buChar char="•"/>
              <a:defRPr/>
            </a:pPr>
            <a:r>
              <a:rPr lang="en-US" dirty="0"/>
              <a:t>Numerous CIDs depending on decision to keep it, that request changes to the feature text (marked with “Status field topic” in the spreadsheet Notes column)</a:t>
            </a:r>
          </a:p>
          <a:p>
            <a:pPr marL="857250" lvl="1" indent="-457200">
              <a:lnSpc>
                <a:spcPct val="70000"/>
              </a:lnSpc>
              <a:spcBef>
                <a:spcPts val="300"/>
              </a:spcBef>
              <a:spcAft>
                <a:spcPts val="600"/>
              </a:spcAft>
              <a:buFont typeface="Arial" panose="020B0604020202020204" pitchFamily="34" charset="0"/>
              <a:buChar char="•"/>
              <a:defRPr/>
            </a:pPr>
            <a:r>
              <a:rPr lang="en-US" dirty="0"/>
              <a:t>P2P use of IRM (CID 18)</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 20)</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a:t>
            </a:r>
          </a:p>
          <a:p>
            <a:pPr marL="857250" lvl="1" indent="-457200">
              <a:lnSpc>
                <a:spcPct val="70000"/>
              </a:lnSpc>
              <a:spcBef>
                <a:spcPts val="300"/>
              </a:spcBef>
              <a:spcAft>
                <a:spcPts val="600"/>
              </a:spcAft>
              <a:buFont typeface="Arial" panose="020B0604020202020204" pitchFamily="34" charset="0"/>
              <a:buChar char="•"/>
              <a:defRPr/>
            </a:pPr>
            <a:r>
              <a:rPr lang="en-US" dirty="0"/>
              <a:t>Use of both Device ID and IRM at the same time (CID 28, etc.)</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23</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July 2023, 8:00-10:00 CET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July Plenary meetings: Monday, 08:00-10:00; Tuesday, 13:30-15:30; Wednesday 8:00-10:00; Thursday 8:00-10:00</a:t>
            </a:r>
            <a:endParaRPr lang="en-US" altLang="en-US" u="sng" dirty="0"/>
          </a:p>
          <a:p>
            <a:pPr marL="457200" indent="-457200">
              <a:lnSpc>
                <a:spcPct val="70000"/>
              </a:lnSpc>
              <a:spcBef>
                <a:spcPts val="300"/>
              </a:spcBef>
              <a:spcAft>
                <a:spcPts val="600"/>
              </a:spcAft>
              <a:buFont typeface="Arial" panose="020B0604020202020204" pitchFamily="34" charset="0"/>
              <a:buChar char="•"/>
              <a:defRPr/>
            </a:pPr>
            <a:r>
              <a:rPr lang="en-US" dirty="0"/>
              <a:t>Teleconference and September planning </a:t>
            </a:r>
            <a:r>
              <a:rPr lang="en-US" b="0" dirty="0"/>
              <a:t>(next slides)</a:t>
            </a:r>
          </a:p>
          <a:p>
            <a:pPr marL="457200" indent="-457200">
              <a:lnSpc>
                <a:spcPct val="70000"/>
              </a:lnSpc>
              <a:spcBef>
                <a:spcPts val="300"/>
              </a:spcBef>
              <a:spcAft>
                <a:spcPts val="600"/>
              </a:spcAft>
              <a:buFont typeface="Arial" panose="020B0604020202020204" pitchFamily="34" charset="0"/>
              <a:buChar char="•"/>
              <a:defRPr/>
            </a:pPr>
            <a:r>
              <a:rPr lang="en-US" dirty="0"/>
              <a:t>Motion on completed resolutions </a:t>
            </a:r>
            <a:r>
              <a:rPr lang="en-US" b="0" dirty="0"/>
              <a:t>(</a:t>
            </a:r>
            <a:r>
              <a:rPr lang="en-US" b="0" dirty="0">
                <a:hlinkClick r:id="rId3"/>
              </a:rPr>
              <a:t>11-22/0651r20</a:t>
            </a:r>
            <a:r>
              <a:rPr lang="en-US" b="0" dirty="0"/>
              <a:t>, Motion #19)</a:t>
            </a:r>
          </a:p>
          <a:p>
            <a:pPr marL="457200" indent="-457200">
              <a:lnSpc>
                <a:spcPct val="70000"/>
              </a:lnSpc>
              <a:spcBef>
                <a:spcPts val="300"/>
              </a:spcBef>
              <a:spcAft>
                <a:spcPts val="600"/>
              </a:spcAft>
              <a:buFont typeface="Arial" panose="020B0604020202020204" pitchFamily="34" charset="0"/>
              <a:buChar char="•"/>
              <a:defRPr/>
            </a:pPr>
            <a:r>
              <a:rPr lang="en-US" dirty="0"/>
              <a:t>Discussion on response to WBA liaisons: </a:t>
            </a:r>
            <a:r>
              <a:rPr lang="en-US" b="0" u="sng" dirty="0">
                <a:hlinkClick r:id="rId4"/>
              </a:rPr>
              <a:t>11-21/0703r0</a:t>
            </a:r>
            <a:r>
              <a:rPr lang="en-US" b="0" dirty="0"/>
              <a:t>, </a:t>
            </a:r>
            <a:r>
              <a:rPr lang="en-US" b="0" dirty="0">
                <a:hlinkClick r:id="rId5"/>
              </a:rPr>
              <a:t>11-21/1141r0</a:t>
            </a:r>
            <a:r>
              <a:rPr lang="en-US" b="0" dirty="0"/>
              <a:t>, </a:t>
            </a:r>
            <a:r>
              <a:rPr lang="en-US" b="0" dirty="0">
                <a:hlinkClick r:id="rId6"/>
              </a:rPr>
              <a:t>11-22/0668r0</a:t>
            </a:r>
            <a:r>
              <a:rPr lang="en-US" b="0" dirty="0"/>
              <a:t>, </a:t>
            </a:r>
            <a:r>
              <a:rPr lang="en-US" b="0" dirty="0">
                <a:hlinkClick r:id="rId7"/>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hlinkClick r:id="rId8"/>
              </a:rPr>
              <a:t>11-23/0888r0</a:t>
            </a:r>
            <a:r>
              <a:rPr lang="en-US" sz="2400" b="0" dirty="0"/>
              <a:t> Stephen Orr</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dirty="0"/>
              <a:t>Comment Resolution -</a:t>
            </a:r>
            <a:r>
              <a:rPr lang="en-US" b="0" dirty="0"/>
              <a:t> </a:t>
            </a:r>
            <a:r>
              <a:rPr lang="en-US" b="0" dirty="0">
                <a:hlinkClick r:id="rId9"/>
              </a:rPr>
              <a:t>11-23/1152r8</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t>Presentation to TGbi, on MLO/MLD interaction with TGbh mechanisms (if ready)</a:t>
            </a:r>
          </a:p>
          <a:p>
            <a:pPr marL="857250" lvl="1" indent="-457200">
              <a:lnSpc>
                <a:spcPct val="70000"/>
              </a:lnSpc>
              <a:spcBef>
                <a:spcPts val="300"/>
              </a:spcBef>
              <a:spcAft>
                <a:spcPts val="600"/>
              </a:spcAft>
              <a:buFont typeface="Arial" panose="020B0604020202020204" pitchFamily="34" charset="0"/>
              <a:buChar char="•"/>
              <a:defRPr/>
            </a:pPr>
            <a:r>
              <a:rPr lang="en-US" dirty="0"/>
              <a:t>Continue </a:t>
            </a:r>
            <a:r>
              <a:rPr lang="en-US" dirty="0">
                <a:hlinkClick r:id="rId10"/>
              </a:rPr>
              <a:t>11-23/1245r5</a:t>
            </a:r>
            <a:r>
              <a:rPr lang="en-US" dirty="0"/>
              <a:t> (Numerous CIDs) (Smith)</a:t>
            </a:r>
          </a:p>
          <a:p>
            <a:pPr marL="857250" lvl="1" indent="-457200">
              <a:lnSpc>
                <a:spcPct val="70000"/>
              </a:lnSpc>
              <a:spcBef>
                <a:spcPts val="300"/>
              </a:spcBef>
              <a:spcAft>
                <a:spcPts val="600"/>
              </a:spcAft>
              <a:buFont typeface="Arial" panose="020B0604020202020204" pitchFamily="34" charset="0"/>
              <a:buChar char="•"/>
              <a:defRPr/>
            </a:pPr>
            <a:r>
              <a:rPr lang="en-US" dirty="0"/>
              <a:t>Annex B, CIDs 110, 152 - </a:t>
            </a:r>
            <a:r>
              <a:rPr lang="en-US" dirty="0">
                <a:hlinkClick r:id="rId11"/>
              </a:rPr>
              <a:t>11-23/1250r0</a:t>
            </a:r>
            <a:r>
              <a:rPr lang="en-US" dirty="0"/>
              <a:t> (Yang)</a:t>
            </a:r>
          </a:p>
          <a:p>
            <a:pPr marL="857250" lvl="1" indent="-457200">
              <a:lnSpc>
                <a:spcPct val="70000"/>
              </a:lnSpc>
              <a:spcBef>
                <a:spcPts val="300"/>
              </a:spcBef>
              <a:spcAft>
                <a:spcPts val="600"/>
              </a:spcAft>
              <a:buFont typeface="Arial" panose="020B0604020202020204" pitchFamily="34" charset="0"/>
              <a:buChar char="•"/>
              <a:defRPr/>
            </a:pPr>
            <a:r>
              <a:rPr lang="en-US" dirty="0"/>
              <a:t>CID 138 - </a:t>
            </a:r>
            <a:r>
              <a:rPr lang="en-US" dirty="0">
                <a:hlinkClick r:id="rId12"/>
              </a:rPr>
              <a:t>11-23/1261r1</a:t>
            </a:r>
            <a:r>
              <a:rPr lang="en-US" dirty="0"/>
              <a:t> (Lumbatis)</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September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UHR,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D1.0 Initial Letter Ballot</a:t>
            </a:r>
          </a:p>
          <a:p>
            <a:pPr marL="457200" indent="-457200">
              <a:buFont typeface="Arial" panose="020B0604020202020204" pitchFamily="34" charset="0"/>
              <a:buChar char="•"/>
            </a:pPr>
            <a:r>
              <a:rPr lang="en-US" sz="2800" dirty="0"/>
              <a:t>Response to WBA liaisons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 of Teleconferences through September session?  </a:t>
            </a:r>
            <a:endParaRPr lang="en-US" sz="2800" dirty="0">
              <a:solidFill>
                <a:srgbClr val="FF0000"/>
              </a:solidFill>
            </a:endParaRP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r>
              <a:rPr lang="en-US" dirty="0">
                <a:latin typeface="+mj-lt"/>
              </a:rPr>
              <a:t> </a:t>
            </a:r>
            <a:r>
              <a:rPr lang="en-US" b="1" u="sng" dirty="0">
                <a:solidFill>
                  <a:srgbClr val="0000FF"/>
                </a:solidFill>
                <a:effectLst/>
                <a:latin typeface="+mj-lt"/>
                <a:ea typeface="Calibri" panose="020F0502020204030204" pitchFamily="34" charset="0"/>
                <a:hlinkClick r:id="rId2"/>
              </a:rPr>
              <a:t>https://cvent.me/NK7vPg</a:t>
            </a:r>
            <a:r>
              <a:rPr lang="en-US" b="1" u="sng" dirty="0">
                <a:solidFill>
                  <a:srgbClr val="0000FF"/>
                </a:solidFill>
                <a:effectLst/>
                <a:latin typeface="+mj-lt"/>
                <a:ea typeface="Calibri" panose="020F0502020204030204" pitchFamily="34" charset="0"/>
              </a:rPr>
              <a:t> </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58015</TotalTime>
  <Words>3026</Words>
  <Application>Microsoft Office PowerPoint</Application>
  <PresentationFormat>Widescreen</PresentationFormat>
  <Paragraphs>352</Paragraphs>
  <Slides>28</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Arial</vt:lpstr>
      <vt:lpstr>Calibri</vt:lpstr>
      <vt:lpstr>Helvetica</vt:lpstr>
      <vt:lpstr>Monotype Sorts</vt:lpstr>
      <vt:lpstr>Times New Roman</vt:lpstr>
      <vt:lpstr>Office Theme</vt:lpstr>
      <vt:lpstr>Document</vt:lpstr>
      <vt:lpstr>TGbh-agenda-2023-July-Plenary</vt:lpstr>
      <vt:lpstr>Abstract</vt:lpstr>
      <vt:lpstr>IEEE 802.11 TGbh   Randomized and Changing MAC Addresses (RCM)</vt:lpstr>
      <vt:lpstr>Registration for the July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July 2023, 8:00-10:00 CET </vt:lpstr>
      <vt:lpstr>Approve prior TGbh minutes</vt:lpstr>
      <vt:lpstr>Timeline</vt:lpstr>
      <vt:lpstr>TGbh D1.0 WG Letter Ballot results</vt:lpstr>
      <vt:lpstr>P802.11bh D1.0 for sale in IEEE Store</vt:lpstr>
      <vt:lpstr>TGbh Agenda – 11 July 2023, 13:30-15:30 CET</vt:lpstr>
      <vt:lpstr>TGbh Agenda – 12 July 2023, 08:00-10:00 CET</vt:lpstr>
      <vt:lpstr>Comment topics list</vt:lpstr>
      <vt:lpstr>TGbh Agenda – 13 July 2023, 8:00-10:00 CET</vt:lpstr>
      <vt:lpstr>September interim session plan</vt:lpstr>
      <vt:lpstr>TGbh Teleconferences</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438</cp:revision>
  <cp:lastPrinted>1601-01-01T00:00:00Z</cp:lastPrinted>
  <dcterms:created xsi:type="dcterms:W3CDTF">2021-01-26T19:12:38Z</dcterms:created>
  <dcterms:modified xsi:type="dcterms:W3CDTF">2023-07-12T08:21:38Z</dcterms:modified>
</cp:coreProperties>
</file>