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6" r:id="rId11"/>
    <p:sldId id="277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F503D-BFF4-A3EB-8B47-3BF6583FB935}" name="Das, Dibakar" initials="DD" userId="S::dibakar.das@intel.com::5555b401-5ad5-4206-a20e-01f22605f8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Minyoung" userId="127d513f-da54-4474-846e-76202393764d" providerId="ADAL" clId="{BB568C4E-35AE-4CAE-9C38-3BC21974285C}"/>
    <pc:docChg chg="">
      <pc:chgData name="Park, Minyoung" userId="127d513f-da54-4474-846e-76202393764d" providerId="ADAL" clId="{BB568C4E-35AE-4CAE-9C38-3BC21974285C}" dt="2023-07-10T01:07:09.038" v="0"/>
      <pc:docMkLst>
        <pc:docMk/>
      </pc:docMkLst>
      <pc:sldChg chg="delCm">
        <pc:chgData name="Park, Minyoung" userId="127d513f-da54-4474-846e-76202393764d" providerId="ADAL" clId="{BB568C4E-35AE-4CAE-9C38-3BC21974285C}" dt="2023-07-10T01:07:09.038" v="0"/>
        <pc:sldMkLst>
          <pc:docMk/>
          <pc:sldMk cId="3754988335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ark, Minyoung" userId="127d513f-da54-4474-846e-76202393764d" providerId="ADAL" clId="{BB568C4E-35AE-4CAE-9C38-3BC21974285C}" dt="2023-07-10T01:07:09.038" v="0"/>
              <pc2:cmMkLst xmlns:pc2="http://schemas.microsoft.com/office/powerpoint/2019/9/main/command">
                <pc:docMk/>
                <pc:sldMk cId="3754988335" sldId="270"/>
                <pc2:cmMk id="{7ED3A455-10D1-420C-B7ED-7C9221A4F291}"/>
              </pc2:cmMkLst>
            </pc226:cmChg>
          </p:ext>
        </pc:extLst>
      </pc:sldChg>
    </pc:docChg>
  </pc:docChgLst>
  <pc:docChgLst>
    <pc:chgData name="Das, Dibakar" userId="5555b401-5ad5-4206-a20e-01f22605f8f6" providerId="ADAL" clId="{D9019F61-BF75-49DA-9583-A57C197CF9C0}"/>
    <pc:docChg chg="modSld modMainMaster">
      <pc:chgData name="Das, Dibakar" userId="5555b401-5ad5-4206-a20e-01f22605f8f6" providerId="ADAL" clId="{D9019F61-BF75-49DA-9583-A57C197CF9C0}" dt="2023-07-09T04:32:16.514" v="11" actId="20577"/>
      <pc:docMkLst>
        <pc:docMk/>
      </pc:docMkLst>
      <pc:sldChg chg="modSp mod">
        <pc:chgData name="Das, Dibakar" userId="5555b401-5ad5-4206-a20e-01f22605f8f6" providerId="ADAL" clId="{D9019F61-BF75-49DA-9583-A57C197CF9C0}" dt="2023-07-09T04:32:16.514" v="11" actId="20577"/>
        <pc:sldMkLst>
          <pc:docMk/>
          <pc:sldMk cId="3334498274" sldId="277"/>
        </pc:sldMkLst>
        <pc:spChg chg="mod">
          <ac:chgData name="Das, Dibakar" userId="5555b401-5ad5-4206-a20e-01f22605f8f6" providerId="ADAL" clId="{D9019F61-BF75-49DA-9583-A57C197CF9C0}" dt="2023-07-09T04:32:16.514" v="11" actId="20577"/>
          <ac:spMkLst>
            <pc:docMk/>
            <pc:sldMk cId="3334498274" sldId="277"/>
            <ac:spMk id="3" creationId="{DF00FC83-8220-8984-5337-EF353043CB44}"/>
          </ac:spMkLst>
        </pc:spChg>
      </pc:sldChg>
      <pc:sldMasterChg chg="modSp mod">
        <pc:chgData name="Das, Dibakar" userId="5555b401-5ad5-4206-a20e-01f22605f8f6" providerId="ADAL" clId="{D9019F61-BF75-49DA-9583-A57C197CF9C0}" dt="2023-07-09T04:30:55.296" v="8" actId="20577"/>
        <pc:sldMasterMkLst>
          <pc:docMk/>
          <pc:sldMasterMk cId="0" sldId="2147483648"/>
        </pc:sldMasterMkLst>
        <pc:spChg chg="mod">
          <ac:chgData name="Das, Dibakar" userId="5555b401-5ad5-4206-a20e-01f22605f8f6" providerId="ADAL" clId="{D9019F61-BF75-49DA-9583-A57C197CF9C0}" dt="2023-07-09T04:30:55.296" v="8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Dibakar Das et.al, Intel Corp.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802.11-23/962r0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Performance evaluation of non-primary channel access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3605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 2023-05-31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14958"/>
              </p:ext>
            </p:extLst>
          </p:nvPr>
        </p:nvGraphicFramePr>
        <p:xfrm>
          <a:off x="517525" y="2278063"/>
          <a:ext cx="813435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5941" imgH="2538860" progId="Word.Document.8">
                  <p:embed/>
                </p:oleObj>
              </mc:Choice>
              <mc:Fallback>
                <p:oleObj name="Document" r:id="rId3" imgW="8245941" imgH="253886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78063"/>
                        <a:ext cx="8134350" cy="250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9D36-B31F-CB37-7BBA-E70EDF5B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[Case B] listen time: 0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9A95C3-0B4A-3BB0-9339-E85535E71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712952"/>
            <a:ext cx="3956877" cy="29676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7FCC1-6CD8-46E5-9190-BE12CA6490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BF80-A27E-0401-F840-6BC564AEE1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01FF4C-84F0-7B9A-A0E5-2F8E49010ED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3CB278-CA68-2257-1901-49C55ED43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0600" y="1676400"/>
            <a:ext cx="3956877" cy="2967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A36282-B1AE-BF86-7091-473596D28D0C}"/>
              </a:ext>
            </a:extLst>
          </p:cNvPr>
          <p:cNvSpPr txBox="1"/>
          <p:nvPr/>
        </p:nvSpPr>
        <p:spPr>
          <a:xfrm>
            <a:off x="306388" y="4953000"/>
            <a:ext cx="80772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Similar trend overall (ignoring the sim artifacts) however, the gains are limited relative to case A. Note that there are three effects due to smaller and random OBSS TXOPs: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Higher probability of winning channel access on primary and auxiliary channel =&gt; better UHR throughput in baseline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Lower duration spent on auxiliary channel =&gt; lower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tx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 time opportunity on that channel.  </a:t>
            </a:r>
            <a:endParaRPr lang="en-US" sz="1600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190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A192-466A-FC33-AEEA-2E84EDA2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FC83-8220-8984-5337-EF353043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NPC shows promising gains by leveraging underutilized channels whenever they are available.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Need to </a:t>
            </a:r>
            <a:r>
              <a:rPr lang="en-US" dirty="0"/>
              <a:t>quantify gains (esp. latency) in more general scenarios with non-ideal channel conditions, any co-existence issues and consequently identify the scenarios where switching to auxiliary channels is beneficial.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E639B-56B1-CB6E-477F-D86ED6C091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5E9DC-58E3-E72A-5B46-82E1819291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DCE0C9-EB2A-53E9-3F1A-1330B50C510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9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Performance evaluation of non-primary channel access focusing on throughput improvement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17C9-16CE-2420-95AD-238676DD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protocol for the sims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ABF4-312E-2332-8762-60966749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933074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DUT UHR AP and STA pre-negotiates an auxiliary non-primary channel to temporarily switch to when they detect medium busy on a primary channel. </a:t>
            </a: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 particular, for the sims, the switch happens after an RTS-CTS exchange between STAs of a non-DUT BSS.</a:t>
            </a:r>
            <a:endParaRPr lang="en-US" sz="16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duration of the switch is limited to end of NAV set from those RTS-CTS exchanges.</a:t>
            </a:r>
            <a:endParaRPr lang="en-US" sz="16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DUT UHR AP and STA tracks medium busy/idle events on auxiliary primary channel while they are listening on the primary channel. </a:t>
            </a:r>
            <a:endParaRPr lang="en-US" sz="16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After switching to the auxiliary channel at time t, </a:t>
            </a:r>
            <a:endParaRPr lang="en-US" sz="1600" dirty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the medium is busy, the UHR STA waits for the medium to become idle before transmitting.</a:t>
            </a:r>
            <a:endParaRPr lang="en-US" sz="1400" dirty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the medium is idle, the UHR STA defers for the following period max(0, </a:t>
            </a:r>
            <a:r>
              <a:rPr lang="en-US" sz="1400" dirty="0" err="1"/>
              <a:t>t</a:t>
            </a:r>
            <a:r>
              <a:rPr lang="en-US" sz="1400" baseline="-25000" dirty="0" err="1"/>
              <a:t>cca</a:t>
            </a:r>
            <a:r>
              <a:rPr lang="en-US" sz="1400" baseline="-25000" dirty="0"/>
              <a:t>-idle</a:t>
            </a:r>
            <a:r>
              <a:rPr lang="en-US" sz="1400" dirty="0"/>
              <a:t>  + </a:t>
            </a:r>
            <a:r>
              <a:rPr lang="en-US" sz="1400" dirty="0" err="1"/>
              <a:t>T</a:t>
            </a:r>
            <a:r>
              <a:rPr lang="en-US" sz="1400" baseline="-25000" dirty="0" err="1"/>
              <a:t>listen</a:t>
            </a:r>
            <a:r>
              <a:rPr lang="en-US" sz="1400" baseline="-25000" dirty="0"/>
              <a:t> </a:t>
            </a:r>
            <a:r>
              <a:rPr lang="en-US" sz="1400" dirty="0"/>
              <a:t>– t) before starting contention where </a:t>
            </a:r>
            <a:endParaRPr lang="en-US" sz="1400" dirty="0">
              <a:cs typeface="Times New Roman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err="1"/>
              <a:t>t</a:t>
            </a:r>
            <a:r>
              <a:rPr lang="en-US" sz="1400" baseline="-25000" dirty="0" err="1"/>
              <a:t>cca</a:t>
            </a:r>
            <a:r>
              <a:rPr lang="en-US" sz="1400" baseline="-25000" dirty="0"/>
              <a:t>-idle </a:t>
            </a:r>
            <a:r>
              <a:rPr lang="en-US" sz="1400" dirty="0"/>
              <a:t>= last time when the auxiliary primary channel became idle from busy</a:t>
            </a:r>
            <a:endParaRPr lang="en-US" sz="1400" dirty="0">
              <a:cs typeface="Times New Roman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err="1"/>
              <a:t>T</a:t>
            </a:r>
            <a:r>
              <a:rPr lang="en-US" sz="1400" baseline="-25000" dirty="0" err="1"/>
              <a:t>listen</a:t>
            </a:r>
            <a:r>
              <a:rPr lang="en-US" sz="1400" baseline="-25000" dirty="0"/>
              <a:t>  </a:t>
            </a:r>
            <a:r>
              <a:rPr lang="en-US" sz="1400" dirty="0"/>
              <a:t>= listen period. </a:t>
            </a:r>
            <a:endParaRPr lang="en-US" sz="14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 All transmissions initiated by DUT AP with MU-RTS/CTS exchange. </a:t>
            </a:r>
            <a:endParaRPr lang="en-US" sz="1800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A9427-CC4F-0361-B024-CE2DCAE85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F89F0-27B6-0133-DC46-4F90B0403A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621ED9-6599-911C-DB81-594151F87B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1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CB58-894E-1ECA-A2F5-AA8D97E5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6412E-C552-8CDA-6C04-104B98167B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8A86B-4C7C-2115-87E8-55C652414B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F3CD1C-4DDB-4E95-E4F5-AEABCA8919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F8B4DA-5BE8-F0A8-D87C-91D489693C7A}"/>
              </a:ext>
            </a:extLst>
          </p:cNvPr>
          <p:cNvCxnSpPr>
            <a:cxnSpLocks/>
          </p:cNvCxnSpPr>
          <p:nvPr/>
        </p:nvCxnSpPr>
        <p:spPr bwMode="auto">
          <a:xfrm>
            <a:off x="685800" y="2514601"/>
            <a:ext cx="11112" cy="15210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B570AA-BDAE-56E4-1E33-2DA10EABC0A9}"/>
              </a:ext>
            </a:extLst>
          </p:cNvPr>
          <p:cNvSpPr txBox="1"/>
          <p:nvPr/>
        </p:nvSpPr>
        <p:spPr>
          <a:xfrm>
            <a:off x="0" y="2971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160 MHz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FF045EF-87F4-D824-31B9-26DCE8231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92845"/>
              </p:ext>
            </p:extLst>
          </p:nvPr>
        </p:nvGraphicFramePr>
        <p:xfrm>
          <a:off x="762000" y="2547938"/>
          <a:ext cx="1905001" cy="148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19760907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9811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8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err="1"/>
                        <a:t>Auxilary</a:t>
                      </a:r>
                      <a:r>
                        <a:rPr lang="en-US" sz="800"/>
                        <a:t> channel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60204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Primary channel</a:t>
                      </a:r>
                    </a:p>
                    <a:p>
                      <a:endParaRPr lang="en-US" sz="100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831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1C74D0B-776C-2612-983E-DFFE34A9E9E9}"/>
              </a:ext>
            </a:extLst>
          </p:cNvPr>
          <p:cNvSpPr txBox="1"/>
          <p:nvPr/>
        </p:nvSpPr>
        <p:spPr>
          <a:xfrm>
            <a:off x="1508760" y="415667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BSS 1</a:t>
            </a:r>
          </a:p>
        </p:txBody>
      </p:sp>
      <p:graphicFrame>
        <p:nvGraphicFramePr>
          <p:cNvPr id="21" name="Table 16">
            <a:extLst>
              <a:ext uri="{FF2B5EF4-FFF2-40B4-BE49-F238E27FC236}">
                <a16:creationId xmlns:a16="http://schemas.microsoft.com/office/drawing/2014/main" id="{9CD085EF-48E6-FEE7-D928-4F8FF1A12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24315"/>
              </p:ext>
            </p:extLst>
          </p:nvPr>
        </p:nvGraphicFramePr>
        <p:xfrm>
          <a:off x="3810000" y="2514601"/>
          <a:ext cx="914401" cy="148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9811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8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60204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Primary channel</a:t>
                      </a:r>
                    </a:p>
                    <a:p>
                      <a:endParaRPr lang="en-US" sz="100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831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6333B6A-9A39-8B9E-6DF5-FFF9193A4231}"/>
              </a:ext>
            </a:extLst>
          </p:cNvPr>
          <p:cNvSpPr txBox="1"/>
          <p:nvPr/>
        </p:nvSpPr>
        <p:spPr>
          <a:xfrm>
            <a:off x="3886201" y="41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BSS 2</a:t>
            </a:r>
          </a:p>
        </p:txBody>
      </p:sp>
      <p:graphicFrame>
        <p:nvGraphicFramePr>
          <p:cNvPr id="23" name="Table 16">
            <a:extLst>
              <a:ext uri="{FF2B5EF4-FFF2-40B4-BE49-F238E27FC236}">
                <a16:creationId xmlns:a16="http://schemas.microsoft.com/office/drawing/2014/main" id="{9D8C3616-3689-DEA1-B84B-AAAA0A810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87392"/>
              </p:ext>
            </p:extLst>
          </p:nvPr>
        </p:nvGraphicFramePr>
        <p:xfrm>
          <a:off x="5562600" y="3233410"/>
          <a:ext cx="914401" cy="73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981144808"/>
                    </a:ext>
                  </a:extLst>
                </a:gridCol>
              </a:tblGrid>
              <a:tr h="3679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Primary channel</a:t>
                      </a:r>
                    </a:p>
                    <a:p>
                      <a:endParaRPr lang="en-US" sz="100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831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D89537A-627E-9A59-8DC6-3B60B210E4B2}"/>
              </a:ext>
            </a:extLst>
          </p:cNvPr>
          <p:cNvSpPr txBox="1"/>
          <p:nvPr/>
        </p:nvSpPr>
        <p:spPr>
          <a:xfrm>
            <a:off x="5638801" y="41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BSS 3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EDE47D6-9025-18B8-B238-7784A1CC39A7}"/>
              </a:ext>
            </a:extLst>
          </p:cNvPr>
          <p:cNvSpPr txBox="1">
            <a:spLocks/>
          </p:cNvSpPr>
          <p:nvPr/>
        </p:nvSpPr>
        <p:spPr bwMode="auto">
          <a:xfrm>
            <a:off x="984251" y="4648895"/>
            <a:ext cx="6934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Each BSS has one AP and one STA. BSS-1 is UHR.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All STAs can hear each other.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Full buffer DL UDP traffic at each BSS.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/>
              <a:t>Max OBSS TXOP = 6 </a:t>
            </a:r>
            <a:r>
              <a:rPr lang="en-US" sz="1400" kern="0" dirty="0" err="1"/>
              <a:t>ms</a:t>
            </a:r>
            <a:r>
              <a:rPr lang="en-US" sz="1400" kern="0" dirty="0"/>
              <a:t>, MCS = 9, DUT BSS NSS = 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 dirty="0" err="1"/>
              <a:t>T</a:t>
            </a:r>
            <a:r>
              <a:rPr lang="en-US" sz="1400" kern="0" baseline="-25000" dirty="0" err="1"/>
              <a:t>listen</a:t>
            </a:r>
            <a:r>
              <a:rPr lang="en-US" sz="1400" kern="0" baseline="-25000" dirty="0"/>
              <a:t>  </a:t>
            </a:r>
            <a:r>
              <a:rPr lang="en-US" sz="1400" kern="0" dirty="0"/>
              <a:t>= 0, 2.7, 4ms.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1400" kern="0" dirty="0"/>
          </a:p>
          <a:p>
            <a:pPr marL="0" indent="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2115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E620-B497-6271-878F-7384E930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149C69-3C85-31C8-6BE8-84CD7D43D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447800"/>
            <a:ext cx="7348996" cy="36591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664A1-EE6C-0BDE-2E9C-A5DBFB962C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F94AE-0E2B-3891-11CE-A272D63E47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6C2F8A-45B4-AED7-D6C3-EBF69434B8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103DAA-1CD6-A046-6304-A595F00003C5}"/>
              </a:ext>
            </a:extLst>
          </p:cNvPr>
          <p:cNvSpPr txBox="1">
            <a:spLocks/>
          </p:cNvSpPr>
          <p:nvPr/>
        </p:nvSpPr>
        <p:spPr bwMode="auto">
          <a:xfrm>
            <a:off x="1439404" y="5064125"/>
            <a:ext cx="6934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kern="0"/>
              <a:t>Clearly, as expected no adverse effect of NPC on legacy performance since DUT STA is getting additional channel access from an empty channel.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kern="0"/>
              <a:t>Throughput improvement is of the order of 50% (since doubling channel access opportunity at half BW for the ones with NPC) when listen time is 0 </a:t>
            </a:r>
            <a:r>
              <a:rPr lang="en-US" sz="1400" kern="0" err="1"/>
              <a:t>ms</a:t>
            </a:r>
            <a:r>
              <a:rPr lang="en-US" sz="1400" kern="0"/>
              <a:t> and drops to ~ 30% when listen time is 4ms. </a:t>
            </a:r>
          </a:p>
          <a:p>
            <a:pPr marL="0" indent="0"/>
            <a:r>
              <a:rPr lang="en-US" sz="1400" ker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kern="0"/>
          </a:p>
          <a:p>
            <a:pPr>
              <a:buFont typeface="Arial" panose="020B0604020202020204" pitchFamily="34" charset="0"/>
              <a:buChar char="•"/>
            </a:pPr>
            <a:endParaRPr lang="en-US" sz="1400" kern="0"/>
          </a:p>
          <a:p>
            <a:pPr marL="0" indent="0"/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0778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CB58-894E-1ECA-A2F5-AA8D97E5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6412E-C552-8CDA-6C04-104B98167B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8A86B-4C7C-2115-87E8-55C652414B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F3CD1C-4DDB-4E95-E4F5-AEABCA8919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F8B4DA-5BE8-F0A8-D87C-91D489693C7A}"/>
              </a:ext>
            </a:extLst>
          </p:cNvPr>
          <p:cNvCxnSpPr>
            <a:cxnSpLocks/>
          </p:cNvCxnSpPr>
          <p:nvPr/>
        </p:nvCxnSpPr>
        <p:spPr bwMode="auto">
          <a:xfrm>
            <a:off x="685800" y="2514601"/>
            <a:ext cx="11112" cy="15210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B570AA-BDAE-56E4-1E33-2DA10EABC0A9}"/>
              </a:ext>
            </a:extLst>
          </p:cNvPr>
          <p:cNvSpPr txBox="1"/>
          <p:nvPr/>
        </p:nvSpPr>
        <p:spPr>
          <a:xfrm>
            <a:off x="0" y="2971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160 MHz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FF045EF-87F4-D824-31B9-26DCE823155B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547938"/>
          <a:ext cx="1905001" cy="148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19760907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9811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8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err="1"/>
                        <a:t>Auxilary</a:t>
                      </a:r>
                      <a:r>
                        <a:rPr lang="en-US" sz="800"/>
                        <a:t> channel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60204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Primary channel</a:t>
                      </a:r>
                    </a:p>
                    <a:p>
                      <a:endParaRPr lang="en-US" sz="100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831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1C74D0B-776C-2612-983E-DFFE34A9E9E9}"/>
              </a:ext>
            </a:extLst>
          </p:cNvPr>
          <p:cNvSpPr txBox="1"/>
          <p:nvPr/>
        </p:nvSpPr>
        <p:spPr>
          <a:xfrm>
            <a:off x="984250" y="4230212"/>
            <a:ext cx="122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DUT BSS</a:t>
            </a:r>
          </a:p>
        </p:txBody>
      </p:sp>
      <p:graphicFrame>
        <p:nvGraphicFramePr>
          <p:cNvPr id="21" name="Table 16">
            <a:extLst>
              <a:ext uri="{FF2B5EF4-FFF2-40B4-BE49-F238E27FC236}">
                <a16:creationId xmlns:a16="http://schemas.microsoft.com/office/drawing/2014/main" id="{9CD085EF-48E6-FEE7-D928-4F8FF1A12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61229"/>
              </p:ext>
            </p:extLst>
          </p:nvPr>
        </p:nvGraphicFramePr>
        <p:xfrm>
          <a:off x="5357818" y="2519107"/>
          <a:ext cx="914401" cy="73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981144808"/>
                    </a:ext>
                  </a:extLst>
                </a:gridCol>
              </a:tblGrid>
              <a:tr h="3679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Primary channel</a:t>
                      </a:r>
                    </a:p>
                    <a:p>
                      <a:endParaRPr lang="en-US" sz="100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831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6333B6A-9A39-8B9E-6DF5-FFF9193A4231}"/>
              </a:ext>
            </a:extLst>
          </p:cNvPr>
          <p:cNvSpPr txBox="1"/>
          <p:nvPr/>
        </p:nvSpPr>
        <p:spPr>
          <a:xfrm>
            <a:off x="5434019" y="419226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OBSS 2</a:t>
            </a:r>
          </a:p>
        </p:txBody>
      </p:sp>
      <p:graphicFrame>
        <p:nvGraphicFramePr>
          <p:cNvPr id="23" name="Table 16">
            <a:extLst>
              <a:ext uri="{FF2B5EF4-FFF2-40B4-BE49-F238E27FC236}">
                <a16:creationId xmlns:a16="http://schemas.microsoft.com/office/drawing/2014/main" id="{9D8C3616-3689-DEA1-B84B-AAAA0A810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61676"/>
              </p:ext>
            </p:extLst>
          </p:nvPr>
        </p:nvGraphicFramePr>
        <p:xfrm>
          <a:off x="3563143" y="3289618"/>
          <a:ext cx="914401" cy="73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981144808"/>
                    </a:ext>
                  </a:extLst>
                </a:gridCol>
              </a:tblGrid>
              <a:tr h="3679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Primary channel</a:t>
                      </a:r>
                    </a:p>
                    <a:p>
                      <a:endParaRPr lang="en-US" sz="100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831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D89537A-627E-9A59-8DC6-3B60B210E4B2}"/>
              </a:ext>
            </a:extLst>
          </p:cNvPr>
          <p:cNvSpPr txBox="1"/>
          <p:nvPr/>
        </p:nvSpPr>
        <p:spPr>
          <a:xfrm>
            <a:off x="3639344" y="417100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OBSS 1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EDE47D6-9025-18B8-B238-7784A1CC39A7}"/>
              </a:ext>
            </a:extLst>
          </p:cNvPr>
          <p:cNvSpPr txBox="1">
            <a:spLocks/>
          </p:cNvSpPr>
          <p:nvPr/>
        </p:nvSpPr>
        <p:spPr bwMode="auto">
          <a:xfrm>
            <a:off x="984251" y="4648895"/>
            <a:ext cx="6934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200" kern="0"/>
              <a:t>Each BSS has one AP and one STA. BSS-1 is UHR.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kern="0"/>
              <a:t>All STAs can hear each other.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kern="0"/>
              <a:t>Full buffer DL UDP traffic at BSS-1; variable DL throughput at other STAs as percentage of PHY throughput.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kern="0"/>
              <a:t>MCS = 9, DUT BSS NSS = 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kern="0" err="1"/>
              <a:t>T</a:t>
            </a:r>
            <a:r>
              <a:rPr lang="en-US" sz="1200" kern="0" baseline="-25000" err="1"/>
              <a:t>listen</a:t>
            </a:r>
            <a:r>
              <a:rPr lang="en-US" sz="1200" kern="0" baseline="-25000"/>
              <a:t>  </a:t>
            </a:r>
            <a:r>
              <a:rPr lang="en-US" sz="1200" kern="0"/>
              <a:t>= 0, 2.7 </a:t>
            </a:r>
            <a:r>
              <a:rPr lang="en-US" sz="1200" kern="0" err="1"/>
              <a:t>ms.</a:t>
            </a:r>
            <a:r>
              <a:rPr lang="en-US" sz="1200" ker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kern="0"/>
              <a:t>Max OBSS TXOP = 6 </a:t>
            </a:r>
            <a:r>
              <a:rPr lang="en-US" sz="1200" kern="0" err="1"/>
              <a:t>ms</a:t>
            </a:r>
            <a:r>
              <a:rPr lang="en-US" sz="1200" kern="0"/>
              <a:t> [Case A] or uniform(0.5ms,4ms) [Case B]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kern="0"/>
          </a:p>
          <a:p>
            <a:pPr>
              <a:buFont typeface="Arial" panose="020B0604020202020204" pitchFamily="34" charset="0"/>
              <a:buChar char="•"/>
            </a:pPr>
            <a:endParaRPr lang="en-US" sz="1200" kern="0"/>
          </a:p>
          <a:p>
            <a:pPr marL="0" indent="0"/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315809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7C85-6A8E-D374-A7E3-FA8FF0DD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[Case A] listen time: 0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E43851-670E-9F32-5844-EEEE4BF6C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75" y="1962108"/>
            <a:ext cx="3149600" cy="2362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0DAE-6C2F-00E8-C0F3-0571D214F5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13A4-2969-96B8-37E9-47D6E3587C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B4EBAC-26CD-53A0-2B90-7526167462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727DE8-5509-2159-7270-56CCB77CA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880" y="1962107"/>
            <a:ext cx="3149601" cy="236220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A095D84-457A-0197-7D50-32BBC3883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4399" y="1962106"/>
            <a:ext cx="3149601" cy="23622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954601-9381-2281-D123-021765734330}"/>
              </a:ext>
            </a:extLst>
          </p:cNvPr>
          <p:cNvSpPr txBox="1"/>
          <p:nvPr/>
        </p:nvSpPr>
        <p:spPr>
          <a:xfrm>
            <a:off x="354013" y="5257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DUT throughput increases with non-primary channel access while OBSS is able to deliver its own load before reaching saturation..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F519A-AA54-EFD3-37E5-B5474C46AD16}"/>
              </a:ext>
            </a:extLst>
          </p:cNvPr>
          <p:cNvSpPr txBox="1"/>
          <p:nvPr/>
        </p:nvSpPr>
        <p:spPr>
          <a:xfrm>
            <a:off x="574274" y="4486462"/>
            <a:ext cx="224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Low OBSS load on primary channel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EFA4A-7475-FFE1-0A08-EB96FE91C83F}"/>
              </a:ext>
            </a:extLst>
          </p:cNvPr>
          <p:cNvSpPr txBox="1"/>
          <p:nvPr/>
        </p:nvSpPr>
        <p:spPr>
          <a:xfrm>
            <a:off x="3505200" y="448646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Medium OBSS load on primary channel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E2D4B9-7DF3-98EE-19B7-6A27652F0764}"/>
              </a:ext>
            </a:extLst>
          </p:cNvPr>
          <p:cNvSpPr txBox="1"/>
          <p:nvPr/>
        </p:nvSpPr>
        <p:spPr>
          <a:xfrm>
            <a:off x="6324600" y="447300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High OBSS load/saturated on primary channel</a:t>
            </a:r>
          </a:p>
        </p:txBody>
      </p:sp>
    </p:spTree>
    <p:extLst>
      <p:ext uri="{BB962C8B-B14F-4D97-AF65-F5344CB8AC3E}">
        <p14:creationId xmlns:p14="http://schemas.microsoft.com/office/powerpoint/2010/main" val="375498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3768-9F3B-2D51-EEBC-741AD9F7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[Case A] listen time: 0 </a:t>
            </a:r>
            <a:r>
              <a:rPr lang="en-US" dirty="0" err="1"/>
              <a:t>ms</a:t>
            </a:r>
            <a:r>
              <a:rPr lang="en-US" dirty="0"/>
              <a:t> (contd.)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5B4163-B229-EB49-2965-8B2D3EFB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22" y="1905000"/>
            <a:ext cx="4493684" cy="33702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D471C-FE1E-FEEC-9737-125B5F466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80B5-F876-B72A-07D5-7EBED9AE40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DA53B1-1301-1CBE-52C1-6CEF1D6556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8521B4-BAF6-45F2-06D0-8064DEE1F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5800" y="1960175"/>
            <a:ext cx="4346549" cy="3259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071576-44C9-F87E-85DC-F766C051AF9A}"/>
              </a:ext>
            </a:extLst>
          </p:cNvPr>
          <p:cNvSpPr txBox="1"/>
          <p:nvPr/>
        </p:nvSpPr>
        <p:spPr>
          <a:xfrm>
            <a:off x="366698" y="54844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Total throughput increases with NPC with gains increasing as primary channel becomes more loaded and maxing out when the primary channel gets closer to saturation. </a:t>
            </a:r>
          </a:p>
        </p:txBody>
      </p:sp>
    </p:spTree>
    <p:extLst>
      <p:ext uri="{BB962C8B-B14F-4D97-AF65-F5344CB8AC3E}">
        <p14:creationId xmlns:p14="http://schemas.microsoft.com/office/powerpoint/2010/main" val="359022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5AD-95C3-AD79-F130-2C46CEC9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 [Case A] listen time: 2.7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F3EE73-3EF2-0450-B3C1-D5DB8E62D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830388"/>
            <a:ext cx="3858684" cy="28940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C2912-777E-9DDE-2B2A-DE7B10DDFB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B4E5-5C9F-15ED-97C9-F273D5D23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Dibakar Das et.al, Intel Corp.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D89C54-9341-61FA-E85D-19256A57B5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AFBA2C-5160-1B9B-CCCD-A824CF270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5010" y="1751013"/>
            <a:ext cx="3927990" cy="2945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42B6EF-FB0F-0D96-3A48-F9499AE2EC59}"/>
              </a:ext>
            </a:extLst>
          </p:cNvPr>
          <p:cNvSpPr txBox="1"/>
          <p:nvPr/>
        </p:nvSpPr>
        <p:spPr>
          <a:xfrm>
            <a:off x="306388" y="4953000"/>
            <a:ext cx="80772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Similar trend as listen time on auxiliary channel is non-trivial. The difference in gains is limited to less than 5% when the non-primary channel is not loaded. As load increases, the effect becomes smaller since there are lesser events where the STA finds auxiliary channel to be idle at switch time.   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1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</TotalTime>
  <Words>913</Words>
  <Application>Microsoft Office PowerPoint</Application>
  <PresentationFormat>On-screen Show (4:3)</PresentationFormat>
  <Paragraphs>113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Performance evaluation of non-primary channel access</vt:lpstr>
      <vt:lpstr>Abstract</vt:lpstr>
      <vt:lpstr>Basic protocol for the sims</vt:lpstr>
      <vt:lpstr>Scenario 1</vt:lpstr>
      <vt:lpstr>Results</vt:lpstr>
      <vt:lpstr>Scenario 2</vt:lpstr>
      <vt:lpstr>Scenario 2 [Case A] listen time: 0 ms</vt:lpstr>
      <vt:lpstr>Scenario 2 [Case A] listen time: 0 ms (contd.)</vt:lpstr>
      <vt:lpstr>Scenario 2 [Case A] listen time: 2.7 ms</vt:lpstr>
      <vt:lpstr>Scenario 2 [Case B] listen time: 0 ms</vt:lpstr>
      <vt:lpstr>Conclusion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 of non-primary channel access</dc:title>
  <dc:creator>Das, Dibakar</dc:creator>
  <cp:lastModifiedBy>Park, Minyoung</cp:lastModifiedBy>
  <cp:revision>20</cp:revision>
  <cp:lastPrinted>1601-01-01T00:00:00Z</cp:lastPrinted>
  <dcterms:created xsi:type="dcterms:W3CDTF">2023-05-28T20:03:36Z</dcterms:created>
  <dcterms:modified xsi:type="dcterms:W3CDTF">2023-07-10T01:07:20Z</dcterms:modified>
</cp:coreProperties>
</file>