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5" r:id="rId3"/>
    <p:sldId id="266" r:id="rId4"/>
    <p:sldId id="268" r:id="rId5"/>
    <p:sldId id="267" r:id="rId6"/>
    <p:sldId id="269" r:id="rId7"/>
    <p:sldId id="270"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9" autoAdjust="0"/>
    <p:restoredTop sz="94660"/>
  </p:normalViewPr>
  <p:slideViewPr>
    <p:cSldViewPr>
      <p:cViewPr varScale="1">
        <p:scale>
          <a:sx n="105" d="100"/>
          <a:sy n="105" d="100"/>
        </p:scale>
        <p:origin x="98" y="1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828C03A7-D14B-4438-BABD-D0BF087FF400}"/>
    <pc:docChg chg="custSel modSld modMainMaster">
      <pc:chgData name="Park, Minyoung" userId="127d513f-da54-4474-846e-76202393764d" providerId="ADAL" clId="{828C03A7-D14B-4438-BABD-D0BF087FF400}" dt="2023-06-02T22:17:55.185" v="54" actId="20577"/>
      <pc:docMkLst>
        <pc:docMk/>
      </pc:docMkLst>
      <pc:sldChg chg="modSp mod">
        <pc:chgData name="Park, Minyoung" userId="127d513f-da54-4474-846e-76202393764d" providerId="ADAL" clId="{828C03A7-D14B-4438-BABD-D0BF087FF400}" dt="2023-06-02T22:13:35.470" v="5" actId="20577"/>
        <pc:sldMkLst>
          <pc:docMk/>
          <pc:sldMk cId="0" sldId="256"/>
        </pc:sldMkLst>
        <pc:spChg chg="mod">
          <ac:chgData name="Park, Minyoung" userId="127d513f-da54-4474-846e-76202393764d" providerId="ADAL" clId="{828C03A7-D14B-4438-BABD-D0BF087FF400}" dt="2023-06-02T22:13:16.098" v="3" actId="20577"/>
          <ac:spMkLst>
            <pc:docMk/>
            <pc:sldMk cId="0" sldId="256"/>
            <ac:spMk id="3073" creationId="{00000000-0000-0000-0000-000000000000}"/>
          </ac:spMkLst>
        </pc:spChg>
        <pc:spChg chg="mod">
          <ac:chgData name="Park, Minyoung" userId="127d513f-da54-4474-846e-76202393764d" providerId="ADAL" clId="{828C03A7-D14B-4438-BABD-D0BF087FF400}" dt="2023-06-02T22:13:35.470" v="5" actId="20577"/>
          <ac:spMkLst>
            <pc:docMk/>
            <pc:sldMk cId="0" sldId="256"/>
            <ac:spMk id="3074" creationId="{00000000-0000-0000-0000-000000000000}"/>
          </ac:spMkLst>
        </pc:spChg>
      </pc:sldChg>
      <pc:sldChg chg="modSp mod">
        <pc:chgData name="Park, Minyoung" userId="127d513f-da54-4474-846e-76202393764d" providerId="ADAL" clId="{828C03A7-D14B-4438-BABD-D0BF087FF400}" dt="2023-06-02T22:17:55.185" v="54" actId="20577"/>
        <pc:sldMkLst>
          <pc:docMk/>
          <pc:sldMk cId="644424179" sldId="267"/>
        </pc:sldMkLst>
        <pc:spChg chg="mod">
          <ac:chgData name="Park, Minyoung" userId="127d513f-da54-4474-846e-76202393764d" providerId="ADAL" clId="{828C03A7-D14B-4438-BABD-D0BF087FF400}" dt="2023-06-02T22:17:55.185" v="54" actId="20577"/>
          <ac:spMkLst>
            <pc:docMk/>
            <pc:sldMk cId="644424179" sldId="267"/>
            <ac:spMk id="3" creationId="{A6F4C581-EE16-4FE6-A08A-E820B54A446A}"/>
          </ac:spMkLst>
        </pc:spChg>
        <pc:spChg chg="mod">
          <ac:chgData name="Park, Minyoung" userId="127d513f-da54-4474-846e-76202393764d" providerId="ADAL" clId="{828C03A7-D14B-4438-BABD-D0BF087FF400}" dt="2023-06-02T22:17:17.403" v="49" actId="6549"/>
          <ac:spMkLst>
            <pc:docMk/>
            <pc:sldMk cId="644424179" sldId="267"/>
            <ac:spMk id="62" creationId="{9F26DE26-F4BA-4E49-A458-ADF4EA9230AA}"/>
          </ac:spMkLst>
        </pc:spChg>
      </pc:sldChg>
      <pc:sldMasterChg chg="modSp mod">
        <pc:chgData name="Park, Minyoung" userId="127d513f-da54-4474-846e-76202393764d" providerId="ADAL" clId="{828C03A7-D14B-4438-BABD-D0BF087FF400}" dt="2023-06-02T22:15:57.043" v="31" actId="20577"/>
        <pc:sldMasterMkLst>
          <pc:docMk/>
          <pc:sldMasterMk cId="0" sldId="2147483648"/>
        </pc:sldMasterMkLst>
        <pc:spChg chg="mod">
          <ac:chgData name="Park, Minyoung" userId="127d513f-da54-4474-846e-76202393764d" providerId="ADAL" clId="{828C03A7-D14B-4438-BABD-D0BF087FF400}" dt="2023-06-02T22:15:57.043" v="31" actId="20577"/>
          <ac:spMkLst>
            <pc:docMk/>
            <pc:sldMasterMk cId="0" sldId="2147483648"/>
            <ac:spMk id="10" creationId="{00000000-0000-0000-0000-000000000000}"/>
          </ac:spMkLst>
        </pc:spChg>
      </pc:sldMasterChg>
    </pc:docChg>
  </pc:docChgLst>
  <pc:docChgLst>
    <pc:chgData name="Park, Minyoung" userId="127d513f-da54-4474-846e-76202393764d" providerId="ADAL" clId="{32EF083B-D025-4F12-BEE7-0100D9CF87C7}"/>
    <pc:docChg chg="modSld">
      <pc:chgData name="Park, Minyoung" userId="127d513f-da54-4474-846e-76202393764d" providerId="ADAL" clId="{32EF083B-D025-4F12-BEE7-0100D9CF87C7}" dt="2023-07-07T17:35:51.242" v="1" actId="20577"/>
      <pc:docMkLst>
        <pc:docMk/>
      </pc:docMkLst>
      <pc:sldChg chg="modSp mod">
        <pc:chgData name="Park, Minyoung" userId="127d513f-da54-4474-846e-76202393764d" providerId="ADAL" clId="{32EF083B-D025-4F12-BEE7-0100D9CF87C7}" dt="2023-07-07T17:35:51.242" v="1" actId="20577"/>
        <pc:sldMkLst>
          <pc:docMk/>
          <pc:sldMk cId="0" sldId="256"/>
        </pc:sldMkLst>
        <pc:spChg chg="mod">
          <ac:chgData name="Park, Minyoung" userId="127d513f-da54-4474-846e-76202393764d" providerId="ADAL" clId="{32EF083B-D025-4F12-BEE7-0100D9CF87C7}" dt="2023-07-07T17:35:51.242" v="1" actId="20577"/>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Minyoung Park, et.al.,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a:p>
        </p:txBody>
      </p:sp>
      <p:sp>
        <p:nvSpPr>
          <p:cNvPr id="6" name="Footer Placeholder 5"/>
          <p:cNvSpPr>
            <a:spLocks noGrp="1"/>
          </p:cNvSpPr>
          <p:nvPr>
            <p:ph type="ftr" idx="11"/>
          </p:nvPr>
        </p:nvSpPr>
        <p:spPr/>
        <p:txBody>
          <a:bodyPr/>
          <a:lstStyle>
            <a:lvl1pPr>
              <a:defRPr/>
            </a:lvl1pPr>
          </a:lstStyle>
          <a:p>
            <a:r>
              <a:rPr lang="en-US"/>
              <a:t>Minyoung Park, et.al.,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Minyoung Park, et.al.,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a:p>
        </p:txBody>
      </p:sp>
      <p:sp>
        <p:nvSpPr>
          <p:cNvPr id="4" name="Footer Placeholder 3"/>
          <p:cNvSpPr>
            <a:spLocks noGrp="1"/>
          </p:cNvSpPr>
          <p:nvPr>
            <p:ph type="ftr" idx="11"/>
          </p:nvPr>
        </p:nvSpPr>
        <p:spPr/>
        <p:txBody>
          <a:bodyPr/>
          <a:lstStyle>
            <a:lvl1pPr>
              <a:defRPr/>
            </a:lvl1pPr>
          </a:lstStyle>
          <a:p>
            <a:r>
              <a:rPr lang="en-US"/>
              <a:t>Minyoung Park, et.al.,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a:p>
        </p:txBody>
      </p:sp>
      <p:sp>
        <p:nvSpPr>
          <p:cNvPr id="3" name="Footer Placeholder 2"/>
          <p:cNvSpPr>
            <a:spLocks noGrp="1"/>
          </p:cNvSpPr>
          <p:nvPr>
            <p:ph type="ftr" idx="11"/>
          </p:nvPr>
        </p:nvSpPr>
        <p:spPr/>
        <p:txBody>
          <a:bodyPr/>
          <a:lstStyle>
            <a:lvl1pPr>
              <a:defRPr/>
            </a:lvl1pPr>
          </a:lstStyle>
          <a:p>
            <a:r>
              <a:rPr lang="en-US"/>
              <a:t>Minyoung Park, et.al.,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Minyoung Park, et.al.,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802.11-23/961r0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UHR Secondary Channel Access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2023-7-7</a:t>
            </a:r>
          </a:p>
        </p:txBody>
      </p:sp>
      <p:sp>
        <p:nvSpPr>
          <p:cNvPr id="6" name="Date Placeholder 3"/>
          <p:cNvSpPr>
            <a:spLocks noGrp="1"/>
          </p:cNvSpPr>
          <p:nvPr>
            <p:ph type="dt" idx="10"/>
          </p:nvPr>
        </p:nvSpPr>
        <p:spPr/>
        <p:txBody>
          <a:bodyPr/>
          <a:lstStyle/>
          <a:p>
            <a:r>
              <a:rPr lang="en-US"/>
              <a:t>June 2023</a:t>
            </a:r>
            <a:endParaRPr lang="en-GB" dirty="0"/>
          </a:p>
        </p:txBody>
      </p:sp>
      <p:sp>
        <p:nvSpPr>
          <p:cNvPr id="7" name="Footer Placeholder 4"/>
          <p:cNvSpPr>
            <a:spLocks noGrp="1"/>
          </p:cNvSpPr>
          <p:nvPr>
            <p:ph type="ftr" idx="11"/>
          </p:nvPr>
        </p:nvSpPr>
        <p:spPr/>
        <p:txBody>
          <a:bodyPr/>
          <a:lstStyle/>
          <a:p>
            <a:r>
              <a:rPr lang="en-US"/>
              <a:t>Minyoung Park, et.al.,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08812834"/>
              </p:ext>
            </p:extLst>
          </p:nvPr>
        </p:nvGraphicFramePr>
        <p:xfrm>
          <a:off x="990600" y="2306638"/>
          <a:ext cx="10048875" cy="2635250"/>
        </p:xfrm>
        <a:graphic>
          <a:graphicData uri="http://schemas.openxmlformats.org/presentationml/2006/ole">
            <mc:AlternateContent xmlns:mc="http://schemas.openxmlformats.org/markup-compatibility/2006">
              <mc:Choice xmlns:v="urn:schemas-microsoft-com:vml" Requires="v">
                <p:oleObj name="Document" r:id="rId3" imgW="10439485" imgH="2747133" progId="Word.Document.8">
                  <p:embed/>
                </p:oleObj>
              </mc:Choice>
              <mc:Fallback>
                <p:oleObj name="Document" r:id="rId3" imgW="10439485" imgH="2747133" progId="Word.Document.8">
                  <p:embed/>
                  <p:pic>
                    <p:nvPicPr>
                      <p:cNvPr id="3075" name="Object 3"/>
                      <p:cNvPicPr>
                        <a:picLocks noChangeAspect="1" noChangeArrowheads="1"/>
                      </p:cNvPicPr>
                      <p:nvPr/>
                    </p:nvPicPr>
                    <p:blipFill>
                      <a:blip r:embed="rId4"/>
                      <a:srcRect/>
                      <a:stretch>
                        <a:fillRect/>
                      </a:stretch>
                    </p:blipFill>
                    <p:spPr bwMode="auto">
                      <a:xfrm>
                        <a:off x="990600" y="2306638"/>
                        <a:ext cx="10048875" cy="2635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CC70-4CC9-4642-9BB6-317667891F2F}"/>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63452198-F43E-4927-B848-02208F85CD01}"/>
              </a:ext>
            </a:extLst>
          </p:cNvPr>
          <p:cNvSpPr>
            <a:spLocks noGrp="1"/>
          </p:cNvSpPr>
          <p:nvPr>
            <p:ph idx="1"/>
          </p:nvPr>
        </p:nvSpPr>
        <p:spPr/>
        <p:txBody>
          <a:bodyPr/>
          <a:lstStyle/>
          <a:p>
            <a:pPr>
              <a:buFont typeface="Arial" panose="020B0604020202020204" pitchFamily="34" charset="0"/>
              <a:buChar char="•"/>
            </a:pPr>
            <a:r>
              <a:rPr lang="en-US" dirty="0"/>
              <a:t>For any 802.11 transmission (20/40/80/160/320MHz), </a:t>
            </a:r>
          </a:p>
          <a:p>
            <a:pPr lvl="1">
              <a:buFont typeface="Arial" panose="020B0604020202020204" pitchFamily="34" charset="0"/>
              <a:buChar char="•"/>
            </a:pPr>
            <a:r>
              <a:rPr lang="en-US" dirty="0"/>
              <a:t>The primary 20 MHz channel must be idle to access a wideband channel (&gt;20 MHz)</a:t>
            </a:r>
          </a:p>
          <a:p>
            <a:pPr lvl="1">
              <a:buFont typeface="Arial" panose="020B0604020202020204" pitchFamily="34" charset="0"/>
              <a:buChar char="•"/>
            </a:pPr>
            <a:r>
              <a:rPr lang="en-US" dirty="0"/>
              <a:t>A STA cannot transmit on any idle secondary channels if the primary channel is busy</a:t>
            </a:r>
          </a:p>
          <a:p>
            <a:pPr>
              <a:buFont typeface="Arial" panose="020B0604020202020204" pitchFamily="34" charset="0"/>
              <a:buChar char="•"/>
            </a:pPr>
            <a:r>
              <a:rPr lang="en-US" dirty="0"/>
              <a:t>This is not the best way to utilize &lt; 7 GHz bands, especially for 160/320 MHz</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85655EF-B0CE-41FA-B2F9-C2BA907E8DD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688B826-D4AE-4FAC-874C-FC0FDD59280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B2D54271-FAF6-4FB7-BAA3-9325DCE9962F}"/>
              </a:ext>
            </a:extLst>
          </p:cNvPr>
          <p:cNvSpPr>
            <a:spLocks noGrp="1"/>
          </p:cNvSpPr>
          <p:nvPr>
            <p:ph type="dt" idx="15"/>
          </p:nvPr>
        </p:nvSpPr>
        <p:spPr/>
        <p:txBody>
          <a:bodyPr/>
          <a:lstStyle/>
          <a:p>
            <a:r>
              <a:rPr lang="en-US"/>
              <a:t>June 2023</a:t>
            </a:r>
            <a:endParaRPr lang="en-GB" dirty="0"/>
          </a:p>
        </p:txBody>
      </p:sp>
      <p:sp>
        <p:nvSpPr>
          <p:cNvPr id="7" name="Trapezoid 6">
            <a:extLst>
              <a:ext uri="{FF2B5EF4-FFF2-40B4-BE49-F238E27FC236}">
                <a16:creationId xmlns:a16="http://schemas.microsoft.com/office/drawing/2014/main" id="{966CD37B-5AC7-40CF-A918-4B7A15E2EFB0}"/>
              </a:ext>
            </a:extLst>
          </p:cNvPr>
          <p:cNvSpPr/>
          <p:nvPr/>
        </p:nvSpPr>
        <p:spPr>
          <a:xfrm rot="16200000">
            <a:off x="3156032" y="4086244"/>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6DD1F9E8-9A3B-4F7C-B62F-E6E5B4BF9BFD}"/>
              </a:ext>
            </a:extLst>
          </p:cNvPr>
          <p:cNvCxnSpPr/>
          <p:nvPr/>
        </p:nvCxnSpPr>
        <p:spPr>
          <a:xfrm>
            <a:off x="3848548" y="5666309"/>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8A98D4F-DA2B-4FC5-AD4E-799879448495}"/>
              </a:ext>
            </a:extLst>
          </p:cNvPr>
          <p:cNvCxnSpPr/>
          <p:nvPr/>
        </p:nvCxnSpPr>
        <p:spPr>
          <a:xfrm>
            <a:off x="3774327" y="5926263"/>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599C2B0-FFE9-4B54-B524-0357A4473EDC}"/>
              </a:ext>
            </a:extLst>
          </p:cNvPr>
          <p:cNvSpPr txBox="1"/>
          <p:nvPr/>
        </p:nvSpPr>
        <p:spPr>
          <a:xfrm>
            <a:off x="1828800" y="5454106"/>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47E067BD-237B-4870-A195-77E60B376A79}"/>
              </a:ext>
            </a:extLst>
          </p:cNvPr>
          <p:cNvSpPr txBox="1"/>
          <p:nvPr/>
        </p:nvSpPr>
        <p:spPr>
          <a:xfrm>
            <a:off x="1811974" y="4993237"/>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E8C64F6F-E4D3-45BD-8AAE-370C3065ADA8}"/>
              </a:ext>
            </a:extLst>
          </p:cNvPr>
          <p:cNvSpPr txBox="1"/>
          <p:nvPr/>
        </p:nvSpPr>
        <p:spPr>
          <a:xfrm>
            <a:off x="1811974" y="4306447"/>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DFE03C34-532C-44A0-8C56-3200822852B0}"/>
              </a:ext>
            </a:extLst>
          </p:cNvPr>
          <p:cNvSpPr txBox="1"/>
          <p:nvPr/>
        </p:nvSpPr>
        <p:spPr>
          <a:xfrm>
            <a:off x="9190917" y="5783572"/>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CCBBBFCD-0200-4304-A176-FFF2D04D6113}"/>
              </a:ext>
            </a:extLst>
          </p:cNvPr>
          <p:cNvSpPr/>
          <p:nvPr/>
        </p:nvSpPr>
        <p:spPr>
          <a:xfrm>
            <a:off x="3856849" y="5454106"/>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8AA67E0F-5677-4B5D-A279-9E530E9B5FAE}"/>
              </a:ext>
            </a:extLst>
          </p:cNvPr>
          <p:cNvCxnSpPr/>
          <p:nvPr/>
        </p:nvCxnSpPr>
        <p:spPr>
          <a:xfrm rot="16200000">
            <a:off x="2436107" y="4858925"/>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0E6890C3-9CFF-4FD2-8F6C-CD6FDF131018}"/>
              </a:ext>
            </a:extLst>
          </p:cNvPr>
          <p:cNvSpPr/>
          <p:nvPr/>
        </p:nvSpPr>
        <p:spPr>
          <a:xfrm rot="16200000">
            <a:off x="3156034" y="500839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BBC48552-EC19-4506-A2DB-7B38DB09700C}"/>
              </a:ext>
            </a:extLst>
          </p:cNvPr>
          <p:cNvSpPr/>
          <p:nvPr/>
        </p:nvSpPr>
        <p:spPr>
          <a:xfrm rot="16200000">
            <a:off x="3172862" y="5465255"/>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75B1F2D9-A815-4042-B101-62A4F99EFE7B}"/>
              </a:ext>
            </a:extLst>
          </p:cNvPr>
          <p:cNvSpPr/>
          <p:nvPr/>
        </p:nvSpPr>
        <p:spPr>
          <a:xfrm rot="16200000">
            <a:off x="3156036" y="4543272"/>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E87F7B86-C432-4A76-8B6E-1C79E89FA710}"/>
              </a:ext>
            </a:extLst>
          </p:cNvPr>
          <p:cNvSpPr/>
          <p:nvPr/>
        </p:nvSpPr>
        <p:spPr>
          <a:xfrm rot="16200000">
            <a:off x="3156033" y="4086072"/>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C6FEFD6D-1C42-4B2F-BF58-BBFD34CB1DA1}"/>
              </a:ext>
            </a:extLst>
          </p:cNvPr>
          <p:cNvCxnSpPr/>
          <p:nvPr/>
        </p:nvCxnSpPr>
        <p:spPr>
          <a:xfrm flipV="1">
            <a:off x="3183575" y="4904655"/>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845DBABE-C468-43BC-A0C7-60FED04BC074}"/>
              </a:ext>
            </a:extLst>
          </p:cNvPr>
          <p:cNvCxnSpPr/>
          <p:nvPr/>
        </p:nvCxnSpPr>
        <p:spPr>
          <a:xfrm flipV="1">
            <a:off x="3200401" y="536151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4BC214FB-FDBD-4FA6-B7B9-7BF39FBFBE25}"/>
              </a:ext>
            </a:extLst>
          </p:cNvPr>
          <p:cNvCxnSpPr/>
          <p:nvPr/>
        </p:nvCxnSpPr>
        <p:spPr>
          <a:xfrm flipV="1">
            <a:off x="3183575" y="3983151"/>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FE290AAA-58C5-4E20-A425-A93B920764E1}"/>
              </a:ext>
            </a:extLst>
          </p:cNvPr>
          <p:cNvSpPr/>
          <p:nvPr/>
        </p:nvSpPr>
        <p:spPr>
          <a:xfrm>
            <a:off x="7992595" y="3981984"/>
            <a:ext cx="1453157" cy="1818912"/>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4" name="Rounded Rectangle 27">
            <a:extLst>
              <a:ext uri="{FF2B5EF4-FFF2-40B4-BE49-F238E27FC236}">
                <a16:creationId xmlns:a16="http://schemas.microsoft.com/office/drawing/2014/main" id="{117D1279-C077-4477-92A7-E63FF02547D9}"/>
              </a:ext>
            </a:extLst>
          </p:cNvPr>
          <p:cNvSpPr/>
          <p:nvPr/>
        </p:nvSpPr>
        <p:spPr>
          <a:xfrm>
            <a:off x="3874201" y="4943835"/>
            <a:ext cx="2119974" cy="394257"/>
          </a:xfrm>
          <a:prstGeom prst="roundRect">
            <a:avLst/>
          </a:prstGeom>
          <a:noFill/>
          <a:ln w="19050">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0000"/>
                </a:solidFill>
                <a:latin typeface="Intel Clear" panose="020B0604020203020204" pitchFamily="34" charset="0"/>
              </a:rPr>
              <a:t>Available</a:t>
            </a:r>
          </a:p>
        </p:txBody>
      </p:sp>
      <p:sp>
        <p:nvSpPr>
          <p:cNvPr id="25" name="Rounded Rectangle 28">
            <a:extLst>
              <a:ext uri="{FF2B5EF4-FFF2-40B4-BE49-F238E27FC236}">
                <a16:creationId xmlns:a16="http://schemas.microsoft.com/office/drawing/2014/main" id="{E0774836-CAD7-4E35-8D12-1CD667E9A522}"/>
              </a:ext>
            </a:extLst>
          </p:cNvPr>
          <p:cNvSpPr/>
          <p:nvPr/>
        </p:nvSpPr>
        <p:spPr>
          <a:xfrm>
            <a:off x="3848548" y="4039680"/>
            <a:ext cx="3967539" cy="773827"/>
          </a:xfrm>
          <a:prstGeom prst="roundRect">
            <a:avLst/>
          </a:prstGeom>
          <a:noFill/>
          <a:ln w="19050">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0000"/>
                </a:solidFill>
                <a:latin typeface="Intel Clear" panose="020B0604020203020204" pitchFamily="34" charset="0"/>
              </a:rPr>
              <a:t>Secondary channels available </a:t>
            </a:r>
          </a:p>
        </p:txBody>
      </p:sp>
      <p:sp>
        <p:nvSpPr>
          <p:cNvPr id="26" name="Trapezoid 25">
            <a:extLst>
              <a:ext uri="{FF2B5EF4-FFF2-40B4-BE49-F238E27FC236}">
                <a16:creationId xmlns:a16="http://schemas.microsoft.com/office/drawing/2014/main" id="{56A7272A-A7B0-4A31-902E-4FF7E75E0246}"/>
              </a:ext>
            </a:extLst>
          </p:cNvPr>
          <p:cNvSpPr/>
          <p:nvPr/>
        </p:nvSpPr>
        <p:spPr>
          <a:xfrm rot="16200000">
            <a:off x="3172859" y="546525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rapezoid 26">
            <a:extLst>
              <a:ext uri="{FF2B5EF4-FFF2-40B4-BE49-F238E27FC236}">
                <a16:creationId xmlns:a16="http://schemas.microsoft.com/office/drawing/2014/main" id="{98B859D1-F093-4B8C-814A-6A2393D0D0AA}"/>
              </a:ext>
            </a:extLst>
          </p:cNvPr>
          <p:cNvSpPr/>
          <p:nvPr/>
        </p:nvSpPr>
        <p:spPr>
          <a:xfrm rot="16200000">
            <a:off x="3156032" y="5008396"/>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8" name="Trapezoid 27">
            <a:extLst>
              <a:ext uri="{FF2B5EF4-FFF2-40B4-BE49-F238E27FC236}">
                <a16:creationId xmlns:a16="http://schemas.microsoft.com/office/drawing/2014/main" id="{30B338F8-F94D-4D9D-A103-2843542C5DB9}"/>
              </a:ext>
            </a:extLst>
          </p:cNvPr>
          <p:cNvSpPr/>
          <p:nvPr/>
        </p:nvSpPr>
        <p:spPr>
          <a:xfrm rot="16200000">
            <a:off x="3156037" y="4543272"/>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9" name="Trapezoid 28">
            <a:extLst>
              <a:ext uri="{FF2B5EF4-FFF2-40B4-BE49-F238E27FC236}">
                <a16:creationId xmlns:a16="http://schemas.microsoft.com/office/drawing/2014/main" id="{6E678D91-0DDC-4925-83F4-E2C891305EEA}"/>
              </a:ext>
            </a:extLst>
          </p:cNvPr>
          <p:cNvSpPr/>
          <p:nvPr/>
        </p:nvSpPr>
        <p:spPr>
          <a:xfrm rot="16200000">
            <a:off x="3172863" y="546525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0994953F-E2DD-46E5-87C8-2E1EC0BE3020}"/>
              </a:ext>
            </a:extLst>
          </p:cNvPr>
          <p:cNvSpPr/>
          <p:nvPr/>
        </p:nvSpPr>
        <p:spPr>
          <a:xfrm rot="16200000">
            <a:off x="3156040" y="500805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2B461973-9A14-4534-B52B-9D88FEA3FF49}"/>
              </a:ext>
            </a:extLst>
          </p:cNvPr>
          <p:cNvSpPr/>
          <p:nvPr/>
        </p:nvSpPr>
        <p:spPr>
          <a:xfrm rot="16200000">
            <a:off x="3153859" y="408572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CA85A2B5-37A6-412C-844E-CC4CC222C409}"/>
              </a:ext>
            </a:extLst>
          </p:cNvPr>
          <p:cNvSpPr/>
          <p:nvPr/>
        </p:nvSpPr>
        <p:spPr>
          <a:xfrm rot="16200000">
            <a:off x="3156039" y="454327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154E063E-A010-4398-9209-EDA7BEE6E2C6}"/>
              </a:ext>
            </a:extLst>
          </p:cNvPr>
          <p:cNvSpPr/>
          <p:nvPr/>
        </p:nvSpPr>
        <p:spPr>
          <a:xfrm rot="16200000">
            <a:off x="3172864" y="546525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119D69A2-3181-4B14-9220-FDB3911AD1C3}"/>
              </a:ext>
            </a:extLst>
          </p:cNvPr>
          <p:cNvSpPr/>
          <p:nvPr/>
        </p:nvSpPr>
        <p:spPr>
          <a:xfrm rot="16200000">
            <a:off x="3156032" y="500805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5" name="Group 34">
            <a:extLst>
              <a:ext uri="{FF2B5EF4-FFF2-40B4-BE49-F238E27FC236}">
                <a16:creationId xmlns:a16="http://schemas.microsoft.com/office/drawing/2014/main" id="{47EF08F2-8FAB-47F1-9BA3-E17BC9C9057A}"/>
              </a:ext>
            </a:extLst>
          </p:cNvPr>
          <p:cNvGrpSpPr/>
          <p:nvPr/>
        </p:nvGrpSpPr>
        <p:grpSpPr>
          <a:xfrm>
            <a:off x="5807804" y="5535717"/>
            <a:ext cx="307788" cy="126812"/>
            <a:chOff x="2689212" y="5501845"/>
            <a:chExt cx="385509" cy="173850"/>
          </a:xfrm>
        </p:grpSpPr>
        <p:cxnSp>
          <p:nvCxnSpPr>
            <p:cNvPr id="36" name="Straight Connector 35">
              <a:extLst>
                <a:ext uri="{FF2B5EF4-FFF2-40B4-BE49-F238E27FC236}">
                  <a16:creationId xmlns:a16="http://schemas.microsoft.com/office/drawing/2014/main" id="{3AB9A9F1-0A04-4555-8412-751E0BFAE425}"/>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D1C1AAA4-DAA2-4231-AA55-6EFB474026A4}"/>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C85B73FB-B561-4E35-B1BA-EF99E35533EE}"/>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B8F9C23B-27CB-4AA4-8AD1-14E49FCB2BB0}"/>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52FED43C-D0F0-4ADC-9633-8356825C1518}"/>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a:extLst>
              <a:ext uri="{FF2B5EF4-FFF2-40B4-BE49-F238E27FC236}">
                <a16:creationId xmlns:a16="http://schemas.microsoft.com/office/drawing/2014/main" id="{6DB813C0-3D9E-4670-932B-E7804E1B95C9}"/>
              </a:ext>
            </a:extLst>
          </p:cNvPr>
          <p:cNvGrpSpPr/>
          <p:nvPr/>
        </p:nvGrpSpPr>
        <p:grpSpPr>
          <a:xfrm>
            <a:off x="7655369" y="5534848"/>
            <a:ext cx="307788" cy="126812"/>
            <a:chOff x="2689212" y="5501845"/>
            <a:chExt cx="385509" cy="173850"/>
          </a:xfrm>
        </p:grpSpPr>
        <p:cxnSp>
          <p:nvCxnSpPr>
            <p:cNvPr id="42" name="Straight Connector 41">
              <a:extLst>
                <a:ext uri="{FF2B5EF4-FFF2-40B4-BE49-F238E27FC236}">
                  <a16:creationId xmlns:a16="http://schemas.microsoft.com/office/drawing/2014/main" id="{4AEB059F-70C1-4F8A-B785-5CDC3DA7B1B9}"/>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38A1B6E5-19BC-49B3-B3A9-0444F5159DBC}"/>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999ED68-DB24-4BC1-AB48-93534F7013D9}"/>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68572402-516A-457B-8840-0F410DE1FFC1}"/>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C928A32-EDE1-4D50-8238-7102AFECBBC9}"/>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7" name="TextBox 46">
            <a:extLst>
              <a:ext uri="{FF2B5EF4-FFF2-40B4-BE49-F238E27FC236}">
                <a16:creationId xmlns:a16="http://schemas.microsoft.com/office/drawing/2014/main" id="{B4B44AA3-F03B-43CD-93E5-E50089E56E44}"/>
              </a:ext>
            </a:extLst>
          </p:cNvPr>
          <p:cNvSpPr txBox="1"/>
          <p:nvPr/>
        </p:nvSpPr>
        <p:spPr>
          <a:xfrm>
            <a:off x="2595551" y="3675324"/>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8" name="Rectangle 47">
            <a:extLst>
              <a:ext uri="{FF2B5EF4-FFF2-40B4-BE49-F238E27FC236}">
                <a16:creationId xmlns:a16="http://schemas.microsoft.com/office/drawing/2014/main" id="{13F1D09B-F9B3-452D-8A67-532FDDF213B1}"/>
              </a:ext>
            </a:extLst>
          </p:cNvPr>
          <p:cNvSpPr/>
          <p:nvPr/>
        </p:nvSpPr>
        <p:spPr>
          <a:xfrm>
            <a:off x="6117504" y="4969675"/>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9" name="Straight Arrow Connector 48">
            <a:extLst>
              <a:ext uri="{FF2B5EF4-FFF2-40B4-BE49-F238E27FC236}">
                <a16:creationId xmlns:a16="http://schemas.microsoft.com/office/drawing/2014/main" id="{96299267-AE10-4845-B71B-276387A431EC}"/>
              </a:ext>
            </a:extLst>
          </p:cNvPr>
          <p:cNvCxnSpPr/>
          <p:nvPr/>
        </p:nvCxnSpPr>
        <p:spPr>
          <a:xfrm flipV="1">
            <a:off x="7990588" y="5806326"/>
            <a:ext cx="0" cy="31970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A345807C-C5C8-4DCF-9A70-65AEA863461B}"/>
              </a:ext>
            </a:extLst>
          </p:cNvPr>
          <p:cNvSpPr txBox="1"/>
          <p:nvPr/>
        </p:nvSpPr>
        <p:spPr>
          <a:xfrm>
            <a:off x="8213203" y="4065919"/>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51" name="TextBox 50">
            <a:extLst>
              <a:ext uri="{FF2B5EF4-FFF2-40B4-BE49-F238E27FC236}">
                <a16:creationId xmlns:a16="http://schemas.microsoft.com/office/drawing/2014/main" id="{7B08DDF8-0733-4D0B-9740-1202A13708FC}"/>
              </a:ext>
            </a:extLst>
          </p:cNvPr>
          <p:cNvSpPr txBox="1"/>
          <p:nvPr/>
        </p:nvSpPr>
        <p:spPr>
          <a:xfrm>
            <a:off x="7371212" y="6123801"/>
            <a:ext cx="2738836"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Now STA can transmit a packet</a:t>
            </a:r>
          </a:p>
        </p:txBody>
      </p:sp>
    </p:spTree>
    <p:extLst>
      <p:ext uri="{BB962C8B-B14F-4D97-AF65-F5344CB8AC3E}">
        <p14:creationId xmlns:p14="http://schemas.microsoft.com/office/powerpoint/2010/main" val="293009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0BC1-2C5C-4B41-88FD-189D16188D69}"/>
              </a:ext>
            </a:extLst>
          </p:cNvPr>
          <p:cNvSpPr>
            <a:spLocks noGrp="1"/>
          </p:cNvSpPr>
          <p:nvPr>
            <p:ph type="title"/>
          </p:nvPr>
        </p:nvSpPr>
        <p:spPr/>
        <p:txBody>
          <a:bodyPr/>
          <a:lstStyle/>
          <a:p>
            <a:r>
              <a:rPr lang="en-US" dirty="0"/>
              <a:t>Goal</a:t>
            </a:r>
          </a:p>
        </p:txBody>
      </p:sp>
      <p:sp>
        <p:nvSpPr>
          <p:cNvPr id="3" name="Content Placeholder 2">
            <a:extLst>
              <a:ext uri="{FF2B5EF4-FFF2-40B4-BE49-F238E27FC236}">
                <a16:creationId xmlns:a16="http://schemas.microsoft.com/office/drawing/2014/main" id="{F9A34E97-9AC3-4EE7-9159-281A3ABC51CF}"/>
              </a:ext>
            </a:extLst>
          </p:cNvPr>
          <p:cNvSpPr>
            <a:spLocks noGrp="1"/>
          </p:cNvSpPr>
          <p:nvPr>
            <p:ph idx="1"/>
          </p:nvPr>
        </p:nvSpPr>
        <p:spPr/>
        <p:txBody>
          <a:bodyPr/>
          <a:lstStyle/>
          <a:p>
            <a:pPr>
              <a:buFont typeface="Arial" panose="020B0604020202020204" pitchFamily="34" charset="0"/>
              <a:buChar char="•"/>
            </a:pPr>
            <a:r>
              <a:rPr lang="en-US" dirty="0"/>
              <a:t>If the primary channel is busy and the secondary channel(s) are available, an AP/STA transmits on the available secondary channel(s)</a:t>
            </a:r>
          </a:p>
        </p:txBody>
      </p:sp>
      <p:sp>
        <p:nvSpPr>
          <p:cNvPr id="4" name="Slide Number Placeholder 3">
            <a:extLst>
              <a:ext uri="{FF2B5EF4-FFF2-40B4-BE49-F238E27FC236}">
                <a16:creationId xmlns:a16="http://schemas.microsoft.com/office/drawing/2014/main" id="{A33B1F39-2E28-44BF-97A3-B5C4579FD81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5750C8-B0C6-4BD2-9711-B167AA379CAC}"/>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74C9D583-62FD-4E98-94AF-4984C322D551}"/>
              </a:ext>
            </a:extLst>
          </p:cNvPr>
          <p:cNvSpPr>
            <a:spLocks noGrp="1"/>
          </p:cNvSpPr>
          <p:nvPr>
            <p:ph type="dt" idx="15"/>
          </p:nvPr>
        </p:nvSpPr>
        <p:spPr/>
        <p:txBody>
          <a:bodyPr/>
          <a:lstStyle/>
          <a:p>
            <a:r>
              <a:rPr lang="en-US"/>
              <a:t>June 2023</a:t>
            </a:r>
            <a:endParaRPr lang="en-GB" dirty="0"/>
          </a:p>
        </p:txBody>
      </p:sp>
      <p:sp>
        <p:nvSpPr>
          <p:cNvPr id="7" name="Trapezoid 6">
            <a:extLst>
              <a:ext uri="{FF2B5EF4-FFF2-40B4-BE49-F238E27FC236}">
                <a16:creationId xmlns:a16="http://schemas.microsoft.com/office/drawing/2014/main" id="{C0EE57E8-C01B-4595-A76A-13E860B36504}"/>
              </a:ext>
            </a:extLst>
          </p:cNvPr>
          <p:cNvSpPr/>
          <p:nvPr/>
        </p:nvSpPr>
        <p:spPr>
          <a:xfrm rot="16200000">
            <a:off x="3156032" y="3830135"/>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6E5D91E3-B542-4EC2-8E2F-B6DC9C5C2D12}"/>
              </a:ext>
            </a:extLst>
          </p:cNvPr>
          <p:cNvCxnSpPr/>
          <p:nvPr/>
        </p:nvCxnSpPr>
        <p:spPr>
          <a:xfrm>
            <a:off x="3848548" y="5410200"/>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89FD42C7-54E5-411F-909D-81A10ADE0142}"/>
              </a:ext>
            </a:extLst>
          </p:cNvPr>
          <p:cNvCxnSpPr/>
          <p:nvPr/>
        </p:nvCxnSpPr>
        <p:spPr>
          <a:xfrm>
            <a:off x="3774327" y="5670154"/>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86A16D4-A7A8-4224-B302-AB5B0D87E4F4}"/>
              </a:ext>
            </a:extLst>
          </p:cNvPr>
          <p:cNvSpPr txBox="1"/>
          <p:nvPr/>
        </p:nvSpPr>
        <p:spPr>
          <a:xfrm>
            <a:off x="1828800" y="5197997"/>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C3BF08FE-DDC7-4A8C-A0C4-7D13608B9A1D}"/>
              </a:ext>
            </a:extLst>
          </p:cNvPr>
          <p:cNvSpPr txBox="1"/>
          <p:nvPr/>
        </p:nvSpPr>
        <p:spPr>
          <a:xfrm>
            <a:off x="1811974" y="4737128"/>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105846D8-354B-4E60-8BC7-53E96BD5443F}"/>
              </a:ext>
            </a:extLst>
          </p:cNvPr>
          <p:cNvSpPr txBox="1"/>
          <p:nvPr/>
        </p:nvSpPr>
        <p:spPr>
          <a:xfrm>
            <a:off x="1811974" y="4050338"/>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20BD51BD-1479-4E46-A53C-F162316ED4C9}"/>
              </a:ext>
            </a:extLst>
          </p:cNvPr>
          <p:cNvSpPr txBox="1"/>
          <p:nvPr/>
        </p:nvSpPr>
        <p:spPr>
          <a:xfrm>
            <a:off x="9190917" y="5527463"/>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2D20D505-DA16-49F2-8B5F-2C32036303DF}"/>
              </a:ext>
            </a:extLst>
          </p:cNvPr>
          <p:cNvSpPr/>
          <p:nvPr/>
        </p:nvSpPr>
        <p:spPr>
          <a:xfrm>
            <a:off x="3856849" y="5197997"/>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6468E961-50B0-4DA0-8293-AE474FBED8DA}"/>
              </a:ext>
            </a:extLst>
          </p:cNvPr>
          <p:cNvCxnSpPr/>
          <p:nvPr/>
        </p:nvCxnSpPr>
        <p:spPr>
          <a:xfrm rot="16200000">
            <a:off x="2436107" y="4602816"/>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D6E0E01F-BC7A-4397-B1A3-AABC935DAC39}"/>
              </a:ext>
            </a:extLst>
          </p:cNvPr>
          <p:cNvSpPr/>
          <p:nvPr/>
        </p:nvSpPr>
        <p:spPr>
          <a:xfrm rot="16200000">
            <a:off x="3156034" y="4752288"/>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73A83142-3DCF-4D23-BF2D-AFEFD45AD54A}"/>
              </a:ext>
            </a:extLst>
          </p:cNvPr>
          <p:cNvSpPr/>
          <p:nvPr/>
        </p:nvSpPr>
        <p:spPr>
          <a:xfrm rot="16200000">
            <a:off x="3172862" y="520914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D8BEA73E-57B5-470F-B7CA-90409B7379BB}"/>
              </a:ext>
            </a:extLst>
          </p:cNvPr>
          <p:cNvSpPr/>
          <p:nvPr/>
        </p:nvSpPr>
        <p:spPr>
          <a:xfrm rot="16200000">
            <a:off x="3156036" y="4287163"/>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0327E1EC-9D0A-447C-A2F9-2FC6D6F514EE}"/>
              </a:ext>
            </a:extLst>
          </p:cNvPr>
          <p:cNvSpPr/>
          <p:nvPr/>
        </p:nvSpPr>
        <p:spPr>
          <a:xfrm rot="16200000">
            <a:off x="3156033" y="3829963"/>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4B7EF015-2340-4838-B7AC-A4C77B9E6E57}"/>
              </a:ext>
            </a:extLst>
          </p:cNvPr>
          <p:cNvCxnSpPr/>
          <p:nvPr/>
        </p:nvCxnSpPr>
        <p:spPr>
          <a:xfrm flipV="1">
            <a:off x="3183575" y="4648546"/>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FCEDC9C5-2367-4385-897E-74A9A270E0FC}"/>
              </a:ext>
            </a:extLst>
          </p:cNvPr>
          <p:cNvCxnSpPr/>
          <p:nvPr/>
        </p:nvCxnSpPr>
        <p:spPr>
          <a:xfrm flipV="1">
            <a:off x="3200401" y="510540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9BB928E4-9BE6-4ED1-B098-C145FEBB6A42}"/>
              </a:ext>
            </a:extLst>
          </p:cNvPr>
          <p:cNvCxnSpPr/>
          <p:nvPr/>
        </p:nvCxnSpPr>
        <p:spPr>
          <a:xfrm flipV="1">
            <a:off x="3183575" y="3727042"/>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A62A2247-2779-41C7-8A91-1F188FB311BB}"/>
              </a:ext>
            </a:extLst>
          </p:cNvPr>
          <p:cNvSpPr/>
          <p:nvPr/>
        </p:nvSpPr>
        <p:spPr>
          <a:xfrm>
            <a:off x="7992595" y="3714817"/>
            <a:ext cx="1453157" cy="1829970"/>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6" name="Trapezoid 25">
            <a:extLst>
              <a:ext uri="{FF2B5EF4-FFF2-40B4-BE49-F238E27FC236}">
                <a16:creationId xmlns:a16="http://schemas.microsoft.com/office/drawing/2014/main" id="{96DE8955-1FBD-463B-A0D7-8F929F0A36BC}"/>
              </a:ext>
            </a:extLst>
          </p:cNvPr>
          <p:cNvSpPr/>
          <p:nvPr/>
        </p:nvSpPr>
        <p:spPr>
          <a:xfrm rot="16200000">
            <a:off x="3172859" y="520914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rapezoid 26">
            <a:extLst>
              <a:ext uri="{FF2B5EF4-FFF2-40B4-BE49-F238E27FC236}">
                <a16:creationId xmlns:a16="http://schemas.microsoft.com/office/drawing/2014/main" id="{400BC1ED-FE94-4905-BE23-83D904CA609D}"/>
              </a:ext>
            </a:extLst>
          </p:cNvPr>
          <p:cNvSpPr/>
          <p:nvPr/>
        </p:nvSpPr>
        <p:spPr>
          <a:xfrm rot="16200000">
            <a:off x="3156032" y="4752287"/>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8" name="Trapezoid 27">
            <a:extLst>
              <a:ext uri="{FF2B5EF4-FFF2-40B4-BE49-F238E27FC236}">
                <a16:creationId xmlns:a16="http://schemas.microsoft.com/office/drawing/2014/main" id="{7F99F59E-9668-4F2D-97A3-C7F6A8F7EA65}"/>
              </a:ext>
            </a:extLst>
          </p:cNvPr>
          <p:cNvSpPr/>
          <p:nvPr/>
        </p:nvSpPr>
        <p:spPr>
          <a:xfrm rot="16200000">
            <a:off x="3156037" y="4287163"/>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9" name="Trapezoid 28">
            <a:extLst>
              <a:ext uri="{FF2B5EF4-FFF2-40B4-BE49-F238E27FC236}">
                <a16:creationId xmlns:a16="http://schemas.microsoft.com/office/drawing/2014/main" id="{9AFFF365-F11C-4EEA-A186-752485D63CC7}"/>
              </a:ext>
            </a:extLst>
          </p:cNvPr>
          <p:cNvSpPr/>
          <p:nvPr/>
        </p:nvSpPr>
        <p:spPr>
          <a:xfrm rot="16200000">
            <a:off x="3172863" y="520914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228A7726-1748-48DF-815C-52CCAB3A3C33}"/>
              </a:ext>
            </a:extLst>
          </p:cNvPr>
          <p:cNvSpPr/>
          <p:nvPr/>
        </p:nvSpPr>
        <p:spPr>
          <a:xfrm rot="16200000">
            <a:off x="3156040" y="475194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C649438B-971B-47A5-AF17-D531985DCFCF}"/>
              </a:ext>
            </a:extLst>
          </p:cNvPr>
          <p:cNvSpPr/>
          <p:nvPr/>
        </p:nvSpPr>
        <p:spPr>
          <a:xfrm rot="16200000">
            <a:off x="3153859" y="3829617"/>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4FF885C4-D3D3-4022-82CC-88E673ABFB85}"/>
              </a:ext>
            </a:extLst>
          </p:cNvPr>
          <p:cNvSpPr/>
          <p:nvPr/>
        </p:nvSpPr>
        <p:spPr>
          <a:xfrm rot="16200000">
            <a:off x="3156039" y="428716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9231993F-66F9-4FCC-BA90-18253A9CAE7C}"/>
              </a:ext>
            </a:extLst>
          </p:cNvPr>
          <p:cNvSpPr/>
          <p:nvPr/>
        </p:nvSpPr>
        <p:spPr>
          <a:xfrm rot="16200000">
            <a:off x="3172864" y="520914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1DC0972F-358B-4E70-8E94-7715D7FB96FD}"/>
              </a:ext>
            </a:extLst>
          </p:cNvPr>
          <p:cNvSpPr/>
          <p:nvPr/>
        </p:nvSpPr>
        <p:spPr>
          <a:xfrm rot="16200000">
            <a:off x="3156032" y="475194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5" name="Group 34">
            <a:extLst>
              <a:ext uri="{FF2B5EF4-FFF2-40B4-BE49-F238E27FC236}">
                <a16:creationId xmlns:a16="http://schemas.microsoft.com/office/drawing/2014/main" id="{FE7C3430-D135-45DA-AA8F-32C9B55E28D8}"/>
              </a:ext>
            </a:extLst>
          </p:cNvPr>
          <p:cNvGrpSpPr/>
          <p:nvPr/>
        </p:nvGrpSpPr>
        <p:grpSpPr>
          <a:xfrm>
            <a:off x="5807804" y="5279608"/>
            <a:ext cx="307788" cy="126812"/>
            <a:chOff x="2689212" y="5501845"/>
            <a:chExt cx="385509" cy="173850"/>
          </a:xfrm>
        </p:grpSpPr>
        <p:cxnSp>
          <p:nvCxnSpPr>
            <p:cNvPr id="36" name="Straight Connector 35">
              <a:extLst>
                <a:ext uri="{FF2B5EF4-FFF2-40B4-BE49-F238E27FC236}">
                  <a16:creationId xmlns:a16="http://schemas.microsoft.com/office/drawing/2014/main" id="{11213F0F-9333-4D2A-BE69-6B25E20B2CEE}"/>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508D6336-E944-4779-A1AB-6CE8A5CA8CB9}"/>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9D424AF3-DE2E-4C5F-863B-65DC45E0582A}"/>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A1BB2AF4-78DE-47DD-AC8D-BE3F6FEFA782}"/>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70929747-05CA-478A-9968-82CC601E79A2}"/>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a:extLst>
              <a:ext uri="{FF2B5EF4-FFF2-40B4-BE49-F238E27FC236}">
                <a16:creationId xmlns:a16="http://schemas.microsoft.com/office/drawing/2014/main" id="{0690795D-399B-4996-BBEE-DFA9ECD74640}"/>
              </a:ext>
            </a:extLst>
          </p:cNvPr>
          <p:cNvGrpSpPr/>
          <p:nvPr/>
        </p:nvGrpSpPr>
        <p:grpSpPr>
          <a:xfrm>
            <a:off x="7655369" y="5278739"/>
            <a:ext cx="307788" cy="126812"/>
            <a:chOff x="2689212" y="5501845"/>
            <a:chExt cx="385509" cy="173850"/>
          </a:xfrm>
        </p:grpSpPr>
        <p:cxnSp>
          <p:nvCxnSpPr>
            <p:cNvPr id="42" name="Straight Connector 41">
              <a:extLst>
                <a:ext uri="{FF2B5EF4-FFF2-40B4-BE49-F238E27FC236}">
                  <a16:creationId xmlns:a16="http://schemas.microsoft.com/office/drawing/2014/main" id="{B30545BF-FDBE-41C3-85F8-44AEE7B9C0C5}"/>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FFCD481F-8875-4D8E-9E6F-69EA9DCE9F2D}"/>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CDD18557-EFC5-4FDA-8102-735B0F950EEC}"/>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3B97CA48-F153-478A-9C87-E39D969988BB}"/>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60E7355-BADE-405D-99FC-92F6F4F6393D}"/>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7" name="TextBox 46">
            <a:extLst>
              <a:ext uri="{FF2B5EF4-FFF2-40B4-BE49-F238E27FC236}">
                <a16:creationId xmlns:a16="http://schemas.microsoft.com/office/drawing/2014/main" id="{4B4FBA75-CFC9-401E-84EF-A5EF73ECD33F}"/>
              </a:ext>
            </a:extLst>
          </p:cNvPr>
          <p:cNvSpPr txBox="1"/>
          <p:nvPr/>
        </p:nvSpPr>
        <p:spPr>
          <a:xfrm>
            <a:off x="2595551" y="3419215"/>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8" name="Rectangle 47">
            <a:extLst>
              <a:ext uri="{FF2B5EF4-FFF2-40B4-BE49-F238E27FC236}">
                <a16:creationId xmlns:a16="http://schemas.microsoft.com/office/drawing/2014/main" id="{571FDF8B-8EA0-472E-8492-AE36AC5F2AA5}"/>
              </a:ext>
            </a:extLst>
          </p:cNvPr>
          <p:cNvSpPr/>
          <p:nvPr/>
        </p:nvSpPr>
        <p:spPr>
          <a:xfrm>
            <a:off x="6117504" y="4713566"/>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9" name="Straight Arrow Connector 48">
            <a:extLst>
              <a:ext uri="{FF2B5EF4-FFF2-40B4-BE49-F238E27FC236}">
                <a16:creationId xmlns:a16="http://schemas.microsoft.com/office/drawing/2014/main" id="{33408E88-7B9C-4E79-B708-3E3742E28C9C}"/>
              </a:ext>
            </a:extLst>
          </p:cNvPr>
          <p:cNvCxnSpPr>
            <a:cxnSpLocks/>
          </p:cNvCxnSpPr>
          <p:nvPr/>
        </p:nvCxnSpPr>
        <p:spPr>
          <a:xfrm flipV="1">
            <a:off x="3657600" y="4737128"/>
            <a:ext cx="190948" cy="125273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C5332C10-3B66-4198-99EA-4CAD26D30E88}"/>
              </a:ext>
            </a:extLst>
          </p:cNvPr>
          <p:cNvSpPr txBox="1"/>
          <p:nvPr/>
        </p:nvSpPr>
        <p:spPr>
          <a:xfrm>
            <a:off x="8213203" y="3809810"/>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51" name="TextBox 50">
            <a:extLst>
              <a:ext uri="{FF2B5EF4-FFF2-40B4-BE49-F238E27FC236}">
                <a16:creationId xmlns:a16="http://schemas.microsoft.com/office/drawing/2014/main" id="{1AF638DD-46F4-4039-99E0-01A10FD8B79F}"/>
              </a:ext>
            </a:extLst>
          </p:cNvPr>
          <p:cNvSpPr txBox="1"/>
          <p:nvPr/>
        </p:nvSpPr>
        <p:spPr>
          <a:xfrm>
            <a:off x="3054481" y="5944773"/>
            <a:ext cx="3443685"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 can transmit a packet on the secondary channels while the primary channel is busy</a:t>
            </a:r>
          </a:p>
        </p:txBody>
      </p:sp>
      <p:sp>
        <p:nvSpPr>
          <p:cNvPr id="52" name="Rectangle 51">
            <a:extLst>
              <a:ext uri="{FF2B5EF4-FFF2-40B4-BE49-F238E27FC236}">
                <a16:creationId xmlns:a16="http://schemas.microsoft.com/office/drawing/2014/main" id="{84901AA5-490E-4C9E-9542-B462ED62EF38}"/>
              </a:ext>
            </a:extLst>
          </p:cNvPr>
          <p:cNvSpPr/>
          <p:nvPr/>
        </p:nvSpPr>
        <p:spPr>
          <a:xfrm>
            <a:off x="3876104" y="3725875"/>
            <a:ext cx="1901901" cy="1353204"/>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60MHz PPDU</a:t>
            </a:r>
          </a:p>
        </p:txBody>
      </p:sp>
      <p:sp>
        <p:nvSpPr>
          <p:cNvPr id="53" name="Rectangle 52">
            <a:extLst>
              <a:ext uri="{FF2B5EF4-FFF2-40B4-BE49-F238E27FC236}">
                <a16:creationId xmlns:a16="http://schemas.microsoft.com/office/drawing/2014/main" id="{784A7990-0CAF-4DC4-980B-B0BEF29A7F1A}"/>
              </a:ext>
            </a:extLst>
          </p:cNvPr>
          <p:cNvSpPr/>
          <p:nvPr/>
        </p:nvSpPr>
        <p:spPr>
          <a:xfrm>
            <a:off x="6115592" y="3714817"/>
            <a:ext cx="1418359" cy="933383"/>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p:txBody>
      </p:sp>
    </p:spTree>
    <p:extLst>
      <p:ext uri="{BB962C8B-B14F-4D97-AF65-F5344CB8AC3E}">
        <p14:creationId xmlns:p14="http://schemas.microsoft.com/office/powerpoint/2010/main" val="3833825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3F7A-4EBD-49D9-AE0F-9222556637EA}"/>
              </a:ext>
            </a:extLst>
          </p:cNvPr>
          <p:cNvSpPr>
            <a:spLocks noGrp="1"/>
          </p:cNvSpPr>
          <p:nvPr>
            <p:ph type="title"/>
          </p:nvPr>
        </p:nvSpPr>
        <p:spPr/>
        <p:txBody>
          <a:bodyPr/>
          <a:lstStyle/>
          <a:p>
            <a:r>
              <a:rPr lang="en-US" dirty="0"/>
              <a:t>Design considerations</a:t>
            </a:r>
          </a:p>
        </p:txBody>
      </p:sp>
      <p:sp>
        <p:nvSpPr>
          <p:cNvPr id="3" name="Content Placeholder 2">
            <a:extLst>
              <a:ext uri="{FF2B5EF4-FFF2-40B4-BE49-F238E27FC236}">
                <a16:creationId xmlns:a16="http://schemas.microsoft.com/office/drawing/2014/main" id="{2CA8B2CF-241B-478D-BE86-E875C88C9BE9}"/>
              </a:ext>
            </a:extLst>
          </p:cNvPr>
          <p:cNvSpPr>
            <a:spLocks noGrp="1"/>
          </p:cNvSpPr>
          <p:nvPr>
            <p:ph idx="1"/>
          </p:nvPr>
        </p:nvSpPr>
        <p:spPr/>
        <p:txBody>
          <a:bodyPr/>
          <a:lstStyle/>
          <a:p>
            <a:pPr>
              <a:buFont typeface="Arial" panose="020B0604020202020204" pitchFamily="34" charset="0"/>
              <a:buChar char="•"/>
            </a:pPr>
            <a:r>
              <a:rPr lang="en-US" dirty="0"/>
              <a:t>Need to be simple</a:t>
            </a:r>
          </a:p>
          <a:p>
            <a:pPr>
              <a:buFont typeface="Arial" panose="020B0604020202020204" pitchFamily="34" charset="0"/>
              <a:buChar char="•"/>
            </a:pPr>
            <a:endParaRPr lang="en-US" dirty="0"/>
          </a:p>
          <a:p>
            <a:pPr>
              <a:buFont typeface="Arial" panose="020B0604020202020204" pitchFamily="34" charset="0"/>
              <a:buChar char="•"/>
            </a:pPr>
            <a:r>
              <a:rPr lang="en-US" dirty="0"/>
              <a:t>Before using the secondary channels, an AP/STA needs to know idle/busy status of the secondary channels</a:t>
            </a:r>
          </a:p>
          <a:p>
            <a:pPr>
              <a:buFont typeface="Arial" panose="020B0604020202020204" pitchFamily="34" charset="0"/>
              <a:buChar char="•"/>
            </a:pPr>
            <a:endParaRPr lang="en-US" dirty="0"/>
          </a:p>
          <a:p>
            <a:pPr>
              <a:buFont typeface="Arial" panose="020B0604020202020204" pitchFamily="34" charset="0"/>
              <a:buChar char="•"/>
            </a:pPr>
            <a:r>
              <a:rPr lang="en-US" dirty="0"/>
              <a:t>No major additional receive capability on the secondary channels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1FE5176-9344-4A23-BADD-2F850A31150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A6ED6E3-FF36-4256-AAB7-458B5DAA397E}"/>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C353E80A-AEE4-4C3A-A0B3-32CAA803718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373842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0" name="Straight Connector 109">
            <a:extLst>
              <a:ext uri="{FF2B5EF4-FFF2-40B4-BE49-F238E27FC236}">
                <a16:creationId xmlns:a16="http://schemas.microsoft.com/office/drawing/2014/main" id="{72334D81-3580-4CF6-A453-F85A12B6D20D}"/>
              </a:ext>
            </a:extLst>
          </p:cNvPr>
          <p:cNvCxnSpPr>
            <a:cxnSpLocks/>
          </p:cNvCxnSpPr>
          <p:nvPr/>
        </p:nvCxnSpPr>
        <p:spPr>
          <a:xfrm>
            <a:off x="4734022" y="5767656"/>
            <a:ext cx="4023575"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3E887F3C-4A42-4178-B3A6-D991BA18F1CF}"/>
              </a:ext>
            </a:extLst>
          </p:cNvPr>
          <p:cNvSpPr>
            <a:spLocks noGrp="1"/>
          </p:cNvSpPr>
          <p:nvPr>
            <p:ph type="title"/>
          </p:nvPr>
        </p:nvSpPr>
        <p:spPr>
          <a:xfrm>
            <a:off x="929217" y="616542"/>
            <a:ext cx="10361084" cy="430888"/>
          </a:xfrm>
        </p:spPr>
        <p:txBody>
          <a:bodyPr/>
          <a:lstStyle/>
          <a:p>
            <a:r>
              <a:rPr lang="en-US" dirty="0"/>
              <a:t>Proposal</a:t>
            </a:r>
          </a:p>
        </p:txBody>
      </p:sp>
      <p:sp>
        <p:nvSpPr>
          <p:cNvPr id="3" name="Content Placeholder 2">
            <a:extLst>
              <a:ext uri="{FF2B5EF4-FFF2-40B4-BE49-F238E27FC236}">
                <a16:creationId xmlns:a16="http://schemas.microsoft.com/office/drawing/2014/main" id="{A6F4C581-EE16-4FE6-A08A-E820B54A446A}"/>
              </a:ext>
            </a:extLst>
          </p:cNvPr>
          <p:cNvSpPr>
            <a:spLocks noGrp="1"/>
          </p:cNvSpPr>
          <p:nvPr>
            <p:ph idx="1"/>
          </p:nvPr>
        </p:nvSpPr>
        <p:spPr>
          <a:xfrm>
            <a:off x="506942" y="959087"/>
            <a:ext cx="11277599" cy="5135328"/>
          </a:xfrm>
        </p:spPr>
        <p:txBody>
          <a:bodyPr/>
          <a:lstStyle/>
          <a:p>
            <a:pPr marL="342900" indent="-342900">
              <a:spcBef>
                <a:spcPts val="0"/>
              </a:spcBef>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AP </a:t>
            </a:r>
            <a:r>
              <a:rPr lang="en-US" sz="1600" dirty="0">
                <a:effectLst/>
                <a:latin typeface="Calibri" panose="020F0502020204030204" pitchFamily="34" charset="0"/>
                <a:cs typeface="Times New Roman" panose="02020603050405020304" pitchFamily="18" charset="0"/>
              </a:rPr>
              <a:t>behavior (transmitter)</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Monitors medium idle/busy on </a:t>
            </a:r>
            <a:r>
              <a:rPr lang="en-US" sz="1600" dirty="0">
                <a:latin typeface="Calibri" panose="020F0502020204030204" pitchFamily="34" charset="0"/>
                <a:cs typeface="Times New Roman" panose="02020603050405020304" pitchFamily="18" charset="0"/>
              </a:rPr>
              <a:t>the second primary channel (P2)</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ED/PD CCA: </a:t>
            </a:r>
            <a:r>
              <a:rPr lang="en-US" sz="1400" dirty="0" err="1">
                <a:latin typeface="Calibri" panose="020F0502020204030204" pitchFamily="34" charset="0"/>
                <a:cs typeface="Times New Roman" panose="02020603050405020304" pitchFamily="18" charset="0"/>
              </a:rPr>
              <a:t>e.g.,STF</a:t>
            </a:r>
            <a:r>
              <a:rPr lang="en-US" sz="1400" dirty="0">
                <a:latin typeface="Calibri" panose="020F0502020204030204" pitchFamily="34" charset="0"/>
                <a:cs typeface="Times New Roman" panose="02020603050405020304" pitchFamily="18" charset="0"/>
              </a:rPr>
              <a:t> detection</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If the </a:t>
            </a:r>
            <a:r>
              <a:rPr lang="en-US" sz="1600" dirty="0">
                <a:latin typeface="Calibri" panose="020F0502020204030204" pitchFamily="34" charset="0"/>
                <a:cs typeface="Times New Roman" panose="02020603050405020304" pitchFamily="18" charset="0"/>
              </a:rPr>
              <a:t>first primary channel (P1) is </a:t>
            </a:r>
            <a:r>
              <a:rPr lang="en-US" sz="1600" b="1" u="sng" dirty="0">
                <a:latin typeface="Calibri" panose="020F0502020204030204" pitchFamily="34" charset="0"/>
                <a:cs typeface="Times New Roman" panose="02020603050405020304" pitchFamily="18" charset="0"/>
              </a:rPr>
              <a:t>busy</a:t>
            </a:r>
            <a:r>
              <a:rPr lang="en-US" sz="1600" dirty="0">
                <a:latin typeface="Calibri" panose="020F0502020204030204" pitchFamily="34" charset="0"/>
                <a:cs typeface="Times New Roman" panose="02020603050405020304" pitchFamily="18" charset="0"/>
              </a:rPr>
              <a:t> for NAV time duration and the second primary channel is </a:t>
            </a:r>
            <a:r>
              <a:rPr lang="en-US" sz="1600" b="1" u="sng" dirty="0">
                <a:latin typeface="Calibri" panose="020F0502020204030204" pitchFamily="34" charset="0"/>
                <a:cs typeface="Times New Roman" panose="02020603050405020304" pitchFamily="18" charset="0"/>
              </a:rPr>
              <a:t>idle</a:t>
            </a:r>
            <a:r>
              <a:rPr lang="en-US" sz="1600" dirty="0">
                <a:latin typeface="Calibri" panose="020F0502020204030204" pitchFamily="34" charset="0"/>
                <a:cs typeface="Times New Roman" panose="02020603050405020304" pitchFamily="18" charset="0"/>
              </a:rPr>
              <a:t> for X (TBD) time duration</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On the second primary channel, AP does backoff and initiates TXOP with BSRP Trigger or RTS frame (a control frame) to target STA(s)</a:t>
            </a:r>
          </a:p>
          <a:p>
            <a:pPr marL="1636152" lvl="3" indent="-342900">
              <a:spcBef>
                <a:spcPts val="0"/>
              </a:spcBef>
              <a:buFont typeface="Arial" panose="020B0604020202020204" pitchFamily="34" charset="0"/>
              <a:buChar char="•"/>
            </a:pPr>
            <a:r>
              <a:rPr lang="en-US" sz="1200" dirty="0">
                <a:latin typeface="Calibri" panose="020F0502020204030204" pitchFamily="34" charset="0"/>
                <a:cs typeface="Times New Roman" panose="02020603050405020304" pitchFamily="18" charset="0"/>
              </a:rPr>
              <a:t>RTS/CTS or BSRP/BSR type of control frame exchange is needed to know if the target STAs are on the second primary channel</a:t>
            </a:r>
          </a:p>
          <a:p>
            <a:pPr marL="1636152" lvl="3" indent="-342900">
              <a:spcBef>
                <a:spcPts val="0"/>
              </a:spcBef>
              <a:buFont typeface="Arial" panose="020B0604020202020204" pitchFamily="34" charset="0"/>
              <a:buChar char="•"/>
            </a:pPr>
            <a:r>
              <a:rPr lang="en-US" sz="1200" dirty="0">
                <a:latin typeface="Calibri" panose="020F0502020204030204" pitchFamily="34" charset="0"/>
                <a:cs typeface="Times New Roman" panose="02020603050405020304" pitchFamily="18" charset="0"/>
              </a:rPr>
              <a:t>The TXOP ends before the NAV=0 set at the first primary channel</a:t>
            </a:r>
          </a:p>
          <a:p>
            <a:pPr marL="342900" indent="-342900">
              <a:spcBef>
                <a:spcPts val="0"/>
              </a:spcBef>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STA</a:t>
            </a:r>
            <a:r>
              <a:rPr lang="en-US" sz="1600" dirty="0">
                <a:effectLst/>
                <a:latin typeface="Calibri" panose="020F0502020204030204" pitchFamily="34" charset="0"/>
                <a:cs typeface="Times New Roman" panose="02020603050405020304" pitchFamily="18" charset="0"/>
              </a:rPr>
              <a:t> behavior (receiver)</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If the </a:t>
            </a:r>
            <a:r>
              <a:rPr lang="en-US" sz="1600" dirty="0">
                <a:latin typeface="Calibri" panose="020F0502020204030204" pitchFamily="34" charset="0"/>
                <a:cs typeface="Times New Roman" panose="02020603050405020304" pitchFamily="18" charset="0"/>
              </a:rPr>
              <a:t>first primary channel is </a:t>
            </a:r>
            <a:r>
              <a:rPr lang="en-US" sz="1600" b="1" u="sng" dirty="0">
                <a:latin typeface="Calibri" panose="020F0502020204030204" pitchFamily="34" charset="0"/>
                <a:cs typeface="Times New Roman" panose="02020603050405020304" pitchFamily="18" charset="0"/>
              </a:rPr>
              <a:t>busy</a:t>
            </a:r>
            <a:r>
              <a:rPr lang="en-US" sz="1600" dirty="0">
                <a:latin typeface="Calibri" panose="020F0502020204030204" pitchFamily="34" charset="0"/>
                <a:cs typeface="Times New Roman" panose="02020603050405020304" pitchFamily="18" charset="0"/>
              </a:rPr>
              <a:t> for NAV time duration</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Move to the second primary channel and wait for BSRP or RTS (a control frame) from the AP</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STA goes back to the first primary channel before NAV=0 of the first primary channel</a:t>
            </a:r>
            <a:endParaRPr lang="en-US" sz="1200" dirty="0">
              <a:latin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E19439E-CAE3-4AE0-B2FA-1B0076A78B6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C000ED9-1A56-4500-AC8A-E44920BAB194}"/>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6C5C5FE-043C-4AED-A525-658CA41D3F63}"/>
              </a:ext>
            </a:extLst>
          </p:cNvPr>
          <p:cNvSpPr>
            <a:spLocks noGrp="1"/>
          </p:cNvSpPr>
          <p:nvPr>
            <p:ph type="dt" idx="15"/>
          </p:nvPr>
        </p:nvSpPr>
        <p:spPr/>
        <p:txBody>
          <a:bodyPr/>
          <a:lstStyle/>
          <a:p>
            <a:r>
              <a:rPr lang="en-US"/>
              <a:t>June 2023</a:t>
            </a:r>
            <a:endParaRPr lang="en-GB" dirty="0"/>
          </a:p>
        </p:txBody>
      </p:sp>
      <p:sp>
        <p:nvSpPr>
          <p:cNvPr id="7" name="Trapezoid 6">
            <a:extLst>
              <a:ext uri="{FF2B5EF4-FFF2-40B4-BE49-F238E27FC236}">
                <a16:creationId xmlns:a16="http://schemas.microsoft.com/office/drawing/2014/main" id="{8AA96D03-F4A5-4A3F-ABBC-29C880B5D4E1}"/>
              </a:ext>
            </a:extLst>
          </p:cNvPr>
          <p:cNvSpPr/>
          <p:nvPr/>
        </p:nvSpPr>
        <p:spPr>
          <a:xfrm rot="16200000">
            <a:off x="2196813" y="4215349"/>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8" name="TextBox 7">
            <a:extLst>
              <a:ext uri="{FF2B5EF4-FFF2-40B4-BE49-F238E27FC236}">
                <a16:creationId xmlns:a16="http://schemas.microsoft.com/office/drawing/2014/main" id="{E140CFDA-2A7F-4ADD-AEEC-E0B64843957A}"/>
              </a:ext>
            </a:extLst>
          </p:cNvPr>
          <p:cNvSpPr txBox="1"/>
          <p:nvPr/>
        </p:nvSpPr>
        <p:spPr>
          <a:xfrm>
            <a:off x="1221490" y="5568030"/>
            <a:ext cx="895589" cy="246221"/>
          </a:xfrm>
          <a:prstGeom prst="rect">
            <a:avLst/>
          </a:prstGeom>
          <a:noFill/>
        </p:spPr>
        <p:txBody>
          <a:bodyPr wrap="square" rtlCol="0">
            <a:spAutoFit/>
          </a:bodyPr>
          <a:lstStyle/>
          <a:p>
            <a:pPr algn="r"/>
            <a:r>
              <a:rPr lang="en-US" sz="1000" b="1" u="sng" dirty="0">
                <a:solidFill>
                  <a:schemeClr val="tx2"/>
                </a:solidFill>
                <a:latin typeface="Intel Clear" panose="020B0604020203020204" pitchFamily="34" charset="0"/>
                <a:cs typeface="Neo Sans Intel"/>
              </a:rPr>
              <a:t>P1 20MHz</a:t>
            </a:r>
          </a:p>
        </p:txBody>
      </p:sp>
      <p:sp>
        <p:nvSpPr>
          <p:cNvPr id="9" name="TextBox 8">
            <a:extLst>
              <a:ext uri="{FF2B5EF4-FFF2-40B4-BE49-F238E27FC236}">
                <a16:creationId xmlns:a16="http://schemas.microsoft.com/office/drawing/2014/main" id="{27C284B1-3AC4-4AD8-BB89-917580DD94F4}"/>
              </a:ext>
            </a:extLst>
          </p:cNvPr>
          <p:cNvSpPr txBox="1"/>
          <p:nvPr/>
        </p:nvSpPr>
        <p:spPr>
          <a:xfrm>
            <a:off x="1255197" y="5116992"/>
            <a:ext cx="89564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S1.1 20MHz</a:t>
            </a:r>
          </a:p>
        </p:txBody>
      </p:sp>
      <p:sp>
        <p:nvSpPr>
          <p:cNvPr id="10" name="Rectangle 9">
            <a:extLst>
              <a:ext uri="{FF2B5EF4-FFF2-40B4-BE49-F238E27FC236}">
                <a16:creationId xmlns:a16="http://schemas.microsoft.com/office/drawing/2014/main" id="{E2693D4B-07EC-4972-96D0-CCFDD6F48F27}"/>
              </a:ext>
            </a:extLst>
          </p:cNvPr>
          <p:cNvSpPr/>
          <p:nvPr/>
        </p:nvSpPr>
        <p:spPr>
          <a:xfrm>
            <a:off x="5181754" y="5098778"/>
            <a:ext cx="3224555" cy="838139"/>
          </a:xfrm>
          <a:prstGeom prst="rect">
            <a:avLst/>
          </a:prstGeom>
          <a:solidFill>
            <a:schemeClr val="bg2">
              <a:lumMod val="75000"/>
            </a:schemeClr>
          </a:solid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OBSS frame exchanges (busy)</a:t>
            </a:r>
          </a:p>
          <a:p>
            <a:pPr algn="ctr"/>
            <a:r>
              <a:rPr lang="en-US" sz="1000" dirty="0">
                <a:latin typeface="Intel Clear" panose="020B0604020203020204" pitchFamily="34" charset="0"/>
              </a:rPr>
              <a:t>(</a:t>
            </a:r>
            <a:r>
              <a:rPr lang="en-US" sz="1000" u="sng" dirty="0">
                <a:latin typeface="Intel Clear" panose="020B0604020203020204" pitchFamily="34" charset="0"/>
              </a:rPr>
              <a:t>both AP and STA received OBSS packet and set NAV</a:t>
            </a:r>
            <a:r>
              <a:rPr lang="en-US" sz="1000" dirty="0">
                <a:latin typeface="Intel Clear" panose="020B0604020203020204" pitchFamily="34" charset="0"/>
              </a:rPr>
              <a:t>)</a:t>
            </a:r>
          </a:p>
        </p:txBody>
      </p:sp>
      <p:cxnSp>
        <p:nvCxnSpPr>
          <p:cNvPr id="11" name="Straight Connector 10">
            <a:extLst>
              <a:ext uri="{FF2B5EF4-FFF2-40B4-BE49-F238E27FC236}">
                <a16:creationId xmlns:a16="http://schemas.microsoft.com/office/drawing/2014/main" id="{32AD9BE8-47E6-4598-9B98-5CC018075CA7}"/>
              </a:ext>
            </a:extLst>
          </p:cNvPr>
          <p:cNvCxnSpPr/>
          <p:nvPr/>
        </p:nvCxnSpPr>
        <p:spPr>
          <a:xfrm rot="16200000">
            <a:off x="1476888" y="4988030"/>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2" name="Trapezoid 11">
            <a:extLst>
              <a:ext uri="{FF2B5EF4-FFF2-40B4-BE49-F238E27FC236}">
                <a16:creationId xmlns:a16="http://schemas.microsoft.com/office/drawing/2014/main" id="{17AF03A5-4779-440E-A9EB-4193DFABDD51}"/>
              </a:ext>
            </a:extLst>
          </p:cNvPr>
          <p:cNvSpPr/>
          <p:nvPr/>
        </p:nvSpPr>
        <p:spPr>
          <a:xfrm rot="16200000">
            <a:off x="2196815" y="5602680"/>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3" name="Trapezoid 12">
            <a:extLst>
              <a:ext uri="{FF2B5EF4-FFF2-40B4-BE49-F238E27FC236}">
                <a16:creationId xmlns:a16="http://schemas.microsoft.com/office/drawing/2014/main" id="{ECE57ADA-B991-43D1-A409-79B95F5DEDE3}"/>
              </a:ext>
            </a:extLst>
          </p:cNvPr>
          <p:cNvSpPr/>
          <p:nvPr/>
        </p:nvSpPr>
        <p:spPr>
          <a:xfrm rot="16200000">
            <a:off x="2196817" y="514188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4" name="Trapezoid 13">
            <a:extLst>
              <a:ext uri="{FF2B5EF4-FFF2-40B4-BE49-F238E27FC236}">
                <a16:creationId xmlns:a16="http://schemas.microsoft.com/office/drawing/2014/main" id="{1241412D-3EBF-46FC-9455-8F0EB3C1CA9C}"/>
              </a:ext>
            </a:extLst>
          </p:cNvPr>
          <p:cNvSpPr/>
          <p:nvPr/>
        </p:nvSpPr>
        <p:spPr>
          <a:xfrm rot="16200000">
            <a:off x="2196817" y="467237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5" name="Trapezoid 14">
            <a:extLst>
              <a:ext uri="{FF2B5EF4-FFF2-40B4-BE49-F238E27FC236}">
                <a16:creationId xmlns:a16="http://schemas.microsoft.com/office/drawing/2014/main" id="{C8D9EF1E-2C8C-4913-B668-CC8E4228D2FA}"/>
              </a:ext>
            </a:extLst>
          </p:cNvPr>
          <p:cNvSpPr/>
          <p:nvPr/>
        </p:nvSpPr>
        <p:spPr>
          <a:xfrm rot="16200000">
            <a:off x="2196814" y="421517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16" name="Straight Arrow Connector 15">
            <a:extLst>
              <a:ext uri="{FF2B5EF4-FFF2-40B4-BE49-F238E27FC236}">
                <a16:creationId xmlns:a16="http://schemas.microsoft.com/office/drawing/2014/main" id="{B1CDD054-7683-4280-8F12-26FD4A34770D}"/>
              </a:ext>
            </a:extLst>
          </p:cNvPr>
          <p:cNvCxnSpPr/>
          <p:nvPr/>
        </p:nvCxnSpPr>
        <p:spPr>
          <a:xfrm flipV="1">
            <a:off x="2224356" y="5498938"/>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AA9C7368-F88D-4FE5-AD64-847D03588F86}"/>
              </a:ext>
            </a:extLst>
          </p:cNvPr>
          <p:cNvCxnSpPr/>
          <p:nvPr/>
        </p:nvCxnSpPr>
        <p:spPr>
          <a:xfrm flipV="1">
            <a:off x="2224356" y="503814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18" name="Trapezoid 17">
            <a:extLst>
              <a:ext uri="{FF2B5EF4-FFF2-40B4-BE49-F238E27FC236}">
                <a16:creationId xmlns:a16="http://schemas.microsoft.com/office/drawing/2014/main" id="{6E0D4CDE-F42E-4FB4-B05B-9D72D4396DBD}"/>
              </a:ext>
            </a:extLst>
          </p:cNvPr>
          <p:cNvSpPr/>
          <p:nvPr/>
        </p:nvSpPr>
        <p:spPr>
          <a:xfrm rot="16200000">
            <a:off x="2196814" y="514188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DB23FA52-3A39-42AB-B5E2-37EA97FEE5BA}"/>
              </a:ext>
            </a:extLst>
          </p:cNvPr>
          <p:cNvSpPr/>
          <p:nvPr/>
        </p:nvSpPr>
        <p:spPr>
          <a:xfrm rot="16200000">
            <a:off x="2196813" y="5602679"/>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0" name="Trapezoid 19">
            <a:extLst>
              <a:ext uri="{FF2B5EF4-FFF2-40B4-BE49-F238E27FC236}">
                <a16:creationId xmlns:a16="http://schemas.microsoft.com/office/drawing/2014/main" id="{BDF2F1B8-F072-4EAA-BD4A-E483688442A4}"/>
              </a:ext>
            </a:extLst>
          </p:cNvPr>
          <p:cNvSpPr/>
          <p:nvPr/>
        </p:nvSpPr>
        <p:spPr>
          <a:xfrm rot="16200000">
            <a:off x="2196818" y="4672377"/>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1" name="Trapezoid 20">
            <a:extLst>
              <a:ext uri="{FF2B5EF4-FFF2-40B4-BE49-F238E27FC236}">
                <a16:creationId xmlns:a16="http://schemas.microsoft.com/office/drawing/2014/main" id="{1AAD4B95-ADAD-4780-A97A-01D195FE7408}"/>
              </a:ext>
            </a:extLst>
          </p:cNvPr>
          <p:cNvSpPr/>
          <p:nvPr/>
        </p:nvSpPr>
        <p:spPr>
          <a:xfrm rot="16200000">
            <a:off x="2196818" y="514188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2" name="Trapezoid 21">
            <a:extLst>
              <a:ext uri="{FF2B5EF4-FFF2-40B4-BE49-F238E27FC236}">
                <a16:creationId xmlns:a16="http://schemas.microsoft.com/office/drawing/2014/main" id="{2BF66281-7747-4FD4-88CC-27868FD5C678}"/>
              </a:ext>
            </a:extLst>
          </p:cNvPr>
          <p:cNvSpPr/>
          <p:nvPr/>
        </p:nvSpPr>
        <p:spPr>
          <a:xfrm rot="16200000">
            <a:off x="2196821" y="560233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3" name="Trapezoid 22">
            <a:extLst>
              <a:ext uri="{FF2B5EF4-FFF2-40B4-BE49-F238E27FC236}">
                <a16:creationId xmlns:a16="http://schemas.microsoft.com/office/drawing/2014/main" id="{674BAD79-0C64-400C-A44B-B9B8EDA58A25}"/>
              </a:ext>
            </a:extLst>
          </p:cNvPr>
          <p:cNvSpPr/>
          <p:nvPr/>
        </p:nvSpPr>
        <p:spPr>
          <a:xfrm rot="16200000">
            <a:off x="2191356" y="4218110"/>
            <a:ext cx="43797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4" name="Trapezoid 23">
            <a:extLst>
              <a:ext uri="{FF2B5EF4-FFF2-40B4-BE49-F238E27FC236}">
                <a16:creationId xmlns:a16="http://schemas.microsoft.com/office/drawing/2014/main" id="{789A0052-277F-4E1C-9BA9-383A8232571D}"/>
              </a:ext>
            </a:extLst>
          </p:cNvPr>
          <p:cNvSpPr/>
          <p:nvPr/>
        </p:nvSpPr>
        <p:spPr>
          <a:xfrm rot="16200000">
            <a:off x="2196820" y="467237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5" name="Trapezoid 24">
            <a:extLst>
              <a:ext uri="{FF2B5EF4-FFF2-40B4-BE49-F238E27FC236}">
                <a16:creationId xmlns:a16="http://schemas.microsoft.com/office/drawing/2014/main" id="{C943A2A2-5D67-40DB-8D38-91563D77CE9A}"/>
              </a:ext>
            </a:extLst>
          </p:cNvPr>
          <p:cNvSpPr/>
          <p:nvPr/>
        </p:nvSpPr>
        <p:spPr>
          <a:xfrm rot="16200000">
            <a:off x="2196819" y="514188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6" name="Trapezoid 25">
            <a:extLst>
              <a:ext uri="{FF2B5EF4-FFF2-40B4-BE49-F238E27FC236}">
                <a16:creationId xmlns:a16="http://schemas.microsoft.com/office/drawing/2014/main" id="{5739031F-6D4D-4434-9247-C435F00DCDC3}"/>
              </a:ext>
            </a:extLst>
          </p:cNvPr>
          <p:cNvSpPr/>
          <p:nvPr/>
        </p:nvSpPr>
        <p:spPr>
          <a:xfrm rot="16200000">
            <a:off x="2196813" y="5602334"/>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extBox 26">
            <a:extLst>
              <a:ext uri="{FF2B5EF4-FFF2-40B4-BE49-F238E27FC236}">
                <a16:creationId xmlns:a16="http://schemas.microsoft.com/office/drawing/2014/main" id="{0411DA54-7CAA-4CB1-9F3B-7ABD2FA504F5}"/>
              </a:ext>
            </a:extLst>
          </p:cNvPr>
          <p:cNvSpPr txBox="1"/>
          <p:nvPr/>
        </p:nvSpPr>
        <p:spPr>
          <a:xfrm>
            <a:off x="1822278" y="3694510"/>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28" name="TextBox 27">
            <a:extLst>
              <a:ext uri="{FF2B5EF4-FFF2-40B4-BE49-F238E27FC236}">
                <a16:creationId xmlns:a16="http://schemas.microsoft.com/office/drawing/2014/main" id="{572DD935-0E8F-4F8B-B934-CF877E1C01C1}"/>
              </a:ext>
            </a:extLst>
          </p:cNvPr>
          <p:cNvSpPr txBox="1"/>
          <p:nvPr/>
        </p:nvSpPr>
        <p:spPr>
          <a:xfrm>
            <a:off x="215746" y="4593093"/>
            <a:ext cx="945186" cy="246221"/>
          </a:xfrm>
          <a:prstGeom prst="rect">
            <a:avLst/>
          </a:prstGeom>
          <a:noFill/>
        </p:spPr>
        <p:txBody>
          <a:bodyPr wrap="square" rtlCol="0">
            <a:spAutoFit/>
          </a:bodyPr>
          <a:lstStyle/>
          <a:p>
            <a:pPr algn="r"/>
            <a:r>
              <a:rPr lang="en-US" sz="1000" b="1" u="sng" dirty="0">
                <a:solidFill>
                  <a:schemeClr val="tx2"/>
                </a:solidFill>
                <a:latin typeface="Intel Clear" panose="020B0604020203020204" pitchFamily="34" charset="0"/>
                <a:cs typeface="Neo Sans Intel"/>
              </a:rPr>
              <a:t>P2 20MHz</a:t>
            </a:r>
          </a:p>
        </p:txBody>
      </p:sp>
      <p:cxnSp>
        <p:nvCxnSpPr>
          <p:cNvPr id="29" name="Straight Arrow Connector 28">
            <a:extLst>
              <a:ext uri="{FF2B5EF4-FFF2-40B4-BE49-F238E27FC236}">
                <a16:creationId xmlns:a16="http://schemas.microsoft.com/office/drawing/2014/main" id="{5B70626D-3E19-442E-8030-0C3C543B5B19}"/>
              </a:ext>
            </a:extLst>
          </p:cNvPr>
          <p:cNvCxnSpPr/>
          <p:nvPr/>
        </p:nvCxnSpPr>
        <p:spPr>
          <a:xfrm flipV="1">
            <a:off x="1206605" y="413065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450AB737-BE34-42A7-AB73-0220FCA27CE2}"/>
              </a:ext>
            </a:extLst>
          </p:cNvPr>
          <p:cNvSpPr txBox="1"/>
          <p:nvPr/>
        </p:nvSpPr>
        <p:spPr>
          <a:xfrm>
            <a:off x="274898" y="4199303"/>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S2.1 20MHz</a:t>
            </a:r>
          </a:p>
        </p:txBody>
      </p:sp>
      <p:cxnSp>
        <p:nvCxnSpPr>
          <p:cNvPr id="31" name="Straight Arrow Connector 30">
            <a:extLst>
              <a:ext uri="{FF2B5EF4-FFF2-40B4-BE49-F238E27FC236}">
                <a16:creationId xmlns:a16="http://schemas.microsoft.com/office/drawing/2014/main" id="{9B599A63-00CC-4984-B72A-D264C9890018}"/>
              </a:ext>
            </a:extLst>
          </p:cNvPr>
          <p:cNvCxnSpPr/>
          <p:nvPr/>
        </p:nvCxnSpPr>
        <p:spPr>
          <a:xfrm flipV="1">
            <a:off x="1206605" y="457807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32" name="Rectangle 31">
            <a:extLst>
              <a:ext uri="{FF2B5EF4-FFF2-40B4-BE49-F238E27FC236}">
                <a16:creationId xmlns:a16="http://schemas.microsoft.com/office/drawing/2014/main" id="{DF0D59D8-CEB3-4F68-A93D-856B12B7ACCB}"/>
              </a:ext>
            </a:extLst>
          </p:cNvPr>
          <p:cNvSpPr/>
          <p:nvPr/>
        </p:nvSpPr>
        <p:spPr>
          <a:xfrm>
            <a:off x="6048364" y="4126866"/>
            <a:ext cx="1956448"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 (TX)</a:t>
            </a:r>
          </a:p>
        </p:txBody>
      </p:sp>
      <p:sp>
        <p:nvSpPr>
          <p:cNvPr id="33" name="Rectangle 32">
            <a:extLst>
              <a:ext uri="{FF2B5EF4-FFF2-40B4-BE49-F238E27FC236}">
                <a16:creationId xmlns:a16="http://schemas.microsoft.com/office/drawing/2014/main" id="{62806292-7C23-42AB-BA72-87A138A4CF08}"/>
              </a:ext>
            </a:extLst>
          </p:cNvPr>
          <p:cNvSpPr/>
          <p:nvPr/>
        </p:nvSpPr>
        <p:spPr>
          <a:xfrm>
            <a:off x="5448002" y="4134283"/>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34" name="Rectangle 33">
            <a:extLst>
              <a:ext uri="{FF2B5EF4-FFF2-40B4-BE49-F238E27FC236}">
                <a16:creationId xmlns:a16="http://schemas.microsoft.com/office/drawing/2014/main" id="{98B05D7D-D490-4F2B-B07C-0526C4EB7B19}"/>
              </a:ext>
            </a:extLst>
          </p:cNvPr>
          <p:cNvSpPr/>
          <p:nvPr/>
        </p:nvSpPr>
        <p:spPr>
          <a:xfrm>
            <a:off x="5754095" y="4126866"/>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37" name="Rectangle 36">
            <a:extLst>
              <a:ext uri="{FF2B5EF4-FFF2-40B4-BE49-F238E27FC236}">
                <a16:creationId xmlns:a16="http://schemas.microsoft.com/office/drawing/2014/main" id="{2E6BACC0-1912-456C-898F-F5086D325B98}"/>
              </a:ext>
            </a:extLst>
          </p:cNvPr>
          <p:cNvSpPr/>
          <p:nvPr/>
        </p:nvSpPr>
        <p:spPr>
          <a:xfrm>
            <a:off x="8082280" y="4128978"/>
            <a:ext cx="22295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cxnSp>
        <p:nvCxnSpPr>
          <p:cNvPr id="39" name="Straight Arrow Connector 38">
            <a:extLst>
              <a:ext uri="{FF2B5EF4-FFF2-40B4-BE49-F238E27FC236}">
                <a16:creationId xmlns:a16="http://schemas.microsoft.com/office/drawing/2014/main" id="{98EC1CC8-8611-447B-B0DF-1249171347A4}"/>
              </a:ext>
            </a:extLst>
          </p:cNvPr>
          <p:cNvCxnSpPr>
            <a:cxnSpLocks/>
          </p:cNvCxnSpPr>
          <p:nvPr/>
        </p:nvCxnSpPr>
        <p:spPr>
          <a:xfrm>
            <a:off x="8290333" y="3963785"/>
            <a:ext cx="0" cy="16041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40" name="Group 39">
            <a:extLst>
              <a:ext uri="{FF2B5EF4-FFF2-40B4-BE49-F238E27FC236}">
                <a16:creationId xmlns:a16="http://schemas.microsoft.com/office/drawing/2014/main" id="{F7B46AA4-20CD-47B4-8F16-34179022BEFA}"/>
              </a:ext>
            </a:extLst>
          </p:cNvPr>
          <p:cNvGrpSpPr/>
          <p:nvPr/>
        </p:nvGrpSpPr>
        <p:grpSpPr>
          <a:xfrm>
            <a:off x="5180419" y="4738598"/>
            <a:ext cx="258270" cy="140260"/>
            <a:chOff x="6664767" y="5117953"/>
            <a:chExt cx="307788" cy="126812"/>
          </a:xfrm>
        </p:grpSpPr>
        <p:grpSp>
          <p:nvGrpSpPr>
            <p:cNvPr id="41" name="Group 40">
              <a:extLst>
                <a:ext uri="{FF2B5EF4-FFF2-40B4-BE49-F238E27FC236}">
                  <a16:creationId xmlns:a16="http://schemas.microsoft.com/office/drawing/2014/main" id="{50B25B69-CA4D-4B0F-9C7B-C56BE04B8A0A}"/>
                </a:ext>
              </a:extLst>
            </p:cNvPr>
            <p:cNvGrpSpPr/>
            <p:nvPr/>
          </p:nvGrpSpPr>
          <p:grpSpPr>
            <a:xfrm>
              <a:off x="6664767" y="5117953"/>
              <a:ext cx="307788" cy="126812"/>
              <a:chOff x="2689212" y="5501845"/>
              <a:chExt cx="385509" cy="173850"/>
            </a:xfrm>
          </p:grpSpPr>
          <p:cxnSp>
            <p:nvCxnSpPr>
              <p:cNvPr id="43" name="Straight Connector 42">
                <a:extLst>
                  <a:ext uri="{FF2B5EF4-FFF2-40B4-BE49-F238E27FC236}">
                    <a16:creationId xmlns:a16="http://schemas.microsoft.com/office/drawing/2014/main" id="{414F7248-368B-4B23-8BC0-36165C1BC64B}"/>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9AD34378-7994-49E9-A4AD-0B9214A267BF}"/>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CC5441E3-AD1D-4FC7-A3E8-8A5F85A195A3}"/>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D55A05FB-F032-49ED-B4D6-18B60E53F9FC}"/>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6E54049D-8573-426D-B431-28F17169C5A9}"/>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42" name="Straight Connector 41">
              <a:extLst>
                <a:ext uri="{FF2B5EF4-FFF2-40B4-BE49-F238E27FC236}">
                  <a16:creationId xmlns:a16="http://schemas.microsoft.com/office/drawing/2014/main" id="{F814C5F8-EA85-4364-9707-7C441EF628C0}"/>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8" name="TextBox 47">
            <a:extLst>
              <a:ext uri="{FF2B5EF4-FFF2-40B4-BE49-F238E27FC236}">
                <a16:creationId xmlns:a16="http://schemas.microsoft.com/office/drawing/2014/main" id="{3584ECF6-E52C-4B96-8755-B69B078CBA3A}"/>
              </a:ext>
            </a:extLst>
          </p:cNvPr>
          <p:cNvSpPr txBox="1"/>
          <p:nvPr/>
        </p:nvSpPr>
        <p:spPr>
          <a:xfrm>
            <a:off x="318852" y="5068653"/>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S2.2 20MHz</a:t>
            </a:r>
          </a:p>
        </p:txBody>
      </p:sp>
      <p:cxnSp>
        <p:nvCxnSpPr>
          <p:cNvPr id="49" name="Straight Arrow Connector 48">
            <a:extLst>
              <a:ext uri="{FF2B5EF4-FFF2-40B4-BE49-F238E27FC236}">
                <a16:creationId xmlns:a16="http://schemas.microsoft.com/office/drawing/2014/main" id="{01E9B31A-CBCC-41DE-ACAB-2042B5BD178C}"/>
              </a:ext>
            </a:extLst>
          </p:cNvPr>
          <p:cNvCxnSpPr/>
          <p:nvPr/>
        </p:nvCxnSpPr>
        <p:spPr>
          <a:xfrm flipV="1">
            <a:off x="1210849" y="502111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0095BBE7-602B-4EEB-991C-E1E9C1100CE0}"/>
              </a:ext>
            </a:extLst>
          </p:cNvPr>
          <p:cNvSpPr txBox="1"/>
          <p:nvPr/>
        </p:nvSpPr>
        <p:spPr>
          <a:xfrm>
            <a:off x="286864" y="5532800"/>
            <a:ext cx="945186"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S2.3 20MHz</a:t>
            </a:r>
          </a:p>
        </p:txBody>
      </p:sp>
      <p:cxnSp>
        <p:nvCxnSpPr>
          <p:cNvPr id="51" name="Straight Arrow Connector 50">
            <a:extLst>
              <a:ext uri="{FF2B5EF4-FFF2-40B4-BE49-F238E27FC236}">
                <a16:creationId xmlns:a16="http://schemas.microsoft.com/office/drawing/2014/main" id="{CEC918AC-D0D2-4236-9CE8-34D70B59FD35}"/>
              </a:ext>
            </a:extLst>
          </p:cNvPr>
          <p:cNvCxnSpPr/>
          <p:nvPr/>
        </p:nvCxnSpPr>
        <p:spPr>
          <a:xfrm flipV="1">
            <a:off x="1203999" y="5485260"/>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9EB00385-1DE7-4F7B-9B0D-13B81A4CEB70}"/>
              </a:ext>
            </a:extLst>
          </p:cNvPr>
          <p:cNvSpPr txBox="1"/>
          <p:nvPr/>
        </p:nvSpPr>
        <p:spPr>
          <a:xfrm>
            <a:off x="1238617" y="4660990"/>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S1.2 20MHz</a:t>
            </a:r>
          </a:p>
        </p:txBody>
      </p:sp>
      <p:cxnSp>
        <p:nvCxnSpPr>
          <p:cNvPr id="53" name="Straight Arrow Connector 52">
            <a:extLst>
              <a:ext uri="{FF2B5EF4-FFF2-40B4-BE49-F238E27FC236}">
                <a16:creationId xmlns:a16="http://schemas.microsoft.com/office/drawing/2014/main" id="{8BA16267-B4F5-45A4-BACA-B66FC7F08581}"/>
              </a:ext>
            </a:extLst>
          </p:cNvPr>
          <p:cNvCxnSpPr/>
          <p:nvPr/>
        </p:nvCxnSpPr>
        <p:spPr>
          <a:xfrm flipV="1">
            <a:off x="2218642" y="4572408"/>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D8CFA2B4-02CC-4E2F-8B3C-D74A918D5CE8}"/>
              </a:ext>
            </a:extLst>
          </p:cNvPr>
          <p:cNvSpPr txBox="1"/>
          <p:nvPr/>
        </p:nvSpPr>
        <p:spPr>
          <a:xfrm>
            <a:off x="1202766" y="4188629"/>
            <a:ext cx="955899"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S1.3 20MHz</a:t>
            </a:r>
          </a:p>
        </p:txBody>
      </p:sp>
      <p:cxnSp>
        <p:nvCxnSpPr>
          <p:cNvPr id="55" name="Straight Arrow Connector 54">
            <a:extLst>
              <a:ext uri="{FF2B5EF4-FFF2-40B4-BE49-F238E27FC236}">
                <a16:creationId xmlns:a16="http://schemas.microsoft.com/office/drawing/2014/main" id="{4FE5C3AC-043D-4A76-AFF3-5F8FF48A235F}"/>
              </a:ext>
            </a:extLst>
          </p:cNvPr>
          <p:cNvCxnSpPr/>
          <p:nvPr/>
        </p:nvCxnSpPr>
        <p:spPr>
          <a:xfrm flipV="1">
            <a:off x="2227634" y="410780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7" name="Rectangle 56">
            <a:extLst>
              <a:ext uri="{FF2B5EF4-FFF2-40B4-BE49-F238E27FC236}">
                <a16:creationId xmlns:a16="http://schemas.microsoft.com/office/drawing/2014/main" id="{5058CD55-93E7-499F-8C82-4BD85677812A}"/>
              </a:ext>
            </a:extLst>
          </p:cNvPr>
          <p:cNvSpPr/>
          <p:nvPr/>
        </p:nvSpPr>
        <p:spPr>
          <a:xfrm>
            <a:off x="4955955" y="5098149"/>
            <a:ext cx="223927" cy="845578"/>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latin typeface="Intel Clear" panose="020B0604020203020204" pitchFamily="34" charset="0"/>
            </a:endParaRPr>
          </a:p>
        </p:txBody>
      </p:sp>
      <p:sp>
        <p:nvSpPr>
          <p:cNvPr id="58" name="TextBox 57">
            <a:extLst>
              <a:ext uri="{FF2B5EF4-FFF2-40B4-BE49-F238E27FC236}">
                <a16:creationId xmlns:a16="http://schemas.microsoft.com/office/drawing/2014/main" id="{A4872D57-5557-4A79-98F4-E8EC6AC032DE}"/>
              </a:ext>
            </a:extLst>
          </p:cNvPr>
          <p:cNvSpPr txBox="1"/>
          <p:nvPr/>
        </p:nvSpPr>
        <p:spPr>
          <a:xfrm>
            <a:off x="4473592" y="6082032"/>
            <a:ext cx="2024571" cy="400110"/>
          </a:xfrm>
          <a:prstGeom prst="rect">
            <a:avLst/>
          </a:prstGeom>
          <a:noFill/>
        </p:spPr>
        <p:txBody>
          <a:bodyPr wrap="square" rtlCol="0">
            <a:spAutoFit/>
          </a:bodyPr>
          <a:lstStyle/>
          <a:p>
            <a:r>
              <a:rPr lang="en-US" sz="1000" dirty="0">
                <a:solidFill>
                  <a:srgbClr val="0070C0"/>
                </a:solidFill>
                <a:latin typeface="Intel Clear" panose="020B0604020203020204" pitchFamily="34" charset="0"/>
                <a:cs typeface="Neo Sans Intel"/>
              </a:rPr>
              <a:t>AP/STA decode OBSS packet or PHY preamble and sets NAV</a:t>
            </a:r>
          </a:p>
        </p:txBody>
      </p:sp>
      <p:cxnSp>
        <p:nvCxnSpPr>
          <p:cNvPr id="59" name="Straight Arrow Connector 58">
            <a:extLst>
              <a:ext uri="{FF2B5EF4-FFF2-40B4-BE49-F238E27FC236}">
                <a16:creationId xmlns:a16="http://schemas.microsoft.com/office/drawing/2014/main" id="{FDB21ACC-C760-43A3-983B-E98C53F29180}"/>
              </a:ext>
            </a:extLst>
          </p:cNvPr>
          <p:cNvCxnSpPr>
            <a:cxnSpLocks/>
          </p:cNvCxnSpPr>
          <p:nvPr/>
        </p:nvCxnSpPr>
        <p:spPr>
          <a:xfrm flipV="1">
            <a:off x="5089274" y="5944158"/>
            <a:ext cx="0" cy="18293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60" name="Rectangle 59">
            <a:extLst>
              <a:ext uri="{FF2B5EF4-FFF2-40B4-BE49-F238E27FC236}">
                <a16:creationId xmlns:a16="http://schemas.microsoft.com/office/drawing/2014/main" id="{75785AE4-8EEF-4385-8498-E5EC042F12C6}"/>
              </a:ext>
            </a:extLst>
          </p:cNvPr>
          <p:cNvSpPr/>
          <p:nvPr/>
        </p:nvSpPr>
        <p:spPr>
          <a:xfrm>
            <a:off x="4611018" y="4127390"/>
            <a:ext cx="836662" cy="854901"/>
          </a:xfrm>
          <a:prstGeom prst="rect">
            <a:avLst/>
          </a:prstGeom>
          <a:no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61" name="Straight Arrow Connector 60">
            <a:extLst>
              <a:ext uri="{FF2B5EF4-FFF2-40B4-BE49-F238E27FC236}">
                <a16:creationId xmlns:a16="http://schemas.microsoft.com/office/drawing/2014/main" id="{9055BA71-A29D-488C-AD32-D1A7DA76B140}"/>
              </a:ext>
            </a:extLst>
          </p:cNvPr>
          <p:cNvCxnSpPr>
            <a:cxnSpLocks/>
          </p:cNvCxnSpPr>
          <p:nvPr/>
        </p:nvCxnSpPr>
        <p:spPr>
          <a:xfrm>
            <a:off x="5257666" y="4011532"/>
            <a:ext cx="39492" cy="643415"/>
          </a:xfrm>
          <a:prstGeom prst="straightConnector1">
            <a:avLst/>
          </a:prstGeom>
          <a:ln w="12700">
            <a:solidFill>
              <a:schemeClr val="tx2"/>
            </a:solidFill>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9F26DE26-F4BA-4E49-A458-ADF4EA9230AA}"/>
              </a:ext>
            </a:extLst>
          </p:cNvPr>
          <p:cNvSpPr txBox="1"/>
          <p:nvPr/>
        </p:nvSpPr>
        <p:spPr>
          <a:xfrm>
            <a:off x="4880956" y="3462091"/>
            <a:ext cx="3062812" cy="600164"/>
          </a:xfrm>
          <a:prstGeom prst="rect">
            <a:avLst/>
          </a:prstGeom>
          <a:noFill/>
        </p:spPr>
        <p:txBody>
          <a:bodyPr wrap="square" rtlCol="0">
            <a:spAutoFit/>
          </a:bodyPr>
          <a:lstStyle/>
          <a:p>
            <a:r>
              <a:rPr lang="en-US" sz="1100" b="1" dirty="0">
                <a:solidFill>
                  <a:srgbClr val="0070C0"/>
                </a:solidFill>
                <a:latin typeface="Neo Sans Intel"/>
                <a:cs typeface="Neo Sans Intel"/>
              </a:rPr>
              <a:t>ED/PD CCA</a:t>
            </a:r>
            <a:br>
              <a:rPr lang="en-US" sz="1100" b="1" dirty="0">
                <a:solidFill>
                  <a:srgbClr val="0070C0"/>
                </a:solidFill>
                <a:latin typeface="Neo Sans Intel"/>
                <a:cs typeface="Neo Sans Intel"/>
              </a:rPr>
            </a:br>
            <a:r>
              <a:rPr lang="en-US" sz="1100" b="1" dirty="0">
                <a:solidFill>
                  <a:srgbClr val="0070C0"/>
                </a:solidFill>
                <a:latin typeface="Neo Sans Intel"/>
                <a:cs typeface="Neo Sans Intel"/>
              </a:rPr>
              <a:t>Access secondary channels if</a:t>
            </a:r>
            <a:r>
              <a:rPr lang="en-US" sz="1100" dirty="0">
                <a:solidFill>
                  <a:srgbClr val="0070C0"/>
                </a:solidFill>
                <a:latin typeface="Neo Sans Intel"/>
                <a:cs typeface="Neo Sans Intel"/>
              </a:rPr>
              <a:t> medium Idle for </a:t>
            </a:r>
            <a:br>
              <a:rPr lang="en-US" sz="1100" dirty="0">
                <a:solidFill>
                  <a:srgbClr val="0070C0"/>
                </a:solidFill>
                <a:latin typeface="Neo Sans Intel"/>
                <a:cs typeface="Neo Sans Intel"/>
              </a:rPr>
            </a:br>
            <a:r>
              <a:rPr lang="en-US" sz="1100" u="sng" dirty="0">
                <a:solidFill>
                  <a:srgbClr val="0070C0"/>
                </a:solidFill>
                <a:latin typeface="Neo Sans Intel"/>
                <a:cs typeface="Neo Sans Intel"/>
              </a:rPr>
              <a:t>&gt; X time duration (a value &gt;PIFS and &lt; </a:t>
            </a:r>
            <a:r>
              <a:rPr lang="en-US" sz="1100" u="sng" dirty="0" err="1">
                <a:solidFill>
                  <a:srgbClr val="0070C0"/>
                </a:solidFill>
                <a:latin typeface="Neo Sans Intel"/>
                <a:cs typeface="Neo Sans Intel"/>
              </a:rPr>
              <a:t>maxPPDU</a:t>
            </a:r>
            <a:r>
              <a:rPr lang="en-US" sz="1100" u="sng" dirty="0">
                <a:solidFill>
                  <a:srgbClr val="0070C0"/>
                </a:solidFill>
                <a:latin typeface="Neo Sans Intel"/>
                <a:cs typeface="Neo Sans Intel"/>
              </a:rPr>
              <a:t>)</a:t>
            </a:r>
          </a:p>
        </p:txBody>
      </p:sp>
      <p:sp>
        <p:nvSpPr>
          <p:cNvPr id="63" name="TextBox 62">
            <a:extLst>
              <a:ext uri="{FF2B5EF4-FFF2-40B4-BE49-F238E27FC236}">
                <a16:creationId xmlns:a16="http://schemas.microsoft.com/office/drawing/2014/main" id="{D1FA2C6D-2EC8-4251-8C7B-DA8494894B71}"/>
              </a:ext>
            </a:extLst>
          </p:cNvPr>
          <p:cNvSpPr txBox="1"/>
          <p:nvPr/>
        </p:nvSpPr>
        <p:spPr>
          <a:xfrm>
            <a:off x="7865866" y="3539862"/>
            <a:ext cx="2631355" cy="430887"/>
          </a:xfrm>
          <a:prstGeom prst="rect">
            <a:avLst/>
          </a:prstGeom>
          <a:noFill/>
        </p:spPr>
        <p:txBody>
          <a:bodyPr wrap="square" rtlCol="0">
            <a:spAutoFit/>
          </a:bodyPr>
          <a:lstStyle/>
          <a:p>
            <a:r>
              <a:rPr lang="en-US" sz="1100" dirty="0">
                <a:solidFill>
                  <a:srgbClr val="0070C0"/>
                </a:solidFill>
                <a:latin typeface="Neo Sans Intel"/>
                <a:cs typeface="Neo Sans Intel"/>
              </a:rPr>
              <a:t>Frame exchanges end before NAV =0 on P1 (to keep the medium sync on P1)</a:t>
            </a:r>
          </a:p>
        </p:txBody>
      </p:sp>
      <p:sp>
        <p:nvSpPr>
          <p:cNvPr id="64" name="Rectangle 63">
            <a:extLst>
              <a:ext uri="{FF2B5EF4-FFF2-40B4-BE49-F238E27FC236}">
                <a16:creationId xmlns:a16="http://schemas.microsoft.com/office/drawing/2014/main" id="{5C4CC13A-6B3F-4EDA-9086-3FA7AF15A794}"/>
              </a:ext>
            </a:extLst>
          </p:cNvPr>
          <p:cNvSpPr/>
          <p:nvPr/>
        </p:nvSpPr>
        <p:spPr>
          <a:xfrm>
            <a:off x="9305630" y="4089744"/>
            <a:ext cx="1888936"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 (TX)</a:t>
            </a:r>
          </a:p>
        </p:txBody>
      </p:sp>
      <p:sp>
        <p:nvSpPr>
          <p:cNvPr id="65" name="Rectangle 64">
            <a:extLst>
              <a:ext uri="{FF2B5EF4-FFF2-40B4-BE49-F238E27FC236}">
                <a16:creationId xmlns:a16="http://schemas.microsoft.com/office/drawing/2014/main" id="{B101C29E-004C-4E0A-A8FA-CCC3A3CF4554}"/>
              </a:ext>
            </a:extLst>
          </p:cNvPr>
          <p:cNvSpPr/>
          <p:nvPr/>
        </p:nvSpPr>
        <p:spPr>
          <a:xfrm>
            <a:off x="8720340" y="4097161"/>
            <a:ext cx="202720"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66" name="Rectangle 65">
            <a:extLst>
              <a:ext uri="{FF2B5EF4-FFF2-40B4-BE49-F238E27FC236}">
                <a16:creationId xmlns:a16="http://schemas.microsoft.com/office/drawing/2014/main" id="{F2693828-493E-4F76-A58C-B9CEE1DB5D0E}"/>
              </a:ext>
            </a:extLst>
          </p:cNvPr>
          <p:cNvSpPr/>
          <p:nvPr/>
        </p:nvSpPr>
        <p:spPr>
          <a:xfrm>
            <a:off x="9026433" y="4089744"/>
            <a:ext cx="194642"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67" name="Rectangle 66">
            <a:extLst>
              <a:ext uri="{FF2B5EF4-FFF2-40B4-BE49-F238E27FC236}">
                <a16:creationId xmlns:a16="http://schemas.microsoft.com/office/drawing/2014/main" id="{19BE6155-65D4-4DAF-8A42-14CE85A3094B}"/>
              </a:ext>
            </a:extLst>
          </p:cNvPr>
          <p:cNvSpPr/>
          <p:nvPr/>
        </p:nvSpPr>
        <p:spPr>
          <a:xfrm>
            <a:off x="11277843" y="4083464"/>
            <a:ext cx="194642"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grpSp>
        <p:nvGrpSpPr>
          <p:cNvPr id="68" name="Group 67">
            <a:extLst>
              <a:ext uri="{FF2B5EF4-FFF2-40B4-BE49-F238E27FC236}">
                <a16:creationId xmlns:a16="http://schemas.microsoft.com/office/drawing/2014/main" id="{A602483F-99A6-403C-BE34-0A27F929916C}"/>
              </a:ext>
            </a:extLst>
          </p:cNvPr>
          <p:cNvGrpSpPr/>
          <p:nvPr/>
        </p:nvGrpSpPr>
        <p:grpSpPr>
          <a:xfrm>
            <a:off x="8451063" y="5597070"/>
            <a:ext cx="273613" cy="168491"/>
            <a:chOff x="6664767" y="5117953"/>
            <a:chExt cx="307788" cy="126812"/>
          </a:xfrm>
        </p:grpSpPr>
        <p:grpSp>
          <p:nvGrpSpPr>
            <p:cNvPr id="69" name="Group 68">
              <a:extLst>
                <a:ext uri="{FF2B5EF4-FFF2-40B4-BE49-F238E27FC236}">
                  <a16:creationId xmlns:a16="http://schemas.microsoft.com/office/drawing/2014/main" id="{20504974-EEF8-443F-B80E-C9AF6DA0FE96}"/>
                </a:ext>
              </a:extLst>
            </p:cNvPr>
            <p:cNvGrpSpPr/>
            <p:nvPr/>
          </p:nvGrpSpPr>
          <p:grpSpPr>
            <a:xfrm>
              <a:off x="6664767" y="5117953"/>
              <a:ext cx="307788" cy="126812"/>
              <a:chOff x="2689212" y="5501845"/>
              <a:chExt cx="385509" cy="173850"/>
            </a:xfrm>
          </p:grpSpPr>
          <p:cxnSp>
            <p:nvCxnSpPr>
              <p:cNvPr id="71" name="Straight Connector 70">
                <a:extLst>
                  <a:ext uri="{FF2B5EF4-FFF2-40B4-BE49-F238E27FC236}">
                    <a16:creationId xmlns:a16="http://schemas.microsoft.com/office/drawing/2014/main" id="{1EA325FD-C2F9-4E7D-9A9D-BB1CB2992059}"/>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B8430321-A544-458B-B4EC-EE43FE112EA4}"/>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FFC77B0-B387-4970-BD5D-A0B6F8195BEE}"/>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4EDB5D8E-3FC1-47B5-8267-248920D6CEAC}"/>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173D23B2-30C3-4201-AE7E-FC7C2057830F}"/>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70" name="Straight Connector 69">
              <a:extLst>
                <a:ext uri="{FF2B5EF4-FFF2-40B4-BE49-F238E27FC236}">
                  <a16:creationId xmlns:a16="http://schemas.microsoft.com/office/drawing/2014/main" id="{C86FDB22-A296-4859-9741-E78F99907E6C}"/>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76" name="Rectangle 75">
            <a:extLst>
              <a:ext uri="{FF2B5EF4-FFF2-40B4-BE49-F238E27FC236}">
                <a16:creationId xmlns:a16="http://schemas.microsoft.com/office/drawing/2014/main" id="{906C87DC-057B-4494-A845-8337FD1A2527}"/>
              </a:ext>
            </a:extLst>
          </p:cNvPr>
          <p:cNvSpPr/>
          <p:nvPr/>
        </p:nvSpPr>
        <p:spPr>
          <a:xfrm>
            <a:off x="2534102" y="4129993"/>
            <a:ext cx="2075452" cy="838139"/>
          </a:xfrm>
          <a:prstGeom prst="rect">
            <a:avLst/>
          </a:prstGeom>
          <a:solidFill>
            <a:schemeClr val="bg2">
              <a:lumMod val="75000"/>
            </a:schemeClr>
          </a:solid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OBSS frame exchanges</a:t>
            </a:r>
          </a:p>
          <a:p>
            <a:pPr algn="ctr"/>
            <a:r>
              <a:rPr lang="en-US" sz="1000" dirty="0">
                <a:latin typeface="Intel Clear" panose="020B0604020203020204" pitchFamily="34" charset="0"/>
              </a:rPr>
              <a:t>(</a:t>
            </a:r>
            <a:r>
              <a:rPr lang="en-US" sz="1000" u="sng" dirty="0">
                <a:latin typeface="Intel Clear" panose="020B0604020203020204" pitchFamily="34" charset="0"/>
              </a:rPr>
              <a:t>busy</a:t>
            </a:r>
            <a:r>
              <a:rPr lang="en-US" sz="1000" dirty="0">
                <a:latin typeface="Intel Clear" panose="020B0604020203020204" pitchFamily="34" charset="0"/>
              </a:rPr>
              <a:t>)</a:t>
            </a:r>
          </a:p>
        </p:txBody>
      </p:sp>
      <p:sp>
        <p:nvSpPr>
          <p:cNvPr id="77" name="Rectangle 76">
            <a:extLst>
              <a:ext uri="{FF2B5EF4-FFF2-40B4-BE49-F238E27FC236}">
                <a16:creationId xmlns:a16="http://schemas.microsoft.com/office/drawing/2014/main" id="{A50CC354-5155-4DCA-A4A5-9973C1F075A5}"/>
              </a:ext>
            </a:extLst>
          </p:cNvPr>
          <p:cNvSpPr/>
          <p:nvPr/>
        </p:nvSpPr>
        <p:spPr>
          <a:xfrm>
            <a:off x="3489104" y="5085560"/>
            <a:ext cx="951420"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 (TX)</a:t>
            </a:r>
          </a:p>
        </p:txBody>
      </p:sp>
      <p:sp>
        <p:nvSpPr>
          <p:cNvPr id="78" name="Rectangle 77">
            <a:extLst>
              <a:ext uri="{FF2B5EF4-FFF2-40B4-BE49-F238E27FC236}">
                <a16:creationId xmlns:a16="http://schemas.microsoft.com/office/drawing/2014/main" id="{D340C134-F0E8-497C-BD2C-538CBAC078B9}"/>
              </a:ext>
            </a:extLst>
          </p:cNvPr>
          <p:cNvSpPr/>
          <p:nvPr/>
        </p:nvSpPr>
        <p:spPr>
          <a:xfrm>
            <a:off x="2876918" y="5092977"/>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79" name="Rectangle 78">
            <a:extLst>
              <a:ext uri="{FF2B5EF4-FFF2-40B4-BE49-F238E27FC236}">
                <a16:creationId xmlns:a16="http://schemas.microsoft.com/office/drawing/2014/main" id="{16140E7C-43B8-441D-87ED-7FAB331D1FAB}"/>
              </a:ext>
            </a:extLst>
          </p:cNvPr>
          <p:cNvSpPr/>
          <p:nvPr/>
        </p:nvSpPr>
        <p:spPr>
          <a:xfrm>
            <a:off x="3183011" y="5085560"/>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80" name="Rectangle 79">
            <a:extLst>
              <a:ext uri="{FF2B5EF4-FFF2-40B4-BE49-F238E27FC236}">
                <a16:creationId xmlns:a16="http://schemas.microsoft.com/office/drawing/2014/main" id="{706A071C-227D-46BB-A045-11831A55399E}"/>
              </a:ext>
            </a:extLst>
          </p:cNvPr>
          <p:cNvSpPr/>
          <p:nvPr/>
        </p:nvSpPr>
        <p:spPr>
          <a:xfrm>
            <a:off x="4511065" y="5098149"/>
            <a:ext cx="22295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grpSp>
        <p:nvGrpSpPr>
          <p:cNvPr id="81" name="Group 80">
            <a:extLst>
              <a:ext uri="{FF2B5EF4-FFF2-40B4-BE49-F238E27FC236}">
                <a16:creationId xmlns:a16="http://schemas.microsoft.com/office/drawing/2014/main" id="{F41B364F-B34A-4851-9387-C89EE18B1D89}"/>
              </a:ext>
            </a:extLst>
          </p:cNvPr>
          <p:cNvGrpSpPr/>
          <p:nvPr/>
        </p:nvGrpSpPr>
        <p:grpSpPr>
          <a:xfrm>
            <a:off x="2555120" y="5597069"/>
            <a:ext cx="307788" cy="166184"/>
            <a:chOff x="6664767" y="5117953"/>
            <a:chExt cx="307788" cy="126812"/>
          </a:xfrm>
        </p:grpSpPr>
        <p:grpSp>
          <p:nvGrpSpPr>
            <p:cNvPr id="82" name="Group 81">
              <a:extLst>
                <a:ext uri="{FF2B5EF4-FFF2-40B4-BE49-F238E27FC236}">
                  <a16:creationId xmlns:a16="http://schemas.microsoft.com/office/drawing/2014/main" id="{BDCBDF4A-58BD-424C-8C6D-D22781015E82}"/>
                </a:ext>
              </a:extLst>
            </p:cNvPr>
            <p:cNvGrpSpPr/>
            <p:nvPr/>
          </p:nvGrpSpPr>
          <p:grpSpPr>
            <a:xfrm>
              <a:off x="6664767" y="5117953"/>
              <a:ext cx="307788" cy="126812"/>
              <a:chOff x="2689212" y="5501845"/>
              <a:chExt cx="385509" cy="173850"/>
            </a:xfrm>
          </p:grpSpPr>
          <p:cxnSp>
            <p:nvCxnSpPr>
              <p:cNvPr id="84" name="Straight Connector 83">
                <a:extLst>
                  <a:ext uri="{FF2B5EF4-FFF2-40B4-BE49-F238E27FC236}">
                    <a16:creationId xmlns:a16="http://schemas.microsoft.com/office/drawing/2014/main" id="{B7A68593-2BB6-48C0-993B-A8B65FA87BFD}"/>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607B6BC2-9CE1-40F8-B0E5-284CEFA6919B}"/>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C3D48736-C69A-4BBA-8DA2-9D5E1E293B24}"/>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A9BAA6DA-BAF3-4513-9BBD-43A5BB0CE407}"/>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6239368C-CF08-4927-8F01-464BF468839C}"/>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83" name="Straight Connector 82">
              <a:extLst>
                <a:ext uri="{FF2B5EF4-FFF2-40B4-BE49-F238E27FC236}">
                  <a16:creationId xmlns:a16="http://schemas.microsoft.com/office/drawing/2014/main" id="{40421CB0-985D-48B2-B653-387BB954735A}"/>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89" name="Straight Connector 88">
            <a:extLst>
              <a:ext uri="{FF2B5EF4-FFF2-40B4-BE49-F238E27FC236}">
                <a16:creationId xmlns:a16="http://schemas.microsoft.com/office/drawing/2014/main" id="{48ABD802-8BB2-4B86-B3AA-708A3CE9EF6B}"/>
              </a:ext>
            </a:extLst>
          </p:cNvPr>
          <p:cNvCxnSpPr>
            <a:cxnSpLocks/>
          </p:cNvCxnSpPr>
          <p:nvPr/>
        </p:nvCxnSpPr>
        <p:spPr>
          <a:xfrm flipV="1">
            <a:off x="8408902" y="4059982"/>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
        <p:nvSpPr>
          <p:cNvPr id="90" name="TextBox 89">
            <a:extLst>
              <a:ext uri="{FF2B5EF4-FFF2-40B4-BE49-F238E27FC236}">
                <a16:creationId xmlns:a16="http://schemas.microsoft.com/office/drawing/2014/main" id="{F32D932E-030D-4151-A690-717DA8D24033}"/>
              </a:ext>
            </a:extLst>
          </p:cNvPr>
          <p:cNvSpPr txBox="1"/>
          <p:nvPr/>
        </p:nvSpPr>
        <p:spPr>
          <a:xfrm>
            <a:off x="8105078" y="6022600"/>
            <a:ext cx="652519"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NAV=0</a:t>
            </a:r>
          </a:p>
        </p:txBody>
      </p:sp>
      <p:grpSp>
        <p:nvGrpSpPr>
          <p:cNvPr id="91" name="Group 90">
            <a:extLst>
              <a:ext uri="{FF2B5EF4-FFF2-40B4-BE49-F238E27FC236}">
                <a16:creationId xmlns:a16="http://schemas.microsoft.com/office/drawing/2014/main" id="{24D065DD-9CDB-4B62-97F9-293365D172A7}"/>
              </a:ext>
            </a:extLst>
          </p:cNvPr>
          <p:cNvGrpSpPr/>
          <p:nvPr/>
        </p:nvGrpSpPr>
        <p:grpSpPr>
          <a:xfrm>
            <a:off x="4852590" y="5597069"/>
            <a:ext cx="349771" cy="172683"/>
            <a:chOff x="6664767" y="5117953"/>
            <a:chExt cx="307788" cy="126812"/>
          </a:xfrm>
        </p:grpSpPr>
        <p:grpSp>
          <p:nvGrpSpPr>
            <p:cNvPr id="92" name="Group 91">
              <a:extLst>
                <a:ext uri="{FF2B5EF4-FFF2-40B4-BE49-F238E27FC236}">
                  <a16:creationId xmlns:a16="http://schemas.microsoft.com/office/drawing/2014/main" id="{E329BDC8-B816-45F3-B15E-9A0B70A31C5E}"/>
                </a:ext>
              </a:extLst>
            </p:cNvPr>
            <p:cNvGrpSpPr/>
            <p:nvPr/>
          </p:nvGrpSpPr>
          <p:grpSpPr>
            <a:xfrm>
              <a:off x="6664767" y="5117953"/>
              <a:ext cx="307788" cy="126812"/>
              <a:chOff x="2689212" y="5501845"/>
              <a:chExt cx="385509" cy="173850"/>
            </a:xfrm>
          </p:grpSpPr>
          <p:cxnSp>
            <p:nvCxnSpPr>
              <p:cNvPr id="94" name="Straight Connector 93">
                <a:extLst>
                  <a:ext uri="{FF2B5EF4-FFF2-40B4-BE49-F238E27FC236}">
                    <a16:creationId xmlns:a16="http://schemas.microsoft.com/office/drawing/2014/main" id="{F6C1940C-95CB-41C4-836D-022AE4B58476}"/>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E63623C8-81A4-42BA-8608-9C8B86E41171}"/>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D2D24416-3927-41D7-A00F-B619C5A72613}"/>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37E16A2E-E055-4936-AE21-A3595402F674}"/>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B5763C4-7668-42F4-9C4A-3C104986EACD}"/>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93" name="Straight Connector 92">
              <a:extLst>
                <a:ext uri="{FF2B5EF4-FFF2-40B4-BE49-F238E27FC236}">
                  <a16:creationId xmlns:a16="http://schemas.microsoft.com/office/drawing/2014/main" id="{1D1EB5FB-D1B1-4954-8E81-A0A9995FCDCD}"/>
                </a:ext>
              </a:extLst>
            </p:cNvPr>
            <p:cNvCxnSpPr>
              <a:cxnSpLocks/>
            </p:cNvCxnSpPr>
            <p:nvPr/>
          </p:nvCxnSpPr>
          <p:spPr>
            <a:xfrm>
              <a:off x="6664767" y="5243028"/>
              <a:ext cx="273342"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99" name="Straight Arrow Connector 98">
            <a:extLst>
              <a:ext uri="{FF2B5EF4-FFF2-40B4-BE49-F238E27FC236}">
                <a16:creationId xmlns:a16="http://schemas.microsoft.com/office/drawing/2014/main" id="{FEC543F5-303E-45A1-8C59-3F8A9463DC0E}"/>
              </a:ext>
            </a:extLst>
          </p:cNvPr>
          <p:cNvCxnSpPr>
            <a:cxnSpLocks/>
          </p:cNvCxnSpPr>
          <p:nvPr/>
        </p:nvCxnSpPr>
        <p:spPr>
          <a:xfrm flipV="1">
            <a:off x="4887868" y="4687626"/>
            <a:ext cx="547997" cy="1098"/>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EE77B1A1-F8A2-4E64-94DA-7F8D261174F9}"/>
              </a:ext>
            </a:extLst>
          </p:cNvPr>
          <p:cNvCxnSpPr>
            <a:cxnSpLocks/>
          </p:cNvCxnSpPr>
          <p:nvPr/>
        </p:nvCxnSpPr>
        <p:spPr>
          <a:xfrm>
            <a:off x="2627854" y="4496356"/>
            <a:ext cx="235054" cy="1547"/>
          </a:xfrm>
          <a:prstGeom prst="straightConnector1">
            <a:avLst/>
          </a:prstGeom>
          <a:ln>
            <a:solidFill>
              <a:schemeClr val="bg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2" name="TextBox 101">
            <a:extLst>
              <a:ext uri="{FF2B5EF4-FFF2-40B4-BE49-F238E27FC236}">
                <a16:creationId xmlns:a16="http://schemas.microsoft.com/office/drawing/2014/main" id="{84A833ED-1A7D-4FCD-9F1C-05B369EAED87}"/>
              </a:ext>
            </a:extLst>
          </p:cNvPr>
          <p:cNvSpPr txBox="1"/>
          <p:nvPr/>
        </p:nvSpPr>
        <p:spPr>
          <a:xfrm>
            <a:off x="2497620" y="4265301"/>
            <a:ext cx="496572" cy="246221"/>
          </a:xfrm>
          <a:prstGeom prst="rect">
            <a:avLst/>
          </a:prstGeom>
          <a:noFill/>
        </p:spPr>
        <p:txBody>
          <a:bodyPr wrap="square" rtlCol="0">
            <a:spAutoFit/>
          </a:bodyPr>
          <a:lstStyle/>
          <a:p>
            <a:r>
              <a:rPr lang="en-US" sz="1000" dirty="0">
                <a:latin typeface="Intel Clear" panose="020B0604020203020204" pitchFamily="34" charset="0"/>
                <a:cs typeface="Neo Sans Intel"/>
              </a:rPr>
              <a:t>PIFS</a:t>
            </a:r>
          </a:p>
        </p:txBody>
      </p:sp>
      <p:cxnSp>
        <p:nvCxnSpPr>
          <p:cNvPr id="103" name="Straight Arrow Connector 102">
            <a:extLst>
              <a:ext uri="{FF2B5EF4-FFF2-40B4-BE49-F238E27FC236}">
                <a16:creationId xmlns:a16="http://schemas.microsoft.com/office/drawing/2014/main" id="{54C03697-86AA-4DA8-89AE-C9193D5D957E}"/>
              </a:ext>
            </a:extLst>
          </p:cNvPr>
          <p:cNvCxnSpPr>
            <a:cxnSpLocks/>
          </p:cNvCxnSpPr>
          <p:nvPr/>
        </p:nvCxnSpPr>
        <p:spPr>
          <a:xfrm>
            <a:off x="8494150" y="4521254"/>
            <a:ext cx="227451" cy="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4" name="TextBox 103">
            <a:extLst>
              <a:ext uri="{FF2B5EF4-FFF2-40B4-BE49-F238E27FC236}">
                <a16:creationId xmlns:a16="http://schemas.microsoft.com/office/drawing/2014/main" id="{40052212-A273-481B-B5C6-F25197A5B8CF}"/>
              </a:ext>
            </a:extLst>
          </p:cNvPr>
          <p:cNvSpPr txBox="1"/>
          <p:nvPr/>
        </p:nvSpPr>
        <p:spPr>
          <a:xfrm>
            <a:off x="8350517" y="4290831"/>
            <a:ext cx="49657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PIFS</a:t>
            </a:r>
          </a:p>
        </p:txBody>
      </p:sp>
      <p:cxnSp>
        <p:nvCxnSpPr>
          <p:cNvPr id="105" name="Straight Connector 104">
            <a:extLst>
              <a:ext uri="{FF2B5EF4-FFF2-40B4-BE49-F238E27FC236}">
                <a16:creationId xmlns:a16="http://schemas.microsoft.com/office/drawing/2014/main" id="{2761455C-31FE-4053-93E5-34F4D4482370}"/>
              </a:ext>
            </a:extLst>
          </p:cNvPr>
          <p:cNvCxnSpPr>
            <a:cxnSpLocks/>
          </p:cNvCxnSpPr>
          <p:nvPr/>
        </p:nvCxnSpPr>
        <p:spPr>
          <a:xfrm flipV="1">
            <a:off x="2866277" y="4107402"/>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7500997F-EC3B-4F54-92F6-85848E0AFC7E}"/>
              </a:ext>
            </a:extLst>
          </p:cNvPr>
          <p:cNvCxnSpPr>
            <a:cxnSpLocks/>
          </p:cNvCxnSpPr>
          <p:nvPr/>
        </p:nvCxnSpPr>
        <p:spPr>
          <a:xfrm flipV="1">
            <a:off x="5188855" y="4114819"/>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
        <p:nvSpPr>
          <p:cNvPr id="108" name="TextBox 107">
            <a:extLst>
              <a:ext uri="{FF2B5EF4-FFF2-40B4-BE49-F238E27FC236}">
                <a16:creationId xmlns:a16="http://schemas.microsoft.com/office/drawing/2014/main" id="{9662D4D1-CD66-4CAE-869C-B5E2DB27B183}"/>
              </a:ext>
            </a:extLst>
          </p:cNvPr>
          <p:cNvSpPr txBox="1"/>
          <p:nvPr/>
        </p:nvSpPr>
        <p:spPr>
          <a:xfrm>
            <a:off x="1309812" y="5697506"/>
            <a:ext cx="86565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1</a:t>
            </a:r>
            <a:r>
              <a:rPr lang="en-US" sz="1000" baseline="30000" dirty="0">
                <a:solidFill>
                  <a:schemeClr val="tx2"/>
                </a:solidFill>
                <a:latin typeface="Intel Clear" panose="020B0604020203020204" pitchFamily="34" charset="0"/>
                <a:cs typeface="Neo Sans Intel"/>
              </a:rPr>
              <a:t>st</a:t>
            </a:r>
            <a:r>
              <a:rPr lang="en-US" sz="1000" dirty="0">
                <a:solidFill>
                  <a:schemeClr val="tx2"/>
                </a:solidFill>
                <a:latin typeface="Intel Clear" panose="020B0604020203020204" pitchFamily="34" charset="0"/>
                <a:cs typeface="Neo Sans Intel"/>
              </a:rPr>
              <a:t> primary</a:t>
            </a:r>
          </a:p>
        </p:txBody>
      </p:sp>
      <p:sp>
        <p:nvSpPr>
          <p:cNvPr id="109" name="TextBox 108">
            <a:extLst>
              <a:ext uri="{FF2B5EF4-FFF2-40B4-BE49-F238E27FC236}">
                <a16:creationId xmlns:a16="http://schemas.microsoft.com/office/drawing/2014/main" id="{BDE97A08-2DAC-4707-AFE4-F5FA71CBFBC9}"/>
              </a:ext>
            </a:extLst>
          </p:cNvPr>
          <p:cNvSpPr txBox="1"/>
          <p:nvPr/>
        </p:nvSpPr>
        <p:spPr>
          <a:xfrm>
            <a:off x="354455" y="4765695"/>
            <a:ext cx="86565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2</a:t>
            </a:r>
            <a:r>
              <a:rPr lang="en-US" sz="1000" baseline="30000" dirty="0">
                <a:solidFill>
                  <a:schemeClr val="tx2"/>
                </a:solidFill>
                <a:latin typeface="Intel Clear" panose="020B0604020203020204" pitchFamily="34" charset="0"/>
                <a:cs typeface="Neo Sans Intel"/>
              </a:rPr>
              <a:t>nd</a:t>
            </a:r>
            <a:r>
              <a:rPr lang="en-US" sz="1000" dirty="0">
                <a:solidFill>
                  <a:schemeClr val="tx2"/>
                </a:solidFill>
                <a:latin typeface="Intel Clear" panose="020B0604020203020204" pitchFamily="34" charset="0"/>
                <a:cs typeface="Neo Sans Intel"/>
              </a:rPr>
              <a:t> primary</a:t>
            </a:r>
          </a:p>
        </p:txBody>
      </p:sp>
      <p:cxnSp>
        <p:nvCxnSpPr>
          <p:cNvPr id="113" name="Straight Connector 112">
            <a:extLst>
              <a:ext uri="{FF2B5EF4-FFF2-40B4-BE49-F238E27FC236}">
                <a16:creationId xmlns:a16="http://schemas.microsoft.com/office/drawing/2014/main" id="{764F8A6D-DC0E-4D38-993B-222E0231D9E0}"/>
              </a:ext>
            </a:extLst>
          </p:cNvPr>
          <p:cNvCxnSpPr>
            <a:cxnSpLocks/>
          </p:cNvCxnSpPr>
          <p:nvPr/>
        </p:nvCxnSpPr>
        <p:spPr>
          <a:xfrm>
            <a:off x="5174458" y="4877905"/>
            <a:ext cx="283774"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sp>
        <p:nvSpPr>
          <p:cNvPr id="123" name="TextBox 122">
            <a:extLst>
              <a:ext uri="{FF2B5EF4-FFF2-40B4-BE49-F238E27FC236}">
                <a16:creationId xmlns:a16="http://schemas.microsoft.com/office/drawing/2014/main" id="{DC716AC6-FFD9-4EE1-8282-AD6AB67C3E79}"/>
              </a:ext>
            </a:extLst>
          </p:cNvPr>
          <p:cNvSpPr txBox="1"/>
          <p:nvPr/>
        </p:nvSpPr>
        <p:spPr>
          <a:xfrm>
            <a:off x="5135173" y="4816431"/>
            <a:ext cx="414754"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BO</a:t>
            </a:r>
          </a:p>
        </p:txBody>
      </p:sp>
      <p:sp>
        <p:nvSpPr>
          <p:cNvPr id="124" name="TextBox 123">
            <a:extLst>
              <a:ext uri="{FF2B5EF4-FFF2-40B4-BE49-F238E27FC236}">
                <a16:creationId xmlns:a16="http://schemas.microsoft.com/office/drawing/2014/main" id="{858EBE73-7142-6DA7-84C7-8D7CBC36BC32}"/>
              </a:ext>
            </a:extLst>
          </p:cNvPr>
          <p:cNvSpPr txBox="1"/>
          <p:nvPr/>
        </p:nvSpPr>
        <p:spPr>
          <a:xfrm>
            <a:off x="4642275" y="4162963"/>
            <a:ext cx="652519"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(idle)</a:t>
            </a:r>
          </a:p>
        </p:txBody>
      </p:sp>
    </p:spTree>
    <p:extLst>
      <p:ext uri="{BB962C8B-B14F-4D97-AF65-F5344CB8AC3E}">
        <p14:creationId xmlns:p14="http://schemas.microsoft.com/office/powerpoint/2010/main" val="644424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27326-FF29-4CA2-B0AA-F2EF972D6C99}"/>
              </a:ext>
            </a:extLst>
          </p:cNvPr>
          <p:cNvSpPr>
            <a:spLocks noGrp="1"/>
          </p:cNvSpPr>
          <p:nvPr>
            <p:ph type="title"/>
          </p:nvPr>
        </p:nvSpPr>
        <p:spPr/>
        <p:txBody>
          <a:bodyPr/>
          <a:lstStyle/>
          <a:p>
            <a:r>
              <a:rPr lang="en-US" dirty="0"/>
              <a:t>When AP and STA have different views on channel idle/busy</a:t>
            </a:r>
          </a:p>
        </p:txBody>
      </p:sp>
      <p:sp>
        <p:nvSpPr>
          <p:cNvPr id="3" name="Content Placeholder 2">
            <a:extLst>
              <a:ext uri="{FF2B5EF4-FFF2-40B4-BE49-F238E27FC236}">
                <a16:creationId xmlns:a16="http://schemas.microsoft.com/office/drawing/2014/main" id="{A5EB4209-FD58-4011-9D35-6036493D1F48}"/>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sz="1800" dirty="0"/>
              <a:t>From AP side P1 is busy (NAV set) but from STA side P1 is idle</a:t>
            </a:r>
          </a:p>
          <a:p>
            <a:pPr lvl="1">
              <a:buFont typeface="Arial" panose="020B0604020202020204" pitchFamily="34" charset="0"/>
              <a:buChar char="•"/>
            </a:pPr>
            <a:r>
              <a:rPr lang="en-US" sz="1600" dirty="0"/>
              <a:t>AP may send BSRP or RTS on P2 and available secondary channels</a:t>
            </a:r>
          </a:p>
          <a:p>
            <a:pPr lvl="2">
              <a:buFont typeface="Arial" panose="020B0604020202020204" pitchFamily="34" charset="0"/>
              <a:buChar char="•"/>
            </a:pPr>
            <a:r>
              <a:rPr lang="en-US" sz="1400" dirty="0"/>
              <a:t>STA is not monitoring P2 and does not respond to BSRP/RTS</a:t>
            </a:r>
          </a:p>
          <a:p>
            <a:pPr lvl="1">
              <a:buFont typeface="Arial" panose="020B0604020202020204" pitchFamily="34" charset="0"/>
              <a:buChar char="•"/>
            </a:pPr>
            <a:r>
              <a:rPr lang="en-US" sz="1600" dirty="0"/>
              <a:t>STA may send RTS on P1</a:t>
            </a:r>
          </a:p>
          <a:p>
            <a:pPr lvl="2">
              <a:buFont typeface="Arial" panose="020B0604020202020204" pitchFamily="34" charset="0"/>
              <a:buChar char="•"/>
            </a:pPr>
            <a:r>
              <a:rPr lang="en-US" sz="1400" dirty="0"/>
              <a:t>AP is monitoring P2 and does not respond to RTS on P1</a:t>
            </a:r>
          </a:p>
          <a:p>
            <a:pPr>
              <a:buFont typeface="Arial" panose="020B0604020202020204" pitchFamily="34" charset="0"/>
              <a:buChar char="•"/>
            </a:pPr>
            <a:r>
              <a:rPr lang="en-US" sz="1800" dirty="0"/>
              <a:t>From AP side P1 is idle but from STA side P1 is busy (NAV set)</a:t>
            </a:r>
          </a:p>
          <a:p>
            <a:pPr lvl="1">
              <a:buFont typeface="Arial" panose="020B0604020202020204" pitchFamily="34" charset="0"/>
              <a:buChar char="•"/>
            </a:pPr>
            <a:r>
              <a:rPr lang="en-US" sz="1600" dirty="0"/>
              <a:t>AP may send BSRP or RTS on P1 and available secondary channels (not including P2)</a:t>
            </a:r>
          </a:p>
          <a:p>
            <a:pPr lvl="2">
              <a:buFont typeface="Arial" panose="020B0604020202020204" pitchFamily="34" charset="0"/>
              <a:buChar char="•"/>
            </a:pPr>
            <a:r>
              <a:rPr lang="en-US" sz="1400" dirty="0"/>
              <a:t>STA is waiting on P2 and does not respond to BSRP/RTS on P1</a:t>
            </a:r>
          </a:p>
          <a:p>
            <a:pPr lvl="1">
              <a:buFont typeface="Arial" panose="020B0604020202020204" pitchFamily="34" charset="0"/>
              <a:buChar char="•"/>
            </a:pPr>
            <a:r>
              <a:rPr lang="en-US" sz="1600" dirty="0"/>
              <a:t>AP may send BSRP or RTS on P1 and available secondary channels (including P2)</a:t>
            </a:r>
          </a:p>
          <a:p>
            <a:pPr lvl="2">
              <a:buFont typeface="Arial" panose="020B0604020202020204" pitchFamily="34" charset="0"/>
              <a:buChar char="•"/>
            </a:pPr>
            <a:r>
              <a:rPr lang="en-US" sz="1400" dirty="0"/>
              <a:t>STA is waiting on P2 and may respond to BSRP/RTS on P2</a:t>
            </a:r>
          </a:p>
          <a:p>
            <a:pPr lvl="1">
              <a:buFont typeface="Arial" panose="020B0604020202020204" pitchFamily="34" charset="0"/>
              <a:buChar char="•"/>
            </a:pPr>
            <a:r>
              <a:rPr lang="en-US" sz="1600" dirty="0"/>
              <a:t>STA may send RTS on P2</a:t>
            </a:r>
          </a:p>
          <a:p>
            <a:pPr lvl="2">
              <a:buFont typeface="Arial" panose="020B0604020202020204" pitchFamily="34" charset="0"/>
              <a:buChar char="•"/>
            </a:pPr>
            <a:r>
              <a:rPr lang="en-US" sz="1400" dirty="0"/>
              <a:t>AP is monitoring P1 and does not respond to RTS on P2</a:t>
            </a:r>
          </a:p>
          <a:p>
            <a:pPr>
              <a:buFont typeface="Arial" panose="020B0604020202020204" pitchFamily="34" charset="0"/>
              <a:buChar char="•"/>
            </a:pPr>
            <a:r>
              <a:rPr lang="en-US" sz="1800" dirty="0"/>
              <a:t>For simplicity, frames on P2 while P1 is idle is ignored to avoid decoding OBSS frames on secondary channels (while decoding OBSS frames on secondary channels create blindness on the primary)</a:t>
            </a:r>
          </a:p>
          <a:p>
            <a:pPr lvl="1">
              <a:buFont typeface="Arial" panose="020B0604020202020204" pitchFamily="34" charset="0"/>
              <a:buChar char="•"/>
            </a:pPr>
            <a:r>
              <a:rPr lang="en-US" sz="1600" dirty="0"/>
              <a:t>Decode frames on P2 only when P1 is busy</a:t>
            </a:r>
          </a:p>
        </p:txBody>
      </p:sp>
      <p:sp>
        <p:nvSpPr>
          <p:cNvPr id="4" name="Slide Number Placeholder 3">
            <a:extLst>
              <a:ext uri="{FF2B5EF4-FFF2-40B4-BE49-F238E27FC236}">
                <a16:creationId xmlns:a16="http://schemas.microsoft.com/office/drawing/2014/main" id="{8B0FE5BD-1DE2-466A-949F-B7CFC5C807F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D5B7F2D-4BBB-41A5-BEC0-247EBA745AF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52ED04E-820A-4412-B88A-1FADB4759D58}"/>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968857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0674-D4A0-4778-AF55-BC1FE63015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509F3BE-A5E9-494B-A71E-433C393247D2}"/>
              </a:ext>
            </a:extLst>
          </p:cNvPr>
          <p:cNvSpPr>
            <a:spLocks noGrp="1"/>
          </p:cNvSpPr>
          <p:nvPr>
            <p:ph idx="1"/>
          </p:nvPr>
        </p:nvSpPr>
        <p:spPr/>
        <p:txBody>
          <a:bodyPr/>
          <a:lstStyle/>
          <a:p>
            <a:pPr>
              <a:buFont typeface="Arial" panose="020B0604020202020204" pitchFamily="34" charset="0"/>
              <a:buChar char="•"/>
            </a:pPr>
            <a:r>
              <a:rPr lang="en-US" dirty="0"/>
              <a:t>The current secondary channel access mechanism is inefficient for a wideband channel (e.g., 160 or 320 MHz)</a:t>
            </a:r>
          </a:p>
          <a:p>
            <a:pPr>
              <a:buFont typeface="Arial" panose="020B0604020202020204" pitchFamily="34" charset="0"/>
              <a:buChar char="•"/>
            </a:pPr>
            <a:r>
              <a:rPr lang="en-US" dirty="0"/>
              <a:t>UHR needs a better secondary channel access scheme to fully utilize a wideband channel</a:t>
            </a:r>
          </a:p>
          <a:p>
            <a:pPr marL="0" indent="0"/>
            <a:r>
              <a:rPr lang="en-US" dirty="0"/>
              <a:t> </a:t>
            </a:r>
          </a:p>
        </p:txBody>
      </p:sp>
      <p:sp>
        <p:nvSpPr>
          <p:cNvPr id="4" name="Slide Number Placeholder 3">
            <a:extLst>
              <a:ext uri="{FF2B5EF4-FFF2-40B4-BE49-F238E27FC236}">
                <a16:creationId xmlns:a16="http://schemas.microsoft.com/office/drawing/2014/main" id="{AB94BADA-D603-4EE2-BEB8-B610AA4914F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C1EAE76-FE0B-4913-9D22-8C336FF8BA22}"/>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BCCEC28C-EFC1-4937-A9F0-FF77476827ED}"/>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6479417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20719</TotalTime>
  <Words>908</Words>
  <Application>Microsoft Office PowerPoint</Application>
  <PresentationFormat>Widescreen</PresentationFormat>
  <Paragraphs>144</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Neo Sans Intel</vt:lpstr>
      <vt:lpstr>Arial</vt:lpstr>
      <vt:lpstr>Calibri</vt:lpstr>
      <vt:lpstr>Intel Clear</vt:lpstr>
      <vt:lpstr>Times New Roman</vt:lpstr>
      <vt:lpstr>Office Theme</vt:lpstr>
      <vt:lpstr>Document</vt:lpstr>
      <vt:lpstr>UHR Secondary Channel Access</vt:lpstr>
      <vt:lpstr>Problem</vt:lpstr>
      <vt:lpstr>Goal</vt:lpstr>
      <vt:lpstr>Design considerations</vt:lpstr>
      <vt:lpstr>Proposal</vt:lpstr>
      <vt:lpstr>When AP and STA have different views on channel idle/busy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Channel Access</dc:title>
  <dc:creator>Park, Minyoung</dc:creator>
  <cp:lastModifiedBy>Park, Minyoung</cp:lastModifiedBy>
  <cp:revision>5</cp:revision>
  <cp:lastPrinted>1601-01-01T00:00:00Z</cp:lastPrinted>
  <dcterms:created xsi:type="dcterms:W3CDTF">2022-12-13T23:44:21Z</dcterms:created>
  <dcterms:modified xsi:type="dcterms:W3CDTF">2023-07-07T17:35:55Z</dcterms:modified>
</cp:coreProperties>
</file>