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35"/>
  </p:notesMasterIdLst>
  <p:handoutMasterIdLst>
    <p:handoutMasterId r:id="rId23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650" r:id="rId28"/>
    <p:sldId id="2074" r:id="rId29"/>
    <p:sldId id="2102" r:id="rId30"/>
    <p:sldId id="2465" r:id="rId31"/>
    <p:sldId id="2107" r:id="rId32"/>
    <p:sldId id="2075" r:id="rId33"/>
    <p:sldId id="2629" r:id="rId34"/>
    <p:sldId id="2654" r:id="rId35"/>
    <p:sldId id="2631" r:id="rId36"/>
    <p:sldId id="2632" r:id="rId37"/>
    <p:sldId id="2633" r:id="rId38"/>
    <p:sldId id="2634" r:id="rId39"/>
    <p:sldId id="2439" r:id="rId40"/>
    <p:sldId id="2292" r:id="rId41"/>
    <p:sldId id="2331" r:id="rId42"/>
    <p:sldId id="2438" r:id="rId43"/>
    <p:sldId id="2464" r:id="rId44"/>
    <p:sldId id="2483" r:id="rId45"/>
    <p:sldId id="2485" r:id="rId46"/>
    <p:sldId id="2486" r:id="rId47"/>
    <p:sldId id="2611" r:id="rId48"/>
    <p:sldId id="2612" r:id="rId49"/>
    <p:sldId id="2610" r:id="rId50"/>
    <p:sldId id="2648" r:id="rId51"/>
    <p:sldId id="2655" r:id="rId52"/>
    <p:sldId id="2008" r:id="rId53"/>
    <p:sldId id="2291" r:id="rId54"/>
    <p:sldId id="2552" r:id="rId55"/>
    <p:sldId id="2621" r:id="rId56"/>
    <p:sldId id="2637" r:id="rId57"/>
    <p:sldId id="2638" r:id="rId58"/>
    <p:sldId id="2639" r:id="rId59"/>
    <p:sldId id="2640" r:id="rId60"/>
    <p:sldId id="2641" r:id="rId61"/>
    <p:sldId id="2642" r:id="rId62"/>
    <p:sldId id="2643" r:id="rId63"/>
    <p:sldId id="1688" r:id="rId64"/>
    <p:sldId id="2664" r:id="rId65"/>
    <p:sldId id="2293" r:id="rId66"/>
    <p:sldId id="1708" r:id="rId67"/>
    <p:sldId id="2524" r:id="rId68"/>
    <p:sldId id="2548" r:id="rId69"/>
    <p:sldId id="1709" r:id="rId70"/>
    <p:sldId id="1710" r:id="rId71"/>
    <p:sldId id="1790" r:id="rId72"/>
    <p:sldId id="2199" r:id="rId73"/>
    <p:sldId id="2319" r:id="rId74"/>
    <p:sldId id="2320" r:id="rId75"/>
    <p:sldId id="2321" r:id="rId76"/>
    <p:sldId id="2635" r:id="rId77"/>
    <p:sldId id="2665" r:id="rId78"/>
    <p:sldId id="2666" r:id="rId79"/>
    <p:sldId id="2667" r:id="rId80"/>
    <p:sldId id="2668" r:id="rId81"/>
    <p:sldId id="2354" r:id="rId82"/>
    <p:sldId id="2628" r:id="rId83"/>
    <p:sldId id="2294" r:id="rId84"/>
    <p:sldId id="2644" r:id="rId85"/>
    <p:sldId id="2559" r:id="rId86"/>
    <p:sldId id="2623" r:id="rId87"/>
    <p:sldId id="2624" r:id="rId88"/>
    <p:sldId id="2625" r:id="rId89"/>
    <p:sldId id="2626" r:id="rId90"/>
    <p:sldId id="2661" r:id="rId91"/>
    <p:sldId id="2570" r:id="rId92"/>
    <p:sldId id="2571" r:id="rId93"/>
    <p:sldId id="2572" r:id="rId94"/>
    <p:sldId id="2560" r:id="rId95"/>
    <p:sldId id="2627" r:id="rId96"/>
    <p:sldId id="2562" r:id="rId97"/>
    <p:sldId id="2561" r:id="rId98"/>
    <p:sldId id="2622" r:id="rId99"/>
    <p:sldId id="2564" r:id="rId100"/>
    <p:sldId id="2466" r:id="rId101"/>
    <p:sldId id="2467" r:id="rId102"/>
    <p:sldId id="1679" r:id="rId103"/>
    <p:sldId id="2336" r:id="rId104"/>
    <p:sldId id="2605" r:id="rId105"/>
    <p:sldId id="2649" r:id="rId106"/>
    <p:sldId id="2663" r:id="rId107"/>
    <p:sldId id="2324" r:id="rId108"/>
    <p:sldId id="1375" r:id="rId109"/>
    <p:sldId id="1376" r:id="rId110"/>
    <p:sldId id="1400" r:id="rId111"/>
    <p:sldId id="2479" r:id="rId112"/>
    <p:sldId id="2616" r:id="rId113"/>
    <p:sldId id="2480" r:id="rId114"/>
    <p:sldId id="2617" r:id="rId115"/>
    <p:sldId id="619" r:id="rId116"/>
    <p:sldId id="621" r:id="rId117"/>
    <p:sldId id="1561" r:id="rId118"/>
    <p:sldId id="1555" r:id="rId119"/>
    <p:sldId id="1601" r:id="rId120"/>
    <p:sldId id="1585" r:id="rId121"/>
    <p:sldId id="1586" r:id="rId122"/>
    <p:sldId id="1587" r:id="rId123"/>
    <p:sldId id="1588" r:id="rId124"/>
    <p:sldId id="1589" r:id="rId125"/>
    <p:sldId id="1590" r:id="rId126"/>
    <p:sldId id="1771" r:id="rId127"/>
    <p:sldId id="1772" r:id="rId128"/>
    <p:sldId id="1591" r:id="rId129"/>
    <p:sldId id="1592" r:id="rId130"/>
    <p:sldId id="1593" r:id="rId131"/>
    <p:sldId id="1594" r:id="rId132"/>
    <p:sldId id="1595" r:id="rId133"/>
    <p:sldId id="1596" r:id="rId134"/>
    <p:sldId id="1597" r:id="rId135"/>
    <p:sldId id="1598" r:id="rId136"/>
    <p:sldId id="1599" r:id="rId137"/>
    <p:sldId id="1600" r:id="rId138"/>
    <p:sldId id="1628" r:id="rId139"/>
    <p:sldId id="1638" r:id="rId140"/>
    <p:sldId id="1725" r:id="rId141"/>
    <p:sldId id="1726" r:id="rId142"/>
    <p:sldId id="1947" r:id="rId143"/>
    <p:sldId id="1975" r:id="rId144"/>
    <p:sldId id="1976" r:id="rId145"/>
    <p:sldId id="1977" r:id="rId146"/>
    <p:sldId id="2039" r:id="rId147"/>
    <p:sldId id="2060" r:id="rId148"/>
    <p:sldId id="2061" r:id="rId149"/>
    <p:sldId id="2097" r:id="rId150"/>
    <p:sldId id="2103" r:id="rId151"/>
    <p:sldId id="2063" r:id="rId152"/>
    <p:sldId id="2064" r:id="rId153"/>
    <p:sldId id="2065" r:id="rId154"/>
    <p:sldId id="2066" r:id="rId155"/>
    <p:sldId id="2067" r:id="rId156"/>
    <p:sldId id="2068" r:id="rId157"/>
    <p:sldId id="2069" r:id="rId158"/>
    <p:sldId id="2146" r:id="rId159"/>
    <p:sldId id="2147" r:id="rId160"/>
    <p:sldId id="2148" r:id="rId161"/>
    <p:sldId id="2158" r:id="rId162"/>
    <p:sldId id="2159" r:id="rId163"/>
    <p:sldId id="2157" r:id="rId164"/>
    <p:sldId id="2160" r:id="rId165"/>
    <p:sldId id="2216" r:id="rId166"/>
    <p:sldId id="2217" r:id="rId167"/>
    <p:sldId id="2219" r:id="rId168"/>
    <p:sldId id="2238" r:id="rId169"/>
    <p:sldId id="2239" r:id="rId170"/>
    <p:sldId id="2240" r:id="rId171"/>
    <p:sldId id="2242" r:id="rId172"/>
    <p:sldId id="2263" r:id="rId173"/>
    <p:sldId id="2276" r:id="rId174"/>
    <p:sldId id="2277" r:id="rId175"/>
    <p:sldId id="2278" r:id="rId176"/>
    <p:sldId id="2281" r:id="rId177"/>
    <p:sldId id="2282" r:id="rId178"/>
    <p:sldId id="2283" r:id="rId179"/>
    <p:sldId id="2284" r:id="rId180"/>
    <p:sldId id="2318" r:id="rId181"/>
    <p:sldId id="2329" r:id="rId182"/>
    <p:sldId id="2356" r:id="rId183"/>
    <p:sldId id="1701" r:id="rId184"/>
    <p:sldId id="1969" r:id="rId185"/>
    <p:sldId id="2112" r:id="rId186"/>
    <p:sldId id="1965" r:id="rId187"/>
    <p:sldId id="2114" r:id="rId188"/>
    <p:sldId id="1705" r:id="rId189"/>
    <p:sldId id="1706" r:id="rId190"/>
    <p:sldId id="1707" r:id="rId191"/>
    <p:sldId id="2113" r:id="rId192"/>
    <p:sldId id="2037" r:id="rId193"/>
    <p:sldId id="2431" r:id="rId194"/>
    <p:sldId id="2429" r:id="rId195"/>
    <p:sldId id="2436" r:id="rId196"/>
    <p:sldId id="1968" r:id="rId197"/>
    <p:sldId id="2104" r:id="rId198"/>
    <p:sldId id="2317" r:id="rId199"/>
    <p:sldId id="1967" r:id="rId200"/>
    <p:sldId id="2167" r:id="rId201"/>
    <p:sldId id="2351" r:id="rId202"/>
    <p:sldId id="2333" r:id="rId203"/>
    <p:sldId id="2335" r:id="rId204"/>
    <p:sldId id="2334" r:id="rId205"/>
    <p:sldId id="2352" r:id="rId206"/>
    <p:sldId id="2218" r:id="rId207"/>
    <p:sldId id="1945" r:id="rId208"/>
    <p:sldId id="2071" r:id="rId209"/>
    <p:sldId id="2036" r:id="rId210"/>
    <p:sldId id="2323" r:id="rId211"/>
    <p:sldId id="2353" r:id="rId212"/>
    <p:sldId id="2332" r:id="rId213"/>
    <p:sldId id="2437" r:id="rId214"/>
    <p:sldId id="2426" r:id="rId215"/>
    <p:sldId id="2427" r:id="rId216"/>
    <p:sldId id="2328" r:id="rId217"/>
    <p:sldId id="2563" r:id="rId218"/>
    <p:sldId id="2355" r:id="rId219"/>
    <p:sldId id="2461" r:id="rId220"/>
    <p:sldId id="2460" r:id="rId221"/>
    <p:sldId id="2463" r:id="rId222"/>
    <p:sldId id="2609" r:id="rId223"/>
    <p:sldId id="2481" r:id="rId224"/>
    <p:sldId id="2482" r:id="rId225"/>
    <p:sldId id="2651" r:id="rId226"/>
    <p:sldId id="2489" r:id="rId227"/>
    <p:sldId id="2556" r:id="rId228"/>
    <p:sldId id="2653" r:id="rId229"/>
    <p:sldId id="2647" r:id="rId230"/>
    <p:sldId id="2657" r:id="rId231"/>
    <p:sldId id="2658" r:id="rId232"/>
    <p:sldId id="2660" r:id="rId233"/>
    <p:sldId id="2659" r:id="rId23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07" autoAdjust="0"/>
    <p:restoredTop sz="94660" autoAdjust="0"/>
  </p:normalViewPr>
  <p:slideViewPr>
    <p:cSldViewPr>
      <p:cViewPr varScale="1">
        <p:scale>
          <a:sx n="124" d="100"/>
          <a:sy n="124" d="100"/>
        </p:scale>
        <p:origin x="2288"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4216" y="4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viewProps" Target="viewProps.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handoutMaster" Target="handoutMasters/handoutMaster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802.11-23/0622r0</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2023</a:t>
            </a:r>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802.11-23/0622r1</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2023</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802.11-23/0959r00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July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5a932e6696cdc22080073c452a6969a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3/11-23-0960-00-0jtc-minutes-of-mixed-mode-meeting-in-may-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27.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1.xml"/><Relationship Id="rId6" Type="http://schemas.openxmlformats.org/officeDocument/2006/relationships/oleObject" Target="../embeddings/oleObject7.bin"/><Relationship Id="rId5" Type="http://schemas.openxmlformats.org/officeDocument/2006/relationships/image" Target="../media/image7.emf"/><Relationship Id="rId4" Type="http://schemas.openxmlformats.org/officeDocument/2006/relationships/oleObject" Target="../embeddings/oleObject6.bin"/></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2023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July 2023</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a:latin typeface="+mj-lt"/>
              </a:rPr>
              <a:t>Call to Order</a:t>
            </a:r>
          </a:p>
          <a:p>
            <a:pPr marL="180975" indent="-180975">
              <a:spcBef>
                <a:spcPts val="800"/>
              </a:spcBef>
              <a:buFont typeface="Arial" pitchFamily="34" charset="0"/>
              <a:buChar char="•"/>
              <a:defRPr/>
            </a:pPr>
            <a:r>
              <a:rPr lang="en-US" sz="1600">
                <a:latin typeface="+mj-lt"/>
              </a:rPr>
              <a:t>Announce recording secretary</a:t>
            </a:r>
            <a:endParaRPr lang="en-US" sz="1600">
              <a:solidFill>
                <a:srgbClr val="FF0000"/>
              </a:solidFill>
              <a:latin typeface="+mj-lt"/>
            </a:endParaRPr>
          </a:p>
          <a:p>
            <a:pPr marL="180975" indent="-180975">
              <a:spcBef>
                <a:spcPts val="800"/>
              </a:spcBef>
              <a:buFont typeface="Arial" pitchFamily="34" charset="0"/>
              <a:buChar char="•"/>
              <a:defRPr/>
            </a:pPr>
            <a:r>
              <a:rPr lang="en-US" sz="1600">
                <a:latin typeface="+mj-lt"/>
              </a:rPr>
              <a:t>Approve agenda</a:t>
            </a:r>
          </a:p>
          <a:p>
            <a:pPr marL="180975" indent="-180975">
              <a:spcBef>
                <a:spcPts val="800"/>
              </a:spcBef>
              <a:buFont typeface="Arial" pitchFamily="34" charset="0"/>
              <a:buChar char="•"/>
              <a:defRPr/>
            </a:pPr>
            <a:r>
              <a:rPr lang="en-US" sz="1600">
                <a:latin typeface="+mj-lt"/>
              </a:rPr>
              <a:t>Execute agenda</a:t>
            </a:r>
          </a:p>
          <a:p>
            <a:pPr marL="180975" indent="-180975">
              <a:spcBef>
                <a:spcPts val="800"/>
              </a:spcBef>
              <a:buFont typeface="Arial" pitchFamily="34" charset="0"/>
              <a:buChar char="•"/>
              <a:defRPr/>
            </a:pPr>
            <a:r>
              <a:rPr lang="en-AU" sz="1600">
                <a:latin typeface="+mj-lt"/>
              </a:rPr>
              <a:t>Adjourn</a:t>
            </a:r>
            <a:endParaRPr lang="en-US" sz="160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11 July 2023 in the PM2 slot in </a:t>
            </a:r>
            <a:r>
              <a:rPr lang="en-US" sz="2400" b="1" dirty="0">
                <a:latin typeface="+mj-lt"/>
              </a:rPr>
              <a:t>Berlin</a:t>
            </a:r>
            <a:endParaRPr lang="en-US" dirty="0"/>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11 July 2023</a:t>
            </a:r>
            <a:br>
              <a:rPr lang="en-US" sz="1600" b="1" dirty="0">
                <a:latin typeface="+mj-lt"/>
              </a:rPr>
            </a:br>
            <a:r>
              <a:rPr lang="en-US" sz="1600" b="1" dirty="0">
                <a:latin typeface="+mj-lt"/>
              </a:rPr>
              <a:t>@ 4:00pm (Berlin)</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a:latin typeface="+mn-lt"/>
              </a:rPr>
              <a:t>Slide </a:t>
            </a:r>
            <a:fld id="{CE9E285F-F601-43F1-B60E-9449BADFF5FA}" type="slidenum">
              <a:rPr lang="en-US" smtClean="0">
                <a:latin typeface="+mn-lt"/>
              </a:rPr>
              <a:pPr/>
              <a:t>10</a:t>
            </a:fld>
            <a:endParaRPr lang="en-US">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https://ieeesa.webex.com/ieeesa/j.php?MTID=m5a932e6696cdc22080073c452a6969a8</a:t>
            </a:r>
            <a:endParaRPr kumimoji="0" lang="en-US" sz="1600" i="0" u="none" strike="noStrike" cap="none" normalizeH="0" baseline="0" dirty="0">
              <a:ln>
                <a:noFill/>
              </a:ln>
              <a:effectLst/>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2331 037 8948</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wireless (not JTC1, apparently)</a:t>
            </a:r>
            <a:endParaRPr kumimoji="0" lang="en-US" sz="1600" i="0" u="none" strike="noStrike" cap="none" normalizeH="0" baseline="0" dirty="0">
              <a:ln>
                <a:noFill/>
              </a:ln>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8068247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6142137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197175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32286756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40150213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have a plenary meeting in December 2023 in China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11-15 December 2023</a:t>
            </a:r>
          </a:p>
          <a:p>
            <a:r>
              <a:rPr lang="en-AU" dirty="0"/>
              <a:t>Location</a:t>
            </a:r>
          </a:p>
          <a:p>
            <a:pPr lvl="1"/>
            <a:r>
              <a:rPr lang="en-AU" dirty="0"/>
              <a:t>Nanning, Guangxi, China</a:t>
            </a:r>
          </a:p>
          <a:p>
            <a:pPr lvl="1"/>
            <a:r>
              <a:rPr lang="en-AU" dirty="0"/>
              <a:t>(N 18072)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30 Oct 2023: WG1 calling notice</a:t>
            </a:r>
          </a:p>
          <a:p>
            <a:pPr lvl="1"/>
            <a:r>
              <a:rPr lang="en-AU" sz="1800" kern="0" dirty="0"/>
              <a:t>30 Oct 2023: Proposals for new WG1 agenda items / Proposals for the addition of new WG1 work item proposals</a:t>
            </a:r>
          </a:p>
          <a:p>
            <a:pPr lvl="1"/>
            <a:r>
              <a:rPr lang="en-AU" sz="1800" kern="0" dirty="0"/>
              <a:t>27 Nov 2023: Contributions on existing WG1 agenda items and submitted documents</a:t>
            </a:r>
          </a:p>
          <a:p>
            <a:pPr lvl="1"/>
            <a:r>
              <a:rPr lang="en-AU" sz="1800" kern="0" dirty="0"/>
              <a:t>4 Dec 2023: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 this time</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735417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It’s not clear if Mr. </a:t>
            </a:r>
            <a:r>
              <a:rPr lang="en-US" b="0" dirty="0" err="1"/>
              <a:t>Zhenhai</a:t>
            </a:r>
            <a:r>
              <a:rPr lang="en-US" b="0" dirty="0"/>
              <a:t> Huang no longer wishes to continue in the role or if this is purely a periodic call for convenor</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Needless to say, IEEE experts are not qualified to hold this position unless they are also members of a National Body. </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11317042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12432047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22850212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93124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a:t>
            </a:r>
          </a:p>
          <a:p>
            <a:pPr lvl="1"/>
            <a:r>
              <a:rPr lang="en-AU" dirty="0"/>
              <a:t>Approve minutes</a:t>
            </a:r>
          </a:p>
          <a:p>
            <a:pPr lvl="2"/>
            <a:r>
              <a:rPr lang="en-AU" dirty="0"/>
              <a:t>From IEEE 802 JTC1 SC meeting in May 2023</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defRPr/>
            </a:pPr>
            <a:r>
              <a:rPr lang="en-AU" dirty="0"/>
              <a:t>Review SC 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liaisons to SC 6</a:t>
            </a:r>
          </a:p>
        </p:txBody>
      </p:sp>
      <p:sp>
        <p:nvSpPr>
          <p:cNvPr id="3" name="Content Placeholder 2"/>
          <p:cNvSpPr>
            <a:spLocks noGrp="1"/>
          </p:cNvSpPr>
          <p:nvPr>
            <p:ph sz="half" idx="1"/>
          </p:nvPr>
        </p:nvSpPr>
        <p:spPr/>
        <p:txBody>
          <a:bodyPr/>
          <a:lstStyle/>
          <a:p>
            <a:r>
              <a:rPr lang="en-AU" sz="1600" dirty="0"/>
              <a:t>IEEE liaisons to SC 6</a:t>
            </a:r>
          </a:p>
          <a:p>
            <a:pPr lvl="1"/>
            <a:r>
              <a:rPr lang="en-AU" sz="1600" dirty="0"/>
              <a:t>Christy Bahn (staff)</a:t>
            </a:r>
          </a:p>
          <a:p>
            <a:pPr lvl="1"/>
            <a:r>
              <a:rPr lang="en-AU" sz="1600" dirty="0"/>
              <a:t>Adrien Bastos (staff)</a:t>
            </a:r>
          </a:p>
          <a:p>
            <a:pPr lvl="1"/>
            <a:r>
              <a:rPr lang="en-AU" sz="1600" dirty="0"/>
              <a:t>Phil Beecher (802.15)</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a:t>
            </a:r>
            <a:r>
              <a:rPr lang="en-AU" sz="1600" dirty="0" err="1"/>
              <a:t>Nikolich</a:t>
            </a:r>
            <a:r>
              <a:rPr lang="en-AU" sz="1600" dirty="0"/>
              <a:t> (802)</a:t>
            </a:r>
          </a:p>
          <a:p>
            <a:pPr lvl="1"/>
            <a:r>
              <a:rPr lang="en-AU" sz="1600" dirty="0"/>
              <a:t>Clint Powell (802.15)</a:t>
            </a:r>
          </a:p>
          <a:p>
            <a:pPr lvl="1"/>
            <a:r>
              <a:rPr lang="en-AU" sz="1600" dirty="0"/>
              <a:t>Karen Randall (802.1)</a:t>
            </a:r>
          </a:p>
          <a:p>
            <a:pPr lvl="1"/>
            <a:r>
              <a:rPr lang="en-AU" sz="1600" dirty="0"/>
              <a:t>Peter Yee (802)</a:t>
            </a:r>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15941415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 6/WG 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a:t>
            </a:r>
            <a:r>
              <a:rPr lang="en-AU" sz="1600" dirty="0" err="1"/>
              <a:t>Nikolich</a:t>
            </a:r>
            <a:r>
              <a:rPr lang="en-AU" sz="1600" dirty="0"/>
              <a:t>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8543861" y="6475413"/>
            <a:ext cx="64"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37995756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 6/WG 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a:p>
        </p:txBody>
      </p:sp>
      <p:sp>
        <p:nvSpPr>
          <p:cNvPr id="4" name="Footer Placeholder 3"/>
          <p:cNvSpPr>
            <a:spLocks noGrp="1"/>
          </p:cNvSpPr>
          <p:nvPr>
            <p:ph type="ftr" sz="quarter" idx="10"/>
          </p:nvPr>
        </p:nvSpPr>
        <p:spPr>
          <a:xfrm>
            <a:off x="8543861" y="6475413"/>
            <a:ext cx="64" cy="184666"/>
          </a:xfrm>
        </p:spPr>
        <p:txBody>
          <a:bodyPr/>
          <a:lstStyle/>
          <a:p>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36712043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 6/WG 7</a:t>
            </a:r>
          </a:p>
        </p:txBody>
      </p:sp>
      <p:sp>
        <p:nvSpPr>
          <p:cNvPr id="3" name="Content Placeholder 2"/>
          <p:cNvSpPr>
            <a:spLocks noGrp="1"/>
          </p:cNvSpPr>
          <p:nvPr>
            <p:ph sz="half" idx="1"/>
          </p:nvPr>
        </p:nvSpPr>
        <p:spPr/>
        <p:txBody>
          <a:bodyPr/>
          <a:lstStyle/>
          <a:p>
            <a:r>
              <a:rPr lang="en-AU" sz="1600" dirty="0"/>
              <a:t>IEEE experts to SC 6/WG 7</a:t>
            </a:r>
          </a:p>
          <a:p>
            <a:pPr lvl="1"/>
            <a:r>
              <a:rPr lang="en-AU" sz="1600" dirty="0"/>
              <a:t>Jodi </a:t>
            </a:r>
            <a:r>
              <a:rPr lang="en-AU" sz="1600" dirty="0" err="1"/>
              <a:t>Haasz</a:t>
            </a:r>
            <a:r>
              <a:rPr lang="en-AU" sz="1600" dirty="0"/>
              <a:t>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a:t>
            </a:r>
            <a:r>
              <a:rPr lang="en-AU" sz="1600" dirty="0" err="1"/>
              <a:t>Petrick</a:t>
            </a:r>
            <a:r>
              <a:rPr lang="en-AU" sz="1600" dirty="0"/>
              <a:t>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3356313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 6/WG 7</a:t>
            </a:r>
          </a:p>
        </p:txBody>
      </p:sp>
      <p:sp>
        <p:nvSpPr>
          <p:cNvPr id="3" name="Content Placeholder 2"/>
          <p:cNvSpPr>
            <a:spLocks noGrp="1"/>
          </p:cNvSpPr>
          <p:nvPr>
            <p:ph sz="half" idx="1"/>
          </p:nvPr>
        </p:nvSpPr>
        <p:spPr/>
        <p:txBody>
          <a:bodyPr/>
          <a:lstStyle/>
          <a:p>
            <a:r>
              <a:rPr lang="en-AU" sz="1600" dirty="0"/>
              <a:t>NB experts to SC 6/WG 7</a:t>
            </a:r>
          </a:p>
          <a:p>
            <a:pPr lvl="1"/>
            <a:r>
              <a:rPr lang="en-AU" sz="1600" dirty="0"/>
              <a:t>Dorothy Stanley (US NB/802.11)</a:t>
            </a:r>
          </a:p>
          <a:p>
            <a:pPr lvl="1"/>
            <a:r>
              <a:rPr lang="en-AU" sz="1600" dirty="0"/>
              <a:t>Bill Carney (US NB/802.11)</a:t>
            </a:r>
          </a:p>
          <a:p>
            <a:pPr lvl="1"/>
            <a:r>
              <a:rPr lang="en-AU" sz="1600" dirty="0"/>
              <a:t>James </a:t>
            </a:r>
            <a:r>
              <a:rPr lang="en-AU" sz="1600" dirty="0" err="1"/>
              <a:t>Lepp</a:t>
            </a:r>
            <a:r>
              <a:rPr lang="en-AU" sz="1600" dirty="0"/>
              <a:t>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a:p>
          <a:p>
            <a:pPr lvl="1"/>
            <a:endParaRPr lang="en-AU" sz="1600"/>
          </a:p>
          <a:p>
            <a:pPr lvl="1"/>
            <a:endParaRPr lang="en-AU" sz="1600"/>
          </a:p>
          <a:p>
            <a:endParaRPr lang="en-AU" sz="1600"/>
          </a:p>
        </p:txBody>
      </p:sp>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37692351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2023,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233178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3176505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28523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12 July 2023,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2023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May 2023, as documented in </a:t>
            </a:r>
            <a:r>
              <a:rPr lang="en-AU" i="1" dirty="0">
                <a:solidFill>
                  <a:srgbClr val="FF0000"/>
                </a:solidFill>
                <a:hlinkClick r:id="rId3"/>
              </a:rPr>
              <a:t>11-23/0960r00</a:t>
            </a:r>
            <a:r>
              <a:rPr lang="en-AU" i="1" dirty="0"/>
              <a:t>.</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905000"/>
            <a:ext cx="7772400" cy="4114800"/>
          </a:xfrm>
        </p:spPr>
        <p:txBody>
          <a:bodyPr/>
          <a:lstStyle/>
          <a:p>
            <a:r>
              <a:rPr lang="en-US"/>
              <a:t>60-day</a:t>
            </a:r>
            <a:r>
              <a:rPr lang="en-AU"/>
              <a:t> pre-ballot: </a:t>
            </a:r>
            <a:r>
              <a:rPr lang="en-AU">
                <a:solidFill>
                  <a:srgbClr val="00B050"/>
                </a:solidFill>
              </a:rPr>
              <a:t>passed &amp; comment responses liaised</a:t>
            </a:r>
          </a:p>
          <a:p>
            <a:pPr lvl="1"/>
            <a:r>
              <a:rPr lang="en-AU"/>
              <a:t>The submission of IEEE 802-2014 under the PSDO was approved by</a:t>
            </a:r>
            <a:r>
              <a:rPr lang="en-AU">
                <a:solidFill>
                  <a:srgbClr val="FF0000"/>
                </a:solidFill>
              </a:rPr>
              <a:t> </a:t>
            </a:r>
            <a:r>
              <a:rPr lang="en-AU"/>
              <a:t>802 EC in July 2014, and the </a:t>
            </a:r>
            <a:r>
              <a:rPr lang="en-US"/>
              <a:t>60-day</a:t>
            </a:r>
            <a:r>
              <a:rPr lang="en-AU"/>
              <a:t> pre-ballot passed on 26 Oct 014</a:t>
            </a:r>
          </a:p>
          <a:p>
            <a:pPr lvl="1"/>
            <a:r>
              <a:rPr lang="en-AU"/>
              <a:t>Comment responses approved by 802 EC on 16 Feb 2015</a:t>
            </a:r>
          </a:p>
          <a:p>
            <a:pPr lvl="2"/>
            <a:r>
              <a:rPr lang="en-AU"/>
              <a:t>See N6133</a:t>
            </a:r>
          </a:p>
          <a:p>
            <a:r>
              <a:rPr lang="en-AU"/>
              <a:t>FDIS ballot: </a:t>
            </a:r>
            <a:r>
              <a:rPr lang="en-AU">
                <a:solidFill>
                  <a:srgbClr val="00B050"/>
                </a:solidFill>
              </a:rPr>
              <a:t>passed and response liaised in Jan 16</a:t>
            </a:r>
            <a:r>
              <a:rPr lang="en-AU">
                <a:solidFill>
                  <a:schemeClr val="accent2"/>
                </a:solidFill>
              </a:rPr>
              <a:t> </a:t>
            </a:r>
          </a:p>
          <a:p>
            <a:pPr lvl="1"/>
            <a:r>
              <a:rPr lang="en-AU"/>
              <a:t>FDIS ballot passed 2 Nov 2015</a:t>
            </a:r>
          </a:p>
          <a:p>
            <a:pPr lvl="2"/>
            <a:r>
              <a:rPr lang="en-AU"/>
              <a:t>Passed 14/1/19, with negative comment from China NB</a:t>
            </a:r>
          </a:p>
          <a:p>
            <a:pPr lvl="1"/>
            <a:r>
              <a:rPr lang="en-AU"/>
              <a:t>A response was discussed in Nov 2015 but it was decided that the 802.1 WG would take responsibility for sending</a:t>
            </a:r>
          </a:p>
          <a:p>
            <a:pPr lvl="2"/>
            <a:r>
              <a:rPr lang="en-AU"/>
              <a:t>Sent in Jan 2016</a:t>
            </a:r>
          </a:p>
          <a:p>
            <a:pPr lvl="1"/>
            <a:r>
              <a:rPr lang="en-AU"/>
              <a:t>The final standard will be known as </a:t>
            </a:r>
            <a:r>
              <a:rPr lang="en-AU">
                <a:hlinkClick r:id="rId2"/>
              </a:rPr>
              <a:t>ISO/IEC/IEEE 8802-A:2015</a:t>
            </a:r>
            <a:endParaRPr lang="en-AU"/>
          </a:p>
          <a:p>
            <a:endParaRPr lang="en-AU">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 1/SC 6</a:t>
            </a:r>
          </a:p>
          <a:p>
            <a:pPr lvl="1"/>
            <a:r>
              <a:rPr lang="en-AU" i="1" dirty="0"/>
              <a:t>Recommends positions to ExCom on ISO/IEC JTC 1/SC 6 actions affecting IEEE 802</a:t>
            </a:r>
          </a:p>
          <a:p>
            <a:pPr lvl="2"/>
            <a:r>
              <a:rPr lang="en-AU" i="1" dirty="0"/>
              <a:t>Note that IEEE 802 LMSC holds the liaison to SC 6, not the IEEE 802.11 WG</a:t>
            </a:r>
          </a:p>
          <a:p>
            <a:pPr lvl="1"/>
            <a:r>
              <a:rPr lang="en-AU" i="1" dirty="0"/>
              <a:t>Participates in dialog with IEEE staff and 802 ExCom on issues concerning IEEE’s relationship with ISO/IEC</a:t>
            </a:r>
          </a:p>
          <a:p>
            <a:pPr lvl="1"/>
            <a:r>
              <a:rPr lang="en-AU" i="1" dirty="0"/>
              <a:t>Organises IEEE 802 members to contribute to liaisons and other documents relevant to the ISO/IEC JTC 1/SC 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83927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6632216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16893043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3739555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28463028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67686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Nov 2022 plenary in Bangkok, the IEEE 802 EC Secretary notified (N</a:t>
            </a:r>
            <a:r>
              <a:rPr lang="en-AU" dirty="0">
                <a:solidFill>
                  <a:srgbClr val="FF0000"/>
                </a:solidFill>
              </a:rPr>
              <a:t>?????</a:t>
            </a:r>
            <a:r>
              <a:rPr lang="en-AU" dirty="0"/>
              <a:t>) the approval of:</a:t>
            </a:r>
          </a:p>
          <a:p>
            <a:pPr lvl="2"/>
            <a:r>
              <a:rPr lang="en-AU" dirty="0">
                <a:solidFill>
                  <a:srgbClr val="FF0000"/>
                </a:solidFill>
              </a:rPr>
              <a:t>TBD</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8368451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87947344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4268506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4201883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42516791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3676144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a:t>
            </a:r>
            <a:r>
              <a:rPr lang="en-AU" err="1"/>
              <a:t>iMeet</a:t>
            </a:r>
            <a:r>
              <a:rPr lang="en-AU"/>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7708579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22320007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3405875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4006628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0292585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1530012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1389489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77131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98 standards through the PSDO adoption process, with 42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3990355"/>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46</a:t>
                      </a:r>
                    </a:p>
                  </a:txBody>
                  <a:tcPr/>
                </a:tc>
                <a:tc>
                  <a:txBody>
                    <a:bodyPr/>
                    <a:lstStyle/>
                    <a:p>
                      <a:pPr algn="ctr"/>
                      <a:r>
                        <a:rPr lang="en-US" dirty="0"/>
                        <a:t>1</a:t>
                      </a:r>
                      <a:r>
                        <a:rPr lang="en-AU" dirty="0"/>
                        <a:t>1</a:t>
                      </a:r>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13</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46</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40662244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87047836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57531377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2365210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8260552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425217684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15149627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7490177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6329326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327065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rPr>
                        <a:t>Jan 2016</a:t>
                      </a:r>
                      <a:endParaRPr lang="en-AU" sz="1600" b="0" kern="120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Jan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14556396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420483707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5498353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endParaRPr lang="en-US"/>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83270670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11479235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7074230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52807937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351483189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73529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July 2023</a:t>
            </a:r>
          </a:p>
        </p:txBody>
      </p:sp>
      <p:sp>
        <p:nvSpPr>
          <p:cNvPr id="3075" name="Rectangle 5"/>
          <p:cNvSpPr>
            <a:spLocks noGrp="1" noChangeArrowheads="1"/>
          </p:cNvSpPr>
          <p:nvPr>
            <p:ph idx="1"/>
          </p:nvPr>
        </p:nvSpPr>
        <p:spPr/>
        <p:txBody>
          <a:bodyPr/>
          <a:lstStyle/>
          <a:p>
            <a:pPr lvl="1"/>
            <a:r>
              <a:rPr lang="en-US"/>
              <a:t>This presentation contains a proposed running order for any IEEE 802 JTC1 Standing Committee meeting, including</a:t>
            </a:r>
          </a:p>
          <a:p>
            <a:pPr lvl="2"/>
            <a:r>
              <a:rPr lang="en-US"/>
              <a:t>Proposed agenda</a:t>
            </a:r>
          </a:p>
          <a:p>
            <a:pPr lvl="2"/>
            <a:r>
              <a:rPr lang="en-US"/>
              <a:t>Other supporting material</a:t>
            </a:r>
          </a:p>
          <a:p>
            <a:pPr lvl="1"/>
            <a:r>
              <a:rPr lang="en-US"/>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401948644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86434475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2057189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0498211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22248121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146292715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72944023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80038477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05473442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390960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20</a:t>
                      </a:r>
                      <a:r>
                        <a:rPr lang="en-AU" sz="1600" b="0" kern="1200" baseline="0">
                          <a:solidFill>
                            <a:srgbClr val="00B050"/>
                          </a:solidFill>
                          <a:latin typeface="+mn-lt"/>
                          <a:ea typeface="+mn-ea"/>
                          <a:cs typeface="+mn-cs"/>
                        </a:rPr>
                        <a:t> Jan 18</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3 Jan</a:t>
                      </a:r>
                      <a:r>
                        <a:rPr lang="en-AU" sz="1600" b="0" baseline="0">
                          <a:solidFill>
                            <a:srgbClr val="00B050"/>
                          </a:solidFill>
                          <a:latin typeface="+mj-lt"/>
                        </a:rPr>
                        <a:t> 19</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99963472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92438325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55252743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01100134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42973167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183338930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116926373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424994543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39449517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857470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46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2465180"/>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284687464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38357677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222</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24812210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13431346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225</a:t>
            </a:fld>
            <a:endParaRPr lang="en-US"/>
          </a:p>
        </p:txBody>
      </p:sp>
    </p:spTree>
    <p:extLst>
      <p:ext uri="{BB962C8B-B14F-4D97-AF65-F5344CB8AC3E}">
        <p14:creationId xmlns:p14="http://schemas.microsoft.com/office/powerpoint/2010/main" val="416592176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226</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227</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228</a:t>
            </a:fld>
            <a:endParaRPr lang="en-US"/>
          </a:p>
        </p:txBody>
      </p:sp>
    </p:spTree>
    <p:extLst>
      <p:ext uri="{BB962C8B-B14F-4D97-AF65-F5344CB8AC3E}">
        <p14:creationId xmlns:p14="http://schemas.microsoft.com/office/powerpoint/2010/main" val="91690267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229</a:t>
            </a:fld>
            <a:endParaRPr lang="en-US"/>
          </a:p>
        </p:txBody>
      </p:sp>
    </p:spTree>
    <p:extLst>
      <p:ext uri="{BB962C8B-B14F-4D97-AF65-F5344CB8AC3E}">
        <p14:creationId xmlns:p14="http://schemas.microsoft.com/office/powerpoint/2010/main" val="61132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230</a:t>
            </a:fld>
            <a:endParaRPr lang="en-US"/>
          </a:p>
        </p:txBody>
      </p:sp>
    </p:spTree>
    <p:extLst>
      <p:ext uri="{BB962C8B-B14F-4D97-AF65-F5344CB8AC3E}">
        <p14:creationId xmlns:p14="http://schemas.microsoft.com/office/powerpoint/2010/main" val="221712824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231</a:t>
            </a:fld>
            <a:endParaRPr lang="en-US"/>
          </a:p>
        </p:txBody>
      </p:sp>
    </p:spTree>
    <p:extLst>
      <p:ext uri="{BB962C8B-B14F-4D97-AF65-F5344CB8AC3E}">
        <p14:creationId xmlns:p14="http://schemas.microsoft.com/office/powerpoint/2010/main" val="224319498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232</a:t>
            </a:fld>
            <a:endParaRPr lang="en-US"/>
          </a:p>
        </p:txBody>
      </p:sp>
    </p:spTree>
    <p:extLst>
      <p:ext uri="{BB962C8B-B14F-4D97-AF65-F5344CB8AC3E}">
        <p14:creationId xmlns:p14="http://schemas.microsoft.com/office/powerpoint/2010/main" val="318475298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233</a:t>
            </a:fld>
            <a:endParaRPr lang="en-US"/>
          </a:p>
        </p:txBody>
      </p:sp>
    </p:spTree>
    <p:extLst>
      <p:ext uri="{BB962C8B-B14F-4D97-AF65-F5344CB8AC3E}">
        <p14:creationId xmlns:p14="http://schemas.microsoft.com/office/powerpoint/2010/main" val="3172472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July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6401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61632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3004834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644522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933179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4155674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11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545083466"/>
              </p:ext>
            </p:extLst>
          </p:nvPr>
        </p:nvGraphicFramePr>
        <p:xfrm>
          <a:off x="152399" y="1828800"/>
          <a:ext cx="8839199" cy="45822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21 Jun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mn-cs"/>
                        </a:rPr>
                        <a:t>J</a:t>
                      </a:r>
                      <a:r>
                        <a:rPr lang="en-AU" sz="1600" b="0" kern="1200" dirty="0" err="1">
                          <a:solidFill>
                            <a:schemeClr val="accent2"/>
                          </a:solidFill>
                          <a:latin typeface="+mn-lt"/>
                          <a:ea typeface="+mn-ea"/>
                          <a:cs typeface="+mn-cs"/>
                        </a:rPr>
                        <a:t>ul</a:t>
                      </a:r>
                      <a:r>
                        <a:rPr lang="en-AU" sz="1600" b="0" kern="1200" dirty="0">
                          <a:solidFill>
                            <a:schemeClr val="accent2"/>
                          </a:solidFill>
                          <a:latin typeface="+mn-lt"/>
                          <a:ea typeface="+mn-ea"/>
                          <a:cs typeface="+mn-cs"/>
                        </a:rPr>
                        <a:t> 23</a:t>
                      </a:r>
                      <a:endParaRPr lang="en-AU" sz="1600" b="0" dirty="0">
                        <a:solidFill>
                          <a:schemeClr val="accent2"/>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Sep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47675878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a:t>Regular participants &amp; stakeholders</a:t>
            </a:r>
          </a:p>
          <a:p>
            <a:pPr lvl="1"/>
            <a:r>
              <a:rPr lang="en-AU"/>
              <a:t>Karen Randall</a:t>
            </a:r>
          </a:p>
          <a:p>
            <a:pPr lvl="1"/>
            <a:r>
              <a:rPr lang="en-AU"/>
              <a:t>Paul Congdon</a:t>
            </a:r>
          </a:p>
          <a:p>
            <a:pPr lvl="1"/>
            <a:r>
              <a:rPr lang="en-AU"/>
              <a:t>Glen Parsons (802.1 WG Chair)</a:t>
            </a:r>
          </a:p>
          <a:p>
            <a:pPr lvl="1"/>
            <a:r>
              <a:rPr lang="en-AU"/>
              <a:t>Mick Seaman</a:t>
            </a:r>
          </a:p>
          <a:p>
            <a:pPr lvl="1"/>
            <a:r>
              <a:rPr lang="en-AU"/>
              <a:t>Jessy </a:t>
            </a:r>
            <a:r>
              <a:rPr lang="en-AU" err="1"/>
              <a:t>Rouyer</a:t>
            </a:r>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421203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endParaRPr lang="en-AU" b="0"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41</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dirty="0">
                <a:effectLst/>
                <a:latin typeface="Arial" panose="020B0604020202020204" pitchFamily="34" charset="0"/>
                <a:ea typeface="Times New Roman" panose="02020603050405020304" pitchFamily="18" charset="0"/>
              </a:rPr>
              <a:t>IEEE 802.1Qcz is going out for an SA recirculation ballot, so it’s not quite ready for balloting</a:t>
            </a:r>
          </a:p>
          <a:p>
            <a:pPr lvl="2"/>
            <a:r>
              <a:rPr lang="en-GB" dirty="0">
                <a:latin typeface="Arial" panose="020B0604020202020204" pitchFamily="34" charset="0"/>
              </a:rPr>
              <a:t>(Jan 2023) </a:t>
            </a:r>
            <a:r>
              <a:rPr lang="en-US" dirty="0">
                <a:latin typeface="Arial" panose="020B0604020202020204" pitchFamily="34" charset="0"/>
              </a:rPr>
              <a:t>IEEE 802.1Qcz finished SA recirc ballot comment resolution</a:t>
            </a:r>
          </a:p>
          <a:p>
            <a:pPr lvl="2"/>
            <a:r>
              <a:rPr lang="en-US" dirty="0">
                <a:latin typeface="Arial" panose="020B0604020202020204" pitchFamily="34" charset="0"/>
              </a:rPr>
              <a:t>(Feb 2023) D2.7 generated after another recirc/comment resolution cycle</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42</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Will be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54689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Will be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390806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Will be published as ISO/IEC/IEEE 8802-1BA:2023</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3759266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Will be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5936037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p>
          <a:p>
            <a:pPr lvl="1"/>
            <a:r>
              <a:rPr lang="en-GB" dirty="0">
                <a:latin typeface="Arial" panose="020B0604020202020204" pitchFamily="34" charset="0"/>
              </a:rPr>
              <a:t>(Mar 2023) Motion for </a:t>
            </a:r>
            <a:r>
              <a:rPr lang="en-GB" dirty="0" err="1">
                <a:latin typeface="Arial" panose="020B0604020202020204" pitchFamily="34" charset="0"/>
              </a:rPr>
              <a:t>RevCom</a:t>
            </a:r>
            <a:r>
              <a:rPr lang="en-GB" dirty="0">
                <a:latin typeface="Arial" panose="020B0604020202020204" pitchFamily="34" charset="0"/>
              </a:rPr>
              <a:t> and publication expected. Motion passed to send for SC 6 adoption upon IEEE publication.</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195263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2"/>
                </a:solidFill>
              </a:rPr>
              <a:t>YANG Data Model for </a:t>
            </a:r>
            <a:r>
              <a:rPr lang="en-AU" sz="1600" err="1">
                <a:solidFill>
                  <a:schemeClr val="accent2"/>
                </a:solidFill>
              </a:rPr>
              <a:t>Ethertypes</a:t>
            </a:r>
            <a:br>
              <a:rPr lang="en-AU">
                <a:solidFill>
                  <a:schemeClr val="accent2"/>
                </a:solidFill>
              </a:rPr>
            </a:br>
            <a:r>
              <a:rPr lang="en-AU"/>
              <a:t>IEEE 802f was liaised for information in Feb 2023</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N17968</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738417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47175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2"/>
                </a:solidFill>
              </a:rPr>
              <a:t>Automatic Attachment to Provider Backbone Bridging (PBB) services</a:t>
            </a:r>
            <a:br>
              <a:rPr lang="en-US">
                <a:solidFill>
                  <a:schemeClr val="accent2"/>
                </a:solidFill>
              </a:rPr>
            </a:br>
            <a:r>
              <a:rPr lang="en-AU"/>
              <a:t>IEEE 802.1Qcj D2.0 was liaised for information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749762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will be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not yet</a:t>
            </a:r>
          </a:p>
          <a:p>
            <a:pPr lvl="1"/>
            <a:r>
              <a:rPr lang="en-AU" dirty="0">
                <a:latin typeface="+mj-lt"/>
              </a:rPr>
              <a:t>During March 2023 plenary, WG approved sending draft upon start of SA ballot.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05222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8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54395306"/>
              </p:ext>
            </p:extLst>
          </p:nvPr>
        </p:nvGraphicFramePr>
        <p:xfrm>
          <a:off x="152399" y="1524000"/>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kern="120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5885085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David Law (802.3 Chair)</a:t>
            </a:r>
          </a:p>
          <a:p>
            <a:pPr lvl="1"/>
            <a:r>
              <a:rPr lang="en-AU"/>
              <a:t>Adam Healey</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795304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latin typeface="+mj-lt"/>
              </a:rPr>
              <a:t>Pre-ballot had been scheduled for 27 April 2023, but was cancelled by SC 6 due to the discovery of negative </a:t>
            </a:r>
            <a:r>
              <a:rPr lang="en-AU" b="0" dirty="0" err="1">
                <a:latin typeface="+mj-lt"/>
              </a:rPr>
              <a:t>LoAs</a:t>
            </a:r>
            <a:r>
              <a:rPr lang="en-AU" b="0" dirty="0">
                <a:latin typeface="+mj-lt"/>
              </a:rPr>
              <a:t>.</a:t>
            </a:r>
          </a:p>
          <a:p>
            <a:pPr>
              <a:buFont typeface="Arial" panose="020B0604020202020204" pitchFamily="34" charset="0"/>
              <a:buChar char="•"/>
            </a:pPr>
            <a:r>
              <a:rPr lang="en-AU" b="0" dirty="0">
                <a:latin typeface="+mj-lt"/>
              </a:rPr>
              <a:t>SC 6 CM indicated this was done by him in consultation with ISO TPM</a:t>
            </a:r>
          </a:p>
          <a:p>
            <a:pPr>
              <a:buFont typeface="Arial" panose="020B0604020202020204" pitchFamily="34" charset="0"/>
              <a:buChar char="•"/>
            </a:pPr>
            <a:r>
              <a:rPr lang="en-AU" b="0" dirty="0">
                <a:latin typeface="+mj-lt"/>
              </a:rPr>
              <a:t>SC 6 did not (need to) make this decision</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8087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4123520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026828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0245611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3152534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00796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43128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3565199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34878495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13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93540609"/>
              </p:ext>
            </p:extLst>
          </p:nvPr>
        </p:nvGraphicFramePr>
        <p:xfrm>
          <a:off x="152399" y="2161466"/>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F0000"/>
                          </a:solidFill>
                          <a:latin typeface="+mn-lt"/>
                          <a:ea typeface="+mn-ea"/>
                          <a:cs typeface="Arial" panose="020B0604020202020204" pitchFamily="34" charset="0"/>
                        </a:rPr>
                        <a:t>Failed</a:t>
                      </a:r>
                      <a:endParaRPr lang="en-AU" sz="1600" b="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13 standards in the pipeline for adoption under the PSDO (continued)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6159965"/>
              </p:ext>
            </p:extLst>
          </p:nvPr>
        </p:nvGraphicFramePr>
        <p:xfrm>
          <a:off x="152399" y="2161466"/>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tx1"/>
                          </a:solidFill>
                          <a:latin typeface="+mj-lt"/>
                          <a:ea typeface="+mn-ea"/>
                          <a:cs typeface="Arial" panose="020B0604020202020204" pitchFamily="34" charset="0"/>
                        </a:rPr>
                        <a:t>Waiting</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algn="ctr"/>
                      <a:r>
                        <a:rPr lang="en-AU" sz="1600" b="0" kern="1200" dirty="0">
                          <a:solidFill>
                            <a:schemeClr val="tx1"/>
                          </a:solidFill>
                          <a:latin typeface="+mn-lt"/>
                          <a:ea typeface="+mn-ea"/>
                          <a:cs typeface="Arial" panose="020B0604020202020204" pitchFamily="34" charset="0"/>
                        </a:rPr>
                        <a:t>-</a:t>
                      </a:r>
                    </a:p>
                  </a:txBody>
                  <a:tcPr marL="115147" marR="115147"/>
                </a:tc>
                <a:extLst>
                  <a:ext uri="{0D108BD9-81ED-4DB2-BD59-A6C34878D82A}">
                    <a16:rowId xmlns:a16="http://schemas.microsoft.com/office/drawing/2014/main" val="1264221835"/>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822184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4850500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42078063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Enhanced Throughput for Operation in License-exempt Bands above 45 GHz</a:t>
            </a:r>
            <a:br>
              <a:rPr lang="en-US">
                <a:solidFill>
                  <a:schemeClr val="accent6"/>
                </a:solidFill>
              </a:rPr>
            </a:br>
            <a:r>
              <a:rPr lang="en-AU">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44752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2640005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94244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25978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14506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solidFill>
                  <a:srgbClr val="FF0000"/>
                </a:solidFill>
              </a:rPr>
              <a:t>Has it happened yet?</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1122610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0734299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7521455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5861090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9906632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145994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37703779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0333576"/>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392915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225186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endParaRPr lang="en-US"/>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6661224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Clint Powell</a:t>
            </a:r>
          </a:p>
          <a:p>
            <a:pPr lvl="1"/>
            <a:r>
              <a:rPr lang="en-AU"/>
              <a:t>Phil Beecher</a:t>
            </a:r>
          </a:p>
        </p:txBody>
      </p:sp>
      <p:sp>
        <p:nvSpPr>
          <p:cNvPr id="4" name="Footer Placeholder 3"/>
          <p:cNvSpPr>
            <a:spLocks noGrp="1"/>
          </p:cNvSpPr>
          <p:nvPr>
            <p:ph type="ftr" sz="quarter" idx="10"/>
          </p:nvPr>
        </p:nvSpPr>
        <p:spPr>
          <a:xfrm>
            <a:off x="8543860" y="6475413"/>
            <a:ext cx="65" cy="184666"/>
          </a:xfrm>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68028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endParaRPr lang="en-US"/>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8366647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2580874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5059860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waiting</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802.15.4y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11836860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4887865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244869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8885516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6954695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15606376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37103657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a:t>
            </a:r>
          </a:p>
          <a:p>
            <a:pPr lvl="2"/>
            <a:r>
              <a:rPr lang="en-US" dirty="0"/>
              <a:t>IEEE 802.15.3 is now on </a:t>
            </a:r>
            <a:r>
              <a:rPr lang="en-US" dirty="0" err="1"/>
              <a:t>RevCom</a:t>
            </a:r>
            <a:r>
              <a:rPr lang="en-US" dirty="0"/>
              <a:t> agenda for June 2023.</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4652629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8439480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27511148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12301126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Multi Gigabit/sec Optical Wireless Communication</a:t>
            </a:r>
            <a:br>
              <a:rPr lang="en-AU">
                <a:solidFill>
                  <a:schemeClr val="accent6"/>
                </a:solidFill>
              </a:rPr>
            </a:br>
            <a:r>
              <a:rPr lang="en-AU">
                <a:solidFill>
                  <a:schemeClr val="accent6"/>
                </a:solidFill>
              </a:rPr>
              <a:t>IEEE 802.15.13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9356556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endParaRPr lang="en-US"/>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155675598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24328</Words>
  <Application>Microsoft Macintosh PowerPoint</Application>
  <PresentationFormat>On-screen Show (4:3)</PresentationFormat>
  <Paragraphs>3335</Paragraphs>
  <Slides>233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233</vt:i4>
      </vt:variant>
    </vt:vector>
  </HeadingPairs>
  <TitlesOfParts>
    <vt:vector size="238" baseType="lpstr">
      <vt:lpstr>Arial</vt:lpstr>
      <vt:lpstr>Calibri</vt:lpstr>
      <vt:lpstr>Times New Roman</vt:lpstr>
      <vt:lpstr>802-11-Submission</vt:lpstr>
      <vt:lpstr>Acrobat Document</vt:lpstr>
      <vt:lpstr>IEEE 802 JTC1 Standing Committee July 2023 agenda (mixed mode)</vt:lpstr>
      <vt:lpstr>This document will be used to provide information for any IEEE 802 JTC1 SC meetings in July 2023</vt:lpstr>
      <vt:lpstr>Registration is not required for the IEEE 802 JTC1 SC session in July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11 July 2023 in the PM2 slot in Berlin</vt:lpstr>
      <vt:lpstr>The IEEE 802 JTC1 SC regular meeting has a high-level list of agenda items to be considered</vt:lpstr>
      <vt:lpstr>The IEEE 802 JTC1 SC will consider approving its agenda</vt:lpstr>
      <vt:lpstr>The IEEE 802 JTC1 SC will consider approval of the minutes of its May 2023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98 standards through the PSDO adoption process, with 42 in-process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802.1 WG has sent 46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11 standards in the pipeline for adoption under the PSDO</vt:lpstr>
      <vt:lpstr>IEEE 802.1 WG has a number of regular participants in IEEE 802 JTC1 SC activities</vt:lpstr>
      <vt:lpstr>Bridges &amp; Bridged Networks IEEE 802.1Q-REV-2022 passed 60-day pre-ballot </vt:lpstr>
      <vt:lpstr>Bridges &amp; Bridged Networks: Congestion Isolation IEEE 802.1Qcz was liaised for information in Aug 2020</vt:lpstr>
      <vt:lpstr>MAC Connectivity Discovery: YANG Data Model IEEE 802.1ABcu passed FDIS ballot in June 2023</vt:lpstr>
      <vt:lpstr>Support for Multi-frame Protocol Data Units IEEE 802.1ABdh passed FDIS ballot in June 2023</vt:lpstr>
      <vt:lpstr>Audio Video Bridging (AVB) Systems IEEE 802.1BA-Rev passed FDIS ballot in Mar 2023</vt:lpstr>
      <vt:lpstr>MAC Service Definition: Support for IEEE Std 802.15.3 IEEE 802.1ACct passed FDIS ballot in Mar 2023</vt:lpstr>
      <vt:lpstr>MAC Privacy Protection IEEE 802.1AEdk D2.1 liaised for information in Sep 2022</vt:lpstr>
      <vt:lpstr>YANG Data Model for Ethertypes IEEE 802f was liaised for information in Feb 2023 </vt:lpstr>
      <vt:lpstr>YANG Data Models for Scheduled Traffic, Frame Preemption, Per-Stream Filtering &amp; Policing IEEE 802.1Qcw D2.0 was liaised for information in Dec 2022</vt:lpstr>
      <vt:lpstr>Automatic Attachment to Provider Backbone Bridging (PBB) services IEEE 802.1Qcj D2.0 was liaised for information in Dec 2022</vt:lpstr>
      <vt:lpstr>Automatic Attachment to Provider Backbone Bridging (PBB) services IEEE 802.1CS-2020/Cor-1 will be liaised for information</vt:lpstr>
      <vt:lpstr>IEEE 802.3 has 8 standards in the pipeline for adoption under the PSDO process</vt:lpstr>
      <vt:lpstr>IEEE 802.3 WG has a number of regular participants in IEEE 802 JTC1 SC activities</vt:lpstr>
      <vt:lpstr>IEEE 802.3-REV was submitted into the PSDO process in Feb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IEEE 802.11 has 13 standards in the pipeline for adoption under the PSDO</vt:lpstr>
      <vt:lpstr>IEEE 802.11 has 13 standards in the pipeline for adoption under the PSDO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The ISO version of one IEEE 802.15 standard completed systematic review</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High data rate wireless multi-media networks There is no need to submit IEEE 802.15.3-2016 for ratification as an ISO/IEC/IEEE standard</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had a number of regular participants in IEEE 802 JTC1 SC activities</vt:lpstr>
      <vt:lpstr>IEEE 802.22 has no standard  in the pipeline for adoption under the PSDO</vt:lpstr>
      <vt:lpstr>IEEE 802.22 WG had a number of regular participants in IEEE 802 JTC1 SC activities</vt:lpstr>
      <vt:lpstr>SC 6 will have a plenary meeting in December 2023 in China</vt:lpstr>
      <vt:lpstr>The JTC1 SC chair will develop a liaison report for the SC 6 plenary meeting in December 2023</vt:lpstr>
      <vt:lpstr>Call for Convenor for JTC 1/SC 6/WG 1</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Various names have been added as IEEE liaisons to SC 6</vt:lpstr>
      <vt:lpstr>Various names have been added as IEEE experts to SC 6/WG 1</vt:lpstr>
      <vt:lpstr>Various people who often participate in IEEE 802 work have been added as NB experts to SC 6/WG 1</vt:lpstr>
      <vt:lpstr>Various names have been added as IEEE experts to SC 6/WG 7</vt:lpstr>
      <vt:lpstr>Various people who often participate in IEEE 802 work have been added as NB experts to SC 6/WG 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2023-07-06T23:31:45Z</dcterms:modified>
</cp:coreProperties>
</file>