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omments/comment1.xml" ContentType="application/vnd.openxmlformats-officedocument.presentationml.comment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7"/>
  </p:notesMasterIdLst>
  <p:handoutMasterIdLst>
    <p:handoutMasterId r:id="rId108"/>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160" r:id="rId19"/>
    <p:sldId id="1204" r:id="rId20"/>
    <p:sldId id="1235" r:id="rId21"/>
    <p:sldId id="1236" r:id="rId22"/>
    <p:sldId id="1249" r:id="rId23"/>
    <p:sldId id="1260" r:id="rId24"/>
    <p:sldId id="1261" r:id="rId25"/>
    <p:sldId id="1066" r:id="rId26"/>
    <p:sldId id="933" r:id="rId27"/>
    <p:sldId id="877" r:id="rId28"/>
    <p:sldId id="1081" r:id="rId29"/>
    <p:sldId id="897" r:id="rId30"/>
    <p:sldId id="1201" r:id="rId31"/>
    <p:sldId id="1202" r:id="rId32"/>
    <p:sldId id="905" r:id="rId33"/>
    <p:sldId id="1163" r:id="rId34"/>
    <p:sldId id="1164" r:id="rId35"/>
    <p:sldId id="1165" r:id="rId36"/>
    <p:sldId id="1166" r:id="rId37"/>
    <p:sldId id="1205" r:id="rId38"/>
    <p:sldId id="1206" r:id="rId39"/>
    <p:sldId id="1207" r:id="rId40"/>
    <p:sldId id="1208" r:id="rId41"/>
    <p:sldId id="1209" r:id="rId42"/>
    <p:sldId id="1210" r:id="rId43"/>
    <p:sldId id="1211" r:id="rId44"/>
    <p:sldId id="1212" r:id="rId45"/>
    <p:sldId id="1213" r:id="rId46"/>
    <p:sldId id="1214" r:id="rId47"/>
    <p:sldId id="1215" r:id="rId48"/>
    <p:sldId id="1216" r:id="rId49"/>
    <p:sldId id="1217" r:id="rId50"/>
    <p:sldId id="1218" r:id="rId51"/>
    <p:sldId id="1219" r:id="rId52"/>
    <p:sldId id="1220" r:id="rId53"/>
    <p:sldId id="1221" r:id="rId54"/>
    <p:sldId id="1222" r:id="rId55"/>
    <p:sldId id="1223" r:id="rId56"/>
    <p:sldId id="1224" r:id="rId57"/>
    <p:sldId id="1225" r:id="rId58"/>
    <p:sldId id="1226" r:id="rId59"/>
    <p:sldId id="1227" r:id="rId60"/>
    <p:sldId id="1228" r:id="rId61"/>
    <p:sldId id="1229" r:id="rId62"/>
    <p:sldId id="1230" r:id="rId63"/>
    <p:sldId id="1232" r:id="rId64"/>
    <p:sldId id="1233" r:id="rId65"/>
    <p:sldId id="1234" r:id="rId66"/>
    <p:sldId id="1237" r:id="rId67"/>
    <p:sldId id="1238" r:id="rId68"/>
    <p:sldId id="1239" r:id="rId69"/>
    <p:sldId id="1240" r:id="rId70"/>
    <p:sldId id="1241" r:id="rId71"/>
    <p:sldId id="1242" r:id="rId72"/>
    <p:sldId id="1243" r:id="rId73"/>
    <p:sldId id="1244" r:id="rId74"/>
    <p:sldId id="1245" r:id="rId75"/>
    <p:sldId id="1246" r:id="rId76"/>
    <p:sldId id="1247" r:id="rId77"/>
    <p:sldId id="1248" r:id="rId78"/>
    <p:sldId id="1259" r:id="rId79"/>
    <p:sldId id="1251" r:id="rId80"/>
    <p:sldId id="1252" r:id="rId81"/>
    <p:sldId id="1253" r:id="rId82"/>
    <p:sldId id="1255" r:id="rId83"/>
    <p:sldId id="1256" r:id="rId84"/>
    <p:sldId id="1257" r:id="rId85"/>
    <p:sldId id="1258" r:id="rId86"/>
    <p:sldId id="1270" r:id="rId87"/>
    <p:sldId id="1271" r:id="rId88"/>
    <p:sldId id="1272" r:id="rId89"/>
    <p:sldId id="1273" r:id="rId90"/>
    <p:sldId id="1274" r:id="rId91"/>
    <p:sldId id="1275" r:id="rId92"/>
    <p:sldId id="1276" r:id="rId93"/>
    <p:sldId id="1277" r:id="rId94"/>
    <p:sldId id="1278" r:id="rId95"/>
    <p:sldId id="1279" r:id="rId96"/>
    <p:sldId id="1280" r:id="rId97"/>
    <p:sldId id="1281" r:id="rId98"/>
    <p:sldId id="1282" r:id="rId99"/>
    <p:sldId id="1283" r:id="rId100"/>
    <p:sldId id="1284" r:id="rId101"/>
    <p:sldId id="1287" r:id="rId102"/>
    <p:sldId id="1285" r:id="rId103"/>
    <p:sldId id="1286" r:id="rId104"/>
    <p:sldId id="842" r:id="rId105"/>
    <p:sldId id="1024" r:id="rId10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37" autoAdjust="0"/>
    <p:restoredTop sz="93213" autoAdjust="0"/>
  </p:normalViewPr>
  <p:slideViewPr>
    <p:cSldViewPr>
      <p:cViewPr varScale="1">
        <p:scale>
          <a:sx n="91" d="100"/>
          <a:sy n="91" d="100"/>
        </p:scale>
        <p:origin x="197"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notesMaster" Target="notesMasters/notesMaster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handoutMaster" Target="handoutMasters/handoutMaster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commentAuthors" Target="commentAuthor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682</c:v>
                </c:pt>
                <c:pt idx="1">
                  <c:v>27</c:v>
                </c:pt>
                <c:pt idx="2">
                  <c:v>436</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699000480"/>
        <c:axId val="-699002112"/>
      </c:barChart>
      <c:catAx>
        <c:axId val="-6990004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699002112"/>
        <c:crosses val="autoZero"/>
        <c:auto val="1"/>
        <c:lblAlgn val="ctr"/>
        <c:lblOffset val="100"/>
        <c:noMultiLvlLbl val="0"/>
      </c:catAx>
      <c:valAx>
        <c:axId val="-69900211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9900048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2337206"/>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128995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29174696"/>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33236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4084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3286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63497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111352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52324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7297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8242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31028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871487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72269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43151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24256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645434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3872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414037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831009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41444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02537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698790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80472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689274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524564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905426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266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997462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871751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431212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93846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780351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648168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964205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14550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404610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161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239193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191977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454692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871370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5211030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433490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777695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23209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9341039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5497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724564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915903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672553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5568830"/>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9413478"/>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50821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56647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8002481"/>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12499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71083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9501993"/>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44574"/>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27214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15832212"/>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66997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978826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3256827"/>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4587906"/>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8783724"/>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038836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054324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6907254"/>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9559956"/>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1494596"/>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7063799"/>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909698"/>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7023175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9629398"/>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808120"/>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162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33713" y="304027"/>
            <a:ext cx="35010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802.11-23/0957r14</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0900-00-00bf-ieee-802-11bf-may-2023-interim-meeting-minutes.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hyperlink" Target="https://mentor.ieee.org/802.11/dcn/23/11-23-1210-01-00bf-ieee-802-11bf-july-2023-ad-hoc-meeting-minutes.docx" TargetMode="External"/><Relationship Id="rId4" Type="http://schemas.openxmlformats.org/officeDocument/2006/relationships/hyperlink" Target="https://mentor.ieee.org/802.11/dcn/23/11-23-0922-10-00bf-ieee-802-11bf-teleconference-minutes-may-july-2023.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Plenary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2023-07-01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smtClean="0"/>
              <a:t>as </a:t>
            </a:r>
            <a:r>
              <a:rPr lang="en-US" altLang="zh-CN" sz="1600" dirty="0"/>
              <a:t>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97843154"/>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a:t>
            </a:r>
            <a:r>
              <a:rPr lang="en-US" altLang="zh-CN" sz="1800" b="1" kern="0" dirty="0"/>
              <a:t>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67643149"/>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407: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a:t>
            </a:r>
            <a:r>
              <a:rPr lang="en-US" altLang="zh-CN" dirty="0" smtClean="0"/>
              <a:t>1675, 2038, 1660</a:t>
            </a:r>
            <a:endParaRPr lang="en-US" altLang="zh-CN" dirty="0"/>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a:t>
            </a:r>
            <a:r>
              <a:rPr lang="en-GB" altLang="zh-CN" dirty="0"/>
              <a:t>Pu Perry Wang,  </a:t>
            </a:r>
            <a:r>
              <a:rPr lang="en-GB" altLang="zh-CN" dirty="0"/>
              <a:t>Seconded: </a:t>
            </a:r>
            <a:r>
              <a:rPr lang="en-GB" altLang="zh-CN" dirty="0"/>
              <a:t>Alecsander Eitan, </a:t>
            </a:r>
            <a:endParaRPr lang="en-GB" altLang="zh-CN" dirty="0"/>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2312108254"/>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a:t>
            </a:r>
            <a:r>
              <a:rPr lang="en-US" altLang="zh-CN" sz="2000" dirty="0" smtClean="0"/>
              <a:t>11-23/0314r21,</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mentor.ieee.org/802.11/dcn/23/11-23-0314-21-00bf-lb272-comments-and-approved-resolutions.xlsx</a:t>
            </a:r>
            <a:endParaRPr lang="en-US" altLang="zh-CN" sz="2000" dirty="0" smtClean="0"/>
          </a:p>
          <a:p>
            <a:pPr algn="just"/>
            <a:r>
              <a:rPr lang="en-US" altLang="zh-CN" sz="2000" dirty="0" smtClean="0"/>
              <a:t>Instruct the editor to prepare P802.11bf D2.0 incorporating these resolutions and,</a:t>
            </a:r>
          </a:p>
          <a:p>
            <a:pPr algn="just"/>
            <a:r>
              <a:rPr lang="en-US" altLang="zh-CN" sz="2000" dirty="0" smtClean="0"/>
              <a:t>Approve </a:t>
            </a:r>
            <a:r>
              <a:rPr lang="en-US" altLang="zh-CN" sz="2000" dirty="0"/>
              <a:t>a </a:t>
            </a:r>
            <a:r>
              <a:rPr lang="en-US" altLang="zh-CN" sz="2000" dirty="0" smtClean="0"/>
              <a:t>20 </a:t>
            </a:r>
            <a:r>
              <a:rPr lang="en-US" altLang="zh-CN" sz="2000" dirty="0"/>
              <a:t>day Working Group Recirculation Ballot asking the question “Should P802.11bf D2.0 be forwarded to SA Ballot?”</a:t>
            </a:r>
          </a:p>
          <a:p>
            <a:endParaRPr lang="zh-CN" altLang="zh-CN" sz="2000" dirty="0"/>
          </a:p>
          <a:p>
            <a:pPr lvl="0"/>
            <a:r>
              <a:rPr lang="en-GB" altLang="zh-CN" sz="2000" dirty="0"/>
              <a:t>Moved: </a:t>
            </a:r>
            <a:r>
              <a:rPr lang="en-GB" altLang="zh-CN" sz="2000" dirty="0"/>
              <a:t>Alecsander Eitan    </a:t>
            </a:r>
            <a:r>
              <a:rPr lang="en-GB" altLang="zh-CN" sz="2000" dirty="0" smtClean="0"/>
              <a:t>,  </a:t>
            </a:r>
            <a:r>
              <a:rPr lang="en-GB" altLang="zh-CN" sz="2000" dirty="0"/>
              <a:t>Seconded</a:t>
            </a:r>
            <a:r>
              <a:rPr lang="en-GB" altLang="zh-CN" sz="2000" dirty="0" smtClean="0"/>
              <a:t>: </a:t>
            </a:r>
            <a:r>
              <a:rPr lang="en-GB" altLang="zh-CN" sz="2000" dirty="0"/>
              <a:t>Dongguk Lim  </a:t>
            </a:r>
            <a:endParaRPr lang="en-GB" altLang="zh-CN" sz="2000" dirty="0"/>
          </a:p>
          <a:p>
            <a:r>
              <a:rPr lang="en-US" altLang="zh-CN" sz="2000" kern="0" dirty="0"/>
              <a:t>Preliminary Result: (   </a:t>
            </a:r>
            <a:r>
              <a:rPr lang="en-US" altLang="zh-CN" sz="2000" kern="0" dirty="0" smtClean="0"/>
              <a:t>18 </a:t>
            </a:r>
            <a:r>
              <a:rPr lang="en-US" altLang="zh-CN" sz="2000" kern="0" dirty="0" smtClean="0"/>
              <a:t>Y</a:t>
            </a:r>
            <a:r>
              <a:rPr lang="en-US" altLang="zh-CN" sz="2000" kern="0" dirty="0"/>
              <a:t>/  </a:t>
            </a:r>
            <a:r>
              <a:rPr lang="en-US" altLang="zh-CN" sz="2000" kern="0" dirty="0" smtClean="0"/>
              <a:t>0 </a:t>
            </a:r>
            <a:r>
              <a:rPr lang="en-US" altLang="zh-CN" sz="2000" kern="0" dirty="0" smtClean="0"/>
              <a:t>N</a:t>
            </a:r>
            <a:r>
              <a:rPr lang="en-US" altLang="zh-CN" sz="2000" kern="0" dirty="0"/>
              <a:t>/  </a:t>
            </a:r>
            <a:r>
              <a:rPr lang="en-US" altLang="zh-CN" sz="2000" kern="0" dirty="0" smtClean="0"/>
              <a:t>1 </a:t>
            </a:r>
            <a:r>
              <a:rPr lang="en-US" altLang="zh-CN" sz="2000" kern="0" dirty="0" smtClean="0"/>
              <a:t>A</a:t>
            </a:r>
            <a:r>
              <a:rPr lang="en-US" altLang="zh-CN" sz="2000" kern="0" dirty="0"/>
              <a:t>)</a:t>
            </a:r>
          </a:p>
          <a:p>
            <a:pPr lvl="0"/>
            <a:r>
              <a:rPr lang="en-GB" altLang="zh-CN" sz="2000" dirty="0" smtClean="0"/>
              <a:t>Result</a:t>
            </a:r>
            <a:r>
              <a:rPr lang="en-US" altLang="zh-CN" sz="2000" kern="0" dirty="0" smtClean="0"/>
              <a:t>*</a:t>
            </a:r>
            <a:r>
              <a:rPr lang="en-GB" altLang="zh-CN" sz="2000" dirty="0" smtClean="0"/>
              <a:t>: </a:t>
            </a:r>
            <a:r>
              <a:rPr lang="en-US" altLang="zh-CN" sz="2000" dirty="0">
                <a:highlight>
                  <a:srgbClr val="00FF00"/>
                </a:highlight>
              </a:rPr>
              <a:t>Motion Passes</a:t>
            </a:r>
            <a:r>
              <a:rPr lang="en-GB" altLang="zh-CN" sz="2000" dirty="0" smtClean="0"/>
              <a:t> (</a:t>
            </a:r>
            <a:r>
              <a:rPr lang="en-US" altLang="zh-CN" sz="2000" kern="0" dirty="0" smtClean="0"/>
              <a:t>18</a:t>
            </a:r>
            <a:r>
              <a:rPr lang="en-GB" altLang="zh-CN" sz="2000" dirty="0" smtClean="0"/>
              <a:t>y- 0n- 1a</a:t>
            </a:r>
            <a:r>
              <a:rPr lang="en-GB" altLang="zh-CN" sz="2000" dirty="0" smtClean="0"/>
              <a:t>)</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9719867"/>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270823520"/>
              </p:ext>
            </p:extLst>
          </p:nvPr>
        </p:nvGraphicFramePr>
        <p:xfrm>
          <a:off x="3429000" y="1600200"/>
          <a:ext cx="8305801" cy="52384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200" kern="1200" dirty="0" smtClean="0">
                          <a:solidFill>
                            <a:srgbClr val="00B050"/>
                          </a:solidFill>
                          <a:latin typeface="+mn-lt"/>
                          <a:ea typeface="+mn-ea"/>
                          <a:cs typeface="+mn-cs"/>
                        </a:rPr>
                        <a:t>23/</a:t>
                      </a:r>
                      <a:r>
                        <a:rPr lang="pt-BR" altLang="zh-CN" sz="1200" kern="1200" dirty="0" smtClean="0">
                          <a:solidFill>
                            <a:srgbClr val="00B050"/>
                          </a:solidFill>
                          <a:latin typeface="+mn-lt"/>
                          <a:ea typeface="+mn-ea"/>
                          <a:cs typeface="+mn-cs"/>
                        </a:rPr>
                        <a:t>1223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Dibakar Das (intel)</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CR for Misc CIDs (12 CIDs),</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30 mins</a:t>
                      </a:r>
                      <a:endParaRPr lang="zh-CN" altLang="zh-CN" sz="1200" kern="1200" dirty="0" smtClean="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23/1107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Zinan Lin (InterDigital)</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LB272 CR for CID 1793</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OST CIDs (11.55.1.1 Overview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Reporting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2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23/1042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LB272_reporting_cid_resolution_part3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45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a:spcAft>
                          <a:spcPts val="0"/>
                        </a:spcAft>
                      </a:pPr>
                      <a:r>
                        <a:rPr lang="en-US" sz="1200" kern="1200" dirty="0">
                          <a:solidFill>
                            <a:srgbClr val="0000FF"/>
                          </a:solidFill>
                          <a:latin typeface="+mn-lt"/>
                          <a:ea typeface="+mn-ea"/>
                          <a:cs typeface="+mn-cs"/>
                        </a:rPr>
                        <a:t>23/1197</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LB272 CR for CID 1689</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15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346-373</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212912746"/>
              </p:ext>
            </p:extLst>
          </p:nvPr>
        </p:nvGraphicFramePr>
        <p:xfrm>
          <a:off x="3429000" y="1600200"/>
          <a:ext cx="8305801" cy="396264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CIDs (11.55.1.1 Overview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Reporting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Instance -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LB272_reporting_cid_resolution_part3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rgbClr val="00B050"/>
                          </a:solidFill>
                          <a:latin typeface="+mn-lt"/>
                          <a:ea typeface="+mn-ea"/>
                          <a:cs typeface="+mn-cs"/>
                        </a:rPr>
                        <a:t>23/1197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 1689</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chemeClr val="tx1"/>
                          </a:solidFill>
                          <a:latin typeface="+mn-lt"/>
                          <a:ea typeface="+mn-ea"/>
                          <a:cs typeface="+mn-cs"/>
                        </a:rPr>
                        <a:t>lb272 cid 1673 utilizing legacy sta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23/1222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4123751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904438552"/>
              </p:ext>
            </p:extLst>
          </p:nvPr>
        </p:nvGraphicFramePr>
        <p:xfrm>
          <a:off x="3429000" y="1600200"/>
          <a:ext cx="8305801" cy="261499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SBP comments resolution Part 2, </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10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23/1178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69351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11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742973191"/>
              </p:ext>
            </p:extLst>
          </p:nvPr>
        </p:nvGraphicFramePr>
        <p:xfrm>
          <a:off x="3429000" y="1600200"/>
          <a:ext cx="8305801" cy="414577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rgbClr val="00B050"/>
                          </a:solidFill>
                          <a:latin typeface="+mn-lt"/>
                          <a:ea typeface="+mn-ea"/>
                          <a:cs typeface="+mn-cs"/>
                        </a:rPr>
                        <a:t>lb272 cid 1673 utilizing legacy sta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23/1219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23/1222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166776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11 (</a:t>
            </a:r>
            <a:r>
              <a:rPr lang="en-US" altLang="zh-CN" sz="3200" dirty="0" smtClean="0">
                <a:solidFill>
                  <a:srgbClr val="0000FF"/>
                </a:solidFill>
                <a:cs typeface="Times New Roman" panose="02020603050405020304" pitchFamily="18" charset="0"/>
              </a:rPr>
              <a:t>P</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r>
              <a:rPr lang="en-US" altLang="zh-CN" sz="1400" dirty="0"/>
              <a:t>Motion (</a:t>
            </a:r>
            <a:r>
              <a:rPr lang="en-US" altLang="zh-CN" sz="1400" dirty="0" smtClean="0">
                <a:solidFill>
                  <a:srgbClr val="0000FF"/>
                </a:solidFill>
              </a:rPr>
              <a:t>374-384</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549329457"/>
              </p:ext>
            </p:extLst>
          </p:nvPr>
        </p:nvGraphicFramePr>
        <p:xfrm>
          <a:off x="3429000" y="1600200"/>
          <a:ext cx="8305801" cy="370816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23/1172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Rui Du (Huawei)</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comments DMG comment 2063 resolution</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15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rgbClr val="00B050"/>
                          </a:solidFill>
                          <a:latin typeface="+mn-lt"/>
                          <a:ea typeface="+mn-ea"/>
                          <a:cs typeface="+mn-cs"/>
                        </a:rPr>
                        <a:t>23/1243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CIDs on TF Sounding Phase - Part 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376854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12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895132647"/>
              </p:ext>
            </p:extLst>
          </p:nvPr>
        </p:nvGraphicFramePr>
        <p:xfrm>
          <a:off x="3429000" y="1600200"/>
          <a:ext cx="8305801" cy="480109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200" kern="1200" dirty="0" smtClean="0">
                          <a:solidFill>
                            <a:schemeClr val="tx1"/>
                          </a:solidFill>
                          <a:latin typeface="+mn-lt"/>
                          <a:ea typeface="+mn-ea"/>
                          <a:cs typeface="+mn-cs"/>
                        </a:rPr>
                        <a:t>23/0896</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Pu (Perry) Wang (MERL)</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LB272 DMG Sensing Instance CIDs: Part 2</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23/1243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CIDs on TF Sounding Phase - Part 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23/1265</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 2036</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 2241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23/1222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Zhuqing</a:t>
                      </a:r>
                      <a:r>
                        <a:rPr lang="en-US" altLang="zh-CN" sz="1200" kern="1200" dirty="0" smtClean="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23/1172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Rui Du (Huawei)</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comments DMG comment 2063 resolution</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15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23/1249r0 </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Ning Gao(OPPO) </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LB 272 CR for CIDs on DMG SR2SR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30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CID 2202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to CID1764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1757148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12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r>
              <a:rPr lang="en-US" altLang="zh-CN" sz="1400" dirty="0"/>
              <a:t>Motion (</a:t>
            </a:r>
            <a:r>
              <a:rPr lang="en-US" altLang="zh-CN" sz="1400" dirty="0" smtClean="0">
                <a:solidFill>
                  <a:srgbClr val="0000FF"/>
                </a:solidFill>
              </a:rPr>
              <a:t>385-391</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077453591"/>
              </p:ext>
            </p:extLst>
          </p:nvPr>
        </p:nvGraphicFramePr>
        <p:xfrm>
          <a:off x="3429000" y="1600200"/>
          <a:ext cx="8305801" cy="352528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200" kern="1200" dirty="0" smtClean="0">
                          <a:solidFill>
                            <a:schemeClr val="tx1"/>
                          </a:solidFill>
                          <a:latin typeface="+mn-lt"/>
                          <a:ea typeface="+mn-ea"/>
                          <a:cs typeface="+mn-cs"/>
                        </a:rPr>
                        <a:t>23/0896</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Pu (Perry) Wang (MERL)</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LB272 DMG Sensing Instance CIDs: Part 2</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23/1222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23/1128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DMG comment 2103 resolution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23/1172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DMG comment 2063 resolution</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15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23/1249 </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Ning Gao(OPPO) </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LB 272 CR for CIDs on DMG SR2SR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30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CID 2202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23/1247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to CID1764</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887538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13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181900683"/>
              </p:ext>
            </p:extLst>
          </p:nvPr>
        </p:nvGraphicFramePr>
        <p:xfrm>
          <a:off x="3429000" y="1600200"/>
          <a:ext cx="8305801" cy="265055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a:spcAft>
                          <a:spcPts val="0"/>
                        </a:spcAft>
                      </a:pPr>
                      <a:r>
                        <a:rPr lang="en-US" altLang="zh-CN" sz="1200" kern="1200" dirty="0" smtClean="0">
                          <a:solidFill>
                            <a:srgbClr val="00B050"/>
                          </a:solidFill>
                          <a:latin typeface="+mn-lt"/>
                          <a:ea typeface="+mn-ea"/>
                          <a:cs typeface="+mn-cs"/>
                        </a:rPr>
                        <a:t>23/0896</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Pu (Perry) Wang (MERL)</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LB272 DMG Sensing Instance CIDs: Part 2</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23/1249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Ning Gao(OPPO) </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LB 272 CR for CIDs on DMG SR2SR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10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to CID1764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23/1084r2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 2088 2219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23/1171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bug fix for SBP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77093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13</a:t>
            </a:r>
            <a:r>
              <a:rPr lang="en-US" altLang="en-US" sz="3200" dirty="0" smtClean="0">
                <a:solidFill>
                  <a:srgbClr val="0000FF"/>
                </a:solidFill>
                <a:cs typeface="Times New Roman" panose="02020603050405020304" pitchFamily="18" charset="0"/>
              </a:rPr>
              <a:t>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392-404 + 2</a:t>
            </a:r>
            <a:r>
              <a:rPr lang="en-US" altLang="zh-CN" sz="1600" dirty="0">
                <a:solidFill>
                  <a:srgbClr val="0000FF"/>
                </a:solidFill>
              </a:rPr>
              <a:t>?</a:t>
            </a:r>
            <a:r>
              <a:rPr lang="en-US" altLang="zh-CN" sz="1600" dirty="0" smtClean="0"/>
              <a:t>)</a:t>
            </a:r>
            <a:endParaRPr lang="en-US" altLang="en-US" sz="1600" dirty="0" smtClean="0"/>
          </a:p>
          <a:p>
            <a:pPr algn="just"/>
            <a:r>
              <a:rPr lang="en-US" altLang="zh-CN" sz="1600" dirty="0">
                <a:solidFill>
                  <a:srgbClr val="0000FF"/>
                </a:solidFill>
              </a:rPr>
              <a:t>TG Motion: closing the remaining CIDs for LB 272</a:t>
            </a:r>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3387074457"/>
              </p:ext>
            </p:extLst>
          </p:nvPr>
        </p:nvGraphicFramePr>
        <p:xfrm>
          <a:off x="3429000" y="1600200"/>
          <a:ext cx="8305801" cy="286923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a:spcAft>
                          <a:spcPts val="0"/>
                        </a:spcAft>
                      </a:pPr>
                      <a:r>
                        <a:rPr lang="en-US" altLang="zh-CN" sz="1200" kern="1200" dirty="0" smtClean="0">
                          <a:solidFill>
                            <a:srgbClr val="00B050"/>
                          </a:solidFill>
                          <a:latin typeface="+mn-lt"/>
                          <a:ea typeface="+mn-ea"/>
                          <a:cs typeface="+mn-cs"/>
                        </a:rPr>
                        <a:t>23/1289</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Pu (Perry) Wang (MERL)</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LB272 DMG Sensing Instance CIDs: Part 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May </a:t>
            </a:r>
            <a:r>
              <a:rPr lang="en-US" altLang="zh-CN" sz="1600" dirty="0" smtClean="0"/>
              <a:t>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mentor.ieee.org/802.11/dcn/23/11-23-0900-00-00bf-ieee-802-11bf-may-2023-interim-meeting-minutes.docx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May </a:t>
            </a:r>
            <a:r>
              <a:rPr lang="en-US" altLang="zh-CN" sz="1600" dirty="0"/>
              <a:t>- </a:t>
            </a:r>
            <a:r>
              <a:rPr lang="en-US" altLang="zh-CN" sz="1600" dirty="0" smtClean="0"/>
              <a:t>July: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mentor.ieee.org/802.11/dcn/23/11-23-0922-10-00bf-ieee-802-11bf-teleconference-minutes-may-july-2023.docx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Ad-hoc </a:t>
            </a:r>
            <a:r>
              <a:rPr lang="en-US" altLang="zh-CN" sz="1600" dirty="0"/>
              <a:t>meeting in Lund, Sweden, July 2023</a:t>
            </a:r>
          </a:p>
          <a:p>
            <a:pPr marL="457200" lvl="1" indent="0" algn="just">
              <a:buNone/>
            </a:pPr>
            <a:r>
              <a:rPr lang="en-US" altLang="zh-CN" sz="1600" dirty="0" smtClean="0"/>
              <a:t>	</a:t>
            </a:r>
            <a:r>
              <a:rPr lang="en-US" altLang="zh-CN" sz="1600" dirty="0">
                <a:hlinkClick r:id="rId5"/>
              </a:rPr>
              <a:t>https://</a:t>
            </a:r>
            <a:r>
              <a:rPr lang="en-US" altLang="zh-CN" sz="1600" dirty="0" smtClean="0">
                <a:hlinkClick r:id="rId5"/>
              </a:rPr>
              <a:t>mentor.ieee.org/802.11/dcn/23/11-23-1210-01-00bf-ieee-802-11bf-july-2023-ad-hoc-meeting-minutes.docx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 Claudio da Silva</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(Monday PM 2), 	 	16:00-18:00 Berlin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July 11    (Tuesday PM 1),		13:30-15:30 Berlin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 12    (Wednesday AM 2),		10:30-12:30 Berlin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dirty="0">
                <a:solidFill>
                  <a:srgbClr val="0070C0"/>
                </a:solidFill>
                <a:cs typeface="Times New Roman" panose="02020603050405020304" pitchFamily="18" charset="0"/>
              </a:rPr>
              <a:t> 13    (Thursday PM 2),		</a:t>
            </a:r>
            <a:r>
              <a:rPr lang="en-US" altLang="zh-CN" dirty="0">
                <a:solidFill>
                  <a:srgbClr val="0070C0"/>
                </a:solidFill>
                <a:ea typeface="宋体" panose="02010600030101010101" pitchFamily="2" charset="-122"/>
              </a:rPr>
              <a:t>16:00-18:00</a:t>
            </a:r>
            <a:r>
              <a:rPr lang="en-US" altLang="zh-CN" dirty="0">
                <a:solidFill>
                  <a:srgbClr val="0070C0"/>
                </a:solidFill>
                <a:cs typeface="Times New Roman" panose="02020603050405020304" pitchFamily="18" charset="0"/>
              </a:rPr>
              <a:t> Berlin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36355685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FF0000"/>
                </a:solidFill>
                <a:cs typeface="Times New Roman" panose="02020603050405020304" pitchFamily="18" charset="0"/>
              </a:rPr>
              <a:t>July 	18	(Tuesday),	10</a:t>
            </a:r>
            <a:r>
              <a:rPr lang="zh-CN" altLang="en-US" sz="1100" strike="sngStrike" dirty="0">
                <a:solidFill>
                  <a:srgbClr val="FF0000"/>
                </a:solidFill>
                <a:cs typeface="Times New Roman" panose="02020603050405020304" pitchFamily="18" charset="0"/>
              </a:rPr>
              <a:t>：</a:t>
            </a:r>
            <a:r>
              <a:rPr lang="en-US" altLang="zh-CN" sz="1100" strike="sngStrike" dirty="0">
                <a:solidFill>
                  <a:srgbClr val="FF000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FF0000"/>
                </a:solidFill>
                <a:cs typeface="Times New Roman" panose="02020603050405020304" pitchFamily="18" charset="0"/>
              </a:rPr>
              <a:t>July 	20	(Thursday),	23</a:t>
            </a:r>
            <a:r>
              <a:rPr lang="zh-CN" altLang="en-US" sz="1100" strike="sngStrike" dirty="0">
                <a:solidFill>
                  <a:srgbClr val="FF0000"/>
                </a:solidFill>
                <a:cs typeface="Times New Roman" panose="02020603050405020304" pitchFamily="18" charset="0"/>
              </a:rPr>
              <a:t>：</a:t>
            </a:r>
            <a:r>
              <a:rPr lang="en-US" altLang="zh-CN" sz="1100" strike="sngStrike" dirty="0">
                <a:solidFill>
                  <a:srgbClr val="FF000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FF0000"/>
                </a:solidFill>
                <a:cs typeface="Times New Roman" panose="02020603050405020304" pitchFamily="18" charset="0"/>
              </a:rPr>
              <a:t>July 	24	(Monday),	10</a:t>
            </a:r>
            <a:r>
              <a:rPr lang="zh-CN" altLang="en-US" sz="1100" strike="sngStrike" dirty="0">
                <a:solidFill>
                  <a:srgbClr val="FF0000"/>
                </a:solidFill>
                <a:cs typeface="Times New Roman" panose="02020603050405020304" pitchFamily="18" charset="0"/>
              </a:rPr>
              <a:t>：</a:t>
            </a:r>
            <a:r>
              <a:rPr lang="en-US" altLang="zh-CN" sz="1100" strike="sngStrike" dirty="0">
                <a:solidFill>
                  <a:srgbClr val="FF000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FF0000"/>
                </a:solidFill>
                <a:cs typeface="Times New Roman" panose="02020603050405020304" pitchFamily="18" charset="0"/>
              </a:rPr>
              <a:t>July 	25	(Tuesday),	10</a:t>
            </a:r>
            <a:r>
              <a:rPr lang="zh-CN" altLang="en-US" sz="1100" strike="sngStrike" dirty="0">
                <a:solidFill>
                  <a:srgbClr val="FF0000"/>
                </a:solidFill>
                <a:cs typeface="Times New Roman" panose="02020603050405020304" pitchFamily="18" charset="0"/>
              </a:rPr>
              <a:t>：</a:t>
            </a:r>
            <a:r>
              <a:rPr lang="en-US" altLang="zh-CN" sz="1100" strike="sngStrike" dirty="0">
                <a:solidFill>
                  <a:srgbClr val="FF000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FF0000"/>
                </a:solidFill>
                <a:cs typeface="Times New Roman" panose="02020603050405020304" pitchFamily="18" charset="0"/>
              </a:rPr>
              <a:t>July 	31	(Monday),	10</a:t>
            </a:r>
            <a:r>
              <a:rPr lang="zh-CN" altLang="en-US" sz="1100" strike="sngStrike" dirty="0">
                <a:solidFill>
                  <a:srgbClr val="FF0000"/>
                </a:solidFill>
                <a:cs typeface="Times New Roman" panose="02020603050405020304" pitchFamily="18" charset="0"/>
              </a:rPr>
              <a:t>：</a:t>
            </a:r>
            <a:r>
              <a:rPr lang="en-US" altLang="zh-CN" sz="1100" strike="sngStrike" dirty="0">
                <a:solidFill>
                  <a:srgbClr val="FF000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FF0000"/>
                </a:solidFill>
                <a:cs typeface="Times New Roman" panose="02020603050405020304" pitchFamily="18" charset="0"/>
              </a:rPr>
              <a:t>Aug 	8	(Tuesday),	10</a:t>
            </a:r>
            <a:r>
              <a:rPr lang="zh-CN" altLang="en-US" sz="1100" strike="sngStrike" dirty="0">
                <a:solidFill>
                  <a:srgbClr val="FF0000"/>
                </a:solidFill>
                <a:cs typeface="Times New Roman" panose="02020603050405020304" pitchFamily="18" charset="0"/>
              </a:rPr>
              <a:t>：</a:t>
            </a:r>
            <a:r>
              <a:rPr lang="en-US" altLang="zh-CN" sz="1100" strike="sngStrike" dirty="0">
                <a:solidFill>
                  <a:srgbClr val="FF000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FF0000"/>
                </a:solidFill>
                <a:cs typeface="Times New Roman" panose="02020603050405020304" pitchFamily="18" charset="0"/>
              </a:rPr>
              <a:t>Aug 	24	(Thursday),	23</a:t>
            </a:r>
            <a:r>
              <a:rPr lang="zh-CN" altLang="en-US" sz="1100" strike="sngStrike" dirty="0">
                <a:solidFill>
                  <a:srgbClr val="FF0000"/>
                </a:solidFill>
                <a:cs typeface="Times New Roman" panose="02020603050405020304" pitchFamily="18" charset="0"/>
              </a:rPr>
              <a:t>：</a:t>
            </a:r>
            <a:r>
              <a:rPr lang="en-US" altLang="zh-CN" sz="1100" strike="sngStrike" dirty="0">
                <a:solidFill>
                  <a:srgbClr val="FF000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FF0000"/>
                </a:solidFill>
                <a:cs typeface="Times New Roman" panose="02020603050405020304" pitchFamily="18" charset="0"/>
              </a:rPr>
              <a:t>Aug 	29	(Tuesday),	10</a:t>
            </a:r>
            <a:r>
              <a:rPr lang="zh-CN" altLang="en-US" sz="1100" strike="sngStrike" dirty="0">
                <a:solidFill>
                  <a:srgbClr val="FF0000"/>
                </a:solidFill>
                <a:cs typeface="Times New Roman" panose="02020603050405020304" pitchFamily="18" charset="0"/>
              </a:rPr>
              <a:t>：</a:t>
            </a:r>
            <a:r>
              <a:rPr lang="en-US" altLang="zh-CN" sz="1100" strike="sngStrike" dirty="0">
                <a:solidFill>
                  <a:srgbClr val="FF000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strike="sngStrike" dirty="0">
                <a:solidFill>
                  <a:srgbClr val="FF000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32175193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July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87.94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a:solidFill>
                  <a:srgbClr val="FF0000"/>
                </a:solidFill>
              </a:rPr>
              <a:t>1145 /</a:t>
            </a:r>
            <a:r>
              <a:rPr lang="en-US" altLang="zh-CN" sz="1600" dirty="0" smtClean="0">
                <a:solidFill>
                  <a:srgbClr val="FF0000"/>
                </a:solidFill>
              </a:rPr>
              <a:t>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2182509397"/>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989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0.119815668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0.7596006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0.879416</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745359512"/>
              </p:ext>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179793109"/>
              </p:ext>
            </p:extLst>
          </p:nvPr>
        </p:nvGraphicFramePr>
        <p:xfrm>
          <a:off x="1917834" y="667352"/>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226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48</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35</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1</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0.119815668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0.7596006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0.8794163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Initial </a:t>
            </a:r>
            <a:r>
              <a:rPr lang="en-US" altLang="zh-CN" b="1" kern="0" dirty="0" smtClean="0"/>
              <a:t>LB (</a:t>
            </a:r>
            <a:r>
              <a:rPr lang="en-US" altLang="zh-CN" kern="0" dirty="0" smtClean="0"/>
              <a:t>Then</a:t>
            </a:r>
            <a:r>
              <a:rPr lang="en-US" altLang="zh-CN" b="1" kern="0" dirty="0" smtClean="0"/>
              <a:t> </a:t>
            </a:r>
            <a:r>
              <a:rPr lang="en-US" altLang="en-US" dirty="0">
                <a:solidFill>
                  <a:schemeClr val="tx2"/>
                </a:solidFill>
              </a:rPr>
              <a:t>SP for Timeline </a:t>
            </a:r>
            <a:r>
              <a:rPr lang="en-US" altLang="en-US" dirty="0" smtClean="0">
                <a:solidFill>
                  <a:schemeClr val="tx2"/>
                </a:solidFill>
              </a:rPr>
              <a:t>change of D2.0 and …</a:t>
            </a:r>
            <a:r>
              <a:rPr lang="en-US" altLang="zh-CN" b="1" kern="0" dirty="0" smtClean="0"/>
              <a:t>)</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209832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solidFill>
                  <a:srgbClr val="0000FF"/>
                </a:solidFill>
              </a:rPr>
              <a:t>Privacy</a:t>
            </a:r>
            <a:r>
              <a:rPr lang="en-US" altLang="zh-CN" sz="2000" dirty="0" smtClean="0"/>
              <a:t> </a:t>
            </a:r>
            <a:r>
              <a:rPr lang="en-US" altLang="zh-CN" sz="2000" dirty="0"/>
              <a:t>issue is </a:t>
            </a:r>
            <a:r>
              <a:rPr lang="en-US" altLang="zh-CN" sz="2000" dirty="0" smtClean="0"/>
              <a:t>recently mentioned </a:t>
            </a:r>
            <a:r>
              <a:rPr lang="en-US" altLang="zh-CN" sz="2000" dirty="0"/>
              <a:t>for WLAN sensing (802.11bf), by different people, in different </a:t>
            </a:r>
            <a:r>
              <a:rPr lang="en-US" altLang="zh-CN" sz="2000" dirty="0" smtClean="0"/>
              <a:t>ways</a:t>
            </a:r>
            <a:endParaRPr lang="en-US" altLang="zh-CN" sz="2000" dirty="0"/>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a:t>
            </a:r>
            <a:r>
              <a:rPr lang="en-US" altLang="zh-CN" sz="1800" dirty="0" smtClean="0"/>
              <a:t>safe</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398059418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8080163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24037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43887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515246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780995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549441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299703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2971274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20055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5529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95334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9021077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7420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954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338829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6666275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435124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376031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127749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003978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03834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3090178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46758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176074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70425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75013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16033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692296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70905538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50422080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4682451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81527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10928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690631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8769880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202719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917715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5544861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7218210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97395710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4130937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a:t>
            </a:r>
            <a:r>
              <a:rPr lang="en-US" altLang="zh-CN" sz="2800" dirty="0" smtClean="0">
                <a:solidFill>
                  <a:srgbClr val="00B0F0"/>
                </a:solidFill>
                <a:cs typeface="Times New Roman" panose="02020603050405020304" pitchFamily="18" charset="0"/>
              </a:rPr>
              <a:t>2),</a:t>
            </a:r>
            <a:r>
              <a:rPr lang="en-US" altLang="zh-CN" sz="2800" dirty="0">
                <a:solidFill>
                  <a:srgbClr val="00B0F0"/>
                </a:solidFill>
                <a:cs typeface="Times New Roman" panose="02020603050405020304" pitchFamily="18" charset="0"/>
              </a:rPr>
              <a:t>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6839885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  </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582291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a:t>
            </a:r>
            <a:r>
              <a:rPr lang="en-US" altLang="zh-CN" sz="1600" dirty="0" smtClean="0"/>
              <a:t>2286</a:t>
            </a:r>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11-23/1243r4</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430682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7337090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2036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9988700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39513372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2241</a:t>
            </a:r>
            <a:endParaRPr lang="en-US" altLang="zh-CN" sz="1600" dirty="0"/>
          </a:p>
          <a:p>
            <a:pPr lvl="1" algn="just">
              <a:buFont typeface="Arial" panose="020B0604020202020204" pitchFamily="34" charset="0"/>
              <a:buChar char="–"/>
              <a:defRPr/>
            </a:pPr>
            <a:r>
              <a:rPr lang="en-US" altLang="zh-CN" sz="1600" dirty="0"/>
              <a:t> as specified in </a:t>
            </a:r>
            <a:r>
              <a:rPr lang="en-US" altLang="zh-CN" sz="1600" dirty="0" smtClean="0"/>
              <a:t>11-23/1157r3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0298354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1810 and 2107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11-23/1169r3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7943378"/>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18581386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2202 </a:t>
            </a:r>
          </a:p>
          <a:p>
            <a:pPr lvl="1" algn="just">
              <a:buFont typeface="Arial" panose="020B0604020202020204" pitchFamily="34" charset="0"/>
              <a:buChar char="–"/>
              <a:defRPr/>
            </a:pPr>
            <a:r>
              <a:rPr lang="en-US" altLang="zh-CN" sz="1600" dirty="0" smtClean="0"/>
              <a:t>as </a:t>
            </a:r>
            <a:r>
              <a:rPr lang="en-US" altLang="zh-CN" sz="1600" dirty="0"/>
              <a:t>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1906549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131352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a:t>
            </a:r>
            <a:r>
              <a:rPr lang="en-US" altLang="zh-CN" sz="1600" dirty="0" smtClean="0"/>
              <a:t>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6761696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2063 </a:t>
            </a:r>
            <a:r>
              <a:rPr lang="en-US" altLang="zh-CN" sz="1600" dirty="0"/>
              <a:t>and 2103</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94952273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r>
              <a:rPr lang="en-US" altLang="zh-CN" sz="1800" b="1" kern="0" dirty="0" smtClean="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3481816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a:t>
            </a:r>
            <a:r>
              <a:rPr lang="en-US" altLang="zh-CN" sz="1800" b="1" kern="0" dirty="0" smtClean="0"/>
              <a:t>11-23/1215r1 </a:t>
            </a:r>
            <a:r>
              <a:rPr lang="en-US" altLang="zh-CN" sz="1800" b="1" kern="0" dirty="0"/>
              <a:t>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a:t>
            </a:r>
            <a:r>
              <a:rPr lang="en-US" altLang="zh-CN" sz="1800" b="1" kern="0" dirty="0" smtClean="0"/>
              <a:t>Wilhelmsson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836807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smtClean="0"/>
              <a:t>as </a:t>
            </a:r>
            <a:r>
              <a:rPr lang="en-US" altLang="zh-CN" sz="1600" dirty="0"/>
              <a:t>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9071052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1291, 1292, 1293, 1294, 1295, 1460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11-23/1249r2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Ning Gao</a:t>
            </a:r>
            <a:r>
              <a:rPr lang="en-US" altLang="zh-CN" sz="1800" b="1" kern="0" dirty="0"/>
              <a:t>	</a:t>
            </a:r>
            <a:r>
              <a:rPr lang="en-US" altLang="zh-CN" sz="1800" b="1" dirty="0"/>
              <a:t>	</a:t>
            </a:r>
            <a:r>
              <a:rPr lang="en-US" altLang="zh-CN" sz="1800" b="1" kern="0" dirty="0"/>
              <a:t>Second: Pu Perry Wang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2232614"/>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2240</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692828085"/>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2101, 1102, 1037, 2104, 1649 and </a:t>
            </a:r>
            <a:r>
              <a:rPr lang="en-US" altLang="zh-CN" sz="1600" dirty="0" smtClean="0"/>
              <a:t>2105</a:t>
            </a:r>
          </a:p>
          <a:p>
            <a:pPr lvl="1" algn="just">
              <a:buFont typeface="Arial" panose="020B0604020202020204" pitchFamily="34" charset="0"/>
              <a:buChar char="–"/>
              <a:defRPr/>
            </a:pPr>
            <a:r>
              <a:rPr lang="en-US" altLang="zh-CN" sz="1600" dirty="0" smtClean="0"/>
              <a:t>as </a:t>
            </a:r>
            <a:r>
              <a:rPr lang="en-US" altLang="zh-CN" sz="1600" dirty="0"/>
              <a:t>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75703755"/>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1764</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69919901"/>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2088, </a:t>
            </a:r>
            <a:r>
              <a:rPr lang="en-US" altLang="zh-CN" sz="1600" dirty="0" smtClean="0"/>
              <a:t>2219</a:t>
            </a:r>
          </a:p>
          <a:p>
            <a:pPr lvl="1" algn="just">
              <a:buFont typeface="Arial" panose="020B0604020202020204" pitchFamily="34" charset="0"/>
              <a:buChar char="–"/>
              <a:defRPr/>
            </a:pPr>
            <a:r>
              <a:rPr lang="en-US" altLang="zh-CN" sz="1600" dirty="0" smtClean="0"/>
              <a:t>as </a:t>
            </a:r>
            <a:r>
              <a:rPr lang="en-US" altLang="zh-CN" sz="1600" dirty="0"/>
              <a:t>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0410842"/>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9553578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140156</TotalTime>
  <Words>7979</Words>
  <Application>Microsoft Office PowerPoint</Application>
  <PresentationFormat>宽屏</PresentationFormat>
  <Paragraphs>2337</Paragraphs>
  <Slides>105</Slides>
  <Notes>104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105</vt:i4>
      </vt:variant>
    </vt:vector>
  </HeadingPairs>
  <TitlesOfParts>
    <vt:vector size="11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Plenary 2023</vt:lpstr>
      <vt:lpstr>IEEE 802.11 Task Group bf WLAN Sensing </vt:lpstr>
      <vt:lpstr>PowerPoint 演示文稿</vt:lpstr>
      <vt:lpstr>PowerPoint 演示文稿</vt:lpstr>
      <vt:lpstr>Registration for the July IEEE 802 wireless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6199</cp:revision>
  <cp:lastPrinted>2014-11-04T15:04:57Z</cp:lastPrinted>
  <dcterms:created xsi:type="dcterms:W3CDTF">2007-04-17T18:10:23Z</dcterms:created>
  <dcterms:modified xsi:type="dcterms:W3CDTF">2023-07-13T15:38:33Z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(3)jURHzpjb/rtdgDvB5CHQP/JMK77jSeCY1Cmz9xWePKk2LlZn6VI0NbNqdxnuVFz8ruguaCUk
sc1f9+wVf7hgjl5DFtV8q5uGK+bjYtU0LaAxTp9chCCVttm5+yjSNGLG0Ok1FkKP2J+9fP3q
35AmhsGLPt7prOg0aTwIF8sYuFSyLAXkJJqco5LfakzlXMetJ7ujI6nR+S0KjloKJbwv8V8T
fEOoV+1wg+sUTqt3BR</vt:lpwstr>
  </property>
  <property fmtid="{D5CDD505-2E9C-101B-9397-08002B2CF9AE}" pid="27" name="_2015_ms_pID_7253431">
    <vt:lpwstr>5oKKKZ6DUSYqY72o+3OTH3pqsK1AaCTJecT90cT4YXYkX+Xpcr+hm6
NSNOgoldHGu1zPFkXEnO80z4m51EAlPjx3OLAjk2MU5IGZNkkFbKj6AB/csushxPgxsJB7ut
Qn2jWQyiu2T1zL87zNfUZKN2dlnq5Pjzs6kBaPbSO2YmnlxTnRLkQ4QZxDEI6ivoh2cyOhMb
6ASpJjN18PGkM6q9Ry20L2Oiu2npn+marjDm</vt:lpwstr>
  </property>
  <property fmtid="{D5CDD505-2E9C-101B-9397-08002B2CF9AE}" pid="28" name="_2015_ms_pID_7253432">
    <vt:lpwstr>ZQDwa+BOGAn+4NK1LPSnMcI=</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