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1"/>
  </p:notesMasterIdLst>
  <p:handoutMasterIdLst>
    <p:handoutMasterId r:id="rId92"/>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160" r:id="rId19"/>
    <p:sldId id="1204" r:id="rId20"/>
    <p:sldId id="1235" r:id="rId21"/>
    <p:sldId id="1236" r:id="rId22"/>
    <p:sldId id="1249" r:id="rId23"/>
    <p:sldId id="1066" r:id="rId24"/>
    <p:sldId id="933" r:id="rId25"/>
    <p:sldId id="877" r:id="rId26"/>
    <p:sldId id="1081" r:id="rId27"/>
    <p:sldId id="897" r:id="rId28"/>
    <p:sldId id="1201" r:id="rId29"/>
    <p:sldId id="1202" r:id="rId30"/>
    <p:sldId id="905" r:id="rId31"/>
    <p:sldId id="1163" r:id="rId32"/>
    <p:sldId id="1164" r:id="rId33"/>
    <p:sldId id="1165" r:id="rId34"/>
    <p:sldId id="1166" r:id="rId35"/>
    <p:sldId id="1205" r:id="rId36"/>
    <p:sldId id="1206" r:id="rId37"/>
    <p:sldId id="1207" r:id="rId38"/>
    <p:sldId id="1208" r:id="rId39"/>
    <p:sldId id="1209" r:id="rId40"/>
    <p:sldId id="1210" r:id="rId41"/>
    <p:sldId id="1211" r:id="rId42"/>
    <p:sldId id="1212" r:id="rId43"/>
    <p:sldId id="1213" r:id="rId44"/>
    <p:sldId id="1214" r:id="rId45"/>
    <p:sldId id="1215" r:id="rId46"/>
    <p:sldId id="1216" r:id="rId47"/>
    <p:sldId id="1217" r:id="rId48"/>
    <p:sldId id="1218" r:id="rId49"/>
    <p:sldId id="1219" r:id="rId50"/>
    <p:sldId id="1220" r:id="rId51"/>
    <p:sldId id="1221" r:id="rId52"/>
    <p:sldId id="1222" r:id="rId53"/>
    <p:sldId id="1223" r:id="rId54"/>
    <p:sldId id="1224" r:id="rId55"/>
    <p:sldId id="1225" r:id="rId56"/>
    <p:sldId id="1226" r:id="rId57"/>
    <p:sldId id="1227" r:id="rId58"/>
    <p:sldId id="1228" r:id="rId59"/>
    <p:sldId id="1229" r:id="rId60"/>
    <p:sldId id="1230" r:id="rId61"/>
    <p:sldId id="1232" r:id="rId62"/>
    <p:sldId id="1233" r:id="rId63"/>
    <p:sldId id="1234" r:id="rId64"/>
    <p:sldId id="1237" r:id="rId65"/>
    <p:sldId id="1238" r:id="rId66"/>
    <p:sldId id="1239" r:id="rId67"/>
    <p:sldId id="1240" r:id="rId68"/>
    <p:sldId id="1241" r:id="rId69"/>
    <p:sldId id="1242" r:id="rId70"/>
    <p:sldId id="1243" r:id="rId71"/>
    <p:sldId id="1244" r:id="rId72"/>
    <p:sldId id="1245" r:id="rId73"/>
    <p:sldId id="1246" r:id="rId74"/>
    <p:sldId id="1247" r:id="rId75"/>
    <p:sldId id="1248" r:id="rId76"/>
    <p:sldId id="1259" r:id="rId77"/>
    <p:sldId id="1251" r:id="rId78"/>
    <p:sldId id="1252" r:id="rId79"/>
    <p:sldId id="1253" r:id="rId80"/>
    <p:sldId id="1254" r:id="rId81"/>
    <p:sldId id="1255" r:id="rId82"/>
    <p:sldId id="1256" r:id="rId83"/>
    <p:sldId id="1257" r:id="rId84"/>
    <p:sldId id="1258" r:id="rId85"/>
    <p:sldId id="1169" r:id="rId86"/>
    <p:sldId id="1168" r:id="rId87"/>
    <p:sldId id="1170" r:id="rId88"/>
    <p:sldId id="842" r:id="rId89"/>
    <p:sldId id="1024" r:id="rId9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37" autoAdjust="0"/>
    <p:restoredTop sz="93213" autoAdjust="0"/>
  </p:normalViewPr>
  <p:slideViewPr>
    <p:cSldViewPr>
      <p:cViewPr varScale="1">
        <p:scale>
          <a:sx n="91" d="100"/>
          <a:sy n="91" d="100"/>
        </p:scale>
        <p:origin x="197" y="7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notesMaster" Target="notesMasters/notesMaster1.xml"/><Relationship Id="rId9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handoutMaster" Target="handoutMasters/handout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682</c:v>
                </c:pt>
                <c:pt idx="1">
                  <c:v>27</c:v>
                </c:pt>
                <c:pt idx="2">
                  <c:v>436</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729539616"/>
        <c:axId val="-729539072"/>
      </c:barChart>
      <c:catAx>
        <c:axId val="-72953961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729539072"/>
        <c:crosses val="autoZero"/>
        <c:auto val="1"/>
        <c:lblAlgn val="ctr"/>
        <c:lblOffset val="100"/>
        <c:noMultiLvlLbl val="0"/>
      </c:catAx>
      <c:valAx>
        <c:axId val="-7295390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72953961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33236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734084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32861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3497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111352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82427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310283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871487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72269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431519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824256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645434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38723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414037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8310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41444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90253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698790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80472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689274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524564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905426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42663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997462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8717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4312122"/>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9384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78035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648168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964205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14550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404610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16125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239193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19197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454692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9871370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5211030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33490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77695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232095"/>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9341039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5497816"/>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724564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9159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672553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5568830"/>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941347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85082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56647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800248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12499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71083263"/>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950199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083277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44574"/>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52721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15832212"/>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66997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690740"/>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349133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43817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802.11-23/0957r8</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900-00-00bf-ieee-802-11bf-may-2023-interim-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hyperlink" Target="https://mentor.ieee.org/802.11/dcn/23/11-23-1210-01-00bf-ieee-802-11bf-july-2023-ad-hoc-meeting-minutes.docx" TargetMode="External"/><Relationship Id="rId4" Type="http://schemas.openxmlformats.org/officeDocument/2006/relationships/hyperlink" Target="https://mentor.ieee.org/802.11/dcn/23/11-23-0922-10-00bf-ieee-802-11bf-teleconference-minutes-may-jul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3" Type="http://schemas.openxmlformats.org/officeDocument/2006/relationships/hyperlink" Target="https://mentor.ieee.org/802.11/dcn/23/11-23-0314-16-00bf-lb272-comments-and-approved-resolutions.xlsx" TargetMode="External"/><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Plenary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2023-07-01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270823520"/>
              </p:ext>
            </p:extLst>
          </p:nvPr>
        </p:nvGraphicFramePr>
        <p:xfrm>
          <a:off x="3429000" y="1600200"/>
          <a:ext cx="8305801" cy="523845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200" kern="1200" dirty="0" smtClean="0">
                          <a:solidFill>
                            <a:srgbClr val="00B050"/>
                          </a:solidFill>
                          <a:latin typeface="+mn-lt"/>
                          <a:ea typeface="+mn-ea"/>
                          <a:cs typeface="+mn-cs"/>
                        </a:rPr>
                        <a:t>23/</a:t>
                      </a:r>
                      <a:r>
                        <a:rPr lang="pt-BR" altLang="zh-CN" sz="1200" kern="1200" dirty="0" smtClean="0">
                          <a:solidFill>
                            <a:srgbClr val="00B050"/>
                          </a:solidFill>
                          <a:latin typeface="+mn-lt"/>
                          <a:ea typeface="+mn-ea"/>
                          <a:cs typeface="+mn-cs"/>
                        </a:rPr>
                        <a:t>1223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Dibakar Das (intel)</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pt-BR" altLang="zh-CN" sz="1200" kern="1200" dirty="0" smtClean="0">
                          <a:solidFill>
                            <a:srgbClr val="00B050"/>
                          </a:solidFill>
                          <a:latin typeface="+mn-lt"/>
                          <a:ea typeface="+mn-ea"/>
                          <a:cs typeface="+mn-cs"/>
                        </a:rPr>
                        <a:t>CR for Misc CIDs (12 CIDs),</a:t>
                      </a:r>
                      <a:endParaRPr lang="zh-CN" sz="1200" kern="1200" dirty="0">
                        <a:solidFill>
                          <a:srgbClr val="00B050"/>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30 mins</a:t>
                      </a:r>
                      <a:endParaRPr lang="zh-CN" altLang="zh-CN" sz="1200" kern="1200" dirty="0" smtClean="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23/1107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Zinan Lin (InterDigital)</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a:solidFill>
                            <a:srgbClr val="00B050"/>
                          </a:solidFill>
                          <a:latin typeface="+mn-lt"/>
                          <a:ea typeface="+mn-ea"/>
                          <a:cs typeface="+mn-cs"/>
                        </a:rPr>
                        <a:t>LB272 CR for CID 1793</a:t>
                      </a:r>
                      <a:endParaRPr lang="zh-CN" sz="1200" kern="120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23/1018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for OST CIDs (11.55.1.1 Overview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23/0759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Reporting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23/0833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CIDs on Instance - Part 2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23/1042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LB272_reporting_cid_resolution_part3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45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a:spcAft>
                          <a:spcPts val="0"/>
                        </a:spcAft>
                      </a:pPr>
                      <a:r>
                        <a:rPr lang="en-US" sz="1200" kern="1200" dirty="0">
                          <a:solidFill>
                            <a:srgbClr val="0000FF"/>
                          </a:solidFill>
                          <a:latin typeface="+mn-lt"/>
                          <a:ea typeface="+mn-ea"/>
                          <a:cs typeface="+mn-cs"/>
                        </a:rPr>
                        <a:t>23/1197</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Dong Wei (NXP)</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LB272 CR for CID 1689</a:t>
                      </a:r>
                      <a:endParaRPr lang="zh-CN" sz="1200" kern="1200" dirty="0">
                        <a:solidFill>
                          <a:srgbClr val="0000FF"/>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00FF"/>
                          </a:solidFill>
                          <a:latin typeface="+mn-lt"/>
                          <a:ea typeface="+mn-ea"/>
                          <a:cs typeface="+mn-cs"/>
                        </a:rPr>
                        <a:t>15 </a:t>
                      </a:r>
                      <a:r>
                        <a:rPr lang="en-US" sz="1200" kern="1200" dirty="0" err="1">
                          <a:solidFill>
                            <a:srgbClr val="0000FF"/>
                          </a:solidFill>
                          <a:latin typeface="+mn-lt"/>
                          <a:ea typeface="+mn-ea"/>
                          <a:cs typeface="+mn-cs"/>
                        </a:rPr>
                        <a:t>mins</a:t>
                      </a:r>
                      <a:endParaRPr lang="zh-CN" sz="1200" kern="1200" dirty="0">
                        <a:solidFill>
                          <a:srgbClr val="0000FF"/>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July Plenary</a:t>
            </a:r>
          </a:p>
          <a:p>
            <a:pPr algn="just"/>
            <a:r>
              <a:rPr lang="en-US" altLang="zh-CN" sz="1400" dirty="0" smtClean="0"/>
              <a:t>Motion (</a:t>
            </a:r>
            <a:r>
              <a:rPr lang="en-US" altLang="zh-CN" sz="1400" dirty="0" smtClean="0">
                <a:solidFill>
                  <a:srgbClr val="0000FF"/>
                </a:solidFill>
              </a:rPr>
              <a:t>346-373</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12912746"/>
              </p:ext>
            </p:extLst>
          </p:nvPr>
        </p:nvGraphicFramePr>
        <p:xfrm>
          <a:off x="3429000" y="1600200"/>
          <a:ext cx="8305801" cy="396264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23/1018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(DLR)</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OST CIDs (11.55.1.1 Overview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23/0759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Reporting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23/0833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on Instance - Part 2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CIDs (1574, 1953)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LB272_reporting_cid_resolution_part3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23/1197</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1689</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23/1128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chemeClr val="tx1"/>
                          </a:solidFill>
                          <a:latin typeface="+mn-lt"/>
                          <a:ea typeface="+mn-ea"/>
                          <a:cs typeface="+mn-cs"/>
                        </a:rPr>
                        <a:t>lb272 cid 1673 utilizing legacy sta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23/1222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4123751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10 (PM 2)</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1904438552"/>
              </p:ext>
            </p:extLst>
          </p:nvPr>
        </p:nvGraphicFramePr>
        <p:xfrm>
          <a:off x="3429000" y="1600200"/>
          <a:ext cx="8305801" cy="261499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23/1203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Rui Du (Huawei)</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LB272 comments SBP comments resolution Part 2, </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B050"/>
                          </a:solidFill>
                          <a:latin typeface="+mn-lt"/>
                          <a:ea typeface="+mn-ea"/>
                          <a:cs typeface="+mn-cs"/>
                        </a:rPr>
                        <a:t>10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23/1058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23/1178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Bug fix: SBP response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969351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742973191"/>
              </p:ext>
            </p:extLst>
          </p:nvPr>
        </p:nvGraphicFramePr>
        <p:xfrm>
          <a:off x="3429000" y="1600200"/>
          <a:ext cx="8305801" cy="414577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23/1167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23/1129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1798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23/1218</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200" kern="1200" dirty="0" smtClean="0">
                          <a:solidFill>
                            <a:srgbClr val="00B050"/>
                          </a:solidFill>
                          <a:latin typeface="+mn-lt"/>
                          <a:ea typeface="+mn-ea"/>
                          <a:cs typeface="+mn-cs"/>
                        </a:rPr>
                        <a:t>lb272 cid 1673 utilizing legacy sta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23/1219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23/1222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23/1058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Ning Gao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CR for SBP CID 1315</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8166776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11 (</a:t>
            </a:r>
            <a:r>
              <a:rPr lang="en-US" altLang="zh-CN" sz="3200" dirty="0" smtClean="0">
                <a:solidFill>
                  <a:srgbClr val="0000FF"/>
                </a:solidFill>
                <a:cs typeface="Times New Roman" panose="02020603050405020304" pitchFamily="18" charset="0"/>
              </a:rPr>
              <a:t>P</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374-384</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3549329457"/>
              </p:ext>
            </p:extLst>
          </p:nvPr>
        </p:nvGraphicFramePr>
        <p:xfrm>
          <a:off x="3429000" y="1600200"/>
          <a:ext cx="8305801" cy="370816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23/1157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CID 2241 </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23/1219</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lb272-cid-1673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Zhuqing</a:t>
                      </a:r>
                      <a:r>
                        <a:rPr lang="en-US" altLang="zh-CN" sz="1200" kern="1200" dirty="0" smtClean="0">
                          <a:solidFill>
                            <a:srgbClr val="0000FF"/>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337685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12 (</a:t>
            </a:r>
            <a:r>
              <a:rPr lang="en-US" altLang="zh-CN" sz="3200" dirty="0" smtClean="0">
                <a:solidFill>
                  <a:srgbClr val="0000FF"/>
                </a:solidFill>
                <a:cs typeface="Times New Roman" panose="02020603050405020304" pitchFamily="18" charset="0"/>
              </a:rPr>
              <a:t>A</a:t>
            </a:r>
            <a:r>
              <a:rPr lang="en-US" altLang="en-US" sz="3200" dirty="0" smtClean="0">
                <a:solidFill>
                  <a:srgbClr val="0000FF"/>
                </a:solidFill>
                <a:cs typeface="Times New Roman" panose="02020603050405020304" pitchFamily="18" charset="0"/>
              </a:rPr>
              <a:t>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en-US" sz="1400" dirty="0" smtClean="0">
                <a:solidFill>
                  <a:srgbClr val="0000FF"/>
                </a:solidFill>
              </a:rPr>
              <a:t>July Plenary</a:t>
            </a:r>
            <a:endParaRPr lang="en-US" altLang="en-US" sz="1400" dirty="0">
              <a:solidFill>
                <a:srgbClr val="0000FF"/>
              </a:solidFill>
            </a:endParaRPr>
          </a:p>
          <a:p>
            <a:pPr algn="just"/>
            <a:r>
              <a:rPr lang="en-US" altLang="zh-CN" sz="1400" dirty="0"/>
              <a:t>Motion (</a:t>
            </a:r>
            <a:r>
              <a:rPr lang="en-US" altLang="zh-CN" sz="1400" dirty="0" smtClean="0">
                <a:solidFill>
                  <a:srgbClr val="0000FF"/>
                </a:solidFill>
              </a:rPr>
              <a:t>385-387</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200480964"/>
              </p:ext>
            </p:extLst>
          </p:nvPr>
        </p:nvGraphicFramePr>
        <p:xfrm>
          <a:off x="3429000" y="1600200"/>
          <a:ext cx="8305801" cy="480109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200" kern="1200" dirty="0" smtClean="0">
                          <a:solidFill>
                            <a:schemeClr val="tx1"/>
                          </a:solidFill>
                          <a:latin typeface="+mn-lt"/>
                          <a:ea typeface="+mn-ea"/>
                          <a:cs typeface="+mn-cs"/>
                        </a:rPr>
                        <a:t>23/0896</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Pu (Perry) Wang (MERL)</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LB272 DMG Sensing Instance CIDs: Part 2</a:t>
                      </a: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sz="1200" kern="1200" dirty="0">
                        <a:solidFill>
                          <a:schemeClr val="tx1"/>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23/1243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CIDs on TF Sounding Phase - Part 3</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10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a:spcAft>
                          <a:spcPts val="0"/>
                        </a:spcAft>
                      </a:pPr>
                      <a:r>
                        <a:rPr lang="en-US" sz="1200" kern="1200" dirty="0">
                          <a:solidFill>
                            <a:srgbClr val="00B050"/>
                          </a:solidFill>
                          <a:latin typeface="+mn-lt"/>
                          <a:ea typeface="+mn-ea"/>
                          <a:cs typeface="+mn-cs"/>
                        </a:rPr>
                        <a:t>23/1265</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Dong Wei (NXP)</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LB272 CR for CID 2036</a:t>
                      </a:r>
                      <a:endParaRPr lang="zh-CN" sz="1200" kern="1200" dirty="0">
                        <a:solidFill>
                          <a:srgbClr val="00B050"/>
                        </a:solidFill>
                        <a:latin typeface="+mn-lt"/>
                        <a:ea typeface="+mn-ea"/>
                        <a:cs typeface="+mn-cs"/>
                      </a:endParaRPr>
                    </a:p>
                  </a:txBody>
                  <a:tcPr marL="36195" marR="36195" marT="17780" marB="17780" anchor="ctr"/>
                </a:tc>
                <a:tc>
                  <a:txBody>
                    <a:bodyPr/>
                    <a:lstStyle/>
                    <a:p>
                      <a:pPr>
                        <a:spcAft>
                          <a:spcPts val="0"/>
                        </a:spcAft>
                      </a:pPr>
                      <a:r>
                        <a:rPr lang="en-US" sz="1200" kern="1200" dirty="0">
                          <a:solidFill>
                            <a:srgbClr val="00B050"/>
                          </a:solidFill>
                          <a:latin typeface="+mn-lt"/>
                          <a:ea typeface="+mn-ea"/>
                          <a:cs typeface="+mn-cs"/>
                        </a:rPr>
                        <a:t>15 </a:t>
                      </a:r>
                      <a:r>
                        <a:rPr lang="en-US" sz="1200" kern="1200" dirty="0" err="1">
                          <a:solidFill>
                            <a:srgbClr val="00B050"/>
                          </a:solidFill>
                          <a:latin typeface="+mn-lt"/>
                          <a:ea typeface="+mn-ea"/>
                          <a:cs typeface="+mn-cs"/>
                        </a:rPr>
                        <a:t>mins</a:t>
                      </a:r>
                      <a:endParaRPr lang="zh-CN" sz="1200" kern="1200" dirty="0">
                        <a:solidFill>
                          <a:srgbClr val="00B050"/>
                        </a:solidFill>
                        <a:latin typeface="+mn-lt"/>
                        <a:ea typeface="+mn-ea"/>
                        <a:cs typeface="+mn-cs"/>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 272 CR for CID 2241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23/1222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Mahmoud Kamel (</a:t>
                      </a:r>
                      <a:r>
                        <a:rPr lang="en-US" altLang="zh-CN" sz="1200" kern="1200" dirty="0" err="1" smtClean="0">
                          <a:solidFill>
                            <a:srgbClr val="0000FF"/>
                          </a:solidFill>
                          <a:latin typeface="+mn-lt"/>
                          <a:ea typeface="+mn-ea"/>
                          <a:cs typeface="+mn-cs"/>
                        </a:rPr>
                        <a:t>InterDigital</a:t>
                      </a:r>
                      <a:r>
                        <a:rPr lang="en-US" altLang="zh-CN" sz="1200" kern="1200" dirty="0" smtClean="0">
                          <a:solidFill>
                            <a:srgbClr val="0000FF"/>
                          </a:solidFill>
                          <a:latin typeface="+mn-lt"/>
                          <a:ea typeface="+mn-ea"/>
                          <a:cs typeface="+mn-cs"/>
                        </a:rPr>
                        <a:t>)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Sharing of Channel Puncturing Info by Unassociated STAs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CR on capability of sensing measurement reporting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23/1128</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 272 CR for two CIDs (Mon AM1 or Tues PM1?)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23/1215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Leif Wilhelmsson (Ericsson)</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Misc. Editorial Review Suggestions for D1.2., </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23/1169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Zhuqing</a:t>
                      </a:r>
                      <a:r>
                        <a:rPr lang="en-US" altLang="zh-CN" sz="1200" kern="1200" dirty="0" smtClean="0">
                          <a:solidFill>
                            <a:srgbClr val="00B050"/>
                          </a:solidFill>
                          <a:latin typeface="+mn-lt"/>
                          <a:ea typeface="+mn-ea"/>
                          <a:cs typeface="+mn-cs"/>
                        </a:rPr>
                        <a:t> Tang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CIDs related to Availability Window</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DMG comment 2103 resolution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23/0976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23/1172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Rui Du (Huawei)</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LB272 comments DMG comment 2063 resolution</a:t>
                      </a: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15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23/1167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Stephen McCann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Editorial Review Suggestions for Clause 11.55.3</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23/1249r0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Ning Gao(OPPO) </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LB 272 CR for CIDs on DMG SR2SR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30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CID 2202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23/1247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to CID1764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23/1171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Naren</a:t>
                      </a:r>
                      <a:r>
                        <a:rPr lang="en-US" altLang="zh-CN" sz="1200" kern="1200" dirty="0" smtClean="0">
                          <a:solidFill>
                            <a:srgbClr val="0000FF"/>
                          </a:solidFill>
                          <a:latin typeface="+mn-lt"/>
                          <a:ea typeface="+mn-ea"/>
                          <a:cs typeface="+mn-cs"/>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bug fix for SBP procedure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1757148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July 13</a:t>
            </a:r>
            <a:r>
              <a:rPr lang="en-US" altLang="en-US" sz="3200" dirty="0" smtClean="0">
                <a:solidFill>
                  <a:srgbClr val="0000FF"/>
                </a:solidFill>
                <a:cs typeface="Times New Roman" panose="02020603050405020304" pitchFamily="18" charset="0"/>
              </a:rPr>
              <a:t>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r>
              <a:rPr lang="en-US" altLang="zh-CN" sz="1600" dirty="0">
                <a:solidFill>
                  <a:srgbClr val="0000FF"/>
                </a:solidFill>
              </a:rPr>
              <a:t>TG Motion: closing the remaining CIDs for LB 272</a:t>
            </a:r>
          </a:p>
          <a:p>
            <a:pPr algn="just"/>
            <a:r>
              <a:rPr lang="en-US" altLang="en-US" sz="1600" dirty="0">
                <a:solidFill>
                  <a:srgbClr val="0000FF"/>
                </a:solidFill>
              </a:rPr>
              <a:t>TG Motion: </a:t>
            </a:r>
            <a:r>
              <a:rPr lang="en-US" altLang="en-US" sz="1600" dirty="0" err="1">
                <a:solidFill>
                  <a:srgbClr val="0000FF"/>
                </a:solidFill>
              </a:rPr>
              <a:t>TGbf</a:t>
            </a:r>
            <a:r>
              <a:rPr lang="en-US" altLang="en-US" sz="1600" dirty="0">
                <a:solidFill>
                  <a:srgbClr val="0000FF"/>
                </a:solidFill>
              </a:rPr>
              <a:t> re-circulation letter ballot</a:t>
            </a:r>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877943931"/>
              </p:ext>
            </p:extLst>
          </p:nvPr>
        </p:nvGraphicFramePr>
        <p:xfrm>
          <a:off x="3429000" y="1600200"/>
          <a:ext cx="8305801" cy="286948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2023 </a:t>
            </a:r>
            <a:r>
              <a:rPr lang="en-US" altLang="zh-CN" sz="2000" dirty="0"/>
              <a:t>meeting to today:</a:t>
            </a:r>
          </a:p>
          <a:p>
            <a:pPr lvl="1" algn="just">
              <a:buFont typeface="Arial" panose="020B0604020202020204" pitchFamily="34" charset="0"/>
              <a:buChar char="•"/>
            </a:pPr>
            <a:r>
              <a:rPr lang="en-US" altLang="zh-CN" sz="1600" dirty="0"/>
              <a:t>May </a:t>
            </a:r>
            <a:r>
              <a:rPr lang="en-US" altLang="zh-CN" sz="1600" dirty="0" smtClean="0"/>
              <a:t>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mentor.ieee.org/802.11/dcn/23/11-23-0900-00-00bf-ieee-802-11bf-may-2023-interim-meeting-minutes.docx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Teleconferences May </a:t>
            </a:r>
            <a:r>
              <a:rPr lang="en-US" altLang="zh-CN" sz="1600" dirty="0"/>
              <a:t>- </a:t>
            </a:r>
            <a:r>
              <a:rPr lang="en-US" altLang="zh-CN" sz="1600" dirty="0" smtClean="0"/>
              <a:t>July: </a:t>
            </a:r>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mentor.ieee.org/802.11/dcn/23/11-23-0922-10-00bf-ieee-802-11bf-teleconference-minutes-may-july-2023.docx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r>
              <a:rPr lang="en-US" altLang="zh-CN" sz="1600" dirty="0" smtClean="0"/>
              <a:t>Ad-hoc </a:t>
            </a:r>
            <a:r>
              <a:rPr lang="en-US" altLang="zh-CN" sz="1600" dirty="0"/>
              <a:t>meeting in Lund, Sweden, July 2023</a:t>
            </a:r>
          </a:p>
          <a:p>
            <a:pPr marL="457200" lvl="1" indent="0" algn="just">
              <a:buNone/>
            </a:pPr>
            <a:r>
              <a:rPr lang="en-US" altLang="zh-CN" sz="1600" dirty="0" smtClean="0"/>
              <a:t>	</a:t>
            </a:r>
            <a:r>
              <a:rPr lang="en-US" altLang="zh-CN" sz="1600" dirty="0">
                <a:hlinkClick r:id="rId5"/>
              </a:rPr>
              <a:t>https://</a:t>
            </a:r>
            <a:r>
              <a:rPr lang="en-US" altLang="zh-CN" sz="1600" dirty="0" smtClean="0">
                <a:hlinkClick r:id="rId5"/>
              </a:rPr>
              <a:t>mentor.ieee.org/802.11/dcn/23/11-23-1210-01-00bf-ieee-802-11bf-july-2023-ad-hoc-meeting-minutes.docx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a:t>
            </a:r>
            <a:r>
              <a:rPr lang="en-US" altLang="zh-CN" sz="2000" dirty="0" smtClean="0"/>
              <a:t>Wilhelmsson </a:t>
            </a:r>
            <a:r>
              <a:rPr lang="en-US" altLang="zh-CN" sz="2000" dirty="0"/>
              <a:t>	Second: Claudio da Silva</a:t>
            </a:r>
            <a:endParaRPr lang="en-US" altLang="zh-CN" sz="2000" dirty="0" smtClean="0"/>
          </a:p>
          <a:p>
            <a:pPr algn="just"/>
            <a:endParaRPr lang="en-US" altLang="zh-CN" sz="2000" dirty="0" smtClean="0"/>
          </a:p>
          <a:p>
            <a:pPr algn="just"/>
            <a:r>
              <a:rPr lang="en-US" altLang="zh-CN" sz="2000" dirty="0" smtClean="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8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a:t>
            </a:r>
            <a:r>
              <a:rPr lang="en-US" altLang="zh-CN" sz="1100" dirty="0" smtClean="0">
                <a:solidFill>
                  <a:schemeClr val="bg2"/>
                </a:solidFill>
                <a:cs typeface="Times New Roman" panose="02020603050405020304" pitchFamily="18" charset="0"/>
              </a:rPr>
              <a:t>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15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a:solidFill>
                  <a:schemeClr val="bg2"/>
                </a:solidFill>
                <a:cs typeface="Times New Roman" panose="02020603050405020304" pitchFamily="18" charset="0"/>
              </a:rPr>
              <a:t> - Cancelled</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27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Cancelled</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29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 </a:t>
            </a:r>
            <a:r>
              <a:rPr lang="en-US" altLang="zh-CN" sz="1100" dirty="0">
                <a:solidFill>
                  <a:schemeClr val="bg2"/>
                </a:solidFill>
                <a:cs typeface="Times New Roman" panose="02020603050405020304" pitchFamily="18" charset="0"/>
              </a:rPr>
              <a:t>Cancelled</a:t>
            </a:r>
            <a:endParaRPr lang="en-US" altLang="zh-CN" sz="1100" dirty="0">
              <a:solidFill>
                <a:srgbClr val="00B0F0"/>
              </a:solidFill>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cxnSp>
        <p:nvCxnSpPr>
          <p:cNvPr id="9" name="直接箭头连接符 8"/>
          <p:cNvCxnSpPr/>
          <p:nvPr/>
        </p:nvCxnSpPr>
        <p:spPr bwMode="auto">
          <a:xfrm>
            <a:off x="76200" y="4566937"/>
            <a:ext cx="12954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0" name="Title 1"/>
          <p:cNvSpPr>
            <a:spLocks noGrp="1"/>
          </p:cNvSpPr>
          <p:nvPr>
            <p:ph type="title"/>
          </p:nvPr>
        </p:nvSpPr>
        <p:spPr>
          <a:xfrm>
            <a:off x="-5862" y="4343400"/>
            <a:ext cx="990600" cy="304800"/>
          </a:xfrm>
        </p:spPr>
        <p:txBody>
          <a:bodyPr/>
          <a:lstStyle/>
          <a:p>
            <a:r>
              <a:rPr lang="en-US" altLang="zh-CN" sz="1200" b="0" dirty="0" smtClean="0">
                <a:solidFill>
                  <a:srgbClr val="FF0000"/>
                </a:solidFill>
              </a:rPr>
              <a:t>Motion?</a:t>
            </a:r>
            <a:endParaRPr lang="en-GB" sz="1200" b="0" dirty="0">
              <a:solidFill>
                <a:srgbClr val="FF0000"/>
              </a:solidFill>
            </a:endParaRPr>
          </a:p>
        </p:txBody>
      </p:sp>
    </p:spTree>
    <p:extLst>
      <p:ext uri="{BB962C8B-B14F-4D97-AF65-F5344CB8AC3E}">
        <p14:creationId xmlns:p14="http://schemas.microsoft.com/office/powerpoint/2010/main" val="36355685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838200"/>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17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 Too close to May Interim</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July 	27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31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3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7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10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 </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14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15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2"/>
                </a:solidFill>
                <a:cs typeface="Times New Roman" panose="02020603050405020304" pitchFamily="18" charset="0"/>
              </a:rPr>
              <a:t>Aug </a:t>
            </a:r>
            <a:r>
              <a:rPr lang="en-US" altLang="zh-CN" sz="1100" strike="sngStrike" dirty="0">
                <a:solidFill>
                  <a:schemeClr val="bg2"/>
                </a:solidFill>
                <a:cs typeface="Times New Roman" panose="02020603050405020304" pitchFamily="18" charset="0"/>
              </a:rPr>
              <a:t>	17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21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22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24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Aug 	28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a:t>
            </a:r>
            <a:r>
              <a:rPr lang="en-US" altLang="zh-CN" sz="1100" dirty="0">
                <a:cs typeface="Times New Roman" panose="02020603050405020304" pitchFamily="18" charset="0"/>
              </a:rPr>
              <a:t>– CAC</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 	29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 	31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4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 holiday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 	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Sept 	7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be 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September Interim 2023 (Sept 10-15)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Sept 11    (Monday AM 1),		08:00-10:00 Atlanta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11    </a:t>
            </a:r>
            <a:r>
              <a:rPr lang="en-US" altLang="zh-CN" sz="1200"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Monday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 Atlanta time </a:t>
            </a: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12    (Tuesday AM 2),		</a:t>
            </a:r>
            <a:r>
              <a:rPr lang="en-US" altLang="zh-CN" dirty="0">
                <a:solidFill>
                  <a:srgbClr val="00B0F0"/>
                </a:solidFill>
                <a:ea typeface="宋体" panose="02010600030101010101" pitchFamily="2" charset="-122"/>
              </a:rPr>
              <a:t>10:30-12:30 Atlanta time </a:t>
            </a: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dirty="0">
                <a:solidFill>
                  <a:srgbClr val="7030A0"/>
                </a:solidFill>
                <a:cs typeface="Times New Roman" panose="02020603050405020304" pitchFamily="18" charset="0"/>
              </a:rPr>
              <a:t> 12    (Tuesday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 </a:t>
            </a:r>
            <a:r>
              <a:rPr lang="en-US" altLang="zh-CN" dirty="0">
                <a:solidFill>
                  <a:srgbClr val="7030A0"/>
                </a:solidFill>
                <a:ea typeface="宋体" panose="02010600030101010101" pitchFamily="2" charset="-122"/>
              </a:rPr>
              <a:t>Atlanta</a:t>
            </a:r>
            <a:r>
              <a:rPr lang="en-US" altLang="zh-CN" dirty="0">
                <a:solidFill>
                  <a:srgbClr val="7030A0"/>
                </a:solidFill>
                <a:cs typeface="Times New Roman" panose="02020603050405020304" pitchFamily="18" charset="0"/>
              </a:rPr>
              <a:t> </a:t>
            </a:r>
            <a:r>
              <a:rPr lang="en-US" altLang="zh-CN" sz="1200" dirty="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ea typeface="宋体" panose="02010600030101010101" pitchFamily="2" charset="-122"/>
              </a:rPr>
              <a:t>Sept</a:t>
            </a:r>
            <a:r>
              <a:rPr lang="en-US" altLang="zh-CN" dirty="0">
                <a:solidFill>
                  <a:srgbClr val="00B050"/>
                </a:solidFill>
                <a:cs typeface="Times New Roman" panose="02020603050405020304" pitchFamily="18" charset="0"/>
              </a:rPr>
              <a:t> 13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dirty="0">
                <a:solidFill>
                  <a:srgbClr val="00B050"/>
                </a:solidFill>
                <a:ea typeface="宋体" panose="02010600030101010101" pitchFamily="2" charset="-122"/>
              </a:rPr>
              <a:t>Atlanta</a:t>
            </a:r>
            <a:r>
              <a:rPr lang="en-US" altLang="zh-CN" sz="1200" dirty="0">
                <a:solidFill>
                  <a:srgbClr val="00B05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13    (Wednesday AM 2),</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10:30-12:30</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Atlanta</a:t>
            </a:r>
            <a:r>
              <a:rPr lang="en-US" altLang="zh-CN" sz="1200" dirty="0">
                <a:solidFill>
                  <a:srgbClr val="00B0F0"/>
                </a:solidFill>
                <a:ea typeface="宋体" panose="02010600030101010101" pitchFamily="2" charset="-122"/>
              </a:rPr>
              <a:t> time </a:t>
            </a:r>
          </a:p>
          <a:p>
            <a:pPr marL="400050" lvl="2" indent="0" algn="just">
              <a:spcBef>
                <a:spcPct val="0"/>
              </a:spcBef>
              <a:spcAft>
                <a:spcPts val="0"/>
              </a:spcAft>
              <a:buNone/>
              <a:defRPr/>
            </a:pPr>
            <a:endParaRPr lang="en-US" altLang="zh-CN" sz="1200" dirty="0">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ea typeface="宋体" panose="02010600030101010101" pitchFamily="2" charset="-122"/>
              </a:rPr>
              <a:t>Sept</a:t>
            </a:r>
            <a:r>
              <a:rPr lang="en-US" altLang="zh-CN" dirty="0">
                <a:solidFill>
                  <a:srgbClr val="00B0F0"/>
                </a:solidFill>
                <a:cs typeface="Times New Roman" panose="02020603050405020304" pitchFamily="18" charset="0"/>
              </a:rPr>
              <a:t> 14    (Thursday AM 2),</a:t>
            </a:r>
            <a:r>
              <a:rPr lang="en-US" altLang="zh-CN" sz="1200"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a:t>
            </a:r>
            <a:r>
              <a:rPr lang="en-US" altLang="zh-CN" dirty="0">
                <a:solidFill>
                  <a:srgbClr val="00B0F0"/>
                </a:solidFill>
                <a:ea typeface="宋体" panose="02010600030101010101" pitchFamily="2" charset="-122"/>
              </a:rPr>
              <a:t>Atlanta</a:t>
            </a:r>
            <a:r>
              <a:rPr lang="en-US" altLang="zh-CN" sz="1200" dirty="0">
                <a:solidFill>
                  <a:srgbClr val="00B0F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7030A0"/>
                </a:solidFill>
                <a:ea typeface="宋体" panose="02010600030101010101" pitchFamily="2" charset="-122"/>
              </a:rPr>
              <a:t>Sept</a:t>
            </a:r>
            <a:r>
              <a:rPr lang="en-US" altLang="zh-CN" sz="1200" dirty="0">
                <a:solidFill>
                  <a:srgbClr val="7030A0"/>
                </a:solidFill>
                <a:cs typeface="Times New Roman" panose="02020603050405020304" pitchFamily="18" charset="0"/>
              </a:rPr>
              <a:t> 14    (</a:t>
            </a:r>
            <a:r>
              <a:rPr lang="en-US" altLang="zh-CN" dirty="0">
                <a:solidFill>
                  <a:srgbClr val="7030A0"/>
                </a:solidFill>
                <a:cs typeface="Times New Roman" panose="02020603050405020304" pitchFamily="18" charset="0"/>
              </a:rPr>
              <a:t>Thursday PM 1</a:t>
            </a:r>
            <a:r>
              <a:rPr lang="en-US" altLang="zh-CN" sz="1200" dirty="0">
                <a:solidFill>
                  <a:srgbClr val="7030A0"/>
                </a:solidFill>
                <a:cs typeface="Times New Roman" panose="02020603050405020304" pitchFamily="18" charset="0"/>
              </a:rPr>
              <a:t>),		</a:t>
            </a:r>
            <a:r>
              <a:rPr lang="en-US" altLang="zh-CN" dirty="0">
                <a:solidFill>
                  <a:srgbClr val="7030A0"/>
                </a:solidFill>
                <a:cs typeface="Times New Roman" panose="02020603050405020304" pitchFamily="18" charset="0"/>
              </a:rPr>
              <a:t>13:30-15:30</a:t>
            </a:r>
            <a:r>
              <a:rPr lang="en-US" altLang="zh-CN" sz="1200" dirty="0">
                <a:solidFill>
                  <a:srgbClr val="7030A0"/>
                </a:solidFill>
                <a:cs typeface="Times New Roman" panose="02020603050405020304" pitchFamily="18" charset="0"/>
              </a:rPr>
              <a:t> </a:t>
            </a:r>
            <a:r>
              <a:rPr lang="en-US" altLang="zh-CN" dirty="0">
                <a:solidFill>
                  <a:srgbClr val="7030A0"/>
                </a:solidFill>
                <a:ea typeface="宋体" panose="02010600030101010101" pitchFamily="2" charset="-122"/>
              </a:rPr>
              <a:t>Atlanta</a:t>
            </a:r>
            <a:r>
              <a:rPr lang="en-US" altLang="zh-CN" sz="1200" dirty="0">
                <a:solidFill>
                  <a:srgbClr val="7030A0"/>
                </a:solidFill>
                <a:cs typeface="Times New Roman" panose="02020603050405020304" pitchFamily="18" charset="0"/>
              </a:rPr>
              <a:t> time</a:t>
            </a:r>
          </a:p>
          <a:p>
            <a:pPr marL="685800" lvl="2" indent="-285750" algn="just">
              <a:spcBef>
                <a:spcPct val="0"/>
              </a:spcBef>
              <a:spcAft>
                <a:spcPts val="0"/>
              </a:spcAft>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(July 2023 – Sept 2023 CAC calls: </a:t>
            </a:r>
            <a:r>
              <a:rPr lang="en-US" altLang="zh-CN" sz="900" dirty="0">
                <a:solidFill>
                  <a:srgbClr val="0000FF"/>
                </a:solidFill>
                <a:cs typeface="Times New Roman" panose="02020603050405020304" pitchFamily="18" charset="0"/>
              </a:rPr>
              <a:t>Aug 7, Aug 28, Sept 10</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814144"/>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Atlanta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13:30-15:30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90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2175193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(Monday PM 2), 	 	16:00-18:00 Berlin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7030A0"/>
                </a:solidFill>
                <a:cs typeface="Times New Roman" panose="02020603050405020304" pitchFamily="18" charset="0"/>
              </a:rPr>
              <a:t>July 11    (Tuesday PM 1),		13:30-15:30 Berlin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 12    (Wednesday AM 2),		10:30-12:30 Berlin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		08:00-10:00 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dirty="0">
                <a:solidFill>
                  <a:srgbClr val="0070C0"/>
                </a:solidFill>
                <a:cs typeface="Times New Roman" panose="02020603050405020304" pitchFamily="18" charset="0"/>
              </a:rPr>
              <a:t> 13    (Thursday PM 2),		</a:t>
            </a:r>
            <a:r>
              <a:rPr lang="en-US" altLang="zh-CN" dirty="0">
                <a:solidFill>
                  <a:srgbClr val="0070C0"/>
                </a:solidFill>
                <a:ea typeface="宋体" panose="02010600030101010101" pitchFamily="2" charset="-122"/>
              </a:rPr>
              <a:t>16:00-18:00</a:t>
            </a:r>
            <a:r>
              <a:rPr lang="en-US" altLang="zh-CN" dirty="0">
                <a:solidFill>
                  <a:srgbClr val="0070C0"/>
                </a:solidFill>
                <a:cs typeface="Times New Roman" panose="02020603050405020304" pitchFamily="18" charset="0"/>
              </a:rPr>
              <a:t> Berlin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July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a:t>
            </a:r>
            <a:r>
              <a:rPr lang="en-US" altLang="zh-CN" sz="1400" dirty="0" smtClean="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87.94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a:solidFill>
                  <a:srgbClr val="FF0000"/>
                </a:solidFill>
              </a:rPr>
              <a:t>1145 /</a:t>
            </a:r>
            <a:r>
              <a:rPr lang="en-US" altLang="zh-CN" sz="1600" dirty="0" smtClean="0">
                <a:solidFill>
                  <a:srgbClr val="FF0000"/>
                </a:solidFill>
              </a:rPr>
              <a:t>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ext uri="{D42A27DB-BD31-4B8C-83A1-F6EECF244321}">
                <p14:modId xmlns:p14="http://schemas.microsoft.com/office/powerpoint/2010/main" val="2182509397"/>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989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1145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0.119815668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0.7596006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0.879416</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45359512"/>
              </p:ext>
            </p:extLst>
          </p:nvPr>
        </p:nvGraphicFramePr>
        <p:xfrm>
          <a:off x="77724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79793109"/>
              </p:ext>
            </p:extLst>
          </p:nvPr>
        </p:nvGraphicFramePr>
        <p:xfrm>
          <a:off x="1917834" y="667352"/>
          <a:ext cx="8369166" cy="5809648"/>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2914336"/>
              </a:tblGrid>
              <a:tr h="228600">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b="1" dirty="0" smtClean="0">
                          <a:solidFill>
                            <a:srgbClr val="0000FF"/>
                          </a:solidFill>
                          <a:effectLst/>
                          <a:latin typeface="Calibri" panose="020F0502020204030204" pitchFamily="34" charset="0"/>
                          <a:ea typeface="宋体" panose="02010600030101010101" pitchFamily="2" charset="-122"/>
                        </a:rPr>
                        <a:t>Confirm to</a:t>
                      </a:r>
                      <a:r>
                        <a:rPr lang="en-US" altLang="zh-CN" sz="1050" b="1" baseline="0" dirty="0" smtClean="0">
                          <a:solidFill>
                            <a:srgbClr val="0000FF"/>
                          </a:solidFill>
                          <a:effectLst/>
                          <a:latin typeface="Calibri" panose="020F0502020204030204" pitchFamily="34" charset="0"/>
                          <a:ea typeface="宋体" panose="02010600030101010101" pitchFamily="2" charset="-122"/>
                        </a:rPr>
                        <a:t> resolve all, b</a:t>
                      </a:r>
                      <a:r>
                        <a:rPr lang="en-US" sz="1050" b="1" dirty="0" smtClean="0">
                          <a:solidFill>
                            <a:srgbClr val="0000FF"/>
                          </a:solidFill>
                          <a:effectLst/>
                          <a:latin typeface="Calibri" panose="020F0502020204030204" pitchFamily="34" charset="0"/>
                          <a:ea typeface="宋体" panose="02010600030101010101" pitchFamily="2" charset="-122"/>
                        </a:rPr>
                        <a:t>efore/at </a:t>
                      </a:r>
                      <a:r>
                        <a:rPr lang="en-US" sz="1050" b="1" dirty="0">
                          <a:solidFill>
                            <a:srgbClr val="0000FF"/>
                          </a:solidFill>
                          <a:effectLst/>
                          <a:latin typeface="Calibri" panose="020F0502020204030204" pitchFamily="34" charset="0"/>
                          <a:ea typeface="宋体" panose="02010600030101010101" pitchFamily="2" charset="-122"/>
                        </a:rPr>
                        <a:t>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Ali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Anirud</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Assaf</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Atsushi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Chaoming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Cheng</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alpha val="92000"/>
                      </a:srgbClr>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Chris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Claudio (E)</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226</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Claudio (T)</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Dibakar</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48</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(10+</a:t>
                      </a:r>
                      <a:r>
                        <a:rPr lang="en-US" altLang="zh-CN" sz="1050" baseline="0" dirty="0" smtClean="0">
                          <a:solidFill>
                            <a:schemeClr val="tx1"/>
                          </a:solidFill>
                          <a:effectLst/>
                          <a:latin typeface="Calibri" panose="020F0502020204030204" pitchFamily="34" charset="0"/>
                          <a:ea typeface="宋体" panose="02010600030101010101" pitchFamily="2" charset="-122"/>
                        </a:rPr>
                        <a:t> TBD</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35</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Mahmoud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Mengshi</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52400">
                <a:tc>
                  <a:txBody>
                    <a:bodyPr/>
                    <a:lstStyle/>
                    <a:p>
                      <a:pPr>
                        <a:spcAft>
                          <a:spcPts val="0"/>
                        </a:spcAft>
                      </a:pPr>
                      <a:r>
                        <a:rPr lang="en-US" sz="1050">
                          <a:effectLst/>
                          <a:latin typeface="Calibri" panose="020F0502020204030204" pitchFamily="34" charset="0"/>
                          <a:ea typeface="宋体" panose="02010600030101010101" pitchFamily="2" charset="-122"/>
                        </a:rPr>
                        <a:t>Naren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 (6</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18</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Osama</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Pei </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Du</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chemeClr val="tx1"/>
                          </a:solidFill>
                          <a:effectLst/>
                          <a:latin typeface="Calibri" panose="020F0502020204030204" pitchFamily="34" charset="0"/>
                          <a:ea typeface="宋体" panose="02010600030101010101" pitchFamily="2" charset="-122"/>
                        </a:rPr>
                        <a:t>Y (2-3</a:t>
                      </a:r>
                      <a:r>
                        <a:rPr lang="en-US" altLang="zh-CN" sz="1050" baseline="0" dirty="0" smtClean="0">
                          <a:solidFill>
                            <a:schemeClr val="tx1"/>
                          </a:solidFill>
                          <a:effectLst/>
                          <a:latin typeface="Calibri" panose="020F0502020204030204" pitchFamily="34" charset="0"/>
                          <a:ea typeface="宋体" panose="02010600030101010101" pitchFamily="2" charset="-122"/>
                        </a:rPr>
                        <a:t> may reject</a:t>
                      </a:r>
                      <a:r>
                        <a:rPr lang="en-US" altLang="zh-CN" sz="1050" dirty="0" smtClean="0">
                          <a:solidFill>
                            <a:schemeClr val="tx1"/>
                          </a:solidFill>
                          <a:effectLst/>
                          <a:latin typeface="Calibri" panose="020F0502020204030204" pitchFamily="34" charset="0"/>
                          <a:ea typeface="宋体" panose="02010600030101010101" pitchFamily="2" charset="-122"/>
                        </a:rPr>
                        <a:t>)</a:t>
                      </a:r>
                      <a:endParaRPr lang="zh-CN" altLang="zh-CN" sz="1050" dirty="0" smtClean="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Rui Yang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Stephen S.</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Y</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Xiandong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7</a:t>
                      </a:r>
                      <a:endParaRPr lang="zh-CN" sz="900" dirty="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no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no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solidFill>
                            <a:srgbClr val="000000"/>
                          </a:solidFill>
                          <a:effectLst/>
                          <a:latin typeface="Calibri" panose="020F0502020204030204" pitchFamily="34" charset="0"/>
                          <a:ea typeface="宋体" panose="02010600030101010101" pitchFamily="2" charset="-122"/>
                        </a:rPr>
                        <a:t>Zhanjing</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Zhuqing</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dirty="0">
                          <a:effectLst/>
                          <a:latin typeface="Calibri" panose="020F0502020204030204" pitchFamily="34" charset="0"/>
                          <a:ea typeface="宋体" panose="02010600030101010101" pitchFamily="2" charset="-122"/>
                        </a:rPr>
                        <a:t>1</a:t>
                      </a:r>
                      <a:endParaRPr lang="zh-CN" sz="900" dirty="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chemeClr val="bg1">
                        <a:lumMod val="75000"/>
                      </a:schemeClr>
                    </a:solidFill>
                  </a:tcPr>
                </a:tc>
              </a:tr>
              <a:tr h="140368">
                <a:tc>
                  <a:txBody>
                    <a:bodyPr/>
                    <a:lstStyle/>
                    <a:p>
                      <a:pPr>
                        <a:spcAft>
                          <a:spcPts val="0"/>
                        </a:spcAft>
                      </a:pPr>
                      <a:r>
                        <a:rPr lang="en-US" sz="1050">
                          <a:effectLst/>
                          <a:latin typeface="Calibri" panose="020F0502020204030204" pitchFamily="34" charset="0"/>
                          <a:ea typeface="宋体" panose="02010600030101010101" pitchFamily="2" charset="-122"/>
                        </a:rPr>
                        <a:t>Zinan</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chemeClr val="tx1"/>
                          </a:solidFill>
                          <a:effectLst/>
                          <a:latin typeface="Calibri" panose="020F0502020204030204" pitchFamily="34" charset="0"/>
                          <a:ea typeface="宋体" panose="02010600030101010101" pitchFamily="2" charset="-122"/>
                        </a:rPr>
                        <a:t>Y</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989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0.119815668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0.7596006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0.8794163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6858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600" kern="0" dirty="0" smtClean="0"/>
              <a:t>Discussion and plan for the remaining CIDs for LB272</a:t>
            </a:r>
            <a:endParaRPr lang="en-US" altLang="zh-CN" sz="3600" dirty="0"/>
          </a:p>
        </p:txBody>
      </p:sp>
      <p:sp>
        <p:nvSpPr>
          <p:cNvPr id="5" name="Rectangle 3"/>
          <p:cNvSpPr txBox="1">
            <a:spLocks noChangeArrowheads="1"/>
          </p:cNvSpPr>
          <p:nvPr/>
        </p:nvSpPr>
        <p:spPr bwMode="auto">
          <a:xfrm>
            <a:off x="457200" y="1524000"/>
            <a:ext cx="11277600" cy="482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b="1" kern="0" dirty="0" smtClean="0"/>
              <a:t>Deadline </a:t>
            </a:r>
            <a:r>
              <a:rPr lang="en-US" altLang="zh-CN" b="1" kern="0" dirty="0"/>
              <a:t>for comment </a:t>
            </a:r>
            <a:r>
              <a:rPr lang="en-US" altLang="zh-CN" b="1" kern="0" dirty="0" smtClean="0"/>
              <a:t>resolution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latin typeface="Times New Roman" panose="02020603050405020304" pitchFamily="18" charset="0"/>
                <a:cs typeface="Times New Roman" panose="02020603050405020304" pitchFamily="18" charset="0"/>
              </a:rPr>
              <a:t>July 13    (Thursday AM 1),		08:00-10:00 Berlin </a:t>
            </a:r>
            <a:r>
              <a:rPr lang="en-US" altLang="zh-CN" sz="1600" dirty="0" smtClean="0">
                <a:solidFill>
                  <a:srgbClr val="00B050"/>
                </a:solidFill>
                <a:latin typeface="Times New Roman" panose="02020603050405020304" pitchFamily="18" charset="0"/>
                <a:cs typeface="Times New Roman" panose="02020603050405020304" pitchFamily="18" charset="0"/>
              </a:rPr>
              <a:t>time </a:t>
            </a:r>
          </a:p>
          <a:p>
            <a:pPr marL="342900" lvl="1" indent="-342900" algn="just">
              <a:buFont typeface="Arial" panose="020B0604020202020204" pitchFamily="34" charset="0"/>
              <a:buChar char="•"/>
              <a:defRPr/>
            </a:pPr>
            <a:endParaRPr lang="en-US" altLang="zh-CN" b="1" kern="0" dirty="0" smtClean="0"/>
          </a:p>
          <a:p>
            <a:pPr marL="342900" lvl="1" indent="-342900" algn="just">
              <a:buFont typeface="Arial" panose="020B0604020202020204" pitchFamily="34" charset="0"/>
              <a:buChar char="•"/>
              <a:defRPr/>
            </a:pPr>
            <a:r>
              <a:rPr lang="en-US" altLang="zh-CN" b="1" kern="0" dirty="0" smtClean="0"/>
              <a:t>Motion for closing the remaining CIDs </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latin typeface="Times New Roman" panose="02020603050405020304" pitchFamily="18" charset="0"/>
              <a:cs typeface="Times New Roman" panose="02020603050405020304" pitchFamily="18" charset="0"/>
            </a:endParaRPr>
          </a:p>
          <a:p>
            <a:pPr marL="685800" lvl="2" indent="-342900" algn="just">
              <a:buFont typeface="Arial" panose="020B0604020202020204" pitchFamily="34" charset="0"/>
              <a:buChar char="•"/>
              <a:defRPr/>
            </a:pPr>
            <a:endParaRPr lang="en-US" altLang="zh-CN" sz="1400" b="1" dirty="0" smtClean="0"/>
          </a:p>
          <a:p>
            <a:pPr marL="685800" lvl="2" indent="-342900" algn="just">
              <a:buFont typeface="Arial" panose="020B0604020202020204" pitchFamily="34" charset="0"/>
              <a:buChar char="•"/>
              <a:defRPr/>
            </a:pPr>
            <a:r>
              <a:rPr lang="en-US" altLang="zh-CN" sz="1400" b="1" dirty="0" smtClean="0">
                <a:solidFill>
                  <a:srgbClr val="FF0000"/>
                </a:solidFill>
              </a:rPr>
              <a:t>Move </a:t>
            </a:r>
            <a:r>
              <a:rPr lang="en-US" altLang="zh-CN" sz="1400" b="1" dirty="0">
                <a:solidFill>
                  <a:srgbClr val="FF0000"/>
                </a:solidFill>
              </a:rPr>
              <a:t>to approve “Rejected” resolutions to the CIDs:</a:t>
            </a:r>
            <a:endParaRPr lang="en-US" altLang="zh-CN" sz="1400" b="1" kern="0" dirty="0">
              <a:solidFill>
                <a:srgbClr val="FF0000"/>
              </a:solidFill>
            </a:endParaRPr>
          </a:p>
          <a:p>
            <a:pPr lvl="2" algn="just">
              <a:buFont typeface="Arial" panose="020B0604020202020204" pitchFamily="34" charset="0"/>
              <a:buChar char="–"/>
              <a:defRPr/>
            </a:pPr>
            <a:r>
              <a:rPr lang="en-US" altLang="zh-CN" sz="1100" dirty="0">
                <a:solidFill>
                  <a:srgbClr val="FF0000"/>
                </a:solidFill>
              </a:rPr>
              <a:t>CID: </a:t>
            </a:r>
            <a:r>
              <a:rPr lang="en-GB" altLang="zh-CN" sz="1100" dirty="0" smtClean="0">
                <a:solidFill>
                  <a:srgbClr val="FF0000"/>
                </a:solidFill>
              </a:rPr>
              <a:t>XXX</a:t>
            </a:r>
            <a:endParaRPr lang="zh-CN" altLang="zh-CN" sz="1100" dirty="0">
              <a:solidFill>
                <a:srgbClr val="FF0000"/>
              </a:solidFill>
            </a:endParaRPr>
          </a:p>
          <a:p>
            <a:pPr marL="685800" lvl="2" indent="-342900" algn="just">
              <a:buFont typeface="Arial" panose="020B0604020202020204" pitchFamily="34" charset="0"/>
              <a:buChar char="•"/>
              <a:defRPr/>
            </a:pPr>
            <a:r>
              <a:rPr lang="en-US" altLang="zh-CN" sz="1400" b="1" dirty="0">
                <a:solidFill>
                  <a:srgbClr val="FF0000"/>
                </a:solidFill>
              </a:rPr>
              <a:t>With the following rejection reason: </a:t>
            </a:r>
            <a:r>
              <a:rPr lang="en-US" altLang="zh-CN" sz="1400" b="1" dirty="0" smtClean="0">
                <a:solidFill>
                  <a:srgbClr val="FF0000"/>
                </a:solidFill>
              </a:rPr>
              <a:t>“Lack </a:t>
            </a:r>
            <a:r>
              <a:rPr lang="en-US" altLang="zh-CN" sz="1400" b="1" dirty="0">
                <a:solidFill>
                  <a:srgbClr val="FF0000"/>
                </a:solidFill>
              </a:rPr>
              <a:t>of </a:t>
            </a:r>
            <a:r>
              <a:rPr lang="en-US" altLang="zh-CN" sz="1400" b="1" dirty="0" smtClean="0">
                <a:solidFill>
                  <a:srgbClr val="FF0000"/>
                </a:solidFill>
              </a:rPr>
              <a:t>technical contribution/consensus</a:t>
            </a:r>
            <a:r>
              <a:rPr lang="en-US" altLang="zh-CN" sz="1400" b="1" dirty="0">
                <a:solidFill>
                  <a:srgbClr val="FF0000"/>
                </a:solidFill>
              </a:rPr>
              <a:t>”.</a:t>
            </a:r>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a:t>TG Motion: Initial </a:t>
            </a:r>
            <a:r>
              <a:rPr lang="en-US" altLang="zh-CN" b="1" kern="0" dirty="0" smtClean="0"/>
              <a:t>LB (</a:t>
            </a:r>
            <a:r>
              <a:rPr lang="en-US" altLang="zh-CN" kern="0" dirty="0" smtClean="0"/>
              <a:t>Then</a:t>
            </a:r>
            <a:r>
              <a:rPr lang="en-US" altLang="zh-CN" b="1" kern="0" dirty="0" smtClean="0"/>
              <a:t> </a:t>
            </a:r>
            <a:r>
              <a:rPr lang="en-US" altLang="en-US" dirty="0">
                <a:solidFill>
                  <a:schemeClr val="tx2"/>
                </a:solidFill>
              </a:rPr>
              <a:t>SP for Timeline </a:t>
            </a:r>
            <a:r>
              <a:rPr lang="en-US" altLang="en-US" dirty="0" smtClean="0">
                <a:solidFill>
                  <a:schemeClr val="tx2"/>
                </a:solidFill>
              </a:rPr>
              <a:t>change of D2.0 and …</a:t>
            </a:r>
            <a:r>
              <a:rPr lang="en-US" altLang="zh-CN" b="1" kern="0" dirty="0" smtClean="0"/>
              <a:t>)</a:t>
            </a:r>
            <a:endParaRPr lang="en-US" altLang="zh-CN" b="1" kern="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600" dirty="0">
                <a:solidFill>
                  <a:srgbClr val="00B050"/>
                </a:solidFill>
                <a:cs typeface="Times New Roman" panose="02020603050405020304" pitchFamily="18" charset="0"/>
              </a:rPr>
              <a:t>July 13    (Thursday AM 1),		08:00-10:00 Berlin </a:t>
            </a:r>
            <a:r>
              <a:rPr lang="en-US" altLang="zh-CN" sz="1600" dirty="0" smtClean="0">
                <a:solidFill>
                  <a:srgbClr val="00B050"/>
                </a:solidFill>
                <a:cs typeface="Times New Roman" panose="02020603050405020304" pitchFamily="18" charset="0"/>
              </a:rPr>
              <a:t>time</a:t>
            </a:r>
            <a:endParaRPr lang="en-US" altLang="zh-CN" sz="16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600" dirty="0">
                <a:solidFill>
                  <a:srgbClr val="0070C0"/>
                </a:solidFill>
                <a:ea typeface="宋体" panose="02010600030101010101" pitchFamily="2" charset="-122"/>
              </a:rPr>
              <a:t>July</a:t>
            </a:r>
            <a:r>
              <a:rPr lang="en-US" altLang="zh-CN" sz="1600" dirty="0">
                <a:solidFill>
                  <a:srgbClr val="0070C0"/>
                </a:solidFill>
                <a:cs typeface="Times New Roman" panose="02020603050405020304" pitchFamily="18" charset="0"/>
              </a:rPr>
              <a:t> 13    (Thursday PM 2),		</a:t>
            </a:r>
            <a:r>
              <a:rPr lang="en-US" altLang="zh-CN" sz="1600" dirty="0">
                <a:solidFill>
                  <a:srgbClr val="0070C0"/>
                </a:solidFill>
                <a:ea typeface="宋体" panose="02010600030101010101" pitchFamily="2" charset="-122"/>
              </a:rPr>
              <a:t>16:00-18:00</a:t>
            </a:r>
            <a:r>
              <a:rPr lang="en-US" altLang="zh-CN" sz="1600" dirty="0">
                <a:solidFill>
                  <a:srgbClr val="0070C0"/>
                </a:solidFill>
                <a:cs typeface="Times New Roman" panose="02020603050405020304" pitchFamily="18" charset="0"/>
              </a:rPr>
              <a:t> Berlin time</a:t>
            </a:r>
          </a:p>
          <a:p>
            <a:pPr lvl="1" algn="just">
              <a:buFont typeface="Arial" panose="020B0604020202020204" pitchFamily="34" charset="0"/>
              <a:buChar char="–"/>
              <a:defRPr/>
            </a:pPr>
            <a:endParaRPr lang="en-US" altLang="zh-CN" sz="1400" dirty="0" smtClean="0"/>
          </a:p>
          <a:p>
            <a:pPr lvl="1" algn="just">
              <a:buFont typeface="Arial" panose="020B0604020202020204" pitchFamily="34" charset="0"/>
              <a:buChar char="–"/>
              <a:defRPr/>
            </a:pPr>
            <a:endParaRPr lang="en-US" altLang="zh-CN" sz="1400" dirty="0" smtClean="0"/>
          </a:p>
          <a:p>
            <a:pPr marL="342900" lvl="1" indent="-342900" algn="just">
              <a:buFont typeface="Arial" panose="020B0604020202020204" pitchFamily="34" charset="0"/>
              <a:buChar char="•"/>
              <a:defRPr/>
            </a:pPr>
            <a:r>
              <a:rPr lang="en-US" altLang="zh-CN" b="1" kern="0" dirty="0" smtClean="0"/>
              <a:t>Any other suggestion?</a:t>
            </a:r>
            <a:endParaRPr lang="en-US" altLang="zh-CN" b="1" kern="0" dirty="0"/>
          </a:p>
        </p:txBody>
      </p:sp>
    </p:spTree>
    <p:extLst>
      <p:ext uri="{BB962C8B-B14F-4D97-AF65-F5344CB8AC3E}">
        <p14:creationId xmlns:p14="http://schemas.microsoft.com/office/powerpoint/2010/main" val="39209832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Privacy discussion for 802.11bf</a:t>
            </a:r>
          </a:p>
        </p:txBody>
      </p:sp>
      <p:sp>
        <p:nvSpPr>
          <p:cNvPr id="26628" name="Rectangle 3"/>
          <p:cNvSpPr txBox="1">
            <a:spLocks noChangeArrowheads="1"/>
          </p:cNvSpPr>
          <p:nvPr/>
        </p:nvSpPr>
        <p:spPr bwMode="auto">
          <a:xfrm>
            <a:off x="457200" y="14478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smtClean="0">
                <a:solidFill>
                  <a:srgbClr val="0000FF"/>
                </a:solidFill>
              </a:rPr>
              <a:t>Privacy</a:t>
            </a:r>
            <a:r>
              <a:rPr lang="en-US" altLang="zh-CN" sz="2000" dirty="0" smtClean="0"/>
              <a:t> </a:t>
            </a:r>
            <a:r>
              <a:rPr lang="en-US" altLang="zh-CN" sz="2000" dirty="0"/>
              <a:t>issue is </a:t>
            </a:r>
            <a:r>
              <a:rPr lang="en-US" altLang="zh-CN" sz="2000" dirty="0" smtClean="0"/>
              <a:t>recently mentioned </a:t>
            </a:r>
            <a:r>
              <a:rPr lang="en-US" altLang="zh-CN" sz="2000" dirty="0"/>
              <a:t>for WLAN sensing (802.11bf), by different people, in different </a:t>
            </a:r>
            <a:r>
              <a:rPr lang="en-US" altLang="zh-CN" sz="2000" dirty="0" smtClean="0"/>
              <a:t>ways</a:t>
            </a:r>
            <a:endParaRPr lang="en-US" altLang="zh-CN" sz="2000" dirty="0"/>
          </a:p>
          <a:p>
            <a:pPr lvl="1" algn="just"/>
            <a:endParaRPr lang="en-US" altLang="zh-CN" sz="1800" dirty="0"/>
          </a:p>
          <a:p>
            <a:r>
              <a:rPr lang="en-US" altLang="zh-CN" dirty="0"/>
              <a:t>The tentative </a:t>
            </a:r>
            <a:r>
              <a:rPr lang="en-US" altLang="zh-CN" dirty="0">
                <a:solidFill>
                  <a:srgbClr val="0000FF"/>
                </a:solidFill>
              </a:rPr>
              <a:t>plan</a:t>
            </a:r>
            <a:r>
              <a:rPr lang="en-US" altLang="zh-CN" dirty="0"/>
              <a:t> (Please let me know your opinion):</a:t>
            </a:r>
            <a:endParaRPr lang="zh-CN" altLang="zh-CN" sz="2800" dirty="0"/>
          </a:p>
          <a:p>
            <a:pPr lvl="1" algn="just"/>
            <a:r>
              <a:rPr lang="en-US" altLang="zh-CN" sz="1800" dirty="0" smtClean="0"/>
              <a:t>We </a:t>
            </a:r>
            <a:r>
              <a:rPr lang="en-US" altLang="zh-CN" sz="1800" dirty="0"/>
              <a:t>need to find what the actual </a:t>
            </a:r>
            <a:r>
              <a:rPr lang="en-US" altLang="zh-CN" sz="1800" dirty="0">
                <a:solidFill>
                  <a:srgbClr val="0000FF"/>
                </a:solidFill>
              </a:rPr>
              <a:t>concern</a:t>
            </a:r>
            <a:r>
              <a:rPr lang="en-US" altLang="zh-CN" sz="1800" dirty="0"/>
              <a:t> for privacy issue for </a:t>
            </a:r>
            <a:r>
              <a:rPr lang="en-US" altLang="zh-CN" sz="1800" dirty="0" smtClean="0"/>
              <a:t>802.11bf, </a:t>
            </a:r>
            <a:r>
              <a:rPr lang="en-US" altLang="zh-CN" sz="1800" dirty="0"/>
              <a:t>before starting to discuss solutions</a:t>
            </a:r>
            <a:endParaRPr lang="zh-CN" altLang="zh-CN" sz="1800" dirty="0"/>
          </a:p>
          <a:p>
            <a:pPr lvl="1" algn="just"/>
            <a:r>
              <a:rPr lang="en-US" altLang="zh-CN" sz="1800" dirty="0" smtClean="0"/>
              <a:t>We </a:t>
            </a:r>
            <a:r>
              <a:rPr lang="en-US" altLang="zh-CN" sz="1800" dirty="0"/>
              <a:t>need to either </a:t>
            </a:r>
            <a:r>
              <a:rPr lang="en-US" altLang="zh-CN" sz="1800" dirty="0">
                <a:solidFill>
                  <a:srgbClr val="0000FF"/>
                </a:solidFill>
              </a:rPr>
              <a:t>solve</a:t>
            </a:r>
            <a:r>
              <a:rPr lang="en-US" altLang="zh-CN" sz="1800" dirty="0"/>
              <a:t> the </a:t>
            </a:r>
            <a:r>
              <a:rPr lang="en-US" altLang="zh-CN" sz="1800" dirty="0" smtClean="0"/>
              <a:t>problem, </a:t>
            </a:r>
            <a:r>
              <a:rPr lang="en-US" altLang="zh-CN" sz="1800" dirty="0"/>
              <a:t>or </a:t>
            </a:r>
            <a:r>
              <a:rPr lang="en-US" altLang="zh-CN" sz="1800" dirty="0">
                <a:solidFill>
                  <a:srgbClr val="0000FF"/>
                </a:solidFill>
              </a:rPr>
              <a:t>convince</a:t>
            </a:r>
            <a:r>
              <a:rPr lang="en-US" altLang="zh-CN" sz="1800" dirty="0"/>
              <a:t> them that 802.11bf is </a:t>
            </a:r>
            <a:r>
              <a:rPr lang="en-US" altLang="zh-CN" sz="1800" dirty="0" smtClean="0"/>
              <a:t>safe</a:t>
            </a:r>
          </a:p>
          <a:p>
            <a:pPr lvl="2" algn="just"/>
            <a:r>
              <a:rPr lang="en-US" altLang="zh-CN" sz="1400" dirty="0" smtClean="0"/>
              <a:t>Should not slow down D2.0, but rather this is something we must consider after D2.0.</a:t>
            </a:r>
            <a:endParaRPr lang="zh-CN" altLang="zh-CN" sz="1400" dirty="0" smtClean="0"/>
          </a:p>
          <a:p>
            <a:pPr lvl="1" algn="just"/>
            <a:r>
              <a:rPr lang="en-US" altLang="zh-CN" sz="1800" dirty="0" smtClean="0"/>
              <a:t>We could have (ad hoc or </a:t>
            </a:r>
            <a:r>
              <a:rPr lang="en-US" altLang="zh-CN" sz="1800" dirty="0" err="1" smtClean="0"/>
              <a:t>TGbf</a:t>
            </a:r>
            <a:r>
              <a:rPr lang="en-US" altLang="zh-CN" sz="1800" dirty="0" smtClean="0"/>
              <a:t>) </a:t>
            </a:r>
            <a:r>
              <a:rPr lang="en-US" altLang="zh-CN" sz="1800" dirty="0" smtClean="0">
                <a:solidFill>
                  <a:srgbClr val="0000FF"/>
                </a:solidFill>
              </a:rPr>
              <a:t>meetings</a:t>
            </a:r>
            <a:r>
              <a:rPr lang="en-US" altLang="zh-CN" sz="1800" dirty="0" smtClean="0"/>
              <a:t> dedicated to this issue</a:t>
            </a:r>
            <a:endParaRPr lang="zh-CN" altLang="zh-CN" sz="1800" dirty="0" smtClean="0"/>
          </a:p>
          <a:p>
            <a:pPr lvl="2" algn="just"/>
            <a:r>
              <a:rPr lang="en-US" altLang="zh-CN" sz="1400" dirty="0" smtClean="0"/>
              <a:t>The </a:t>
            </a:r>
            <a:r>
              <a:rPr lang="en-US" altLang="zh-CN" sz="1400" dirty="0">
                <a:solidFill>
                  <a:srgbClr val="0000FF"/>
                </a:solidFill>
              </a:rPr>
              <a:t>online</a:t>
            </a:r>
            <a:r>
              <a:rPr lang="en-US" altLang="zh-CN" sz="1400" dirty="0"/>
              <a:t> discussion could start during the </a:t>
            </a:r>
            <a:r>
              <a:rPr lang="en-US" altLang="zh-CN" sz="1400" dirty="0" err="1"/>
              <a:t>TGbf</a:t>
            </a:r>
            <a:r>
              <a:rPr lang="en-US" altLang="zh-CN" sz="1400" dirty="0"/>
              <a:t> Ad hoc meeting @ Lund, Sweden or even before</a:t>
            </a:r>
            <a:endParaRPr lang="zh-CN" altLang="zh-CN" sz="1400" dirty="0"/>
          </a:p>
          <a:p>
            <a:pPr lvl="2" algn="just"/>
            <a:r>
              <a:rPr lang="en-US" altLang="zh-CN" sz="1400" dirty="0"/>
              <a:t>The </a:t>
            </a:r>
            <a:r>
              <a:rPr lang="en-US" altLang="zh-CN" sz="1400" dirty="0">
                <a:solidFill>
                  <a:srgbClr val="0000FF"/>
                </a:solidFill>
              </a:rPr>
              <a:t>offline</a:t>
            </a:r>
            <a:r>
              <a:rPr lang="en-US" altLang="zh-CN" sz="1400" dirty="0"/>
              <a:t> Email discussion could </a:t>
            </a:r>
            <a:r>
              <a:rPr lang="en-US" altLang="zh-CN" sz="1400" dirty="0" smtClean="0"/>
              <a:t>start now (A new Email Thread, anyone could join)</a:t>
            </a:r>
            <a:endParaRPr lang="zh-CN" altLang="zh-CN" sz="1400" dirty="0"/>
          </a:p>
          <a:p>
            <a:pPr lvl="1" algn="just"/>
            <a:endParaRPr lang="en-US" altLang="zh-CN" sz="1800" dirty="0"/>
          </a:p>
        </p:txBody>
      </p:sp>
    </p:spTree>
    <p:extLst>
      <p:ext uri="{BB962C8B-B14F-4D97-AF65-F5344CB8AC3E}">
        <p14:creationId xmlns:p14="http://schemas.microsoft.com/office/powerpoint/2010/main" val="39805941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8080163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24037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438870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5152462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78099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54944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299703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297127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200556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55295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953343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902107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74202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49541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33882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July </a:t>
            </a:r>
            <a:r>
              <a:rPr lang="en-US" altLang="zh-CN" dirty="0" smtClean="0"/>
              <a:t>IEEE </a:t>
            </a:r>
            <a:r>
              <a:rPr lang="en-US" altLang="zh-CN" dirty="0"/>
              <a:t>802 wireless </a:t>
            </a:r>
            <a:r>
              <a:rPr lang="en-US" altLang="zh-CN" dirty="0">
                <a:solidFill>
                  <a:srgbClr val="0000FF"/>
                </a:solidFill>
              </a:rPr>
              <a:t>plenary </a:t>
            </a:r>
            <a:r>
              <a:rPr lang="en-US" altLang="zh-CN" dirty="0" smtClean="0"/>
              <a:t>session</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6666275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43512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037603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12774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003978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1038344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309017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4675847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0176074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704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75013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916033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692296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70905538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50422080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4682451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98152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1092879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690631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87698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0202719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917715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544861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7218210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97395710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4130937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46839885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5822913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2286, and 2202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a:t>
            </a:r>
            <a:r>
              <a:rPr lang="en-US" altLang="zh-CN" sz="1600" dirty="0" smtClean="0">
                <a:solidFill>
                  <a:srgbClr val="FF0000"/>
                </a:solidFill>
              </a:rPr>
              <a:t>r3</a:t>
            </a:r>
            <a:r>
              <a:rPr lang="en-US" altLang="zh-CN" sz="1600" dirty="0" smtClean="0"/>
              <a:t> </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a:t>
            </a:r>
            <a:r>
              <a:rPr lang="en-US" altLang="zh-CN" dirty="0" smtClean="0">
                <a:solidFill>
                  <a:srgbClr val="FF0000"/>
                </a:solidFill>
              </a:rPr>
              <a:t>r3</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430682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73370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smtClean="0"/>
              <a:t>1733 </a:t>
            </a:r>
            <a:r>
              <a:rPr lang="en-US" altLang="zh-CN" sz="1600" dirty="0"/>
              <a:t>and 2286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11-23/1243r4</a:t>
            </a:r>
            <a:endParaRPr lang="en-US" altLang="zh-CN" sz="1600" dirty="0" smtClean="0"/>
          </a:p>
          <a:p>
            <a:pPr lvl="1" algn="just">
              <a:buFont typeface="Arial" panose="020B0604020202020204" pitchFamily="34" charset="0"/>
              <a:buChar char="–"/>
              <a:defRPr/>
            </a:pP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11-23/1243r4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544589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11-23/1265</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11-23/1265</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99887002"/>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t>
            </a:r>
            <a:r>
              <a:rPr lang="en-US" altLang="zh-CN" sz="1800" b="1" kern="0" dirty="0" smtClean="0"/>
              <a:t>arengerile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395133728"/>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smtClean="0"/>
              <a:t>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02983542"/>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Zhuqing</a:t>
            </a:r>
            <a:r>
              <a:rPr lang="en-US" altLang="zh-CN" sz="1800" b="1" kern="0" dirty="0" smtClean="0"/>
              <a:t> Tang</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7943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July </a:t>
            </a:r>
            <a:r>
              <a:rPr lang="en-US" altLang="zh-CN" sz="4000" dirty="0" smtClean="0">
                <a:solidFill>
                  <a:srgbClr val="0000FF"/>
                </a:solidFill>
              </a:rPr>
              <a:t>Interim</a:t>
            </a:r>
            <a:r>
              <a:rPr lang="en-US" altLang="en-US" sz="4000" dirty="0" smtClean="0">
                <a:solidFill>
                  <a:srgbClr val="0000FF"/>
                </a:solidFill>
              </a:rPr>
              <a:t> </a:t>
            </a:r>
          </a:p>
          <a:p>
            <a:pPr algn="ctr">
              <a:buFontTx/>
              <a:buNone/>
            </a:pPr>
            <a:r>
              <a:rPr lang="en-US" altLang="zh-CN" sz="4000" dirty="0">
                <a:solidFill>
                  <a:srgbClr val="00B050"/>
                </a:solidFill>
                <a:ea typeface="宋体" panose="02010600030101010101" pitchFamily="2" charset="-122"/>
              </a:rPr>
              <a:t>July 13    (Thursday AM 1)</a:t>
            </a:r>
            <a:r>
              <a:rPr lang="en-US" altLang="en-US" sz="4000" dirty="0" smtClean="0">
                <a:solidFill>
                  <a:srgbClr val="00B050"/>
                </a:solidFill>
              </a:rPr>
              <a:t>.</a:t>
            </a:r>
            <a:endParaRPr lang="en-US" altLang="en-US" sz="4000" dirty="0">
              <a:solidFill>
                <a:srgbClr val="00B050"/>
              </a:solidFill>
            </a:endParaRPr>
          </a:p>
          <a:p>
            <a:pPr lvl="1"/>
            <a:endParaRPr lang="en-US" altLang="en-US" sz="3600" dirty="0"/>
          </a:p>
          <a:p>
            <a:pPr lvl="1"/>
            <a:endParaRPr lang="en-US" altLang="en-US" sz="3600" dirty="0"/>
          </a:p>
        </p:txBody>
      </p:sp>
    </p:spTree>
    <p:extLst>
      <p:ext uri="{BB962C8B-B14F-4D97-AF65-F5344CB8AC3E}">
        <p14:creationId xmlns:p14="http://schemas.microsoft.com/office/powerpoint/2010/main" val="3151149241"/>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1371600" y="762000"/>
            <a:ext cx="9525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a:t>closing the remaining CIDs </a:t>
            </a:r>
            <a:r>
              <a:rPr lang="en-US" altLang="en-US" sz="3200" dirty="0" smtClean="0"/>
              <a:t>for LB 272</a:t>
            </a:r>
            <a:endParaRPr lang="en-US" altLang="en-US" sz="3200" dirty="0">
              <a:solidFill>
                <a:schemeClr val="tx2"/>
              </a:solidFill>
            </a:endParaRPr>
          </a:p>
        </p:txBody>
      </p:sp>
      <p:sp>
        <p:nvSpPr>
          <p:cNvPr id="4" name="Rectangle 3"/>
          <p:cNvSpPr txBox="1">
            <a:spLocks noChangeArrowheads="1"/>
          </p:cNvSpPr>
          <p:nvPr/>
        </p:nvSpPr>
        <p:spPr bwMode="auto">
          <a:xfrm>
            <a:off x="762000" y="1447800"/>
            <a:ext cx="11125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lvl="0"/>
            <a:r>
              <a:rPr lang="en-US" altLang="zh-CN" dirty="0"/>
              <a:t>Move to approve “Rejected” resolutions to the CIDs:</a:t>
            </a:r>
          </a:p>
          <a:p>
            <a:pPr lvl="1"/>
            <a:r>
              <a:rPr lang="en-US" altLang="zh-CN" dirty="0"/>
              <a:t>CID: XXX</a:t>
            </a:r>
          </a:p>
          <a:p>
            <a:pPr lvl="0"/>
            <a:r>
              <a:rPr lang="en-US" altLang="zh-CN" dirty="0"/>
              <a:t>With the following rejection reason: “Lack of </a:t>
            </a:r>
            <a:r>
              <a:rPr lang="en-US" altLang="zh-CN" dirty="0" smtClean="0"/>
              <a:t>technical contribution/consensus</a:t>
            </a:r>
            <a:r>
              <a:rPr lang="en-US" altLang="zh-CN" dirty="0"/>
              <a:t>”.</a:t>
            </a:r>
          </a:p>
          <a:p>
            <a:endParaRPr lang="zh-CN" altLang="zh-CN" dirty="0"/>
          </a:p>
          <a:p>
            <a:pPr lvl="0"/>
            <a:r>
              <a:rPr lang="en-GB" altLang="zh-CN" dirty="0"/>
              <a:t>Moved: &lt;name&gt;,  Seconded: &lt;name&gt;, </a:t>
            </a:r>
          </a:p>
          <a:p>
            <a:pPr lvl="0"/>
            <a:r>
              <a:rPr lang="en-GB" altLang="zh-CN" dirty="0"/>
              <a:t>Result: y-n-a</a:t>
            </a:r>
            <a:endParaRPr lang="zh-CN" altLang="zh-CN"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09909921"/>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smtClean="0"/>
              <a:t>TG Motion: </a:t>
            </a:r>
            <a:r>
              <a:rPr lang="en-US" altLang="en-US" sz="3200" dirty="0" err="1" smtClean="0"/>
              <a:t>TGbf</a:t>
            </a:r>
            <a:r>
              <a:rPr lang="en-US" altLang="en-US" sz="3200" dirty="0" smtClean="0"/>
              <a:t> re-circulation </a:t>
            </a:r>
            <a:r>
              <a:rPr lang="en-US" altLang="en-US" sz="3200" dirty="0"/>
              <a:t>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LB272 on P802.11bf D1.0 as contained in document 11-22/0314r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https://mentor.ieee.org/802.11/dcn/23/11-23-0314-16-00bf-lb272-comments-and-approved-resolutions.xlsx</a:t>
            </a:r>
            <a:endParaRPr lang="en-US" altLang="zh-CN" sz="2000" dirty="0"/>
          </a:p>
          <a:p>
            <a:pPr algn="just"/>
            <a:r>
              <a:rPr lang="en-US" altLang="zh-CN" sz="2000" dirty="0"/>
              <a:t>Instruct the editor to prepare P802.11bf D2.0 incorporating these resolutions and,</a:t>
            </a:r>
          </a:p>
          <a:p>
            <a:pPr algn="just"/>
            <a:r>
              <a:rPr lang="en-US" altLang="zh-CN" sz="2000" dirty="0"/>
              <a:t>Approve a 15 day Working Group Recirculation Ballot asking the question “Should P802.11bf D2.0 be forwarded to SA Ballot?”</a:t>
            </a:r>
          </a:p>
          <a:p>
            <a:endParaRPr lang="zh-CN" altLang="zh-CN" sz="2000" dirty="0"/>
          </a:p>
          <a:p>
            <a:pPr lvl="0"/>
            <a:r>
              <a:rPr lang="en-GB" altLang="zh-CN" sz="2000" dirty="0"/>
              <a:t>Moved: </a:t>
            </a:r>
            <a:r>
              <a:rPr lang="en-GB" altLang="zh-CN" sz="2000" dirty="0" smtClean="0"/>
              <a:t>    ,  </a:t>
            </a:r>
            <a:r>
              <a:rPr lang="en-GB" altLang="zh-CN" sz="2000" dirty="0"/>
              <a:t>Seconded</a:t>
            </a:r>
            <a:r>
              <a:rPr lang="en-GB" altLang="zh-CN" sz="2000" dirty="0" smtClean="0"/>
              <a:t>:   </a:t>
            </a:r>
            <a:endParaRPr lang="en-GB" altLang="zh-CN" sz="2000" dirty="0"/>
          </a:p>
          <a:p>
            <a:r>
              <a:rPr lang="en-US" altLang="zh-CN" sz="2000" kern="0" dirty="0"/>
              <a:t>Preliminary Result: (   </a:t>
            </a:r>
            <a:r>
              <a:rPr lang="en-US" altLang="zh-CN" sz="2000" kern="0" dirty="0" smtClean="0"/>
              <a:t> Y</a:t>
            </a:r>
            <a:r>
              <a:rPr lang="en-US" altLang="zh-CN" sz="2000" kern="0" dirty="0"/>
              <a:t>/  </a:t>
            </a:r>
            <a:r>
              <a:rPr lang="en-US" altLang="zh-CN" sz="2000" kern="0" dirty="0" smtClean="0"/>
              <a:t> N</a:t>
            </a:r>
            <a:r>
              <a:rPr lang="en-US" altLang="zh-CN" sz="2000" kern="0" dirty="0"/>
              <a:t>/  </a:t>
            </a:r>
            <a:r>
              <a:rPr lang="en-US" altLang="zh-CN" sz="2000" kern="0" dirty="0" smtClean="0"/>
              <a:t> A</a:t>
            </a:r>
            <a:r>
              <a:rPr lang="en-US" altLang="zh-CN" sz="2000" kern="0" dirty="0"/>
              <a:t>)</a:t>
            </a:r>
          </a:p>
          <a:p>
            <a:pPr lvl="0"/>
            <a:r>
              <a:rPr lang="en-GB" altLang="zh-CN" sz="2000" dirty="0" smtClean="0"/>
              <a:t>Result</a:t>
            </a:r>
            <a:r>
              <a:rPr lang="en-US" altLang="zh-CN" sz="2000" kern="0" dirty="0" smtClean="0"/>
              <a:t>*</a:t>
            </a:r>
            <a:r>
              <a:rPr lang="en-GB" altLang="zh-CN" sz="2000" dirty="0" smtClean="0"/>
              <a:t>:    ( y- n- a)</a:t>
            </a:r>
            <a:endParaRPr lang="en-US" altLang="zh-CN" sz="140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smtClean="0">
                <a:solidFill>
                  <a:srgbClr val="FF0000"/>
                </a:solidFill>
              </a:rPr>
              <a:t>X</a:t>
            </a:r>
            <a:r>
              <a:rPr lang="en-US" altLang="zh-CN" kern="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9741020"/>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138905</TotalTime>
  <Words>6816</Words>
  <Application>Microsoft Office PowerPoint</Application>
  <PresentationFormat>宽屏</PresentationFormat>
  <Paragraphs>2014</Paragraphs>
  <Slides>89</Slides>
  <Notes>88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89</vt:i4>
      </vt:variant>
    </vt:vector>
  </HeadingPairs>
  <TitlesOfParts>
    <vt:vector size="10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Plenary 2023</vt:lpstr>
      <vt:lpstr>IEEE 802.11 Task Group bf WLAN Sensing </vt:lpstr>
      <vt:lpstr>PowerPoint 演示文稿</vt:lpstr>
      <vt:lpstr>PowerPoint 演示文稿</vt:lpstr>
      <vt:lpstr>Registration for the July IEEE 802 wireless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Motion?</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6105</cp:revision>
  <cp:lastPrinted>2014-11-04T15:04:57Z</cp:lastPrinted>
  <dcterms:created xsi:type="dcterms:W3CDTF">2007-04-17T18:10:23Z</dcterms:created>
  <dcterms:modified xsi:type="dcterms:W3CDTF">2023-07-12T08:22:14Z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(3)jURHzpjb/rtdgDvB5CHQP/JMK77jSeCY1Cmz9xWePKk2LlZn6VI0NbNqdxnuVFz8ruguaCUk
sc1f9+wVf7hgjl5DFtV8q5uGK+bjYtU0LaAxTp9chCCVttm5+yjSNGLG0Ok1FkKP2J+9fP3q
35AmhsGLPt7prOg0aTwIF8sYuFSyLAXkJJqco5LfakzlXMetJ7ujI6nR+S0KjloKJbwv8V8T
fEOoV+1wg+sUTqt3BR</vt:lpwstr>
  </property>
  <property fmtid="{D5CDD505-2E9C-101B-9397-08002B2CF9AE}" pid="27" name="_2015_ms_pID_7253431">
    <vt:lpwstr>5oKKKZ6DUSYqY72o+3OTH3pqsK1AaCTJecT90cT4YXYkX+Xpcr+hm6
NSNOgoldHGu1zPFkXEnO80z4m51EAlPjx3OLAjk2MU5IGZNkkFbKj6AB/csushxPgxsJB7ut
Qn2jWQyiu2T1zL87zNfUZKN2dlnq5Pjzs6kBaPbSO2YmnlxTnRLkQ4QZxDEI6ivoh2cyOhMb
6ASpJjN18PGkM6q9Ry20L2Oiu2npn+marjDm</vt:lpwstr>
  </property>
  <property fmtid="{D5CDD505-2E9C-101B-9397-08002B2CF9AE}" pid="28" name="_2015_ms_pID_7253432">
    <vt:lpwstr>ZQDwa+BOGAn+4NK1LPSnMcI=</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