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omments/comment1.xml" ContentType="application/vnd.openxmlformats-officedocument.presentationml.comment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160" r:id="rId19"/>
    <p:sldId id="1204" r:id="rId20"/>
    <p:sldId id="1235" r:id="rId21"/>
    <p:sldId id="1236" r:id="rId22"/>
    <p:sldId id="1066" r:id="rId23"/>
    <p:sldId id="933" r:id="rId24"/>
    <p:sldId id="877" r:id="rId25"/>
    <p:sldId id="1081" r:id="rId26"/>
    <p:sldId id="897" r:id="rId27"/>
    <p:sldId id="1201" r:id="rId28"/>
    <p:sldId id="1202" r:id="rId29"/>
    <p:sldId id="905" r:id="rId30"/>
    <p:sldId id="1163" r:id="rId31"/>
    <p:sldId id="1164" r:id="rId32"/>
    <p:sldId id="1165" r:id="rId33"/>
    <p:sldId id="1166" r:id="rId34"/>
    <p:sldId id="1205" r:id="rId35"/>
    <p:sldId id="1206" r:id="rId36"/>
    <p:sldId id="1207" r:id="rId37"/>
    <p:sldId id="1208" r:id="rId38"/>
    <p:sldId id="1209" r:id="rId39"/>
    <p:sldId id="1210" r:id="rId40"/>
    <p:sldId id="1211" r:id="rId41"/>
    <p:sldId id="1212" r:id="rId42"/>
    <p:sldId id="1213" r:id="rId43"/>
    <p:sldId id="1214" r:id="rId44"/>
    <p:sldId id="1215" r:id="rId45"/>
    <p:sldId id="1216" r:id="rId46"/>
    <p:sldId id="1217" r:id="rId47"/>
    <p:sldId id="1218" r:id="rId48"/>
    <p:sldId id="1219" r:id="rId49"/>
    <p:sldId id="1220" r:id="rId50"/>
    <p:sldId id="1221" r:id="rId51"/>
    <p:sldId id="1222" r:id="rId52"/>
    <p:sldId id="1223" r:id="rId53"/>
    <p:sldId id="1224" r:id="rId54"/>
    <p:sldId id="1225" r:id="rId55"/>
    <p:sldId id="1226" r:id="rId56"/>
    <p:sldId id="1227" r:id="rId57"/>
    <p:sldId id="1228" r:id="rId58"/>
    <p:sldId id="1229" r:id="rId59"/>
    <p:sldId id="1230" r:id="rId60"/>
    <p:sldId id="1232" r:id="rId61"/>
    <p:sldId id="1233" r:id="rId62"/>
    <p:sldId id="1234" r:id="rId63"/>
    <p:sldId id="1167" r:id="rId64"/>
    <p:sldId id="1168" r:id="rId65"/>
    <p:sldId id="1169" r:id="rId66"/>
    <p:sldId id="1170" r:id="rId67"/>
    <p:sldId id="842" r:id="rId68"/>
    <p:sldId id="1024" r:id="rId6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37" autoAdjust="0"/>
    <p:restoredTop sz="93213" autoAdjust="0"/>
  </p:normalViewPr>
  <p:slideViewPr>
    <p:cSldViewPr>
      <p:cViewPr varScale="1">
        <p:scale>
          <a:sx n="91" d="100"/>
          <a:sy n="91" d="100"/>
        </p:scale>
        <p:origin x="197"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682</c:v>
                </c:pt>
                <c:pt idx="1">
                  <c:v>27</c:v>
                </c:pt>
                <c:pt idx="2">
                  <c:v>436</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380668336"/>
        <c:axId val="-1380667792"/>
      </c:barChart>
      <c:catAx>
        <c:axId val="-138066833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380667792"/>
        <c:crosses val="autoZero"/>
        <c:auto val="1"/>
        <c:lblAlgn val="ctr"/>
        <c:lblOffset val="100"/>
        <c:noMultiLvlLbl val="0"/>
      </c:catAx>
      <c:valAx>
        <c:axId val="-138066779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38066833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33236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34084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3286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63497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82427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31028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87148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72269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43151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24256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645434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38723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414037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831009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414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02537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698790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80472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68927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524564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905426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26632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997462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871751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4312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93846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780351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648168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964205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14550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404610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16125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239193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191977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4546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871370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5211030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665331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349133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6569074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43817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802.11-23/0957r4</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900-00-00bf-ieee-802-11bf-may-2023-interim-meeting-minutes.doc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comments" Target="../comments/comment1.xml"/><Relationship Id="rId5" Type="http://schemas.openxmlformats.org/officeDocument/2006/relationships/hyperlink" Target="https://mentor.ieee.org/802.11/dcn/23/11-23-1210-01-00bf-ieee-802-11bf-july-2023-ad-hoc-meeting-minutes.docx" TargetMode="External"/><Relationship Id="rId4" Type="http://schemas.openxmlformats.org/officeDocument/2006/relationships/hyperlink" Target="https://mentor.ieee.org/802.11/dcn/23/11-23-0922-10-00bf-ieee-802-11bf-teleconference-minutes-may-july-2023.doc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Plenary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2023-07-01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270823520"/>
              </p:ext>
            </p:extLst>
          </p:nvPr>
        </p:nvGraphicFramePr>
        <p:xfrm>
          <a:off x="3429000" y="1600200"/>
          <a:ext cx="8305801" cy="523845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200" kern="1200" dirty="0" smtClean="0">
                          <a:solidFill>
                            <a:srgbClr val="00B050"/>
                          </a:solidFill>
                          <a:latin typeface="+mn-lt"/>
                          <a:ea typeface="+mn-ea"/>
                          <a:cs typeface="+mn-cs"/>
                        </a:rPr>
                        <a:t>23/</a:t>
                      </a:r>
                      <a:r>
                        <a:rPr lang="pt-BR" altLang="zh-CN" sz="1200" kern="1200" dirty="0" smtClean="0">
                          <a:solidFill>
                            <a:srgbClr val="00B050"/>
                          </a:solidFill>
                          <a:latin typeface="+mn-lt"/>
                          <a:ea typeface="+mn-ea"/>
                          <a:cs typeface="+mn-cs"/>
                        </a:rPr>
                        <a:t>1223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smtClean="0">
                          <a:solidFill>
                            <a:srgbClr val="00B050"/>
                          </a:solidFill>
                          <a:latin typeface="+mn-lt"/>
                          <a:ea typeface="+mn-ea"/>
                          <a:cs typeface="+mn-cs"/>
                        </a:rPr>
                        <a:t>Dibakar Das (intel)</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smtClean="0">
                          <a:solidFill>
                            <a:srgbClr val="00B050"/>
                          </a:solidFill>
                          <a:latin typeface="+mn-lt"/>
                          <a:ea typeface="+mn-ea"/>
                          <a:cs typeface="+mn-cs"/>
                        </a:rPr>
                        <a:t>CR for Misc CIDs (12 CIDs),</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30 mins</a:t>
                      </a:r>
                      <a:endParaRPr lang="zh-CN" altLang="zh-CN" sz="1200" kern="1200" dirty="0" smtClean="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23/1107</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Zinan Lin (InterDigital)</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LB272 CR for CID 1793</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OST CIDs (11.55.1.1 Overview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Reporting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Instance - Part 2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(1574, 1953)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23/1042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LB272_reporting_cid_resolution_part3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45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a:spcAft>
                          <a:spcPts val="0"/>
                        </a:spcAft>
                      </a:pPr>
                      <a:r>
                        <a:rPr lang="en-US" sz="1200" kern="1200" dirty="0">
                          <a:solidFill>
                            <a:srgbClr val="0000FF"/>
                          </a:solidFill>
                          <a:latin typeface="+mn-lt"/>
                          <a:ea typeface="+mn-ea"/>
                          <a:cs typeface="+mn-cs"/>
                        </a:rPr>
                        <a:t>23/1197</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LB272 CR for CID 1689</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15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346-373</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212912746"/>
              </p:ext>
            </p:extLst>
          </p:nvPr>
        </p:nvGraphicFramePr>
        <p:xfrm>
          <a:off x="3429000" y="1600200"/>
          <a:ext cx="8305801" cy="396264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OST CIDs (11.55.1.1 Overview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Reporting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23/0833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Instance - Part 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(1574, 1953)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LB272_reporting_cid_resolution_part3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a:spcAft>
                          <a:spcPts val="0"/>
                        </a:spcAft>
                      </a:pPr>
                      <a:r>
                        <a:rPr lang="en-US" sz="1200" kern="1200" dirty="0">
                          <a:solidFill>
                            <a:srgbClr val="00B050"/>
                          </a:solidFill>
                          <a:latin typeface="+mn-lt"/>
                          <a:ea typeface="+mn-ea"/>
                          <a:cs typeface="+mn-cs"/>
                        </a:rPr>
                        <a:t>23/1197</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 1689</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200" kern="1200" dirty="0" smtClean="0">
                          <a:solidFill>
                            <a:schemeClr val="tx1"/>
                          </a:solidFill>
                          <a:latin typeface="+mn-lt"/>
                          <a:ea typeface="+mn-ea"/>
                          <a:cs typeface="+mn-cs"/>
                        </a:rPr>
                        <a:t>lb272 cid 1673 utilizing legacy sta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23/1222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4123751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904438552"/>
              </p:ext>
            </p:extLst>
          </p:nvPr>
        </p:nvGraphicFramePr>
        <p:xfrm>
          <a:off x="3429000" y="1600200"/>
          <a:ext cx="8305801" cy="261499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23/1203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Rui Du (Huawei)</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SBP comments resolution Part 2, </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10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1315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23/1178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69351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11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742973191"/>
              </p:ext>
            </p:extLst>
          </p:nvPr>
        </p:nvGraphicFramePr>
        <p:xfrm>
          <a:off x="3429000" y="1600200"/>
          <a:ext cx="8305801" cy="414577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23/1218</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200" kern="1200" dirty="0" smtClean="0">
                          <a:solidFill>
                            <a:srgbClr val="00B050"/>
                          </a:solidFill>
                          <a:latin typeface="+mn-lt"/>
                          <a:ea typeface="+mn-ea"/>
                          <a:cs typeface="+mn-cs"/>
                        </a:rPr>
                        <a:t>lb272 cid 1673 utilizing legacy sta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23/1219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23/1222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SBP CID 1315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166776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11 </a:t>
            </a:r>
            <a:r>
              <a:rPr lang="en-US" altLang="en-US" sz="3200" dirty="0" smtClean="0">
                <a:solidFill>
                  <a:srgbClr val="0000FF"/>
                </a:solidFill>
                <a:cs typeface="Times New Roman" panose="02020603050405020304" pitchFamily="18" charset="0"/>
              </a:rPr>
              <a:t>(</a:t>
            </a:r>
            <a:r>
              <a:rPr lang="en-US" altLang="zh-CN" sz="3200" dirty="0" smtClean="0">
                <a:solidFill>
                  <a:srgbClr val="0000FF"/>
                </a:solidFill>
                <a:cs typeface="Times New Roman" panose="02020603050405020304" pitchFamily="18" charset="0"/>
              </a:rPr>
              <a:t>P</a:t>
            </a:r>
            <a:r>
              <a:rPr lang="en-US" altLang="en-US" sz="3200" dirty="0" smtClean="0">
                <a:solidFill>
                  <a:srgbClr val="0000FF"/>
                </a:solidFill>
                <a:cs typeface="Times New Roman" panose="02020603050405020304" pitchFamily="18" charset="0"/>
              </a:rPr>
              <a:t>M </a:t>
            </a:r>
            <a:r>
              <a:rPr lang="en-US" altLang="en-US" sz="3200" dirty="0" smtClean="0">
                <a:solidFill>
                  <a:srgbClr val="0000FF"/>
                </a:solidFill>
                <a:cs typeface="Times New Roman" panose="02020603050405020304" pitchFamily="18" charset="0"/>
              </a:rPr>
              <a:t>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978565973"/>
              </p:ext>
            </p:extLst>
          </p:nvPr>
        </p:nvGraphicFramePr>
        <p:xfrm>
          <a:off x="3429000" y="1600200"/>
          <a:ext cx="8305801" cy="370816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23/1219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23/1172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Rui Du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 2063 resolution</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15mins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a:spcAft>
                          <a:spcPts val="0"/>
                        </a:spcAft>
                      </a:pPr>
                      <a:r>
                        <a:rPr lang="en-US" sz="1200" kern="1200" dirty="0">
                          <a:solidFill>
                            <a:schemeClr val="tx1"/>
                          </a:solidFill>
                          <a:latin typeface="+mn-lt"/>
                          <a:ea typeface="+mn-ea"/>
                          <a:cs typeface="+mn-cs"/>
                        </a:rPr>
                        <a:t>23/1243</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LB272 CR for CIDs on TF Sounding Phase - Part 3</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10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376854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18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r>
              <a:rPr lang="en-US" altLang="zh-CN" sz="1600" dirty="0">
                <a:solidFill>
                  <a:srgbClr val="0000FF"/>
                </a:solidFill>
              </a:rPr>
              <a:t>TG Motion: closing the remaining CIDs for LB 272</a:t>
            </a:r>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877943931"/>
              </p:ext>
            </p:extLst>
          </p:nvPr>
        </p:nvGraphicFramePr>
        <p:xfrm>
          <a:off x="3429000" y="1600200"/>
          <a:ext cx="8305801" cy="286948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May </a:t>
            </a:r>
            <a:r>
              <a:rPr lang="en-US" altLang="zh-CN" sz="1600" dirty="0" smtClean="0"/>
              <a:t>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mentor.ieee.org/802.11/dcn/23/11-23-0900-00-00bf-ieee-802-11bf-may-2023-interim-meeting-minutes.docx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May </a:t>
            </a:r>
            <a:r>
              <a:rPr lang="en-US" altLang="zh-CN" sz="1600" dirty="0"/>
              <a:t>- </a:t>
            </a:r>
            <a:r>
              <a:rPr lang="en-US" altLang="zh-CN" sz="1600" dirty="0" smtClean="0"/>
              <a:t>July: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mentor.ieee.org/802.11/dcn/23/11-23-0922-10-00bf-ieee-802-11bf-teleconference-minutes-may-july-2023.docx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Ad-hoc </a:t>
            </a:r>
            <a:r>
              <a:rPr lang="en-US" altLang="zh-CN" sz="1600" dirty="0"/>
              <a:t>meeting in Lund, Sweden, July 2023</a:t>
            </a:r>
          </a:p>
          <a:p>
            <a:pPr marL="457200" lvl="1" indent="0" algn="just">
              <a:buNone/>
            </a:pPr>
            <a:r>
              <a:rPr lang="en-US" altLang="zh-CN" sz="1600" dirty="0" smtClean="0"/>
              <a:t>	</a:t>
            </a:r>
            <a:r>
              <a:rPr lang="en-US" altLang="zh-CN" sz="1600" dirty="0">
                <a:hlinkClick r:id="rId5"/>
              </a:rPr>
              <a:t>https://</a:t>
            </a:r>
            <a:r>
              <a:rPr lang="en-US" altLang="zh-CN" sz="1600" dirty="0" smtClean="0">
                <a:hlinkClick r:id="rId5"/>
              </a:rPr>
              <a:t>mentor.ieee.org/802.11/dcn/23/11-23-1210-01-00bf-ieee-802-11bf-july-2023-ad-hoc-meeting-minutes.docx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 Claudio da Silva</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27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Cancelled</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29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36355685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24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a:t>
            </a:r>
            <a:r>
              <a:rPr lang="en-US" altLang="zh-CN" sz="1200"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Monday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12    (Tuesday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a:t>
            </a:r>
            <a:r>
              <a:rPr lang="en-US" altLang="zh-CN" sz="1200" dirty="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ea typeface="宋体" panose="02010600030101010101" pitchFamily="2" charset="-122"/>
              </a:rPr>
              <a:t>Sept</a:t>
            </a:r>
            <a:r>
              <a:rPr lang="en-US" altLang="zh-CN" dirty="0">
                <a:solidFill>
                  <a:srgbClr val="00B050"/>
                </a:solidFill>
                <a:cs typeface="Times New Roman" panose="02020603050405020304" pitchFamily="18" charset="0"/>
              </a:rPr>
              <a:t> 13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13    (Wednesday AM 2),</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10:30-12:30</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Atlanta</a:t>
            </a:r>
            <a:r>
              <a:rPr lang="en-US" altLang="zh-CN" sz="1200" dirty="0">
                <a:solidFill>
                  <a:srgbClr val="00B0F0"/>
                </a:solidFill>
                <a:ea typeface="宋体" panose="02010600030101010101" pitchFamily="2" charset="-122"/>
              </a:rPr>
              <a:t>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a:t>
            </a:r>
            <a:r>
              <a:rPr lang="en-US" altLang="zh-CN" dirty="0">
                <a:solidFill>
                  <a:srgbClr val="7030A0"/>
                </a:solidFill>
                <a:cs typeface="Times New Roman" panose="02020603050405020304" pitchFamily="18" charset="0"/>
              </a:rPr>
              <a:t>Thursday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a:t>
            </a:r>
            <a:r>
              <a:rPr lang="en-US" altLang="zh-CN" sz="1200" dirty="0">
                <a:solidFill>
                  <a:srgbClr val="7030A0"/>
                </a:solidFill>
                <a:cs typeface="Times New Roman" panose="02020603050405020304" pitchFamily="18" charset="0"/>
              </a:rPr>
              <a:t> </a:t>
            </a:r>
            <a:r>
              <a:rPr lang="en-US" altLang="zh-CN"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32175193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July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(Monday PM 2), 	 	16:00-18:00 Berlin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July 11    (Tuesday PM 1),		13:30-15:30 Berlin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 12    (Wednesday AM 2),		10:30-12:30 Berlin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dirty="0">
                <a:solidFill>
                  <a:srgbClr val="0070C0"/>
                </a:solidFill>
                <a:cs typeface="Times New Roman" panose="02020603050405020304" pitchFamily="18" charset="0"/>
              </a:rPr>
              <a:t> 13    (Thursday PM 2),		</a:t>
            </a:r>
            <a:r>
              <a:rPr lang="en-US" altLang="zh-CN" dirty="0">
                <a:solidFill>
                  <a:srgbClr val="0070C0"/>
                </a:solidFill>
                <a:ea typeface="宋体" panose="02010600030101010101" pitchFamily="2" charset="-122"/>
              </a:rPr>
              <a:t>16:00-18:00</a:t>
            </a:r>
            <a:r>
              <a:rPr lang="en-US" altLang="zh-CN" dirty="0">
                <a:solidFill>
                  <a:srgbClr val="0070C0"/>
                </a:solidFill>
                <a:cs typeface="Times New Roman" panose="02020603050405020304" pitchFamily="18" charset="0"/>
              </a:rPr>
              <a:t> Berlin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a:solidFill>
                  <a:srgbClr val="FF0000"/>
                </a:solidFill>
              </a:rPr>
              <a:t>87.94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a:solidFill>
                  <a:srgbClr val="FF0000"/>
                </a:solidFill>
              </a:rPr>
              <a:t>1145 /</a:t>
            </a:r>
            <a:r>
              <a:rPr lang="en-US" altLang="zh-CN" sz="1600" dirty="0" smtClean="0">
                <a:solidFill>
                  <a:srgbClr val="FF0000"/>
                </a:solidFill>
              </a:rPr>
              <a:t>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2182509397"/>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989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0.119815668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0.7596006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0.879416</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745359512"/>
              </p:ext>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179793109"/>
              </p:ext>
            </p:extLst>
          </p:nvPr>
        </p:nvGraphicFramePr>
        <p:xfrm>
          <a:off x="1917834" y="667352"/>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226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48</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(10+</a:t>
                      </a:r>
                      <a:r>
                        <a:rPr lang="en-US" altLang="zh-CN" sz="1050" baseline="0" dirty="0" smtClean="0">
                          <a:solidFill>
                            <a:schemeClr val="tx1"/>
                          </a:solidFill>
                          <a:effectLst/>
                          <a:latin typeface="Calibri" panose="020F0502020204030204" pitchFamily="34" charset="0"/>
                          <a:ea typeface="宋体" panose="02010600030101010101" pitchFamily="2" charset="-122"/>
                        </a:rPr>
                        <a:t> TBD</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35</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1</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0.119815668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0.7596006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0.8794163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kern="0" dirty="0" smtClean="0"/>
              <a:t>Discussion and plan for the remaining CIDs for LB272</a:t>
            </a:r>
            <a:endParaRPr lang="en-US" altLang="zh-CN" sz="3600" dirty="0"/>
          </a:p>
        </p:txBody>
      </p:sp>
      <p:sp>
        <p:nvSpPr>
          <p:cNvPr id="5" name="Rectangle 3"/>
          <p:cNvSpPr txBox="1">
            <a:spLocks noChangeArrowheads="1"/>
          </p:cNvSpPr>
          <p:nvPr/>
        </p:nvSpPr>
        <p:spPr bwMode="auto">
          <a:xfrm>
            <a:off x="457200" y="1524000"/>
            <a:ext cx="112776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b="1" kern="0" dirty="0" smtClean="0"/>
              <a:t>Deadline </a:t>
            </a:r>
            <a:r>
              <a:rPr lang="en-US" altLang="zh-CN" b="1" kern="0" dirty="0"/>
              <a:t>for comment </a:t>
            </a:r>
            <a:r>
              <a:rPr lang="en-US" altLang="zh-CN" b="1" kern="0" dirty="0" smtClean="0"/>
              <a:t>resolution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latin typeface="Times New Roman" panose="02020603050405020304" pitchFamily="18" charset="0"/>
                <a:cs typeface="Times New Roman" panose="02020603050405020304" pitchFamily="18" charset="0"/>
              </a:rPr>
              <a:t>July 13    (Thursday AM 1),		08:00-10:00 Berlin </a:t>
            </a:r>
            <a:r>
              <a:rPr lang="en-US" altLang="zh-CN" sz="1600" dirty="0" smtClean="0">
                <a:solidFill>
                  <a:srgbClr val="00B050"/>
                </a:solidFill>
                <a:latin typeface="Times New Roman" panose="02020603050405020304" pitchFamily="18" charset="0"/>
                <a:cs typeface="Times New Roman" panose="02020603050405020304" pitchFamily="18" charset="0"/>
              </a:rPr>
              <a:t>time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Motion for closing the remaining CIDs </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latin typeface="Times New Roman" panose="02020603050405020304" pitchFamily="18" charset="0"/>
              <a:cs typeface="Times New Roman" panose="02020603050405020304" pitchFamily="18" charset="0"/>
            </a:endParaRPr>
          </a:p>
          <a:p>
            <a:pPr marL="685800" lvl="2" indent="-342900" algn="just">
              <a:buFont typeface="Arial" panose="020B0604020202020204" pitchFamily="34" charset="0"/>
              <a:buChar char="•"/>
              <a:defRPr/>
            </a:pPr>
            <a:endParaRPr lang="en-US" altLang="zh-CN" sz="1400" b="1" dirty="0" smtClean="0"/>
          </a:p>
          <a:p>
            <a:pPr marL="685800" lvl="2" indent="-342900" algn="just">
              <a:buFont typeface="Arial" panose="020B0604020202020204" pitchFamily="34" charset="0"/>
              <a:buChar char="•"/>
              <a:defRPr/>
            </a:pPr>
            <a:r>
              <a:rPr lang="en-US" altLang="zh-CN" sz="1400" b="1" dirty="0" smtClean="0">
                <a:solidFill>
                  <a:srgbClr val="FF0000"/>
                </a:solidFill>
              </a:rPr>
              <a:t>Move </a:t>
            </a:r>
            <a:r>
              <a:rPr lang="en-US" altLang="zh-CN" sz="1400" b="1" dirty="0">
                <a:solidFill>
                  <a:srgbClr val="FF0000"/>
                </a:solidFill>
              </a:rPr>
              <a:t>to approve “Rejected” resolutions to the CIDs:</a:t>
            </a:r>
            <a:endParaRPr lang="en-US" altLang="zh-CN" sz="1400" b="1" kern="0" dirty="0">
              <a:solidFill>
                <a:srgbClr val="FF0000"/>
              </a:solidFill>
            </a:endParaRPr>
          </a:p>
          <a:p>
            <a:pPr lvl="2" algn="just">
              <a:buFont typeface="Arial" panose="020B0604020202020204" pitchFamily="34" charset="0"/>
              <a:buChar char="–"/>
              <a:defRPr/>
            </a:pPr>
            <a:r>
              <a:rPr lang="en-US" altLang="zh-CN" sz="1100" dirty="0">
                <a:solidFill>
                  <a:srgbClr val="FF0000"/>
                </a:solidFill>
              </a:rPr>
              <a:t>CID: </a:t>
            </a:r>
            <a:r>
              <a:rPr lang="en-GB" altLang="zh-CN" sz="1100" dirty="0" smtClean="0">
                <a:solidFill>
                  <a:srgbClr val="FF0000"/>
                </a:solidFill>
              </a:rPr>
              <a:t>XXX</a:t>
            </a:r>
            <a:endParaRPr lang="zh-CN" altLang="zh-CN" sz="1100" dirty="0">
              <a:solidFill>
                <a:srgbClr val="FF0000"/>
              </a:solidFill>
            </a:endParaRPr>
          </a:p>
          <a:p>
            <a:pPr marL="685800" lvl="2" indent="-342900" algn="just">
              <a:buFont typeface="Arial" panose="020B0604020202020204" pitchFamily="34" charset="0"/>
              <a:buChar char="•"/>
              <a:defRPr/>
            </a:pPr>
            <a:r>
              <a:rPr lang="en-US" altLang="zh-CN" sz="1400" b="1" dirty="0">
                <a:solidFill>
                  <a:srgbClr val="FF0000"/>
                </a:solidFill>
              </a:rPr>
              <a:t>With the following rejection reason: </a:t>
            </a:r>
            <a:r>
              <a:rPr lang="en-US" altLang="zh-CN" sz="1400" b="1" dirty="0" smtClean="0">
                <a:solidFill>
                  <a:srgbClr val="FF0000"/>
                </a:solidFill>
              </a:rPr>
              <a:t>“Lack </a:t>
            </a:r>
            <a:r>
              <a:rPr lang="en-US" altLang="zh-CN" sz="1400" b="1" dirty="0">
                <a:solidFill>
                  <a:srgbClr val="FF0000"/>
                </a:solidFill>
              </a:rPr>
              <a:t>of </a:t>
            </a:r>
            <a:r>
              <a:rPr lang="en-US" altLang="zh-CN" sz="1400" b="1" dirty="0" smtClean="0">
                <a:solidFill>
                  <a:srgbClr val="FF0000"/>
                </a:solidFill>
              </a:rPr>
              <a:t>technical contribution/consensus</a:t>
            </a:r>
            <a:r>
              <a:rPr lang="en-US" altLang="zh-CN" sz="1400" b="1" dirty="0">
                <a:solidFill>
                  <a:srgbClr val="FF0000"/>
                </a:solidFill>
              </a:rPr>
              <a:t>”.</a:t>
            </a:r>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a:t>TG Motion: Initial </a:t>
            </a:r>
            <a:r>
              <a:rPr lang="en-US" altLang="zh-CN" b="1" kern="0" dirty="0" smtClean="0"/>
              <a:t>LB (</a:t>
            </a:r>
            <a:r>
              <a:rPr lang="en-US" altLang="zh-CN" kern="0" dirty="0" smtClean="0"/>
              <a:t>Then</a:t>
            </a:r>
            <a:r>
              <a:rPr lang="en-US" altLang="zh-CN" b="1" kern="0" dirty="0" smtClean="0"/>
              <a:t> </a:t>
            </a:r>
            <a:r>
              <a:rPr lang="en-US" altLang="en-US" dirty="0">
                <a:solidFill>
                  <a:schemeClr val="tx2"/>
                </a:solidFill>
              </a:rPr>
              <a:t>SP for Timeline </a:t>
            </a:r>
            <a:r>
              <a:rPr lang="en-US" altLang="en-US" dirty="0" smtClean="0">
                <a:solidFill>
                  <a:schemeClr val="tx2"/>
                </a:solidFill>
              </a:rPr>
              <a:t>change of D2.0 and …</a:t>
            </a:r>
            <a:r>
              <a:rPr lang="en-US" altLang="zh-CN" b="1" kern="0" dirty="0" smtClean="0"/>
              <a:t>)</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600" dirty="0">
                <a:solidFill>
                  <a:srgbClr val="0070C0"/>
                </a:solidFill>
                <a:ea typeface="宋体" panose="02010600030101010101" pitchFamily="2" charset="-122"/>
              </a:rPr>
              <a:t>July</a:t>
            </a:r>
            <a:r>
              <a:rPr lang="en-US" altLang="zh-CN" sz="1600" dirty="0">
                <a:solidFill>
                  <a:srgbClr val="0070C0"/>
                </a:solidFill>
                <a:cs typeface="Times New Roman" panose="02020603050405020304" pitchFamily="18" charset="0"/>
              </a:rPr>
              <a:t> 13    (Thursday PM 2),		</a:t>
            </a:r>
            <a:r>
              <a:rPr lang="en-US" altLang="zh-CN" sz="1600" dirty="0">
                <a:solidFill>
                  <a:srgbClr val="0070C0"/>
                </a:solidFill>
                <a:ea typeface="宋体" panose="02010600030101010101" pitchFamily="2" charset="-122"/>
              </a:rPr>
              <a:t>16:00-18:00</a:t>
            </a:r>
            <a:r>
              <a:rPr lang="en-US" altLang="zh-CN" sz="1600" dirty="0">
                <a:solidFill>
                  <a:srgbClr val="0070C0"/>
                </a:solidFill>
                <a:cs typeface="Times New Roman" panose="02020603050405020304" pitchFamily="18" charset="0"/>
              </a:rPr>
              <a:t> Berlin time</a:t>
            </a:r>
          </a:p>
          <a:p>
            <a:pPr lvl="1" algn="just">
              <a:buFont typeface="Arial" panose="020B0604020202020204" pitchFamily="34" charset="0"/>
              <a:buChar char="–"/>
              <a:defRPr/>
            </a:pPr>
            <a:endParaRPr lang="en-US" altLang="zh-CN" sz="1400" dirty="0" smtClean="0"/>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smtClean="0"/>
              <a:t>Any other suggestion?</a:t>
            </a:r>
            <a:endParaRPr lang="en-US" altLang="zh-CN" b="1" kern="0" dirty="0"/>
          </a:p>
        </p:txBody>
      </p:sp>
    </p:spTree>
    <p:extLst>
      <p:ext uri="{BB962C8B-B14F-4D97-AF65-F5344CB8AC3E}">
        <p14:creationId xmlns:p14="http://schemas.microsoft.com/office/powerpoint/2010/main" val="39209832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4478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solidFill>
                  <a:srgbClr val="0000FF"/>
                </a:solidFill>
              </a:rPr>
              <a:t>Privacy</a:t>
            </a:r>
            <a:r>
              <a:rPr lang="en-US" altLang="zh-CN" sz="2000" dirty="0" smtClean="0"/>
              <a:t> </a:t>
            </a:r>
            <a:r>
              <a:rPr lang="en-US" altLang="zh-CN" sz="2000" dirty="0"/>
              <a:t>issue is </a:t>
            </a:r>
            <a:r>
              <a:rPr lang="en-US" altLang="zh-CN" sz="2000" dirty="0" smtClean="0"/>
              <a:t>recently mentioned </a:t>
            </a:r>
            <a:r>
              <a:rPr lang="en-US" altLang="zh-CN" sz="2000" dirty="0"/>
              <a:t>for WLAN sensing (802.11bf), by different people, in different </a:t>
            </a:r>
            <a:r>
              <a:rPr lang="en-US" altLang="zh-CN" sz="2000" dirty="0" smtClean="0"/>
              <a:t>ways</a:t>
            </a:r>
            <a:endParaRPr lang="en-US" altLang="zh-CN" sz="2000" dirty="0"/>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a:t>
            </a:r>
            <a:r>
              <a:rPr lang="en-US" altLang="zh-CN" sz="1800" dirty="0" smtClean="0"/>
              <a:t>802.11bf, </a:t>
            </a:r>
            <a:r>
              <a:rPr lang="en-US" altLang="zh-CN" sz="1800" dirty="0"/>
              <a:t>before starting to discuss solutions</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a:t>
            </a:r>
            <a:r>
              <a:rPr lang="en-US" altLang="zh-CN" sz="1800" dirty="0" smtClean="0"/>
              <a:t>problem, </a:t>
            </a:r>
            <a:r>
              <a:rPr lang="en-US" altLang="zh-CN" sz="1800" dirty="0"/>
              <a:t>or </a:t>
            </a:r>
            <a:r>
              <a:rPr lang="en-US" altLang="zh-CN" sz="1800" dirty="0">
                <a:solidFill>
                  <a:srgbClr val="0000FF"/>
                </a:solidFill>
              </a:rPr>
              <a:t>convince</a:t>
            </a:r>
            <a:r>
              <a:rPr lang="en-US" altLang="zh-CN" sz="1800" dirty="0"/>
              <a:t> them that 802.11bf is </a:t>
            </a:r>
            <a:r>
              <a:rPr lang="en-US" altLang="zh-CN" sz="1800" dirty="0" smtClean="0"/>
              <a:t>safe</a:t>
            </a:r>
          </a:p>
          <a:p>
            <a:pPr lvl="2" algn="just"/>
            <a:r>
              <a:rPr lang="en-US" altLang="zh-CN" sz="1400" dirty="0" smtClean="0"/>
              <a:t>Should not slow down D2.0, but rather this is something we must consider after D2.0.</a:t>
            </a:r>
            <a:endParaRPr lang="zh-CN" altLang="zh-CN" sz="1400" dirty="0" smtClean="0"/>
          </a:p>
          <a:p>
            <a:pPr lvl="1" algn="just"/>
            <a:r>
              <a:rPr lang="en-US" altLang="zh-CN" sz="1800" dirty="0" smtClean="0"/>
              <a:t>We could have (ad hoc or </a:t>
            </a:r>
            <a:r>
              <a:rPr lang="en-US" altLang="zh-CN" sz="1800" dirty="0" err="1" smtClean="0"/>
              <a:t>TGbf</a:t>
            </a:r>
            <a:r>
              <a:rPr lang="en-US" altLang="zh-CN" sz="1800" dirty="0" smtClean="0"/>
              <a:t>) </a:t>
            </a:r>
            <a:r>
              <a:rPr lang="en-US" altLang="zh-CN" sz="1800" dirty="0" smtClean="0">
                <a:solidFill>
                  <a:srgbClr val="0000FF"/>
                </a:solidFill>
              </a:rPr>
              <a:t>meetings</a:t>
            </a:r>
            <a:r>
              <a:rPr lang="en-US" altLang="zh-CN" sz="1800" dirty="0" smtClean="0"/>
              <a:t> dedicated to this issue</a:t>
            </a:r>
            <a:endParaRPr lang="zh-CN" altLang="zh-CN" sz="1800" dirty="0" smtClean="0"/>
          </a:p>
          <a:p>
            <a:pPr lvl="2" algn="just"/>
            <a:r>
              <a:rPr lang="en-US" altLang="zh-CN" sz="1400" dirty="0" smtClean="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(A new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39805941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8080163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24037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438870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5152462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780995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54944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9299703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2971274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200556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55295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953343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902107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9742029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9541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338829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666627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435124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376031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127749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003978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1038344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3090178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4675847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176074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70425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7501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916033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692296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70905538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July </a:t>
            </a:r>
            <a:r>
              <a:rPr lang="en-US" altLang="zh-CN" sz="4000" dirty="0" smtClean="0">
                <a:solidFill>
                  <a:srgbClr val="0000FF"/>
                </a:solidFill>
              </a:rPr>
              <a:t>Interim</a:t>
            </a:r>
            <a:r>
              <a:rPr lang="en-US" altLang="en-US" sz="4000" dirty="0" smtClean="0">
                <a:solidFill>
                  <a:srgbClr val="0000FF"/>
                </a:solidFill>
              </a:rPr>
              <a:t> </a:t>
            </a:r>
          </a:p>
          <a:p>
            <a:pPr algn="ctr">
              <a:buFontTx/>
              <a:buNone/>
            </a:pPr>
            <a:r>
              <a:rPr lang="en-US" altLang="zh-CN" sz="4000" dirty="0">
                <a:solidFill>
                  <a:srgbClr val="00B050"/>
                </a:solidFill>
                <a:ea typeface="宋体" panose="02010600030101010101" pitchFamily="2" charset="-122"/>
              </a:rPr>
              <a:t>July 13    (Thursday AM 1)</a:t>
            </a:r>
            <a:r>
              <a:rPr lang="en-US" altLang="en-US" sz="4000" dirty="0" smtClean="0">
                <a:solidFill>
                  <a:srgbClr val="00B050"/>
                </a:solidFill>
              </a:rPr>
              <a:t>.</a:t>
            </a:r>
            <a:endParaRPr lang="en-US" altLang="en-US" sz="4000" dirty="0">
              <a:solidFill>
                <a:srgbClr val="00B050"/>
              </a:solidFill>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149500675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1371600" y="762000"/>
            <a:ext cx="9525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XXX</a:t>
            </a:r>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0990992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July </a:t>
            </a:r>
            <a:r>
              <a:rPr lang="en-US" altLang="zh-CN" sz="4000" dirty="0" smtClean="0">
                <a:solidFill>
                  <a:srgbClr val="0000FF"/>
                </a:solidFill>
              </a:rPr>
              <a:t>Interim</a:t>
            </a:r>
            <a:r>
              <a:rPr lang="en-US" altLang="en-US" sz="4000" dirty="0" smtClean="0">
                <a:solidFill>
                  <a:srgbClr val="0000FF"/>
                </a:solidFill>
              </a:rPr>
              <a:t> </a:t>
            </a:r>
          </a:p>
          <a:p>
            <a:pPr algn="ctr">
              <a:buFontTx/>
              <a:buNone/>
            </a:pPr>
            <a:r>
              <a:rPr lang="en-US" altLang="zh-CN" sz="4000" dirty="0">
                <a:solidFill>
                  <a:srgbClr val="00B050"/>
                </a:solidFill>
                <a:ea typeface="宋体" panose="02010600030101010101" pitchFamily="2" charset="-122"/>
              </a:rPr>
              <a:t>July 13    (Thursday AM 1)</a:t>
            </a:r>
            <a:r>
              <a:rPr lang="en-US" altLang="en-US" sz="4000" dirty="0" smtClean="0">
                <a:solidFill>
                  <a:srgbClr val="00B050"/>
                </a:solidFill>
              </a:rPr>
              <a:t>.</a:t>
            </a:r>
            <a:endParaRPr lang="en-US" altLang="en-US" sz="4000" dirty="0">
              <a:solidFill>
                <a:srgbClr val="00B050"/>
              </a:solidFill>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315114924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15 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X</a:t>
            </a:r>
            <a:r>
              <a:rPr lang="en-US" altLang="zh-CN" kern="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8974102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138580</TotalTime>
  <Words>5672</Words>
  <Application>Microsoft Office PowerPoint</Application>
  <PresentationFormat>宽屏</PresentationFormat>
  <Paragraphs>1648</Paragraphs>
  <Slides>68</Slides>
  <Notes>67</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68</vt:i4>
      </vt:variant>
    </vt:vector>
  </HeadingPairs>
  <TitlesOfParts>
    <vt:vector size="79"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Plenary 2023</vt:lpstr>
      <vt:lpstr>IEEE 802.11 Task Group bf WLAN Sensing </vt:lpstr>
      <vt:lpstr>PowerPoint 演示文稿</vt:lpstr>
      <vt:lpstr>PowerPoint 演示文稿</vt:lpstr>
      <vt:lpstr>Registration for the July IEEE 802 wireless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6040</cp:revision>
  <cp:lastPrinted>2014-11-04T15:04:57Z</cp:lastPrinted>
  <dcterms:created xsi:type="dcterms:W3CDTF">2007-04-17T18:10:23Z</dcterms:created>
  <dcterms:modified xsi:type="dcterms:W3CDTF">2023-07-11T08:05:26Z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(3)jURHzpjb/rtdgDvB5CHQP/JMK77jSeCY1Cmz9xWePKk2LlZn6VI0NbNqdxnuVFz8ruguaCUk
sc1f9+wVf7hgjl5DFtV8q5uGK+bjYtU0LaAxTp9chCCVttm5+yjSNGLG0Ok1FkKP2J+9fP3q
35AmhsGLPt7prOg0aTwIF8sYuFSyLAXkJJqco5LfakzlXMetJ7ujI6nR+S0KjloKJbwv8V8T
fEOoV+1wg+sUTqt3BR</vt:lpwstr>
  </property>
  <property fmtid="{D5CDD505-2E9C-101B-9397-08002B2CF9AE}" pid="27" name="_2015_ms_pID_7253431">
    <vt:lpwstr>5oKKKZ6DUSYqY72o+3OTH3pqsK1AaCTJecT90cT4YXYkX+Xpcr+hm6
NSNOgoldHGu1zPFkXEnO80z4m51EAlPjx3OLAjk2MU5IGZNkkFbKj6AB/csushxPgxsJB7ut
Qn2jWQyiu2T1zL87zNfUZKN2dlnq5Pjzs6kBaPbSO2YmnlxTnRLkQ4QZxDEI6ivoh2cyOhMb
6ASpJjN18PGkM6q9Ry20L2Oiu2npn+marjDm</vt:lpwstr>
  </property>
  <property fmtid="{D5CDD505-2E9C-101B-9397-08002B2CF9AE}" pid="28" name="_2015_ms_pID_7253432">
    <vt:lpwstr>ZQDwa+BOGAn+4NK1LPSnMcI=</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