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850" r:id="rId2"/>
    <p:sldId id="851" r:id="rId3"/>
    <p:sldId id="2367" r:id="rId4"/>
    <p:sldId id="423" r:id="rId5"/>
    <p:sldId id="2369" r:id="rId6"/>
    <p:sldId id="2368" r:id="rId7"/>
    <p:sldId id="2370" r:id="rId8"/>
    <p:sldId id="2374" r:id="rId9"/>
    <p:sldId id="863" r:id="rId10"/>
    <p:sldId id="2371" r:id="rId11"/>
    <p:sldId id="2372" r:id="rId12"/>
    <p:sldId id="848" r:id="rId13"/>
    <p:sldId id="2373" r:id="rId14"/>
    <p:sldId id="754" r:id="rId15"/>
    <p:sldId id="755" r:id="rId16"/>
    <p:sldId id="458" r:id="rId17"/>
    <p:sldId id="489" r:id="rId18"/>
    <p:sldId id="814" r:id="rId19"/>
    <p:sldId id="815" r:id="rId20"/>
    <p:sldId id="749" r:id="rId21"/>
    <p:sldId id="767" r:id="rId22"/>
    <p:sldId id="768" r:id="rId23"/>
    <p:sldId id="746"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2374"/>
            <p14:sldId id="863"/>
            <p14:sldId id="2371"/>
            <p14:sldId id="2372"/>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4BB01C-991E-409A-AAC9-BE3EAA8448E3}" v="1" dt="2023-07-13T07:44:30.4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5" d="100"/>
          <a:sy n="85" d="100"/>
        </p:scale>
        <p:origin x="31" y="3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324BB01C-991E-409A-AAC9-BE3EAA8448E3}"/>
    <pc:docChg chg="custSel addSld modSld modMainMaster modSection">
      <pc:chgData name="Mike Montemurro" userId="40c20c913ca7511e" providerId="LiveId" clId="{324BB01C-991E-409A-AAC9-BE3EAA8448E3}" dt="2023-07-13T13:36:21.892" v="369" actId="20577"/>
      <pc:docMkLst>
        <pc:docMk/>
      </pc:docMkLst>
      <pc:sldChg chg="modSp mod">
        <pc:chgData name="Mike Montemurro" userId="40c20c913ca7511e" providerId="LiveId" clId="{324BB01C-991E-409A-AAC9-BE3EAA8448E3}" dt="2023-07-13T13:36:21.892" v="369" actId="20577"/>
        <pc:sldMkLst>
          <pc:docMk/>
          <pc:sldMk cId="3056178945" sldId="848"/>
        </pc:sldMkLst>
        <pc:spChg chg="mod">
          <ac:chgData name="Mike Montemurro" userId="40c20c913ca7511e" providerId="LiveId" clId="{324BB01C-991E-409A-AAC9-BE3EAA8448E3}" dt="2023-07-13T13:36:21.892" v="369" actId="20577"/>
          <ac:spMkLst>
            <pc:docMk/>
            <pc:sldMk cId="3056178945" sldId="848"/>
            <ac:spMk id="5" creationId="{312E63CB-7AA4-47E9-A213-073D8CADFEE1}"/>
          </ac:spMkLst>
        </pc:spChg>
      </pc:sldChg>
      <pc:sldChg chg="modSp mod">
        <pc:chgData name="Mike Montemurro" userId="40c20c913ca7511e" providerId="LiveId" clId="{324BB01C-991E-409A-AAC9-BE3EAA8448E3}" dt="2023-07-13T08:32:09.830" v="139" actId="1076"/>
        <pc:sldMkLst>
          <pc:docMk/>
          <pc:sldMk cId="2822743645" sldId="850"/>
        </pc:sldMkLst>
        <pc:graphicFrameChg chg="mod">
          <ac:chgData name="Mike Montemurro" userId="40c20c913ca7511e" providerId="LiveId" clId="{324BB01C-991E-409A-AAC9-BE3EAA8448E3}" dt="2023-07-13T08:32:09.830" v="139" actId="1076"/>
          <ac:graphicFrameMkLst>
            <pc:docMk/>
            <pc:sldMk cId="2822743645" sldId="850"/>
            <ac:graphicFrameMk id="6" creationId="{5DED06DA-EE4D-40C6-9AB6-747267BE2806}"/>
          </ac:graphicFrameMkLst>
        </pc:graphicFrameChg>
      </pc:sldChg>
      <pc:sldChg chg="modSp mod">
        <pc:chgData name="Mike Montemurro" userId="40c20c913ca7511e" providerId="LiveId" clId="{324BB01C-991E-409A-AAC9-BE3EAA8448E3}" dt="2023-07-13T13:24:23.637" v="205" actId="20577"/>
        <pc:sldMkLst>
          <pc:docMk/>
          <pc:sldMk cId="3028779059" sldId="2368"/>
        </pc:sldMkLst>
        <pc:spChg chg="mod">
          <ac:chgData name="Mike Montemurro" userId="40c20c913ca7511e" providerId="LiveId" clId="{324BB01C-991E-409A-AAC9-BE3EAA8448E3}" dt="2023-07-13T13:24:23.637" v="205" actId="20577"/>
          <ac:spMkLst>
            <pc:docMk/>
            <pc:sldMk cId="3028779059" sldId="2368"/>
            <ac:spMk id="3" creationId="{5B8DD137-6145-B9BE-7DF1-F35ABF1216E8}"/>
          </ac:spMkLst>
        </pc:spChg>
        <pc:spChg chg="mod">
          <ac:chgData name="Mike Montemurro" userId="40c20c913ca7511e" providerId="LiveId" clId="{324BB01C-991E-409A-AAC9-BE3EAA8448E3}" dt="2023-07-13T07:48:33.010" v="59" actId="20577"/>
          <ac:spMkLst>
            <pc:docMk/>
            <pc:sldMk cId="3028779059" sldId="2368"/>
            <ac:spMk id="8" creationId="{4CD249A7-B25B-4413-A490-DA16C7C17DEA}"/>
          </ac:spMkLst>
        </pc:spChg>
        <pc:spChg chg="mod">
          <ac:chgData name="Mike Montemurro" userId="40c20c913ca7511e" providerId="LiveId" clId="{324BB01C-991E-409A-AAC9-BE3EAA8448E3}" dt="2023-07-13T08:07:43.206" v="128" actId="20577"/>
          <ac:spMkLst>
            <pc:docMk/>
            <pc:sldMk cId="3028779059" sldId="2368"/>
            <ac:spMk id="10" creationId="{CC2AB40D-EE73-4F6E-AF6C-5BB8815A67AA}"/>
          </ac:spMkLst>
        </pc:spChg>
      </pc:sldChg>
      <pc:sldChg chg="addSp delSp mod">
        <pc:chgData name="Mike Montemurro" userId="40c20c913ca7511e" providerId="LiveId" clId="{324BB01C-991E-409A-AAC9-BE3EAA8448E3}" dt="2023-07-13T07:49:08.369" v="61" actId="478"/>
        <pc:sldMkLst>
          <pc:docMk/>
          <pc:sldMk cId="3638405448" sldId="2370"/>
        </pc:sldMkLst>
        <pc:spChg chg="add del">
          <ac:chgData name="Mike Montemurro" userId="40c20c913ca7511e" providerId="LiveId" clId="{324BB01C-991E-409A-AAC9-BE3EAA8448E3}" dt="2023-07-13T07:49:08.369" v="61" actId="478"/>
          <ac:spMkLst>
            <pc:docMk/>
            <pc:sldMk cId="3638405448" sldId="2370"/>
            <ac:spMk id="7" creationId="{C7AB8BB5-797F-BF5E-C831-185DF469B45D}"/>
          </ac:spMkLst>
        </pc:spChg>
      </pc:sldChg>
      <pc:sldChg chg="modSp mod">
        <pc:chgData name="Mike Montemurro" userId="40c20c913ca7511e" providerId="LiveId" clId="{324BB01C-991E-409A-AAC9-BE3EAA8448E3}" dt="2023-07-13T13:31:17.883" v="312" actId="20577"/>
        <pc:sldMkLst>
          <pc:docMk/>
          <pc:sldMk cId="2522825180" sldId="2371"/>
        </pc:sldMkLst>
        <pc:spChg chg="mod">
          <ac:chgData name="Mike Montemurro" userId="40c20c913ca7511e" providerId="LiveId" clId="{324BB01C-991E-409A-AAC9-BE3EAA8448E3}" dt="2023-07-13T13:31:17.883" v="312" actId="20577"/>
          <ac:spMkLst>
            <pc:docMk/>
            <pc:sldMk cId="2522825180" sldId="2371"/>
            <ac:spMk id="2" creationId="{C6EA7B30-6898-B557-187E-5DBC2CF7F632}"/>
          </ac:spMkLst>
        </pc:spChg>
      </pc:sldChg>
      <pc:sldChg chg="modSp mod">
        <pc:chgData name="Mike Montemurro" userId="40c20c913ca7511e" providerId="LiveId" clId="{324BB01C-991E-409A-AAC9-BE3EAA8448E3}" dt="2023-07-13T08:30:07.087" v="137" actId="20577"/>
        <pc:sldMkLst>
          <pc:docMk/>
          <pc:sldMk cId="3766763096" sldId="2373"/>
        </pc:sldMkLst>
        <pc:spChg chg="mod">
          <ac:chgData name="Mike Montemurro" userId="40c20c913ca7511e" providerId="LiveId" clId="{324BB01C-991E-409A-AAC9-BE3EAA8448E3}" dt="2023-07-13T08:30:07.087" v="137" actId="20577"/>
          <ac:spMkLst>
            <pc:docMk/>
            <pc:sldMk cId="3766763096" sldId="2373"/>
            <ac:spMk id="3" creationId="{0A495611-3706-18E7-1DB7-585F06BC2240}"/>
          </ac:spMkLst>
        </pc:spChg>
      </pc:sldChg>
      <pc:sldChg chg="addSp modSp new mod modClrScheme chgLayout">
        <pc:chgData name="Mike Montemurro" userId="40c20c913ca7511e" providerId="LiveId" clId="{324BB01C-991E-409A-AAC9-BE3EAA8448E3}" dt="2023-07-13T07:55:38.152" v="96" actId="20577"/>
        <pc:sldMkLst>
          <pc:docMk/>
          <pc:sldMk cId="3697346820" sldId="2374"/>
        </pc:sldMkLst>
        <pc:spChg chg="mod ord">
          <ac:chgData name="Mike Montemurro" userId="40c20c913ca7511e" providerId="LiveId" clId="{324BB01C-991E-409A-AAC9-BE3EAA8448E3}" dt="2023-07-13T07:49:20.141" v="63" actId="700"/>
          <ac:spMkLst>
            <pc:docMk/>
            <pc:sldMk cId="3697346820" sldId="2374"/>
            <ac:spMk id="2" creationId="{C545A06B-E12B-777C-0E0D-5837FDDBBBEA}"/>
          </ac:spMkLst>
        </pc:spChg>
        <pc:spChg chg="mod ord">
          <ac:chgData name="Mike Montemurro" userId="40c20c913ca7511e" providerId="LiveId" clId="{324BB01C-991E-409A-AAC9-BE3EAA8448E3}" dt="2023-07-13T07:49:20.141" v="63" actId="700"/>
          <ac:spMkLst>
            <pc:docMk/>
            <pc:sldMk cId="3697346820" sldId="2374"/>
            <ac:spMk id="3" creationId="{C9C16FF4-1697-CAD3-E4D6-DCC99A099E01}"/>
          </ac:spMkLst>
        </pc:spChg>
        <pc:spChg chg="add mod ord">
          <ac:chgData name="Mike Montemurro" userId="40c20c913ca7511e" providerId="LiveId" clId="{324BB01C-991E-409A-AAC9-BE3EAA8448E3}" dt="2023-07-13T07:55:38.152" v="96" actId="20577"/>
          <ac:spMkLst>
            <pc:docMk/>
            <pc:sldMk cId="3697346820" sldId="2374"/>
            <ac:spMk id="4" creationId="{04D38A38-A3CF-885D-0074-4A0FCEBB29F2}"/>
          </ac:spMkLst>
        </pc:spChg>
        <pc:spChg chg="add mod ord">
          <ac:chgData name="Mike Montemurro" userId="40c20c913ca7511e" providerId="LiveId" clId="{324BB01C-991E-409A-AAC9-BE3EAA8448E3}" dt="2023-07-13T07:55:07.820" v="73"/>
          <ac:spMkLst>
            <pc:docMk/>
            <pc:sldMk cId="3697346820" sldId="2374"/>
            <ac:spMk id="5" creationId="{0A9B8DA1-3394-C400-AD39-DED670822BC2}"/>
          </ac:spMkLst>
        </pc:spChg>
      </pc:sldChg>
      <pc:sldMasterChg chg="modSp mod">
        <pc:chgData name="Mike Montemurro" userId="40c20c913ca7511e" providerId="LiveId" clId="{324BB01C-991E-409A-AAC9-BE3EAA8448E3}" dt="2023-07-13T07:43:32.173" v="1" actId="20577"/>
        <pc:sldMasterMkLst>
          <pc:docMk/>
          <pc:sldMasterMk cId="0" sldId="2147483648"/>
        </pc:sldMasterMkLst>
        <pc:spChg chg="mod">
          <ac:chgData name="Mike Montemurro" userId="40c20c913ca7511e" providerId="LiveId" clId="{324BB01C-991E-409A-AAC9-BE3EAA8448E3}" dt="2023-07-13T07:43:32.173"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802.11-23/956r7</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932-05-000m-minutes-for-revme-2023-may-and-june-telecons.docx" TargetMode="External"/><Relationship Id="rId2" Type="http://schemas.openxmlformats.org/officeDocument/2006/relationships/hyperlink" Target="https://mentor.ieee.org/802.11/dcn/23/11-23-0863-00-000m-minutes-for-revme-2023-may-interim-orlando.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2023-07-12</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LB 273 on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D3.0 as contained in documents </a:t>
            </a:r>
            <a:r>
              <a:rPr lang="en-US" sz="1800" dirty="0"/>
              <a:t>11-23/834r07, 11-23/778r06, 11-21/0793r42, 11-23/778r07, 11-21/0727r25, 11-23/780r04, </a:t>
            </a:r>
          </a:p>
          <a:p>
            <a:pPr marL="0" lvl="0" indent="0">
              <a:buNone/>
              <a:tabLst>
                <a:tab pos="457200" algn="l"/>
              </a:tabLst>
            </a:pPr>
            <a:r>
              <a:rPr lang="en-US" sz="1800" dirty="0">
                <a:effectLst/>
                <a:latin typeface="Times New Roman" panose="02020603050405020304" pitchFamily="18" charset="0"/>
                <a:ea typeface="Times New Roman" panose="02020603050405020304" pitchFamily="18" charset="0"/>
              </a:rPr>
              <a:t>And changes in MDR report 11-23/717r13,</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Instruct the editor to prepare Draft 4.0 incorporating these resolutions and]</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a 15 day Working Group Recirculation Ballot asking the question “Should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D4.0  be forwarded to SA Ballot?”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Recirculation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2522825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document &lt;11-32/1041&gt; as the report to the IEEE 802 Executive Committee on the requirements for conditional approval to forward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Ballot,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And</a:t>
            </a:r>
            <a:r>
              <a:rPr lang="en-CA" sz="1800" dirty="0">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rPr>
              <a:t>r</a:t>
            </a:r>
            <a:r>
              <a:rPr lang="en-US" sz="1800" b="1" dirty="0">
                <a:effectLst/>
                <a:latin typeface="Times New Roman" panose="02020603050405020304" pitchFamily="18" charset="0"/>
                <a:ea typeface="Times New Roman" panose="02020603050405020304" pitchFamily="18" charset="0"/>
              </a:rPr>
              <a:t>equest the IEEE 802 Executive Committee to conditionally approve forwarding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a:t>
            </a:r>
            <a:r>
              <a:rPr lang="en-US" sz="1800" dirty="0">
                <a:latin typeface="Times New Roman" panose="02020603050405020304" pitchFamily="18" charset="0"/>
                <a:ea typeface="Times New Roman" panose="02020603050405020304" pitchFamily="18" charset="0"/>
              </a:rPr>
              <a:t>B</a:t>
            </a:r>
            <a:r>
              <a:rPr lang="en-US" sz="1800" b="1" dirty="0">
                <a:effectLst/>
                <a:latin typeface="Times New Roman" panose="02020603050405020304" pitchFamily="18" charset="0"/>
                <a:ea typeface="Times New Roman" panose="02020603050405020304" pitchFamily="18" charset="0"/>
              </a:rPr>
              <a:t>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Conditional SA Ballot approval</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1628946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With 10 days notice</a:t>
            </a:r>
          </a:p>
          <a:p>
            <a:pPr>
              <a:lnSpc>
                <a:spcPct val="80000"/>
              </a:lnSpc>
            </a:pPr>
            <a:r>
              <a:rPr lang="en-US" altLang="en-US" sz="2000" dirty="0" err="1"/>
              <a:t>Adhoc</a:t>
            </a:r>
            <a:r>
              <a:rPr lang="en-US" altLang="en-US" sz="2000" dirty="0"/>
              <a:t>: Authorize an </a:t>
            </a:r>
            <a:r>
              <a:rPr lang="en-US" altLang="en-US" sz="2000" dirty="0" err="1"/>
              <a:t>adhoc</a:t>
            </a:r>
            <a:r>
              <a:rPr lang="en-US" altLang="en-US" sz="2000" dirty="0"/>
              <a:t> for Sept</a:t>
            </a:r>
            <a:r>
              <a:rPr lang="en-US" altLang="en-US" sz="2000"/>
              <a:t>/Oct</a:t>
            </a:r>
            <a:endParaRPr lang="en-US" altLang="en-US" sz="2000" dirty="0"/>
          </a:p>
          <a:p>
            <a:pPr>
              <a:lnSpc>
                <a:spcPct val="80000"/>
              </a:lnSpc>
            </a:pPr>
            <a:r>
              <a:rPr lang="en-US" altLang="en-US" sz="2000" dirty="0"/>
              <a:t>For the September Interim: 3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&lt;Sep 26-28, Oct 3-5, Oct 10-12&gt; , with the preferred venue being &lt;Toronto, Others?&gt;,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13</a:t>
            </a:fld>
            <a:endParaRPr lang="en-US"/>
          </a:p>
        </p:txBody>
      </p:sp>
    </p:spTree>
    <p:extLst>
      <p:ext uri="{BB962C8B-B14F-4D97-AF65-F5344CB8AC3E}">
        <p14:creationId xmlns:p14="http://schemas.microsoft.com/office/powerpoint/2010/main" val="3766763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14</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15</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16</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17</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20</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21</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22</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23</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a:t>
            </a:r>
            <a:r>
              <a:rPr lang="en-US"/>
              <a:t>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If you have not already done so, you can register here: </a:t>
            </a:r>
            <a:r>
              <a:rPr lang="en-US" sz="1800" dirty="0">
                <a:hlinkClick r:id="rId3"/>
              </a:rPr>
              <a:t>https://web.cvent.com/event/c50eaa77-9484-4a50-9d20-378149a0ecb6/summary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52399" y="1295400"/>
            <a:ext cx="621080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July 10, 4pm  CET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May Interim minutes (Slide 7)</a:t>
            </a:r>
          </a:p>
          <a:p>
            <a:pPr lvl="1"/>
            <a:r>
              <a:rPr lang="en-GB" sz="1400" dirty="0"/>
              <a:t>Editor Report</a:t>
            </a:r>
          </a:p>
          <a:p>
            <a:pPr lvl="1"/>
            <a:r>
              <a:rPr lang="en-GB" sz="1400" dirty="0"/>
              <a:t>Discussion on Timeline</a:t>
            </a:r>
          </a:p>
          <a:p>
            <a:pPr lvl="1"/>
            <a:r>
              <a:rPr lang="en-GB" sz="1400" dirty="0"/>
              <a:t>Comment Resolution</a:t>
            </a:r>
          </a:p>
          <a:p>
            <a:pPr lvl="2"/>
            <a:r>
              <a:rPr lang="en-CA" altLang="en-US" sz="1400" dirty="0"/>
              <a:t>CID 4122 – doc 11-23/1059 – Hamilton (Ruckus/</a:t>
            </a:r>
            <a:r>
              <a:rPr lang="en-CA" altLang="en-US" sz="1400" dirty="0" err="1"/>
              <a:t>Commscope</a:t>
            </a:r>
            <a:r>
              <a:rPr lang="en-CA" altLang="en-US" sz="1400" dirty="0"/>
              <a:t>)</a:t>
            </a:r>
          </a:p>
          <a:p>
            <a:pPr lvl="2"/>
            <a:r>
              <a:rPr lang="en-CA" altLang="en-US" sz="1400" dirty="0"/>
              <a:t>CID 4341, 4225, 4223, 4134, 4195, 4196, 4187, 4200 – Rison (Samsung)</a:t>
            </a:r>
          </a:p>
          <a:p>
            <a:pPr lvl="2"/>
            <a:r>
              <a:rPr lang="en-CA" altLang="en-US" sz="1400" dirty="0"/>
              <a:t>PHY Review/Discuss CIDs – Rison (Samsung)</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July 11, 10:30am CET</a:t>
            </a:r>
          </a:p>
          <a:p>
            <a:pPr lvl="1"/>
            <a:r>
              <a:rPr lang="en-CA" altLang="en-US" sz="1400" dirty="0"/>
              <a:t>Comment Resolution </a:t>
            </a:r>
          </a:p>
          <a:p>
            <a:pPr lvl="2"/>
            <a:r>
              <a:rPr lang="en-CA" altLang="en-US" sz="1400" dirty="0"/>
              <a:t>CID 4398, 4399 – Withdrawn by commenter</a:t>
            </a:r>
          </a:p>
          <a:p>
            <a:pPr lvl="2"/>
            <a:r>
              <a:rPr lang="en-CA" altLang="en-US" sz="1400" dirty="0"/>
              <a:t>CID 4034 – Rison (Samsung)</a:t>
            </a:r>
          </a:p>
          <a:p>
            <a:pPr lvl="2"/>
            <a:r>
              <a:rPr lang="en-CA" altLang="en-US" sz="1400" dirty="0"/>
              <a:t>CID 4006, 4010, and 4009 – doc 11-23/1092 - </a:t>
            </a:r>
            <a:r>
              <a:rPr lang="en-CA" altLang="en-US" sz="1400" dirty="0" err="1"/>
              <a:t>Ajami</a:t>
            </a:r>
            <a:r>
              <a:rPr lang="en-CA" altLang="en-US" sz="1400" dirty="0"/>
              <a:t> (Qualcomm)</a:t>
            </a:r>
          </a:p>
          <a:p>
            <a:pPr lvl="2"/>
            <a:r>
              <a:rPr lang="en-CA" altLang="en-US" sz="1400" dirty="0"/>
              <a:t>CID 4005 – doc 11-23/951r2 – Asterjadhi (Qualcomm)</a:t>
            </a:r>
          </a:p>
          <a:p>
            <a:pPr lvl="2"/>
            <a:r>
              <a:rPr lang="en-CA" altLang="en-US" sz="1400" dirty="0"/>
              <a:t>CID 4415 – doc 11-23/1076 – Asterjadhi (Qualcomm)</a:t>
            </a:r>
          </a:p>
          <a:p>
            <a:pPr lvl="2"/>
            <a:r>
              <a:rPr lang="en-CA" altLang="en-US" sz="1400" dirty="0" err="1"/>
              <a:t>Misc</a:t>
            </a:r>
            <a:r>
              <a:rPr lang="en-CA" altLang="en-US" sz="1400" dirty="0"/>
              <a:t> CIDs – doc 11-23/1075 – Asterjadhi (Qualcomm)</a:t>
            </a:r>
          </a:p>
          <a:p>
            <a:pPr lvl="2"/>
            <a:r>
              <a:rPr lang="en-CA" altLang="en-US" sz="1400" dirty="0"/>
              <a:t>MAC Discuss CIDs – </a:t>
            </a:r>
            <a:r>
              <a:rPr lang="en-CA" altLang="en-US" sz="1400" dirty="0" err="1"/>
              <a:t>Hamliton</a:t>
            </a:r>
            <a:r>
              <a:rPr lang="en-CA" altLang="en-US" sz="1400" dirty="0"/>
              <a:t> (Ruckus-</a:t>
            </a:r>
            <a:r>
              <a:rPr lang="en-CA" altLang="en-US" sz="1400" dirty="0" err="1"/>
              <a:t>Commscope</a:t>
            </a:r>
            <a:r>
              <a:rPr lang="en-CA" altLang="en-US" sz="1400" dirty="0"/>
              <a:t>)</a:t>
            </a:r>
          </a:p>
          <a:p>
            <a:pPr lvl="1"/>
            <a:r>
              <a:rPr lang="en-CA" altLang="en-US" sz="1600" dirty="0"/>
              <a:t>Recess</a:t>
            </a:r>
            <a:endParaRPr lang="en-CA" altLang="en-US" sz="1400" dirty="0"/>
          </a:p>
          <a:p>
            <a:pPr marL="914400" lvl="2" indent="0">
              <a:buNone/>
            </a:pPr>
            <a:endParaRPr lang="en-CA" altLang="en-US" sz="1100" dirty="0"/>
          </a:p>
        </p:txBody>
      </p:sp>
      <p:sp>
        <p:nvSpPr>
          <p:cNvPr id="2" name="Rectangle 19">
            <a:extLst>
              <a:ext uri="{FF2B5EF4-FFF2-40B4-BE49-F238E27FC236}">
                <a16:creationId xmlns:a16="http://schemas.microsoft.com/office/drawing/2014/main" id="{8211A302-4641-71B1-864E-4DAB70DF602C}"/>
              </a:ext>
            </a:extLst>
          </p:cNvPr>
          <p:cNvSpPr>
            <a:spLocks noChangeArrowheads="1"/>
          </p:cNvSpPr>
          <p:nvPr/>
        </p:nvSpPr>
        <p:spPr bwMode="auto">
          <a:xfrm>
            <a:off x="5410200" y="3982497"/>
            <a:ext cx="6629400" cy="1490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11, 4pm ET</a:t>
            </a:r>
          </a:p>
          <a:p>
            <a:pPr lvl="1"/>
            <a:r>
              <a:rPr lang="en-CA" altLang="en-US" sz="1400" dirty="0"/>
              <a:t>Comment Resolution </a:t>
            </a:r>
          </a:p>
          <a:p>
            <a:pPr lvl="2"/>
            <a:r>
              <a:rPr lang="en-GB" sz="1400" dirty="0">
                <a:effectLst/>
                <a:latin typeface="Times New Roman" panose="02020603050405020304" pitchFamily="18" charset="0"/>
                <a:ea typeface="Times New Roman" panose="02020603050405020304" pitchFamily="18" charset="0"/>
              </a:rPr>
              <a:t>CID 4371 – doc 11-23/1038 – </a:t>
            </a:r>
            <a:r>
              <a:rPr lang="en-GB" sz="1400" dirty="0" err="1">
                <a:effectLst/>
                <a:latin typeface="Times New Roman" panose="02020603050405020304" pitchFamily="18" charset="0"/>
                <a:ea typeface="Times New Roman" panose="02020603050405020304" pitchFamily="18" charset="0"/>
              </a:rPr>
              <a:t>Koundourakis</a:t>
            </a:r>
            <a:r>
              <a:rPr lang="en-GB" sz="1400" dirty="0">
                <a:effectLst/>
                <a:latin typeface="Times New Roman" panose="02020603050405020304" pitchFamily="18" charset="0"/>
                <a:ea typeface="Times New Roman" panose="02020603050405020304" pitchFamily="18" charset="0"/>
              </a:rPr>
              <a:t> (Samsung) </a:t>
            </a:r>
            <a:endParaRPr lang="it-IT" altLang="en-US" sz="1400" dirty="0"/>
          </a:p>
          <a:p>
            <a:pPr lvl="2"/>
            <a:r>
              <a:rPr lang="en-US" altLang="en-US" sz="1400" dirty="0"/>
              <a:t>CIDs 4012, 4014-4022 – doc 11-23/734 and 11-23/831 – Hart (Cisco)</a:t>
            </a:r>
          </a:p>
          <a:p>
            <a:pPr lvl="2"/>
            <a:r>
              <a:rPr lang="en-US" altLang="en-US" sz="1400" dirty="0"/>
              <a:t>CIDs 4048,  4045,  4049,  4051,  4052,  4053,  4046 – Coffey (Realtek)</a:t>
            </a:r>
          </a:p>
          <a:p>
            <a:pPr lvl="2"/>
            <a:r>
              <a:rPr lang="en-US" altLang="en-US" sz="1400" dirty="0"/>
              <a:t>CID 4407, 4408, 4409 – Urabe (Panasonic)</a:t>
            </a:r>
          </a:p>
          <a:p>
            <a:pPr lvl="2"/>
            <a:r>
              <a:rPr lang="en-US" altLang="en-US" sz="1400" dirty="0" err="1"/>
              <a:t>Misc</a:t>
            </a:r>
            <a:r>
              <a:rPr lang="en-US" altLang="en-US" sz="1400" dirty="0"/>
              <a:t> CIDs – doc 11-23/1127 – Kim (Qualcomm)</a:t>
            </a:r>
          </a:p>
          <a:p>
            <a:pPr lvl="2"/>
            <a:r>
              <a:rPr lang="en-US" altLang="en-US" sz="1400" dirty="0" err="1"/>
              <a:t>Misc</a:t>
            </a:r>
            <a:r>
              <a:rPr lang="en-US" altLang="en-US" sz="1400" dirty="0"/>
              <a:t> CIDs – doc 11-23/933 – Rison (Samsung)</a:t>
            </a:r>
          </a:p>
          <a:p>
            <a:pPr lvl="1"/>
            <a:r>
              <a:rPr lang="es-ES" sz="1400" dirty="0" err="1"/>
              <a:t>Recess</a:t>
            </a:r>
            <a:endParaRPr lang="en-GB" sz="14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721659" y="3962400"/>
            <a:ext cx="5486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13, 10:30 am CET</a:t>
            </a:r>
          </a:p>
          <a:p>
            <a:pPr lvl="1"/>
            <a:r>
              <a:rPr lang="en-CA" altLang="en-US" sz="1400" dirty="0"/>
              <a:t>Comment Resolution </a:t>
            </a:r>
          </a:p>
          <a:p>
            <a:pPr lvl="2"/>
            <a:r>
              <a:rPr lang="en-US" altLang="en-US" sz="1400" dirty="0"/>
              <a:t>SEC CIDs 4026 and 4072 – Montemurro (Huawei)</a:t>
            </a:r>
          </a:p>
          <a:p>
            <a:pPr lvl="2"/>
            <a:r>
              <a:rPr lang="en-US" altLang="en-US" sz="1400" dirty="0" err="1"/>
              <a:t>Misc</a:t>
            </a:r>
            <a:r>
              <a:rPr lang="en-US" altLang="en-US" sz="1400" dirty="0"/>
              <a:t> CIDs – doc 11-23/1127 – Kim (Qualcomm)</a:t>
            </a:r>
            <a:endParaRPr lang="en-CA" altLang="en-US" sz="1400" dirty="0"/>
          </a:p>
          <a:p>
            <a:pPr lvl="2"/>
            <a:r>
              <a:rPr lang="en-CA" sz="1400" dirty="0"/>
              <a:t>CID 4049 – Levy (Interdigital)</a:t>
            </a:r>
          </a:p>
          <a:p>
            <a:pPr lvl="2"/>
            <a:r>
              <a:rPr lang="en-CA" altLang="en-US" sz="1400" dirty="0"/>
              <a:t>PHY Discuss/Review – Rison (Samsung)</a:t>
            </a:r>
          </a:p>
          <a:p>
            <a:pPr lvl="2"/>
            <a:r>
              <a:rPr lang="en-CA" altLang="en-US" sz="1400" dirty="0" err="1"/>
              <a:t>Misc</a:t>
            </a:r>
            <a:r>
              <a:rPr lang="en-CA" altLang="en-US" sz="1400" dirty="0"/>
              <a:t> CIDs – doc 11-23/933 – Rison (Samsung)</a:t>
            </a:r>
          </a:p>
          <a:p>
            <a:pPr lvl="2"/>
            <a:r>
              <a:rPr lang="en-CA" altLang="en-US" sz="1400" dirty="0"/>
              <a:t>MAC Discuss CIDs – Hamilton (Ruckus-</a:t>
            </a:r>
            <a:r>
              <a:rPr lang="en-CA" altLang="en-US" sz="1400" dirty="0" err="1"/>
              <a:t>Commscope</a:t>
            </a:r>
            <a:r>
              <a:rPr lang="en-CA" altLang="en-US" sz="1400" dirty="0"/>
              <a:t>)</a:t>
            </a:r>
          </a:p>
          <a:p>
            <a:pPr lvl="1"/>
            <a:r>
              <a:rPr lang="en-CA" altLang="en-US" sz="14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219200"/>
            <a:ext cx="4800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10:30am CET</a:t>
            </a:r>
            <a:endParaRPr lang="en-CA" altLang="en-US" sz="1400" dirty="0"/>
          </a:p>
          <a:p>
            <a:pPr lvl="1"/>
            <a:r>
              <a:rPr lang="en-CA" altLang="en-US" sz="1400" dirty="0"/>
              <a:t>MDR Review – doc-11-23/717 – Qi (Intel)</a:t>
            </a:r>
          </a:p>
          <a:p>
            <a:pPr lvl="1"/>
            <a:r>
              <a:rPr lang="en-CA" altLang="en-US" sz="1400" dirty="0"/>
              <a:t>Review EC Cond – doc 11-23/1041 - Chair</a:t>
            </a:r>
          </a:p>
          <a:p>
            <a:pPr lvl="1"/>
            <a:r>
              <a:rPr lang="en-CA" altLang="en-US" sz="1400" dirty="0"/>
              <a:t>Comment Resolution</a:t>
            </a:r>
            <a:endParaRPr lang="pt-BR" sz="1400" dirty="0"/>
          </a:p>
          <a:p>
            <a:pPr lvl="2"/>
            <a:r>
              <a:rPr lang="en-CA" sz="1400" dirty="0"/>
              <a:t>CID 4126 - Withdrawn</a:t>
            </a:r>
          </a:p>
          <a:p>
            <a:pPr lvl="2"/>
            <a:r>
              <a:rPr lang="en-CA" sz="1400" dirty="0"/>
              <a:t>GEN Discuss/Review CIDs</a:t>
            </a:r>
          </a:p>
          <a:p>
            <a:pPr lvl="2"/>
            <a:r>
              <a:rPr lang="en-CA" sz="1400" dirty="0"/>
              <a:t>ED2 Review CIDs</a:t>
            </a:r>
          </a:p>
          <a:p>
            <a:pPr lvl="2"/>
            <a:r>
              <a:rPr lang="en-CA" sz="1400" dirty="0" err="1"/>
              <a:t>Misc</a:t>
            </a:r>
            <a:r>
              <a:rPr lang="en-CA" sz="1400" dirty="0"/>
              <a:t> CIDs – doc 11-23/933 – Rison (Samsung)</a:t>
            </a:r>
            <a:endParaRPr lang="nl-NL" sz="1400" dirty="0"/>
          </a:p>
          <a:p>
            <a:pPr lvl="1"/>
            <a:r>
              <a:rPr lang="en-CA" altLang="en-US" sz="1400" dirty="0"/>
              <a:t>Recess</a:t>
            </a:r>
            <a:endParaRPr lang="en-CA" altLang="en-US" sz="1100" dirty="0"/>
          </a:p>
        </p:txBody>
      </p:sp>
      <p:sp>
        <p:nvSpPr>
          <p:cNvPr id="2" name="Rectangle 19">
            <a:extLst>
              <a:ext uri="{FF2B5EF4-FFF2-40B4-BE49-F238E27FC236}">
                <a16:creationId xmlns:a16="http://schemas.microsoft.com/office/drawing/2014/main" id="{75B62368-BC7E-49AD-CAA7-F066EF88E3B6}"/>
              </a:ext>
            </a:extLst>
          </p:cNvPr>
          <p:cNvSpPr>
            <a:spLocks noChangeArrowheads="1"/>
          </p:cNvSpPr>
          <p:nvPr/>
        </p:nvSpPr>
        <p:spPr bwMode="auto">
          <a:xfrm>
            <a:off x="6069106" y="1181100"/>
            <a:ext cx="6553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4:00pm CET</a:t>
            </a:r>
          </a:p>
          <a:p>
            <a:pPr lvl="1"/>
            <a:r>
              <a:rPr lang="en-CA" altLang="en-US" sz="1400" dirty="0"/>
              <a:t>Comment Resolution</a:t>
            </a:r>
            <a:endParaRPr lang="pt-BR" sz="1400" dirty="0"/>
          </a:p>
          <a:p>
            <a:pPr lvl="2"/>
            <a:r>
              <a:rPr lang="en-CA" sz="1400" dirty="0"/>
              <a:t>SEC Review CIDs</a:t>
            </a:r>
          </a:p>
          <a:p>
            <a:pPr lvl="2"/>
            <a:r>
              <a:rPr lang="en-CA" sz="1400" dirty="0"/>
              <a:t>SEC CIDs – Malinen (Qualcomm)</a:t>
            </a:r>
          </a:p>
          <a:p>
            <a:pPr lvl="2"/>
            <a:r>
              <a:rPr lang="en-CA" sz="1400" dirty="0"/>
              <a:t>Follow-up on Password Identifiers  (10 min)</a:t>
            </a:r>
          </a:p>
          <a:p>
            <a:pPr lvl="2"/>
            <a:r>
              <a:rPr lang="en-CA" altLang="en-US" sz="1400" dirty="0"/>
              <a:t>CID 4383  – doc 11-23/1012 – </a:t>
            </a:r>
            <a:r>
              <a:rPr lang="en-CA" altLang="en-US" sz="1400" dirty="0" err="1"/>
              <a:t>Schelstraete</a:t>
            </a:r>
            <a:r>
              <a:rPr lang="en-CA" altLang="en-US" sz="1400" dirty="0"/>
              <a:t> (</a:t>
            </a:r>
            <a:r>
              <a:rPr lang="en-CA" altLang="en-US" sz="1400" dirty="0" err="1"/>
              <a:t>MaxLinear</a:t>
            </a:r>
            <a:r>
              <a:rPr lang="en-CA" altLang="en-US" sz="1400" dirty="0"/>
              <a:t>)</a:t>
            </a:r>
          </a:p>
          <a:p>
            <a:pPr lvl="2"/>
            <a:r>
              <a:rPr lang="en-CA" altLang="en-US" sz="1400" dirty="0"/>
              <a:t>Doc 11-23/1179 - </a:t>
            </a:r>
            <a:r>
              <a:rPr lang="en-CA" altLang="en-US" sz="1400" dirty="0" err="1"/>
              <a:t>Schelstraete</a:t>
            </a:r>
            <a:r>
              <a:rPr lang="en-CA" altLang="en-US" sz="1400" dirty="0"/>
              <a:t> (</a:t>
            </a:r>
            <a:r>
              <a:rPr lang="en-CA" altLang="en-US" sz="1400" dirty="0" err="1"/>
              <a:t>MaxLinear</a:t>
            </a:r>
            <a:r>
              <a:rPr lang="en-CA" altLang="en-US" sz="1400" dirty="0"/>
              <a:t>)</a:t>
            </a:r>
          </a:p>
          <a:p>
            <a:pPr lvl="2"/>
            <a:r>
              <a:rPr lang="en-US" altLang="en-US" sz="1400" dirty="0" err="1"/>
              <a:t>Misc</a:t>
            </a:r>
            <a:r>
              <a:rPr lang="en-US" altLang="en-US" sz="1400" dirty="0"/>
              <a:t> CIDs – doc 11-23/1127 – Kim (Qualcomm)</a:t>
            </a:r>
          </a:p>
          <a:p>
            <a:pPr lvl="2"/>
            <a:r>
              <a:rPr lang="en-CA" altLang="en-US" sz="1400" dirty="0"/>
              <a:t>PHY Discuss/Review CIDs – Rison (Samsung)</a:t>
            </a:r>
          </a:p>
          <a:p>
            <a:pPr lvl="1"/>
            <a:r>
              <a:rPr lang="en-CA" altLang="en-US" sz="1400" dirty="0"/>
              <a:t>Recess</a:t>
            </a:r>
            <a:endParaRPr lang="en-CA" altLang="en-US" sz="1100" dirty="0"/>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6172200" y="41148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13, 4pm CET</a:t>
            </a:r>
          </a:p>
          <a:p>
            <a:pPr lvl="1"/>
            <a:r>
              <a:rPr lang="en-CA" altLang="en-US" sz="1400" dirty="0"/>
              <a:t>Comment Resolution </a:t>
            </a:r>
          </a:p>
          <a:p>
            <a:pPr lvl="2"/>
            <a:r>
              <a:rPr lang="en-CA" altLang="en-US" sz="1400" dirty="0"/>
              <a:t>CID 4279, 4282, 4373 – doc 11-23/945 – Huang (Intel)</a:t>
            </a:r>
          </a:p>
          <a:p>
            <a:pPr lvl="1"/>
            <a:r>
              <a:rPr lang="en-CA" altLang="en-US" sz="1400" dirty="0"/>
              <a:t>Motions</a:t>
            </a:r>
            <a:endParaRPr lang="en-CA" sz="1400" dirty="0"/>
          </a:p>
          <a:p>
            <a:pPr lvl="2"/>
            <a:r>
              <a:rPr lang="en-CA" altLang="en-US" sz="1400" dirty="0"/>
              <a:t>Doc 11-23/24r10 - slides 25 through 29</a:t>
            </a:r>
          </a:p>
          <a:p>
            <a:pPr lvl="2"/>
            <a:r>
              <a:rPr lang="en-CA" altLang="en-US" sz="1400" dirty="0"/>
              <a:t>Recirculation</a:t>
            </a:r>
          </a:p>
          <a:p>
            <a:pPr lvl="2"/>
            <a:r>
              <a:rPr lang="en-CA" altLang="en-US" sz="1400" dirty="0"/>
              <a:t>EC Approval </a:t>
            </a:r>
          </a:p>
          <a:p>
            <a:pPr lvl="1"/>
            <a:r>
              <a:rPr lang="en-CA" altLang="en-US" sz="1600" dirty="0"/>
              <a:t>Teleconferences, </a:t>
            </a:r>
            <a:r>
              <a:rPr lang="en-CA" altLang="en-US" sz="1600" dirty="0" err="1"/>
              <a:t>Adhoc</a:t>
            </a:r>
            <a:r>
              <a:rPr lang="en-CA" altLang="en-US" sz="1600" dirty="0"/>
              <a:t>, Plans for September</a:t>
            </a:r>
          </a:p>
          <a:p>
            <a:pPr lvl="1"/>
            <a:r>
              <a:rPr lang="en-CA" altLang="en-US" sz="1400" dirty="0" err="1"/>
              <a:t>AoB</a:t>
            </a:r>
            <a:endParaRPr lang="en-CA" altLang="en-US" sz="14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May Interim: </a:t>
            </a:r>
          </a:p>
          <a:p>
            <a:pPr marL="0" indent="0">
              <a:lnSpc>
                <a:spcPct val="80000"/>
              </a:lnSpc>
              <a:buNone/>
            </a:pPr>
            <a:r>
              <a:rPr lang="en-US" altLang="en-US" sz="2000" dirty="0"/>
              <a:t>	</a:t>
            </a:r>
            <a:r>
              <a:rPr lang="en-US" altLang="en-US" sz="2000" b="0" dirty="0">
                <a:hlinkClick r:id="rId2"/>
              </a:rPr>
              <a:t>https://mentor.ieee.org/802.11/dcn/23/11-23-0863-00-000m-minutes-for-revme-2023-may-interim-orlando.docx</a:t>
            </a:r>
            <a:r>
              <a:rPr lang="en-US" altLang="en-US" sz="2000" b="0" dirty="0"/>
              <a:t> </a:t>
            </a:r>
          </a:p>
          <a:p>
            <a:pPr>
              <a:lnSpc>
                <a:spcPct val="80000"/>
              </a:lnSpc>
            </a:pPr>
            <a:r>
              <a:rPr lang="en-US" altLang="en-US" sz="2000" dirty="0"/>
              <a:t>Teleconferences:</a:t>
            </a:r>
          </a:p>
          <a:p>
            <a:pPr marL="457200" lvl="1" indent="0">
              <a:lnSpc>
                <a:spcPct val="80000"/>
              </a:lnSpc>
              <a:buNone/>
            </a:pPr>
            <a:r>
              <a:rPr lang="en-US" sz="1600" dirty="0"/>
              <a:t>	</a:t>
            </a:r>
            <a:r>
              <a:rPr lang="en-US" dirty="0">
                <a:hlinkClick r:id="rId3"/>
              </a:rPr>
              <a:t>https://mentor.ieee.org/802.11/dcn/23/11-23-0932-05-000m-minutes-for-revme-2023-may-and-june-telecons.docx</a:t>
            </a:r>
            <a:r>
              <a:rPr lang="en-US" dirty="0"/>
              <a:t> </a:t>
            </a:r>
            <a:endParaRPr lang="en-CA"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D38A38-A3CF-885D-0074-4A0FCEBB29F2}"/>
              </a:ext>
            </a:extLst>
          </p:cNvPr>
          <p:cNvSpPr>
            <a:spLocks noGrp="1"/>
          </p:cNvSpPr>
          <p:nvPr>
            <p:ph type="title"/>
          </p:nvPr>
        </p:nvSpPr>
        <p:spPr/>
        <p:txBody>
          <a:bodyPr/>
          <a:lstStyle/>
          <a:p>
            <a:r>
              <a:rPr lang="en-CA" dirty="0"/>
              <a:t>CID 4049 – </a:t>
            </a:r>
            <a:r>
              <a:rPr lang="en-CA"/>
              <a:t>Proposed resolution</a:t>
            </a:r>
            <a:endParaRPr lang="en-CA" dirty="0"/>
          </a:p>
        </p:txBody>
      </p:sp>
      <p:sp>
        <p:nvSpPr>
          <p:cNvPr id="5" name="Content Placeholder 4">
            <a:extLst>
              <a:ext uri="{FF2B5EF4-FFF2-40B4-BE49-F238E27FC236}">
                <a16:creationId xmlns:a16="http://schemas.microsoft.com/office/drawing/2014/main" id="{0A9B8DA1-3394-C400-AD39-DED670822BC2}"/>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Rejected – Agree with the commenter that IEEE Std 802.11 is not a test plan.  However, the style of clause 21.3.18, and other 21.3 subclauses discuss “tests” and “minimum specifications” to specify requirements.  Therefore, changing "The test" to "The requirement" at this one location (3483.17) in clause 21.3.18 will cause the style of this requirement to be inconsistent with the style used in multiple locations in clause 21.3 and several other clauses (e.g., 15.4, 16.3, 17.3, 19.3, 22.3, 23.3, 27.3) in the draft.</a:t>
            </a:r>
            <a:endParaRPr lang="en-CA" dirty="0"/>
          </a:p>
        </p:txBody>
      </p:sp>
      <p:sp>
        <p:nvSpPr>
          <p:cNvPr id="2" name="Footer Placeholder 1">
            <a:extLst>
              <a:ext uri="{FF2B5EF4-FFF2-40B4-BE49-F238E27FC236}">
                <a16:creationId xmlns:a16="http://schemas.microsoft.com/office/drawing/2014/main" id="{C545A06B-E12B-777C-0E0D-5837FDDBBBEA}"/>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C9C16FF4-1697-CAD3-E4D6-DCC99A099E0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697346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F0"/>
                </a:solidFill>
              </a:rPr>
              <a:t>July 2023 – D4.0 Recirculation </a:t>
            </a:r>
          </a:p>
          <a:p>
            <a:pPr>
              <a:lnSpc>
                <a:spcPct val="80000"/>
              </a:lnSpc>
            </a:pPr>
            <a:r>
              <a:rPr lang="en-US" altLang="en-US" sz="1800" dirty="0">
                <a:solidFill>
                  <a:srgbClr val="00B0F0"/>
                </a:solidFill>
              </a:rPr>
              <a:t>Sep 2023 – D5.0 Initial SA Ballot </a:t>
            </a:r>
          </a:p>
          <a:p>
            <a:pPr>
              <a:lnSpc>
                <a:spcPct val="80000"/>
              </a:lnSpc>
            </a:pPr>
            <a:r>
              <a:rPr lang="en-US" altLang="en-US" sz="1800" dirty="0">
                <a:solidFill>
                  <a:srgbClr val="00B0F0"/>
                </a:solidFill>
              </a:rPr>
              <a:t>Feb 2024 – D6.0 Recirculation SA Ballot (roll-in of published amendment 11az, 11bd, 11bc, 11bb)</a:t>
            </a:r>
          </a:p>
          <a:p>
            <a:pPr>
              <a:lnSpc>
                <a:spcPct val="80000"/>
              </a:lnSpc>
            </a:pPr>
            <a:r>
              <a:rPr lang="en-US" altLang="en-US" sz="1800" dirty="0">
                <a:solidFill>
                  <a:srgbClr val="00B0F0"/>
                </a:solidFill>
              </a:rPr>
              <a:t>May 2024 – D7.0 Recirculation SA Ballot</a:t>
            </a:r>
          </a:p>
          <a:p>
            <a:pPr>
              <a:lnSpc>
                <a:spcPct val="80000"/>
              </a:lnSpc>
            </a:pPr>
            <a:r>
              <a:rPr lang="en-US" altLang="en-US" sz="1800" dirty="0">
                <a:solidFill>
                  <a:srgbClr val="00B0F0"/>
                </a:solidFill>
              </a:rPr>
              <a:t>Jul 2024 – D8.0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111547</TotalTime>
  <Words>2767</Words>
  <Application>Microsoft Office PowerPoint</Application>
  <PresentationFormat>Widescreen</PresentationFormat>
  <Paragraphs>302</Paragraphs>
  <Slides>23</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802 plenary session</vt:lpstr>
      <vt:lpstr>Chair’s welcome and Patent Reminder</vt:lpstr>
      <vt:lpstr>REVme Agenda</vt:lpstr>
      <vt:lpstr>REVme Agenda</vt:lpstr>
      <vt:lpstr>REVme minutes approval</vt:lpstr>
      <vt:lpstr>CID 4049 – Proposed resolution</vt:lpstr>
      <vt:lpstr>TGme Timeline</vt:lpstr>
      <vt:lpstr>Recirculation Motion</vt:lpstr>
      <vt:lpstr>Conditional SA Ballot approval</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4617</cp:revision>
  <cp:lastPrinted>2014-11-04T15:04:57Z</cp:lastPrinted>
  <dcterms:created xsi:type="dcterms:W3CDTF">2007-04-17T18:10:23Z</dcterms:created>
  <dcterms:modified xsi:type="dcterms:W3CDTF">2023-07-13T13:36:22Z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