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1111" r:id="rId19"/>
    <p:sldId id="1112" r:id="rId20"/>
    <p:sldId id="1113" r:id="rId21"/>
    <p:sldId id="1136" r:id="rId22"/>
    <p:sldId id="933" r:id="rId23"/>
    <p:sldId id="1074" r:id="rId24"/>
    <p:sldId id="897" r:id="rId25"/>
    <p:sldId id="1105" r:id="rId26"/>
    <p:sldId id="1140" r:id="rId27"/>
    <p:sldId id="1106" r:id="rId28"/>
    <p:sldId id="1114" r:id="rId29"/>
    <p:sldId id="1137" r:id="rId30"/>
    <p:sldId id="1115" r:id="rId31"/>
    <p:sldId id="1141" r:id="rId32"/>
    <p:sldId id="1116" r:id="rId33"/>
    <p:sldId id="1117" r:id="rId34"/>
    <p:sldId id="1118" r:id="rId35"/>
    <p:sldId id="1119" r:id="rId36"/>
    <p:sldId id="1120" r:id="rId37"/>
    <p:sldId id="1121" r:id="rId38"/>
    <p:sldId id="1122" r:id="rId39"/>
    <p:sldId id="1123" r:id="rId40"/>
    <p:sldId id="1124" r:id="rId41"/>
    <p:sldId id="1125" r:id="rId42"/>
    <p:sldId id="1126" r:id="rId43"/>
    <p:sldId id="1127" r:id="rId44"/>
    <p:sldId id="1128" r:id="rId45"/>
    <p:sldId id="1129" r:id="rId46"/>
    <p:sldId id="1130" r:id="rId47"/>
    <p:sldId id="1131" r:id="rId48"/>
    <p:sldId id="1132" r:id="rId49"/>
    <p:sldId id="1133" r:id="rId50"/>
    <p:sldId id="1134" r:id="rId51"/>
    <p:sldId id="1135" r:id="rId52"/>
    <p:sldId id="842" r:id="rId53"/>
    <p:sldId id="1024" r:id="rId54"/>
    <p:sldId id="1071" r:id="rId55"/>
    <p:sldId id="1138" r:id="rId56"/>
    <p:sldId id="1139" r:id="rId5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0244" autoAdjust="0"/>
  </p:normalViewPr>
  <p:slideViewPr>
    <p:cSldViewPr>
      <p:cViewPr varScale="1">
        <p:scale>
          <a:sx n="101" d="100"/>
          <a:sy n="101" d="100"/>
        </p:scale>
        <p:origin x="936"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473835888"/>
        <c:axId val="1473840784"/>
      </c:barChart>
      <c:catAx>
        <c:axId val="147383588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73840784"/>
        <c:crosses val="autoZero"/>
        <c:auto val="1"/>
        <c:lblAlgn val="ctr"/>
        <c:lblOffset val="100"/>
        <c:noMultiLvlLbl val="0"/>
      </c:catAx>
      <c:valAx>
        <c:axId val="14738407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7383588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587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524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6159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84930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4999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488117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478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27706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99892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4503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86754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56830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51045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01749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6522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73916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6021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705879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13140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669418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0473487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035579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139663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272184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6086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62703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12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05866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48649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611222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956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3/11-23-0664-01-00bf-info-related-to-802-11bf-ad-hoc-meeting-in-lund-sweden-july-2023.pptx" TargetMode="External"/><Relationship Id="rId2" Type="http://schemas.openxmlformats.org/officeDocument/2006/relationships/notesSlide" Target="../notesSlides/notesSlide5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2023-06-28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620124450"/>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CIDs on TF Sounding Phase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39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39536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43320925"/>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23/1007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rgbClr val="00B050"/>
                          </a:solidFill>
                          <a:latin typeface="+mn-lt"/>
                          <a:ea typeface="+mn-ea"/>
                          <a:cs typeface="+mn-cs"/>
                        </a:rPr>
                        <a:t>Draft D1.0 Bug Fix: CSI Matrix Dimensions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LB272-Misc-Comments-set-2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47422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chemeClr val="tx2"/>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825215243"/>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23/0993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for Clause 3 and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Atsushi </a:t>
                      </a:r>
                      <a:r>
                        <a:rPr lang="en-US" altLang="zh-CN" sz="1200" kern="1200" dirty="0" err="1" smtClean="0">
                          <a:solidFill>
                            <a:srgbClr val="00B050"/>
                          </a:solidFill>
                          <a:latin typeface="+mn-lt"/>
                          <a:ea typeface="+mn-ea"/>
                          <a:cs typeface="+mn-cs"/>
                        </a:rPr>
                        <a:t>Shirakawa</a:t>
                      </a:r>
                      <a:r>
                        <a:rPr lang="en-US" altLang="zh-CN" sz="1200" kern="1200" dirty="0" smtClean="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Resolution for CID related to unassociated STA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 2217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23/1023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Aboul-Magd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 272 Comment Resolution -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07756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chemeClr val="tx2"/>
                </a:solidFill>
              </a:rPr>
              <a:t>Privacy discussion for 802.11bf</a:t>
            </a:r>
          </a:p>
          <a:p>
            <a:pPr algn="just"/>
            <a:r>
              <a:rPr lang="en-US" altLang="en-US" sz="1600" dirty="0" smtClean="0"/>
              <a:t>Motion (</a:t>
            </a:r>
            <a:r>
              <a:rPr lang="en-US" altLang="en-US" sz="1600" dirty="0" smtClean="0">
                <a:solidFill>
                  <a:srgbClr val="0000FF"/>
                </a:solidFill>
              </a:rPr>
              <a:t>327 - 345</a:t>
            </a:r>
            <a:r>
              <a:rPr lang="en-US" altLang="en-US" sz="1600" dirty="0" smtClean="0"/>
              <a:t>)</a:t>
            </a:r>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251076383"/>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Aboul-Magd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 272 Comment Resolution -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to CID 1604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LB272-DMG-CID-1420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44437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5925530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72.5806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945/1302,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2723470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0.205069124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0.770353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11167135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0.205069124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0.7703533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7138079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a:t>
            </a:r>
            <a:r>
              <a:rPr lang="en-US" altLang="zh-CN" b="1" kern="0" dirty="0" smtClean="0"/>
              <a:t>Re-circulation </a:t>
            </a:r>
            <a:r>
              <a:rPr lang="en-US" altLang="zh-CN" b="1" kern="0" dirty="0"/>
              <a:t>LB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0877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a:t>
            </a:r>
            <a:r>
              <a:rPr lang="en-US" altLang="zh-CN" strike="sngStrike" dirty="0">
                <a:solidFill>
                  <a:schemeClr val="bg1">
                    <a:lumMod val="50000"/>
                  </a:schemeClr>
                </a:solidFill>
                <a:cs typeface="Times New Roman" panose="02020603050405020304" pitchFamily="18" charset="0"/>
              </a:rPr>
              <a:t>	8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(Tuesday),	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29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t>During </a:t>
            </a:r>
            <a:r>
              <a:rPr lang="en-US" altLang="zh-CN" sz="2000" dirty="0"/>
              <a:t>the WFA June 2023 F2F meeting @ Mexico city, </a:t>
            </a:r>
            <a:r>
              <a:rPr lang="en-US" altLang="zh-CN" sz="2000" dirty="0">
                <a:solidFill>
                  <a:srgbClr val="0000FF"/>
                </a:solidFill>
              </a:rPr>
              <a:t>privacy</a:t>
            </a:r>
            <a:r>
              <a:rPr lang="en-US" altLang="zh-CN" sz="2000" dirty="0"/>
              <a:t> issue is the major issue mentioned for WLAN sensing (802.11bf), by different people, in different </a:t>
            </a:r>
            <a:r>
              <a:rPr lang="en-US" altLang="zh-CN" sz="2000" dirty="0" smtClean="0"/>
              <a:t>ways:</a:t>
            </a:r>
            <a:endParaRPr lang="en-US" altLang="zh-CN" sz="2000" dirty="0"/>
          </a:p>
          <a:p>
            <a:pPr lvl="1" algn="just"/>
            <a:r>
              <a:rPr lang="en-US" altLang="zh-CN" sz="1800" dirty="0" smtClean="0"/>
              <a:t>Presentation </a:t>
            </a:r>
            <a:r>
              <a:rPr lang="en-US" altLang="zh-CN" sz="1800" dirty="0"/>
              <a:t>(slide 13) </a:t>
            </a:r>
            <a:r>
              <a:rPr lang="en-US" altLang="zh-CN" sz="1800" dirty="0" smtClean="0"/>
              <a:t>mentioned</a:t>
            </a:r>
            <a:endParaRPr lang="en-US" altLang="zh-CN" sz="1800" dirty="0"/>
          </a:p>
          <a:p>
            <a:pPr lvl="1" algn="just"/>
            <a:r>
              <a:rPr lang="en-US" altLang="zh-CN" sz="1800" dirty="0" smtClean="0"/>
              <a:t>Some </a:t>
            </a:r>
            <a:r>
              <a:rPr lang="en-US" altLang="zh-CN" sz="1800" dirty="0"/>
              <a:t>members think CSI feedback to AP may cause privacy issue</a:t>
            </a:r>
          </a:p>
          <a:p>
            <a:pPr lvl="1" algn="just"/>
            <a:r>
              <a:rPr lang="en-US" altLang="zh-CN" sz="1800" dirty="0" smtClean="0"/>
              <a:t>During </a:t>
            </a:r>
            <a:r>
              <a:rPr lang="en-US" altLang="zh-CN" sz="1800" dirty="0"/>
              <a:t>the panel discussion (3 leaders from ISP), they mentioned privacy issue is the concern from customers, e.g., afraid other people outside may use Wi-Fi sensing to sense their activities in the room.</a:t>
            </a:r>
          </a:p>
          <a:p>
            <a:pPr lvl="1" algn="just"/>
            <a:r>
              <a:rPr lang="en-US" altLang="zh-CN" sz="1800" dirty="0" smtClean="0"/>
              <a:t>WG </a:t>
            </a:r>
            <a:r>
              <a:rPr lang="en-US" altLang="zh-CN" sz="1800" dirty="0"/>
              <a:t>chair </a:t>
            </a:r>
            <a:r>
              <a:rPr lang="en-US" altLang="zh-CN" sz="1800" dirty="0" smtClean="0"/>
              <a:t>also suggested that </a:t>
            </a:r>
            <a:r>
              <a:rPr lang="en-US" altLang="zh-CN" sz="1800" dirty="0" err="1" smtClean="0"/>
              <a:t>TGbf</a:t>
            </a:r>
            <a:r>
              <a:rPr lang="en-US" altLang="zh-CN" sz="1800" dirty="0" smtClean="0"/>
              <a:t> </a:t>
            </a:r>
            <a:r>
              <a:rPr lang="en-US" altLang="zh-CN" sz="1800" dirty="0"/>
              <a:t>should consider about </a:t>
            </a:r>
            <a:r>
              <a:rPr lang="en-US" altLang="zh-CN" sz="1800" dirty="0" smtClean="0"/>
              <a:t>this</a:t>
            </a:r>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12999580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6016371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614943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406482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8013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79349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890420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53973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35342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63767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416592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350928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593322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345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013570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7965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143437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79410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825944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347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920895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298167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July 6-8 </a:t>
            </a:r>
            <a:r>
              <a:rPr lang="en-US" altLang="zh-CN" sz="2800" b="0" dirty="0"/>
              <a:t>2023 - Ericsson Office, Lund, Sweden</a:t>
            </a:r>
            <a:endParaRPr lang="en-US" altLang="en-US" sz="2800" dirty="0">
              <a:solidFill>
                <a:schemeClr val="tx2"/>
              </a:solidFill>
            </a:endParaRPr>
          </a:p>
        </p:txBody>
      </p:sp>
      <p:sp>
        <p:nvSpPr>
          <p:cNvPr id="9" name="Rectangle 3"/>
          <p:cNvSpPr txBox="1">
            <a:spLocks noChangeArrowheads="1"/>
          </p:cNvSpPr>
          <p:nvPr/>
        </p:nvSpPr>
        <p:spPr bwMode="auto">
          <a:xfrm>
            <a:off x="457200" y="1069759"/>
            <a:ext cx="6498561"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3 days (Thursday- Saturday -- July 6, 7, 8)</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8am 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 </a:t>
            </a:r>
            <a:r>
              <a:rPr lang="en-US" altLang="zh-CN" sz="1600" dirty="0" smtClean="0"/>
              <a:t>Ericsson Office: </a:t>
            </a:r>
            <a:r>
              <a:rPr lang="sv-SE" altLang="zh-CN" sz="1600" dirty="0" smtClean="0"/>
              <a:t>Mobilvägen </a:t>
            </a:r>
            <a:r>
              <a:rPr lang="sv-SE" altLang="zh-CN" sz="1600" dirty="0"/>
              <a:t>12, 223 62 Lund, </a:t>
            </a:r>
            <a:r>
              <a:rPr lang="en-US" altLang="zh-CN" sz="1600" dirty="0" smtClean="0"/>
              <a:t>Sweden</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 Flying in to Copenhagen airport, then 40 minutes by train to </a:t>
            </a:r>
            <a:r>
              <a:rPr lang="en-US" altLang="zh-CN" sz="1400" dirty="0" smtClean="0"/>
              <a:t>Lund (eaves every 20 minutes, 15 USD one-way)</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Telefonplan</a:t>
            </a:r>
            <a:r>
              <a:rPr lang="en-US" altLang="zh-CN" sz="1100" dirty="0" smtClean="0"/>
              <a:t> is the stop when going to Ericsson or to Motel 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Ideontorget</a:t>
            </a:r>
            <a:r>
              <a:rPr lang="en-US" altLang="zh-CN" sz="1100" dirty="0" smtClean="0"/>
              <a:t> </a:t>
            </a:r>
            <a:r>
              <a:rPr lang="en-US" altLang="zh-CN" sz="1100" dirty="0"/>
              <a:t>is the stop for Elite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is the stop for Grand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a:t>
            </a:r>
            <a:r>
              <a:rPr lang="en-US" altLang="zh-CN" sz="1100" dirty="0" err="1"/>
              <a:t>Telefonplan</a:t>
            </a:r>
            <a:r>
              <a:rPr lang="en-US" altLang="zh-CN" sz="1100" dirty="0"/>
              <a:t> takes 7 minutes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r>
              <a:rPr lang="en-US" altLang="zh-CN" sz="1600" dirty="0" smtClean="0">
                <a:solidFill>
                  <a:srgbClr val="0000FF"/>
                </a:solidFill>
              </a:rPr>
              <a:t>Meeting </a:t>
            </a:r>
            <a:r>
              <a:rPr lang="en-US" altLang="zh-CN" sz="1600" dirty="0">
                <a:solidFill>
                  <a:srgbClr val="0000FF"/>
                </a:solidFill>
              </a:rPr>
              <a:t>room </a:t>
            </a:r>
            <a:r>
              <a:rPr lang="en-US" altLang="zh-CN" sz="1600" dirty="0" smtClean="0">
                <a:solidFill>
                  <a:srgbClr val="0000FF"/>
                </a:solidFill>
              </a:rPr>
              <a:t>Number/location,  triangle, </a:t>
            </a:r>
            <a:r>
              <a:rPr lang="en-US" altLang="zh-CN" sz="1400" dirty="0" smtClean="0"/>
              <a:t>18 </a:t>
            </a:r>
            <a:r>
              <a:rPr lang="en-US" altLang="zh-CN" sz="1400" dirty="0"/>
              <a:t>seats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 </a:t>
            </a:r>
            <a:r>
              <a:rPr lang="en-US" altLang="zh-CN" sz="1600" dirty="0"/>
              <a:t>Ericsson (Leif</a:t>
            </a:r>
            <a:r>
              <a:rPr lang="en-US" altLang="zh-CN" sz="1600" dirty="0" smtClean="0"/>
              <a:t>) will cover</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Saturday </a:t>
            </a:r>
            <a:r>
              <a:rPr lang="en-US" altLang="zh-CN" sz="1400" dirty="0" smtClean="0"/>
              <a:t>TBD (</a:t>
            </a:r>
            <a:r>
              <a:rPr lang="en-US" altLang="zh-CN" sz="1400" dirty="0"/>
              <a:t>cold </a:t>
            </a:r>
            <a:r>
              <a:rPr lang="en-US" altLang="zh-CN" sz="1400" dirty="0" smtClean="0"/>
              <a:t>lunch?)</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hlinkClick r:id="rId3"/>
              </a:rPr>
              <a:t>https://</a:t>
            </a:r>
            <a:r>
              <a:rPr lang="en-US" altLang="zh-CN" sz="1400" dirty="0" smtClean="0">
                <a:hlinkClick r:id="rId3"/>
              </a:rPr>
              <a:t>mentor.ieee.org/802.11/dcn/23/11-23-0664-01-00bf-info-related-to-802-11bf-ad-hoc-meeting-in-lund-sweden-july-2023.pptx</a:t>
            </a:r>
            <a:endParaRPr lang="en-US" altLang="zh-CN" sz="1400"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May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grpSp>
        <p:nvGrpSpPr>
          <p:cNvPr id="2" name="组合 1"/>
          <p:cNvGrpSpPr/>
          <p:nvPr/>
        </p:nvGrpSpPr>
        <p:grpSpPr>
          <a:xfrm>
            <a:off x="7543800" y="1828800"/>
            <a:ext cx="3761214" cy="3124200"/>
            <a:chOff x="5283364" y="1495723"/>
            <a:chExt cx="5251025" cy="4504877"/>
          </a:xfrm>
        </p:grpSpPr>
        <p:pic>
          <p:nvPicPr>
            <p:cNvPr id="14" name="Picture 6">
              <a:extLst>
                <a:ext uri="{FF2B5EF4-FFF2-40B4-BE49-F238E27FC236}">
                  <a16:creationId xmlns="" xmlns:a16="http://schemas.microsoft.com/office/drawing/2014/main" id="{87CFA9C5-B130-5039-7CCF-99F2476257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3364" y="2040160"/>
              <a:ext cx="5013215" cy="396044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8">
              <a:extLst>
                <a:ext uri="{FF2B5EF4-FFF2-40B4-BE49-F238E27FC236}">
                  <a16:creationId xmlns="" xmlns:a16="http://schemas.microsoft.com/office/drawing/2014/main" id="{CD6373EC-3068-CABE-094C-B95BECCDFD84}"/>
                </a:ext>
              </a:extLst>
            </p:cNvPr>
            <p:cNvSpPr txBox="1"/>
            <p:nvPr/>
          </p:nvSpPr>
          <p:spPr>
            <a:xfrm>
              <a:off x="8602824" y="1495723"/>
              <a:ext cx="1246985"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Ericsson</a:t>
              </a:r>
            </a:p>
          </p:txBody>
        </p:sp>
        <p:cxnSp>
          <p:nvCxnSpPr>
            <p:cNvPr id="16" name="Straight Arrow Connector 9">
              <a:extLst>
                <a:ext uri="{FF2B5EF4-FFF2-40B4-BE49-F238E27FC236}">
                  <a16:creationId xmlns="" xmlns:a16="http://schemas.microsoft.com/office/drawing/2014/main" id="{637AE435-A07E-E8CD-4ABB-38D2B1D61F8A}"/>
                </a:ext>
              </a:extLst>
            </p:cNvPr>
            <p:cNvCxnSpPr>
              <a:cxnSpLocks/>
            </p:cNvCxnSpPr>
            <p:nvPr/>
          </p:nvCxnSpPr>
          <p:spPr bwMode="auto">
            <a:xfrm flipH="1">
              <a:off x="8746549" y="2033578"/>
              <a:ext cx="298921" cy="1986803"/>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7" name="TextBox 10">
              <a:extLst>
                <a:ext uri="{FF2B5EF4-FFF2-40B4-BE49-F238E27FC236}">
                  <a16:creationId xmlns="" xmlns:a16="http://schemas.microsoft.com/office/drawing/2014/main" id="{63507B07-7C20-9F63-0172-8BAC37521A75}"/>
                </a:ext>
              </a:extLst>
            </p:cNvPr>
            <p:cNvSpPr txBox="1"/>
            <p:nvPr/>
          </p:nvSpPr>
          <p:spPr>
            <a:xfrm>
              <a:off x="6395395" y="1495723"/>
              <a:ext cx="1511064"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Elite Hotel</a:t>
              </a:r>
            </a:p>
          </p:txBody>
        </p:sp>
        <p:cxnSp>
          <p:nvCxnSpPr>
            <p:cNvPr id="18" name="Straight Arrow Connector 11">
              <a:extLst>
                <a:ext uri="{FF2B5EF4-FFF2-40B4-BE49-F238E27FC236}">
                  <a16:creationId xmlns="" xmlns:a16="http://schemas.microsoft.com/office/drawing/2014/main" id="{C32E555F-EF28-F46B-9DE4-9F037EC19A96}"/>
                </a:ext>
              </a:extLst>
            </p:cNvPr>
            <p:cNvCxnSpPr>
              <a:cxnSpLocks/>
            </p:cNvCxnSpPr>
            <p:nvPr/>
          </p:nvCxnSpPr>
          <p:spPr bwMode="auto">
            <a:xfrm>
              <a:off x="7609038" y="1885242"/>
              <a:ext cx="823370" cy="2027126"/>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cxnSp>
          <p:nvCxnSpPr>
            <p:cNvPr id="19" name="Straight Arrow Connector 12">
              <a:extLst>
                <a:ext uri="{FF2B5EF4-FFF2-40B4-BE49-F238E27FC236}">
                  <a16:creationId xmlns="" xmlns:a16="http://schemas.microsoft.com/office/drawing/2014/main" id="{020B8088-3A0C-0260-F804-7916B26EB739}"/>
                </a:ext>
              </a:extLst>
            </p:cNvPr>
            <p:cNvCxnSpPr>
              <a:cxnSpLocks/>
            </p:cNvCxnSpPr>
            <p:nvPr/>
          </p:nvCxnSpPr>
          <p:spPr bwMode="auto">
            <a:xfrm flipH="1">
              <a:off x="8837213" y="2899853"/>
              <a:ext cx="1697176" cy="107267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0" name="TextBox 13">
              <a:extLst>
                <a:ext uri="{FF2B5EF4-FFF2-40B4-BE49-F238E27FC236}">
                  <a16:creationId xmlns="" xmlns:a16="http://schemas.microsoft.com/office/drawing/2014/main" id="{4AF6136B-DF8D-A0D6-FAC7-ADC1BC54165D}"/>
                </a:ext>
              </a:extLst>
            </p:cNvPr>
            <p:cNvSpPr txBox="1"/>
            <p:nvPr/>
          </p:nvSpPr>
          <p:spPr>
            <a:xfrm>
              <a:off x="9330849" y="2452327"/>
              <a:ext cx="1191038"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Motel L</a:t>
              </a:r>
            </a:p>
          </p:txBody>
        </p:sp>
      </p:gr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888498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3639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157302</TotalTime>
  <Words>4860</Words>
  <Application>Microsoft Office PowerPoint</Application>
  <PresentationFormat>宽屏</PresentationFormat>
  <Paragraphs>1364</Paragraphs>
  <Slides>56</Slides>
  <Notes>56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56</vt:i4>
      </vt:variant>
    </vt:vector>
  </HeadingPairs>
  <TitlesOfParts>
    <vt:vector size="6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153</cp:revision>
  <cp:lastPrinted>2014-11-04T15:04:57Z</cp:lastPrinted>
  <dcterms:created xsi:type="dcterms:W3CDTF">2007-04-17T18:10:23Z</dcterms:created>
  <dcterms:modified xsi:type="dcterms:W3CDTF">2023-06-29T03:08:10Z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(3)hLW5cY+vPVWrpSpvolko/dNYQTDo12MyNPdpMDkvwXeCCPR/h0kayRZwrMg/PPh6YFxSjW+f
l4lUJTiVnnPt3E578kaxAHcVN/T2gaaRZ+ZQ0PwDuHCCJ1kx+fxOoNwBZ5kyQloGDgTuG0OQ
BjSfdJJhi9wggW7W5FQdJ2+qvbxRSDtTjrZCYa6JxnOXHKI44XW5jRPmU3eZkXMyGkdSRiwa
ZO1st/dszvDqiXnayz</vt:lpwstr>
  </property>
  <property fmtid="{D5CDD505-2E9C-101B-9397-08002B2CF9AE}" pid="27" name="_2015_ms_pID_7253431">
    <vt:lpwstr>gQp+sFdzwSdbqMDvCUHxADXJ3DmNCsgjUjA5L9FjnCULIqY37cbv+n
RNCWTWxG7MfH7L+xF2F62R3V/SrLwN3vE/+OQFt3x1He+V5P1qEzJP0gdRo0wZDcskwwCY4V
KLVwVcO0lIMCd1FtQRTJeckNwl6FJ4PGaRIxBCh9Q9ER55q7beMefbiJKc+ca4OGIaN33+Qj
KdCpKgRNihH1RLQznTJsUSCGTEmGnNSUPTNc</vt:lpwstr>
  </property>
  <property fmtid="{D5CDD505-2E9C-101B-9397-08002B2CF9AE}" pid="28" name="_2015_ms_pID_7253432">
    <vt:lpwstr>f8vnzbPBL8egxKYi0YUamCc=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