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7"/>
  </p:notesMasterIdLst>
  <p:handoutMasterIdLst>
    <p:handoutMasterId r:id="rId5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109" r:id="rId17"/>
    <p:sldId id="1110" r:id="rId18"/>
    <p:sldId id="1111" r:id="rId19"/>
    <p:sldId id="1112" r:id="rId20"/>
    <p:sldId id="1113" r:id="rId21"/>
    <p:sldId id="1136" r:id="rId22"/>
    <p:sldId id="933" r:id="rId23"/>
    <p:sldId id="1074" r:id="rId24"/>
    <p:sldId id="897" r:id="rId25"/>
    <p:sldId id="1105" r:id="rId26"/>
    <p:sldId id="1140" r:id="rId27"/>
    <p:sldId id="1106" r:id="rId28"/>
    <p:sldId id="1114" r:id="rId29"/>
    <p:sldId id="1137" r:id="rId30"/>
    <p:sldId id="1115" r:id="rId31"/>
    <p:sldId id="1116" r:id="rId32"/>
    <p:sldId id="1117" r:id="rId33"/>
    <p:sldId id="1118" r:id="rId34"/>
    <p:sldId id="1119" r:id="rId35"/>
    <p:sldId id="1120" r:id="rId36"/>
    <p:sldId id="1121" r:id="rId37"/>
    <p:sldId id="1122" r:id="rId38"/>
    <p:sldId id="1123" r:id="rId39"/>
    <p:sldId id="1124" r:id="rId40"/>
    <p:sldId id="1125" r:id="rId41"/>
    <p:sldId id="1126" r:id="rId42"/>
    <p:sldId id="1127" r:id="rId43"/>
    <p:sldId id="1128" r:id="rId44"/>
    <p:sldId id="1129" r:id="rId45"/>
    <p:sldId id="1130" r:id="rId46"/>
    <p:sldId id="1131" r:id="rId47"/>
    <p:sldId id="1132" r:id="rId48"/>
    <p:sldId id="1133" r:id="rId49"/>
    <p:sldId id="1134" r:id="rId50"/>
    <p:sldId id="1135" r:id="rId51"/>
    <p:sldId id="842" r:id="rId52"/>
    <p:sldId id="1024" r:id="rId53"/>
    <p:sldId id="1071" r:id="rId54"/>
    <p:sldId id="1138" r:id="rId55"/>
    <p:sldId id="1139" r:id="rId5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25" autoAdjust="0"/>
    <p:restoredTop sz="95970" autoAdjust="0"/>
  </p:normalViewPr>
  <p:slideViewPr>
    <p:cSldViewPr>
      <p:cViewPr varScale="1">
        <p:scale>
          <a:sx n="97" d="100"/>
          <a:sy n="97" d="100"/>
        </p:scale>
        <p:origin x="91" y="101"/>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377</c:v>
                </c:pt>
                <c:pt idx="1">
                  <c:v>14</c:v>
                </c:pt>
                <c:pt idx="2">
                  <c:v>347</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29321776"/>
        <c:axId val="-129321232"/>
      </c:barChart>
      <c:catAx>
        <c:axId val="-12932177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29321232"/>
        <c:crosses val="autoZero"/>
        <c:auto val="1"/>
        <c:lblAlgn val="ctr"/>
        <c:lblOffset val="100"/>
        <c:noMultiLvlLbl val="0"/>
      </c:catAx>
      <c:valAx>
        <c:axId val="-12932123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2932177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27613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66443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85876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5247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761592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84930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46099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49990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78935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488117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04784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277068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45035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6867549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56830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510451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017492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165225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2739162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602193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70587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131409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2669418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0473487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035579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139663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1272184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60865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062703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821268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805866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48649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6112220"/>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6956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0949</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r12</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a:t>
            </a:r>
            <a:r>
              <a:rPr lang="en-US" altLang="zh-CN" sz="1800" b="1" baseline="0" dirty="0" smtClean="0"/>
              <a:t> </a:t>
            </a:r>
            <a:r>
              <a:rPr lang="en-US" altLang="zh-CN" sz="1800" b="1" dirty="0" smtClean="0"/>
              <a:t>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3/11-23-0664-01-00bf-info-related-to-802-11bf-ad-hoc-meeting-in-lund-sweden-july-2023.pptx" TargetMode="External"/><Relationship Id="rId2" Type="http://schemas.openxmlformats.org/officeDocument/2006/relationships/notesSlide" Target="../notesSlides/notesSlide5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hyperlink" Target="https://mentor.ieee.org/802.11/dcn/23/11-23-0314-16-00bf-lb272-comments-and-approved-resolutions.xlsx" TargetMode="External"/><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June teleconference part 2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2023-06-26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422460078"/>
              </p:ext>
            </p:extLst>
          </p:nvPr>
        </p:nvGraphicFramePr>
        <p:xfrm>
          <a:off x="3429000" y="1752600"/>
          <a:ext cx="8305801" cy="243211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23/0814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and Proposed Modifications to Annex C</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23/0794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LB272 </a:t>
                      </a:r>
                      <a:r>
                        <a:rPr lang="fr-FR" altLang="zh-CN" sz="1200" kern="1200" dirty="0" err="1" smtClean="0">
                          <a:solidFill>
                            <a:srgbClr val="0000FF"/>
                          </a:solidFill>
                          <a:latin typeface="+mn-lt"/>
                          <a:ea typeface="+mn-ea"/>
                          <a:cs typeface="+mn-cs"/>
                        </a:rPr>
                        <a:t>comments</a:t>
                      </a:r>
                      <a:r>
                        <a:rPr lang="fr-FR" altLang="zh-CN" sz="1200" kern="1200" dirty="0" smtClean="0">
                          <a:solidFill>
                            <a:srgbClr val="0000FF"/>
                          </a:solidFill>
                          <a:latin typeface="+mn-lt"/>
                          <a:ea typeface="+mn-ea"/>
                          <a:cs typeface="+mn-cs"/>
                        </a:rPr>
                        <a:t> DMG comment 2064 </a:t>
                      </a:r>
                      <a:r>
                        <a:rPr lang="fr-FR" altLang="zh-CN" sz="1200" kern="1200" dirty="0" err="1" smtClean="0">
                          <a:solidFill>
                            <a:srgbClr val="0000FF"/>
                          </a:solidFill>
                          <a:latin typeface="+mn-lt"/>
                          <a:ea typeface="+mn-ea"/>
                          <a:cs typeface="+mn-cs"/>
                        </a:rPr>
                        <a:t>resolution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MLME CID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23/0913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MLME CID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23/0910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LB272-DMG-CIDs-Coordinated Monostatic Sensing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Zhuqing</a:t>
                      </a:r>
                      <a:r>
                        <a:rPr lang="en-US" altLang="zh-CN" sz="1200" kern="1200" dirty="0" smtClean="0">
                          <a:solidFill>
                            <a:srgbClr val="00B050"/>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LB272_Comment_resolution_for_SBP_procedure_CID_1625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Osama </a:t>
                      </a:r>
                      <a:r>
                        <a:rPr lang="en-US" altLang="zh-CN" sz="1200" kern="1200" dirty="0" err="1" smtClean="0">
                          <a:solidFill>
                            <a:schemeClr val="tx1"/>
                          </a:solidFill>
                          <a:latin typeface="+mn-lt"/>
                          <a:ea typeface="+mn-ea"/>
                          <a:cs typeface="+mn-cs"/>
                        </a:rPr>
                        <a:t>Aboul-Magd</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Comment Resolution - Part 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51125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576596217"/>
              </p:ext>
            </p:extLst>
          </p:nvPr>
        </p:nvGraphicFramePr>
        <p:xfrm>
          <a:off x="3429000" y="1752600"/>
          <a:ext cx="8305801" cy="199475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23/0794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LB272 </a:t>
                      </a:r>
                      <a:r>
                        <a:rPr lang="fr-FR" altLang="zh-CN" sz="1200" kern="1200" dirty="0" err="1" smtClean="0">
                          <a:solidFill>
                            <a:srgbClr val="00B050"/>
                          </a:solidFill>
                          <a:latin typeface="+mn-lt"/>
                          <a:ea typeface="+mn-ea"/>
                          <a:cs typeface="+mn-cs"/>
                        </a:rPr>
                        <a:t>comments</a:t>
                      </a:r>
                      <a:r>
                        <a:rPr lang="fr-FR" altLang="zh-CN" sz="1200" kern="1200" dirty="0" smtClean="0">
                          <a:solidFill>
                            <a:srgbClr val="00B050"/>
                          </a:solidFill>
                          <a:latin typeface="+mn-lt"/>
                          <a:ea typeface="+mn-ea"/>
                          <a:cs typeface="+mn-cs"/>
                        </a:rPr>
                        <a:t> DMG comment 2064 </a:t>
                      </a:r>
                      <a:r>
                        <a:rPr lang="fr-FR" altLang="zh-CN" sz="1200" kern="1200" dirty="0" err="1" smtClean="0">
                          <a:solidFill>
                            <a:srgbClr val="00B050"/>
                          </a:solidFill>
                          <a:latin typeface="+mn-lt"/>
                          <a:ea typeface="+mn-ea"/>
                          <a:cs typeface="+mn-cs"/>
                        </a:rPr>
                        <a:t>resolution</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23/0910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LB272-DMG-CIDs-Coordinated Monostatic Sensing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Osama </a:t>
                      </a:r>
                      <a:r>
                        <a:rPr lang="en-US" altLang="zh-CN" sz="1200" kern="1200" dirty="0" err="1" smtClean="0">
                          <a:solidFill>
                            <a:srgbClr val="00B050"/>
                          </a:solidFill>
                          <a:latin typeface="+mn-lt"/>
                          <a:ea typeface="+mn-ea"/>
                          <a:cs typeface="+mn-cs"/>
                        </a:rPr>
                        <a:t>Aboul-Magd</a:t>
                      </a:r>
                      <a:r>
                        <a:rPr lang="en-US" altLang="zh-CN" sz="1200" kern="1200" dirty="0" smtClean="0">
                          <a:solidFill>
                            <a:srgbClr val="00B050"/>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Comment Resolution - Part 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23/0941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reporting CID resolution part2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Threshold-based Reporting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1402062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12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620124450"/>
              </p:ext>
            </p:extLst>
          </p:nvPr>
        </p:nvGraphicFramePr>
        <p:xfrm>
          <a:off x="3429000" y="1752600"/>
          <a:ext cx="8305801" cy="177607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23/1000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CIDs on TF Sounding Phase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39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23/0942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DMG CIDs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DMG CIDs - Part 2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in LB272 for OST CID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23/0993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Atsushi </a:t>
                      </a:r>
                      <a:r>
                        <a:rPr lang="en-US" altLang="zh-CN" sz="1200" kern="1200" dirty="0" err="1" smtClean="0">
                          <a:solidFill>
                            <a:schemeClr val="tx1"/>
                          </a:solidFill>
                          <a:latin typeface="+mn-lt"/>
                          <a:ea typeface="+mn-ea"/>
                          <a:cs typeface="+mn-cs"/>
                        </a:rPr>
                        <a:t>Shirakawa</a:t>
                      </a:r>
                      <a:r>
                        <a:rPr lang="en-US" altLang="zh-CN" sz="1200" kern="1200" dirty="0" smtClean="0">
                          <a:solidFill>
                            <a:schemeClr val="tx1"/>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Resolution for CID related to unassociated STA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8395363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13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143320925"/>
              </p:ext>
            </p:extLst>
          </p:nvPr>
        </p:nvGraphicFramePr>
        <p:xfrm>
          <a:off x="3429000" y="17526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23/0993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Atsushi </a:t>
                      </a:r>
                      <a:r>
                        <a:rPr lang="en-US" altLang="zh-CN" sz="1200" kern="1200" dirty="0" err="1" smtClean="0">
                          <a:solidFill>
                            <a:schemeClr val="tx1"/>
                          </a:solidFill>
                          <a:latin typeface="+mn-lt"/>
                          <a:ea typeface="+mn-ea"/>
                          <a:cs typeface="+mn-cs"/>
                        </a:rPr>
                        <a:t>Shirakawa</a:t>
                      </a:r>
                      <a:r>
                        <a:rPr lang="en-US" altLang="zh-CN" sz="1200" kern="1200" dirty="0" smtClean="0">
                          <a:solidFill>
                            <a:schemeClr val="tx1"/>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Resolution for CID related to unassociated STA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B050"/>
                          </a:solidFill>
                          <a:latin typeface="+mn-lt"/>
                          <a:ea typeface="+mn-ea"/>
                          <a:cs typeface="+mn-cs"/>
                        </a:rPr>
                        <a:t>23/1007</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rgbClr val="00B050"/>
                          </a:solidFill>
                          <a:latin typeface="+mn-lt"/>
                          <a:ea typeface="+mn-ea"/>
                          <a:cs typeface="+mn-cs"/>
                        </a:rPr>
                        <a:t>Dong Wei (NXP)</a:t>
                      </a:r>
                      <a:endParaRPr lang="zh-CN" sz="1200" kern="120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kern="1200" dirty="0">
                          <a:solidFill>
                            <a:srgbClr val="00B050"/>
                          </a:solidFill>
                          <a:latin typeface="+mn-lt"/>
                          <a:ea typeface="+mn-ea"/>
                          <a:cs typeface="+mn-cs"/>
                        </a:rPr>
                        <a:t>Draft D1.0 Bug Fix: CSI Matrix Dimensions</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23/1003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LB272-Misc-Comments-set-2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474221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20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r>
              <a:rPr lang="en-US" altLang="en-US" sz="1600" dirty="0">
                <a:solidFill>
                  <a:schemeClr val="tx2"/>
                </a:solidFill>
              </a:rPr>
              <a:t>Privacy discussion for 802.11bf</a:t>
            </a:r>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1825215243"/>
              </p:ext>
            </p:extLst>
          </p:nvPr>
        </p:nvGraphicFramePr>
        <p:xfrm>
          <a:off x="3429000" y="17526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23/0993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Yang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CRs for Clause 3 and 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Atsushi </a:t>
                      </a:r>
                      <a:r>
                        <a:rPr lang="en-US" altLang="zh-CN" sz="1200" kern="1200" dirty="0" err="1" smtClean="0">
                          <a:solidFill>
                            <a:srgbClr val="00B050"/>
                          </a:solidFill>
                          <a:latin typeface="+mn-lt"/>
                          <a:ea typeface="+mn-ea"/>
                          <a:cs typeface="+mn-cs"/>
                        </a:rPr>
                        <a:t>Shirakawa</a:t>
                      </a:r>
                      <a:r>
                        <a:rPr lang="en-US" altLang="zh-CN" sz="1200" kern="1200" dirty="0" smtClean="0">
                          <a:solidFill>
                            <a:srgbClr val="00B050"/>
                          </a:solidFill>
                          <a:latin typeface="+mn-lt"/>
                          <a:ea typeface="+mn-ea"/>
                          <a:cs typeface="+mn-cs"/>
                        </a:rPr>
                        <a:t> (Sharp)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Resolution for CID related to unassociated STA</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DMG CID 2217</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23/1023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Osama Aboul-Magd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 272 Comment Resolution -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077562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June 26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r>
              <a:rPr lang="en-US" altLang="en-US" sz="1600" dirty="0">
                <a:solidFill>
                  <a:schemeClr val="tx2"/>
                </a:solidFill>
              </a:rPr>
              <a:t>Privacy discussion for 802.11bf</a:t>
            </a:r>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850634045"/>
              </p:ext>
            </p:extLst>
          </p:nvPr>
        </p:nvGraphicFramePr>
        <p:xfrm>
          <a:off x="3429000" y="17526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Osama Aboul-Magd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 272 Comment Resolution -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MLME CID –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23/1035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LB272 NDPA Instance TTT Part 2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to CID 1604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23/1040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LB272-DMG-CID-1420</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1444379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err="1">
                <a:solidFill>
                  <a:srgbClr val="000000"/>
                </a:solidFill>
                <a:latin typeface="Times New Roman"/>
              </a:rPr>
              <a:t>TGbf</a:t>
            </a:r>
            <a:r>
              <a:rPr lang="en-US" altLang="zh-CN" sz="1600" kern="0" dirty="0">
                <a:solidFill>
                  <a:srgbClr val="000000"/>
                </a:solidFill>
                <a:latin typeface="Times New Roman"/>
              </a:rPr>
              <a:t> ad-hoc meeting on July 6, 7, 8, 2023, in the Ericsson Office, Lund, </a:t>
            </a:r>
            <a:r>
              <a:rPr lang="en-US" altLang="zh-CN" sz="1600" kern="0" dirty="0" smtClean="0">
                <a:solidFill>
                  <a:srgbClr val="000000"/>
                </a:solidFill>
                <a:latin typeface="Times New Roman"/>
              </a:rPr>
              <a:t>Sweden</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a:t>
            </a:r>
            <a:r>
              <a:rPr lang="en-US" altLang="zh-CN" sz="1100" dirty="0" smtClean="0">
                <a:cs typeface="Times New Roman" panose="02020603050405020304" pitchFamily="18" charset="0"/>
              </a:rPr>
              <a:t>CAC</a:t>
            </a: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8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a:t>
            </a:r>
            <a:r>
              <a:rPr lang="en-US" altLang="zh-CN" sz="1100" dirty="0" smtClean="0">
                <a:solidFill>
                  <a:schemeClr val="bg2"/>
                </a:solidFill>
                <a:cs typeface="Times New Roman" panose="02020603050405020304" pitchFamily="18" charset="0"/>
              </a:rPr>
              <a:t>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15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 </a:t>
            </a:r>
            <a:r>
              <a:rPr lang="en-US" altLang="zh-CN" sz="1100" dirty="0">
                <a:solidFill>
                  <a:schemeClr val="bg2"/>
                </a:solidFill>
                <a:cs typeface="Times New Roman" panose="02020603050405020304" pitchFamily="18" charset="0"/>
              </a:rPr>
              <a:t>Cancelled</a:t>
            </a:r>
            <a:endParaRPr lang="en-US" altLang="zh-CN" sz="1100" dirty="0">
              <a:solidFill>
                <a:srgbClr val="00B0F0"/>
              </a:solidFill>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err="1">
                <a:cs typeface="Times New Roman" panose="02020603050405020304" pitchFamily="18" charset="0"/>
              </a:rPr>
              <a:t>TGbf</a:t>
            </a:r>
            <a:r>
              <a:rPr lang="en-US" altLang="zh-CN" sz="1600" b="1" dirty="0">
                <a:cs typeface="Times New Roman" panose="02020603050405020304" pitchFamily="18" charset="0"/>
              </a:rPr>
              <a:t> </a:t>
            </a:r>
            <a:r>
              <a:rPr lang="en-US" altLang="zh-CN" sz="1600" b="1" dirty="0">
                <a:solidFill>
                  <a:srgbClr val="FF0000"/>
                </a:solidFill>
                <a:cs typeface="Times New Roman" panose="02020603050405020304" pitchFamily="18" charset="0"/>
              </a:rPr>
              <a:t>ad-hoc meeting </a:t>
            </a:r>
            <a:r>
              <a:rPr lang="en-US" altLang="zh-CN" sz="1600" b="1" dirty="0">
                <a:cs typeface="Times New Roman" panose="02020603050405020304" pitchFamily="18" charset="0"/>
              </a:rPr>
              <a:t>on </a:t>
            </a:r>
            <a:r>
              <a:rPr lang="en-US" altLang="zh-CN" sz="1600" b="1" dirty="0">
                <a:solidFill>
                  <a:srgbClr val="0000FF"/>
                </a:solidFill>
                <a:cs typeface="Times New Roman" panose="02020603050405020304" pitchFamily="18" charset="0"/>
              </a:rPr>
              <a:t>July 6, 7, 8, 2023</a:t>
            </a:r>
            <a:r>
              <a:rPr lang="en-US" altLang="zh-CN" sz="1600" b="1" dirty="0">
                <a:cs typeface="Times New Roman" panose="02020603050405020304" pitchFamily="18" charset="0"/>
              </a:rPr>
              <a:t>, in the </a:t>
            </a:r>
            <a:r>
              <a:rPr lang="en-US" altLang="zh-CN" sz="1600" b="1" dirty="0">
                <a:solidFill>
                  <a:srgbClr val="0000FF"/>
                </a:solidFill>
                <a:cs typeface="Times New Roman" panose="02020603050405020304" pitchFamily="18" charset="0"/>
              </a:rPr>
              <a:t>Ericsson Office, Lund, Sweden</a:t>
            </a: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July </a:t>
            </a:r>
            <a:r>
              <a:rPr lang="en-US" altLang="zh-CN" sz="1600" b="1" dirty="0"/>
              <a:t>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July 11    (Tuesday PM 1),</a:t>
            </a:r>
            <a:r>
              <a:rPr lang="en-US" altLang="zh-CN" sz="1200" dirty="0" smtClean="0">
                <a:solidFill>
                  <a:srgbClr val="7030A0"/>
                </a:solidFill>
                <a:cs typeface="Times New Roman" panose="02020603050405020304" pitchFamily="18" charset="0"/>
              </a:rPr>
              <a:t>		</a:t>
            </a:r>
            <a:r>
              <a:rPr lang="en-US" altLang="zh-CN" dirty="0" smtClean="0">
                <a:solidFill>
                  <a:srgbClr val="7030A0"/>
                </a:solidFill>
                <a:cs typeface="Times New Roman" panose="02020603050405020304" pitchFamily="18" charset="0"/>
              </a:rPr>
              <a:t>13:30-15:30 Berlin </a:t>
            </a:r>
            <a:r>
              <a:rPr lang="en-US" altLang="zh-CN" sz="1200" dirty="0" smtClean="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12    (Wednesday </a:t>
            </a:r>
            <a:r>
              <a:rPr lang="en-US" altLang="zh-CN" dirty="0" smtClean="0">
                <a:solidFill>
                  <a:srgbClr val="00B0F0"/>
                </a:solidFill>
                <a:ea typeface="宋体" panose="02010600030101010101" pitchFamily="2" charset="-122"/>
              </a:rPr>
              <a:t>AM </a:t>
            </a:r>
            <a:r>
              <a:rPr lang="en-US" altLang="zh-CN" dirty="0">
                <a:solidFill>
                  <a:srgbClr val="00B0F0"/>
                </a:solidFill>
                <a:ea typeface="宋体" panose="02010600030101010101" pitchFamily="2" charset="-122"/>
              </a:rPr>
              <a:t>2),</a:t>
            </a:r>
            <a:r>
              <a:rPr lang="en-US" altLang="zh-CN" sz="1200" dirty="0">
                <a:solidFill>
                  <a:srgbClr val="00B0F0"/>
                </a:solidFill>
                <a:ea typeface="宋体" panose="02010600030101010101" pitchFamily="2" charset="-122"/>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ea typeface="宋体" panose="02010600030101010101" pitchFamily="2" charset="-122"/>
              </a:rPr>
              <a:t> </a:t>
            </a:r>
            <a:r>
              <a:rPr lang="en-US" altLang="zh-CN" sz="1200" dirty="0">
                <a:solidFill>
                  <a:srgbClr val="00B0F0"/>
                </a:solidFill>
                <a:ea typeface="宋体" panose="02010600030101010101" pitchFamily="2" charset="-122"/>
              </a:rPr>
              <a:t>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(May 2023 </a:t>
            </a:r>
            <a:r>
              <a:rPr lang="en-US" altLang="zh-CN" sz="900" dirty="0" smtClean="0">
                <a:cs typeface="Times New Roman" panose="02020603050405020304" pitchFamily="18" charset="0"/>
              </a:rPr>
              <a:t>– July 2023 </a:t>
            </a:r>
            <a:r>
              <a:rPr lang="en-US" altLang="zh-CN" sz="900" dirty="0">
                <a:cs typeface="Times New Roman" panose="02020603050405020304" pitchFamily="18" charset="0"/>
              </a:rPr>
              <a:t>CAC calls: </a:t>
            </a:r>
            <a:r>
              <a:rPr lang="en-US" altLang="zh-CN" sz="900" dirty="0" smtClean="0">
                <a:solidFill>
                  <a:srgbClr val="0000FF"/>
                </a:solidFill>
                <a:cs typeface="Times New Roman" panose="02020603050405020304" pitchFamily="18" charset="0"/>
              </a:rPr>
              <a:t>Jun 5, June 26, July 9</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ext uri="{D42A27DB-BD31-4B8C-83A1-F6EECF244321}">
                <p14:modId xmlns:p14="http://schemas.microsoft.com/office/powerpoint/2010/main" val="3761179517"/>
              </p:ext>
            </p:extLst>
          </p:nvPr>
        </p:nvGraphicFramePr>
        <p:xfrm>
          <a:off x="6553200" y="3810000"/>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cxnSp>
        <p:nvCxnSpPr>
          <p:cNvPr id="9" name="直接箭头连接符 8"/>
          <p:cNvCxnSpPr/>
          <p:nvPr/>
        </p:nvCxnSpPr>
        <p:spPr bwMode="auto">
          <a:xfrm>
            <a:off x="76200" y="4566937"/>
            <a:ext cx="1295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Title 1"/>
          <p:cNvSpPr>
            <a:spLocks noGrp="1"/>
          </p:cNvSpPr>
          <p:nvPr>
            <p:ph type="title"/>
          </p:nvPr>
        </p:nvSpPr>
        <p:spPr>
          <a:xfrm>
            <a:off x="-5862" y="4343400"/>
            <a:ext cx="990600" cy="304800"/>
          </a:xfrm>
        </p:spPr>
        <p:txBody>
          <a:bodyPr/>
          <a:lstStyle/>
          <a:p>
            <a:r>
              <a:rPr lang="en-US" altLang="zh-CN" sz="1200" b="0" dirty="0" smtClean="0">
                <a:solidFill>
                  <a:srgbClr val="FF0000"/>
                </a:solidFill>
              </a:rPr>
              <a:t>Motion?</a:t>
            </a:r>
            <a:endParaRPr lang="en-GB" sz="1200" b="0" dirty="0">
              <a:solidFill>
                <a:srgbClr val="FF0000"/>
              </a:solidFill>
            </a:endParaRPr>
          </a:p>
        </p:txBody>
      </p:sp>
    </p:spTree>
    <p:extLst>
      <p:ext uri="{BB962C8B-B14F-4D97-AF65-F5344CB8AC3E}">
        <p14:creationId xmlns:p14="http://schemas.microsoft.com/office/powerpoint/2010/main" val="23076131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May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31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24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Sept 11    (Monday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a:t>
            </a:r>
            <a:r>
              <a:rPr lang="en-US" altLang="zh-CN" sz="1200"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Monday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 Atlanta time </a:t>
            </a: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12    (Tuesday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a:t>
            </a:r>
            <a:r>
              <a:rPr lang="en-US" altLang="zh-CN" sz="1200" dirty="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ea typeface="宋体" panose="02010600030101010101" pitchFamily="2" charset="-122"/>
              </a:rPr>
              <a:t>Sept</a:t>
            </a:r>
            <a:r>
              <a:rPr lang="en-US" altLang="zh-CN" dirty="0">
                <a:solidFill>
                  <a:srgbClr val="00B050"/>
                </a:solidFill>
                <a:cs typeface="Times New Roman" panose="02020603050405020304" pitchFamily="18" charset="0"/>
              </a:rPr>
              <a:t> 13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dirty="0">
                <a:solidFill>
                  <a:srgbClr val="00B050"/>
                </a:solidFill>
                <a:ea typeface="宋体" panose="02010600030101010101" pitchFamily="2" charset="-122"/>
              </a:rPr>
              <a:t>Atlanta</a:t>
            </a:r>
            <a:r>
              <a:rPr lang="en-US" altLang="zh-CN" sz="1200" dirty="0">
                <a:solidFill>
                  <a:srgbClr val="00B05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13    (Wednesday AM 2),</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10:30-12:30</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Atlanta</a:t>
            </a:r>
            <a:r>
              <a:rPr lang="en-US" altLang="zh-CN" sz="1200" dirty="0">
                <a:solidFill>
                  <a:srgbClr val="00B0F0"/>
                </a:solidFill>
                <a:ea typeface="宋体" panose="02010600030101010101" pitchFamily="2" charset="-122"/>
              </a:rPr>
              <a:t> time </a:t>
            </a:r>
          </a:p>
          <a:p>
            <a:pPr marL="400050" lvl="2" indent="0" algn="just">
              <a:spcBef>
                <a:spcPct val="0"/>
              </a:spcBef>
              <a:spcAft>
                <a:spcPts val="0"/>
              </a:spcAft>
              <a:buNone/>
              <a:defRPr/>
            </a:pPr>
            <a:endParaRPr lang="en-US" altLang="zh-CN" sz="1200"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sz="1200"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sz="1200" dirty="0">
                <a:solidFill>
                  <a:srgbClr val="7030A0"/>
                </a:solidFill>
                <a:cs typeface="Times New Roman" panose="02020603050405020304" pitchFamily="18" charset="0"/>
              </a:rPr>
              <a:t> 14    (</a:t>
            </a:r>
            <a:r>
              <a:rPr lang="en-US" altLang="zh-CN" dirty="0">
                <a:solidFill>
                  <a:srgbClr val="7030A0"/>
                </a:solidFill>
                <a:cs typeface="Times New Roman" panose="02020603050405020304" pitchFamily="18" charset="0"/>
              </a:rPr>
              <a:t>Thursday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a:t>
            </a:r>
            <a:r>
              <a:rPr lang="en-US" altLang="zh-CN" sz="1200" dirty="0">
                <a:solidFill>
                  <a:srgbClr val="7030A0"/>
                </a:solidFill>
                <a:cs typeface="Times New Roman" panose="02020603050405020304" pitchFamily="18" charset="0"/>
              </a:rPr>
              <a:t> </a:t>
            </a:r>
            <a:r>
              <a:rPr lang="en-US" altLang="zh-CN" dirty="0">
                <a:solidFill>
                  <a:srgbClr val="7030A0"/>
                </a:solidFill>
                <a:ea typeface="宋体" panose="02010600030101010101" pitchFamily="2" charset="-122"/>
              </a:rPr>
              <a:t>Atlanta</a:t>
            </a:r>
            <a:r>
              <a:rPr lang="en-US" altLang="zh-CN" sz="1200" dirty="0">
                <a:solidFill>
                  <a:srgbClr val="7030A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5925530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smtClean="0">
                <a:solidFill>
                  <a:srgbClr val="FF0000"/>
                </a:solidFill>
              </a:rPr>
              <a:t>72.5806 </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945/1302,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ext uri="{D42A27DB-BD31-4B8C-83A1-F6EECF244321}">
                <p14:modId xmlns:p14="http://schemas.microsoft.com/office/powerpoint/2010/main" val="3272347097"/>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236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736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1003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0.205069124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0.5652842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0.770353</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6" name="Chart 6">
            <a:extLst>
              <a:ext uri="{FF2B5EF4-FFF2-40B4-BE49-F238E27FC236}">
                <a16:creationId xmlns:a16="http://schemas.microsoft.com/office/drawing/2014/main" xmlns="" id="{C0807CB6-20C1-45B5-8F67-26150D548148}"/>
              </a:ext>
            </a:extLst>
          </p:cNvPr>
          <p:cNvGraphicFramePr/>
          <p:nvPr>
            <p:extLst/>
          </p:nvPr>
        </p:nvGraphicFramePr>
        <p:xfrm>
          <a:off x="80010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17291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bwMode="auto">
          <a:xfrm>
            <a:off x="1917834" y="2514600"/>
            <a:ext cx="8369166" cy="152400"/>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graphicFrame>
        <p:nvGraphicFramePr>
          <p:cNvPr id="5" name="表格 4"/>
          <p:cNvGraphicFramePr>
            <a:graphicFrameLocks noGrp="1"/>
          </p:cNvGraphicFramePr>
          <p:nvPr>
            <p:extLst>
              <p:ext uri="{D42A27DB-BD31-4B8C-83A1-F6EECF244321}">
                <p14:modId xmlns:p14="http://schemas.microsoft.com/office/powerpoint/2010/main" val="3083654793"/>
              </p:ext>
            </p:extLst>
          </p:nvPr>
        </p:nvGraphicFramePr>
        <p:xfrm>
          <a:off x="1917834" y="685800"/>
          <a:ext cx="8369166" cy="5809648"/>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 </a:t>
                      </a:r>
                      <a:r>
                        <a:rPr lang="en-US" sz="1050" b="1" dirty="0">
                          <a:solidFill>
                            <a:srgbClr val="0000FF"/>
                          </a:solidFill>
                          <a:effectLst/>
                          <a:latin typeface="Calibri" panose="020F0502020204030204" pitchFamily="34" charset="0"/>
                          <a:ea typeface="宋体" panose="02010600030101010101" pitchFamily="2" charset="-122"/>
                        </a:rPr>
                        <a:t>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7</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(E)</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(10+</a:t>
                      </a:r>
                      <a:r>
                        <a:rPr lang="en-US" altLang="zh-CN" sz="1050" baseline="0" dirty="0" smtClean="0">
                          <a:solidFill>
                            <a:schemeClr val="tx1"/>
                          </a:solidFill>
                          <a:effectLst/>
                          <a:latin typeface="Calibri" panose="020F0502020204030204" pitchFamily="34" charset="0"/>
                          <a:ea typeface="宋体" panose="02010600030101010101" pitchFamily="2" charset="-122"/>
                        </a:rPr>
                        <a:t> TBD</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90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 (6</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(2-3</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17</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r>
                        <a:rPr lang="en-US" altLang="zh-CN" sz="105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267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0.205069124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0.5652842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0.7703533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7138079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600" kern="0" dirty="0" smtClean="0"/>
              <a:t>Discussion and plan for the remaining CIDs for LB272</a:t>
            </a:r>
            <a:endParaRPr lang="en-US" altLang="zh-CN" sz="3600" dirty="0"/>
          </a:p>
        </p:txBody>
      </p:sp>
      <p:sp>
        <p:nvSpPr>
          <p:cNvPr id="5" name="Rectangle 3"/>
          <p:cNvSpPr txBox="1">
            <a:spLocks noChangeArrowheads="1"/>
          </p:cNvSpPr>
          <p:nvPr/>
        </p:nvSpPr>
        <p:spPr bwMode="auto">
          <a:xfrm>
            <a:off x="457200" y="1524000"/>
            <a:ext cx="112776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b="1" kern="0" dirty="0" smtClean="0"/>
              <a:t>Deadline </a:t>
            </a:r>
            <a:r>
              <a:rPr lang="en-US" altLang="zh-CN" b="1" kern="0" dirty="0"/>
              <a:t>for comment </a:t>
            </a:r>
            <a:r>
              <a:rPr lang="en-US" altLang="zh-CN" b="1" kern="0" dirty="0" smtClean="0"/>
              <a:t>resolution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latin typeface="Times New Roman" panose="02020603050405020304" pitchFamily="18" charset="0"/>
                <a:cs typeface="Times New Roman" panose="02020603050405020304" pitchFamily="18" charset="0"/>
              </a:rPr>
              <a:t>July 13    (Thursday AM 1),		08:00-10:00 Berlin </a:t>
            </a:r>
            <a:r>
              <a:rPr lang="en-US" altLang="zh-CN" sz="1600" dirty="0" smtClean="0">
                <a:solidFill>
                  <a:srgbClr val="00B050"/>
                </a:solidFill>
                <a:latin typeface="Times New Roman" panose="02020603050405020304" pitchFamily="18" charset="0"/>
                <a:cs typeface="Times New Roman" panose="02020603050405020304" pitchFamily="18" charset="0"/>
              </a:rPr>
              <a:t>time </a:t>
            </a:r>
          </a:p>
          <a:p>
            <a:pPr marL="342900" lvl="1" indent="-342900" algn="just">
              <a:buFont typeface="Arial" panose="020B0604020202020204" pitchFamily="34" charset="0"/>
              <a:buChar char="•"/>
              <a:defRPr/>
            </a:pPr>
            <a:endParaRPr lang="en-US" altLang="zh-CN" b="1" kern="0" dirty="0" smtClean="0"/>
          </a:p>
          <a:p>
            <a:pPr marL="342900" lvl="1" indent="-342900" algn="just">
              <a:buFont typeface="Arial" panose="020B0604020202020204" pitchFamily="34" charset="0"/>
              <a:buChar char="•"/>
              <a:defRPr/>
            </a:pPr>
            <a:r>
              <a:rPr lang="en-US" altLang="zh-CN" b="1" kern="0" dirty="0" smtClean="0"/>
              <a:t>Motion for closing the remaining CIDs </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latin typeface="Times New Roman" panose="02020603050405020304" pitchFamily="18" charset="0"/>
              <a:cs typeface="Times New Roman" panose="02020603050405020304" pitchFamily="18" charset="0"/>
            </a:endParaRPr>
          </a:p>
          <a:p>
            <a:pPr marL="685800" lvl="2" indent="-342900" algn="just">
              <a:buFont typeface="Arial" panose="020B0604020202020204" pitchFamily="34" charset="0"/>
              <a:buChar char="•"/>
              <a:defRPr/>
            </a:pPr>
            <a:endParaRPr lang="en-US" altLang="zh-CN" sz="1400" b="1" dirty="0" smtClean="0"/>
          </a:p>
          <a:p>
            <a:pPr marL="685800" lvl="2" indent="-342900" algn="just">
              <a:buFont typeface="Arial" panose="020B0604020202020204" pitchFamily="34" charset="0"/>
              <a:buChar char="•"/>
              <a:defRPr/>
            </a:pPr>
            <a:r>
              <a:rPr lang="en-US" altLang="zh-CN" sz="1400" b="1" dirty="0" smtClean="0">
                <a:solidFill>
                  <a:srgbClr val="FF0000"/>
                </a:solidFill>
              </a:rPr>
              <a:t>Move </a:t>
            </a:r>
            <a:r>
              <a:rPr lang="en-US" altLang="zh-CN" sz="1400" b="1" dirty="0">
                <a:solidFill>
                  <a:srgbClr val="FF0000"/>
                </a:solidFill>
              </a:rPr>
              <a:t>to approve “Rejected” resolutions to the CIDs:</a:t>
            </a:r>
            <a:endParaRPr lang="en-US" altLang="zh-CN" sz="1400" b="1" kern="0" dirty="0">
              <a:solidFill>
                <a:srgbClr val="FF0000"/>
              </a:solidFill>
            </a:endParaRPr>
          </a:p>
          <a:p>
            <a:pPr lvl="2" algn="just">
              <a:buFont typeface="Arial" panose="020B0604020202020204" pitchFamily="34" charset="0"/>
              <a:buChar char="–"/>
              <a:defRPr/>
            </a:pPr>
            <a:r>
              <a:rPr lang="en-US" altLang="zh-CN" sz="1100" dirty="0">
                <a:solidFill>
                  <a:srgbClr val="FF0000"/>
                </a:solidFill>
              </a:rPr>
              <a:t>CID: </a:t>
            </a:r>
            <a:r>
              <a:rPr lang="en-GB" altLang="zh-CN" sz="1100" dirty="0" smtClean="0">
                <a:solidFill>
                  <a:srgbClr val="FF0000"/>
                </a:solidFill>
              </a:rPr>
              <a:t>XXX</a:t>
            </a:r>
            <a:endParaRPr lang="zh-CN" altLang="zh-CN" sz="1100" dirty="0">
              <a:solidFill>
                <a:srgbClr val="FF0000"/>
              </a:solidFill>
            </a:endParaRPr>
          </a:p>
          <a:p>
            <a:pPr marL="685800" lvl="2" indent="-342900" algn="just">
              <a:buFont typeface="Arial" panose="020B0604020202020204" pitchFamily="34" charset="0"/>
              <a:buChar char="•"/>
              <a:defRPr/>
            </a:pPr>
            <a:r>
              <a:rPr lang="en-US" altLang="zh-CN" sz="1400" b="1" dirty="0">
                <a:solidFill>
                  <a:srgbClr val="FF0000"/>
                </a:solidFill>
              </a:rPr>
              <a:t>With the following rejection reason: </a:t>
            </a:r>
            <a:r>
              <a:rPr lang="en-US" altLang="zh-CN" sz="1400" b="1" dirty="0" smtClean="0">
                <a:solidFill>
                  <a:srgbClr val="FF0000"/>
                </a:solidFill>
              </a:rPr>
              <a:t>“Lack </a:t>
            </a:r>
            <a:r>
              <a:rPr lang="en-US" altLang="zh-CN" sz="1400" b="1" dirty="0">
                <a:solidFill>
                  <a:srgbClr val="FF0000"/>
                </a:solidFill>
              </a:rPr>
              <a:t>of </a:t>
            </a:r>
            <a:r>
              <a:rPr lang="en-US" altLang="zh-CN" sz="1400" b="1" dirty="0" smtClean="0">
                <a:solidFill>
                  <a:srgbClr val="FF0000"/>
                </a:solidFill>
              </a:rPr>
              <a:t>technical contribution/consensus</a:t>
            </a:r>
            <a:r>
              <a:rPr lang="en-US" altLang="zh-CN" sz="1400" b="1" dirty="0">
                <a:solidFill>
                  <a:srgbClr val="FF0000"/>
                </a:solidFill>
              </a:rPr>
              <a:t>”.</a:t>
            </a:r>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a:t>TG Motion: Initial </a:t>
            </a:r>
            <a:r>
              <a:rPr lang="en-US" altLang="zh-CN" b="1" kern="0" dirty="0" smtClean="0"/>
              <a:t>LB (</a:t>
            </a:r>
            <a:r>
              <a:rPr lang="en-US" altLang="zh-CN" kern="0" dirty="0" smtClean="0"/>
              <a:t>Then</a:t>
            </a:r>
            <a:r>
              <a:rPr lang="en-US" altLang="zh-CN" b="1" kern="0" dirty="0" smtClean="0"/>
              <a:t> </a:t>
            </a:r>
            <a:r>
              <a:rPr lang="en-US" altLang="en-US" dirty="0">
                <a:solidFill>
                  <a:schemeClr val="tx2"/>
                </a:solidFill>
              </a:rPr>
              <a:t>SP for Timeline </a:t>
            </a:r>
            <a:r>
              <a:rPr lang="en-US" altLang="en-US" dirty="0" smtClean="0">
                <a:solidFill>
                  <a:schemeClr val="tx2"/>
                </a:solidFill>
              </a:rPr>
              <a:t>change of D2.0 and …</a:t>
            </a:r>
            <a:r>
              <a:rPr lang="en-US" altLang="zh-CN" b="1" kern="0" dirty="0" smtClean="0"/>
              <a:t>)</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600" dirty="0">
                <a:solidFill>
                  <a:srgbClr val="0070C0"/>
                </a:solidFill>
                <a:ea typeface="宋体" panose="02010600030101010101" pitchFamily="2" charset="-122"/>
              </a:rPr>
              <a:t>July</a:t>
            </a:r>
            <a:r>
              <a:rPr lang="en-US" altLang="zh-CN" sz="1600" dirty="0">
                <a:solidFill>
                  <a:srgbClr val="0070C0"/>
                </a:solidFill>
                <a:cs typeface="Times New Roman" panose="02020603050405020304" pitchFamily="18" charset="0"/>
              </a:rPr>
              <a:t> 13    (Thursday PM 2),		</a:t>
            </a:r>
            <a:r>
              <a:rPr lang="en-US" altLang="zh-CN" sz="1600" dirty="0">
                <a:solidFill>
                  <a:srgbClr val="0070C0"/>
                </a:solidFill>
                <a:ea typeface="宋体" panose="02010600030101010101" pitchFamily="2" charset="-122"/>
              </a:rPr>
              <a:t>16:00-18:00</a:t>
            </a:r>
            <a:r>
              <a:rPr lang="en-US" altLang="zh-CN" sz="1600" dirty="0">
                <a:solidFill>
                  <a:srgbClr val="0070C0"/>
                </a:solidFill>
                <a:cs typeface="Times New Roman" panose="02020603050405020304" pitchFamily="18" charset="0"/>
              </a:rPr>
              <a:t> Berlin time</a:t>
            </a:r>
          </a:p>
          <a:p>
            <a:pPr lvl="1" algn="just">
              <a:buFont typeface="Arial" panose="020B0604020202020204" pitchFamily="34" charset="0"/>
              <a:buChar char="–"/>
              <a:defRPr/>
            </a:pPr>
            <a:endParaRPr lang="en-US" altLang="zh-CN" sz="1400" dirty="0" smtClean="0"/>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smtClean="0"/>
              <a:t>Any other suggestion?</a:t>
            </a:r>
            <a:endParaRPr lang="en-US" altLang="zh-CN" b="1" kern="0" dirty="0"/>
          </a:p>
        </p:txBody>
      </p:sp>
    </p:spTree>
    <p:extLst>
      <p:ext uri="{BB962C8B-B14F-4D97-AF65-F5344CB8AC3E}">
        <p14:creationId xmlns:p14="http://schemas.microsoft.com/office/powerpoint/2010/main" val="39087776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5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 </a:t>
            </a:r>
            <a:r>
              <a:rPr lang="en-US" altLang="zh-CN" dirty="0">
                <a:cs typeface="Times New Roman" panose="02020603050405020304" pitchFamily="18" charset="0"/>
              </a:rPr>
              <a:t>– CAC</a:t>
            </a:r>
          </a:p>
          <a:p>
            <a:pPr marL="685800" lvl="2" indent="-285750" algn="just">
              <a:spcBef>
                <a:spcPct val="0"/>
              </a:spcBef>
              <a:spcAft>
                <a:spcPts val="0"/>
              </a:spcAft>
              <a:buFont typeface="Times New Roman" panose="02020603050405020304" pitchFamily="18" charset="0"/>
              <a:buChar char="―"/>
              <a:defRPr/>
            </a:pPr>
            <a:r>
              <a:rPr lang="en-US" altLang="zh-CN" strike="sngStrike" dirty="0" smtClean="0">
                <a:solidFill>
                  <a:schemeClr val="bg1">
                    <a:lumMod val="50000"/>
                  </a:schemeClr>
                </a:solidFill>
                <a:cs typeface="Times New Roman" panose="02020603050405020304" pitchFamily="18" charset="0"/>
              </a:rPr>
              <a:t>June </a:t>
            </a:r>
            <a:r>
              <a:rPr lang="en-US" altLang="zh-CN" strike="sngStrike" dirty="0">
                <a:solidFill>
                  <a:schemeClr val="bg1">
                    <a:lumMod val="50000"/>
                  </a:schemeClr>
                </a:solidFill>
                <a:cs typeface="Times New Roman" panose="02020603050405020304" pitchFamily="18" charset="0"/>
              </a:rPr>
              <a:t>	8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12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13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15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a:t>
            </a:r>
            <a:r>
              <a:rPr lang="en-US" altLang="zh-CN"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Privacy discussion for 802.11bf</a:t>
            </a:r>
          </a:p>
        </p:txBody>
      </p:sp>
      <p:sp>
        <p:nvSpPr>
          <p:cNvPr id="26628" name="Rectangle 3"/>
          <p:cNvSpPr txBox="1">
            <a:spLocks noChangeArrowheads="1"/>
          </p:cNvSpPr>
          <p:nvPr/>
        </p:nvSpPr>
        <p:spPr bwMode="auto">
          <a:xfrm>
            <a:off x="457200" y="14478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smtClean="0"/>
              <a:t>During </a:t>
            </a:r>
            <a:r>
              <a:rPr lang="en-US" altLang="zh-CN" sz="2000" dirty="0"/>
              <a:t>the WFA June 2023 F2F meeting @ Mexico city, </a:t>
            </a:r>
            <a:r>
              <a:rPr lang="en-US" altLang="zh-CN" sz="2000" dirty="0">
                <a:solidFill>
                  <a:srgbClr val="0000FF"/>
                </a:solidFill>
              </a:rPr>
              <a:t>privacy</a:t>
            </a:r>
            <a:r>
              <a:rPr lang="en-US" altLang="zh-CN" sz="2000" dirty="0"/>
              <a:t> issue is the major issue mentioned for WLAN sensing (802.11bf), by different people, in different </a:t>
            </a:r>
            <a:r>
              <a:rPr lang="en-US" altLang="zh-CN" sz="2000" dirty="0" smtClean="0"/>
              <a:t>ways:</a:t>
            </a:r>
            <a:endParaRPr lang="en-US" altLang="zh-CN" sz="2000" dirty="0"/>
          </a:p>
          <a:p>
            <a:pPr lvl="1" algn="just"/>
            <a:r>
              <a:rPr lang="en-US" altLang="zh-CN" sz="1800" dirty="0" smtClean="0"/>
              <a:t>Presentation </a:t>
            </a:r>
            <a:r>
              <a:rPr lang="en-US" altLang="zh-CN" sz="1800" dirty="0"/>
              <a:t>(slide 13) </a:t>
            </a:r>
            <a:r>
              <a:rPr lang="en-US" altLang="zh-CN" sz="1800" dirty="0" smtClean="0"/>
              <a:t>mentioned</a:t>
            </a:r>
            <a:endParaRPr lang="en-US" altLang="zh-CN" sz="1800" dirty="0"/>
          </a:p>
          <a:p>
            <a:pPr lvl="1" algn="just"/>
            <a:r>
              <a:rPr lang="en-US" altLang="zh-CN" sz="1800" dirty="0" smtClean="0"/>
              <a:t>Some </a:t>
            </a:r>
            <a:r>
              <a:rPr lang="en-US" altLang="zh-CN" sz="1800" dirty="0"/>
              <a:t>members think CSI feedback to AP may cause privacy issue</a:t>
            </a:r>
          </a:p>
          <a:p>
            <a:pPr lvl="1" algn="just"/>
            <a:r>
              <a:rPr lang="en-US" altLang="zh-CN" sz="1800" dirty="0" smtClean="0"/>
              <a:t>During </a:t>
            </a:r>
            <a:r>
              <a:rPr lang="en-US" altLang="zh-CN" sz="1800" dirty="0"/>
              <a:t>the panel discussion (3 leaders from ISP), they mentioned privacy issue is the concern from customers, e.g., afraid other people outside may use Wi-Fi sensing to sense their activities in the room.</a:t>
            </a:r>
          </a:p>
          <a:p>
            <a:pPr lvl="1" algn="just"/>
            <a:r>
              <a:rPr lang="en-US" altLang="zh-CN" sz="1800" dirty="0" smtClean="0"/>
              <a:t>WG </a:t>
            </a:r>
            <a:r>
              <a:rPr lang="en-US" altLang="zh-CN" sz="1800" dirty="0"/>
              <a:t>chair </a:t>
            </a:r>
            <a:r>
              <a:rPr lang="en-US" altLang="zh-CN" sz="1800" dirty="0" smtClean="0"/>
              <a:t>also suggested that </a:t>
            </a:r>
            <a:r>
              <a:rPr lang="en-US" altLang="zh-CN" sz="1800" dirty="0" err="1" smtClean="0"/>
              <a:t>TGbf</a:t>
            </a:r>
            <a:r>
              <a:rPr lang="en-US" altLang="zh-CN" sz="1800" dirty="0" smtClean="0"/>
              <a:t> </a:t>
            </a:r>
            <a:r>
              <a:rPr lang="en-US" altLang="zh-CN" sz="1800" dirty="0"/>
              <a:t>should consider about </a:t>
            </a:r>
            <a:r>
              <a:rPr lang="en-US" altLang="zh-CN" sz="1800" dirty="0" smtClean="0"/>
              <a:t>this</a:t>
            </a:r>
          </a:p>
          <a:p>
            <a:pPr lvl="1" algn="just"/>
            <a:endParaRPr lang="en-US" altLang="zh-CN" sz="1800" dirty="0"/>
          </a:p>
          <a:p>
            <a:r>
              <a:rPr lang="en-US" altLang="zh-CN" dirty="0"/>
              <a:t>The tentative </a:t>
            </a:r>
            <a:r>
              <a:rPr lang="en-US" altLang="zh-CN" dirty="0">
                <a:solidFill>
                  <a:srgbClr val="0000FF"/>
                </a:solidFill>
              </a:rPr>
              <a:t>plan</a:t>
            </a:r>
            <a:r>
              <a:rPr lang="en-US" altLang="zh-CN" dirty="0"/>
              <a:t> (Please let me know your opinion):</a:t>
            </a:r>
            <a:endParaRPr lang="zh-CN" altLang="zh-CN" sz="2800" dirty="0"/>
          </a:p>
          <a:p>
            <a:pPr lvl="1" algn="just"/>
            <a:r>
              <a:rPr lang="en-US" altLang="zh-CN" sz="1800" dirty="0" smtClean="0"/>
              <a:t>We </a:t>
            </a:r>
            <a:r>
              <a:rPr lang="en-US" altLang="zh-CN" sz="1800" dirty="0"/>
              <a:t>need to find what the actual </a:t>
            </a:r>
            <a:r>
              <a:rPr lang="en-US" altLang="zh-CN" sz="1800" dirty="0">
                <a:solidFill>
                  <a:srgbClr val="0000FF"/>
                </a:solidFill>
              </a:rPr>
              <a:t>concern</a:t>
            </a:r>
            <a:r>
              <a:rPr lang="en-US" altLang="zh-CN" sz="1800" dirty="0"/>
              <a:t> for privacy issue for </a:t>
            </a:r>
            <a:r>
              <a:rPr lang="en-US" altLang="zh-CN" sz="1800" dirty="0" smtClean="0"/>
              <a:t>802.11bf, </a:t>
            </a:r>
            <a:r>
              <a:rPr lang="en-US" altLang="zh-CN" sz="1800" dirty="0"/>
              <a:t>before starting to discuss solutions</a:t>
            </a:r>
            <a:endParaRPr lang="zh-CN" altLang="zh-CN" sz="1800" dirty="0"/>
          </a:p>
          <a:p>
            <a:pPr lvl="1" algn="just"/>
            <a:r>
              <a:rPr lang="en-US" altLang="zh-CN" sz="1800" dirty="0" smtClean="0"/>
              <a:t>We </a:t>
            </a:r>
            <a:r>
              <a:rPr lang="en-US" altLang="zh-CN" sz="1800" dirty="0"/>
              <a:t>need to either </a:t>
            </a:r>
            <a:r>
              <a:rPr lang="en-US" altLang="zh-CN" sz="1800" dirty="0">
                <a:solidFill>
                  <a:srgbClr val="0000FF"/>
                </a:solidFill>
              </a:rPr>
              <a:t>solve</a:t>
            </a:r>
            <a:r>
              <a:rPr lang="en-US" altLang="zh-CN" sz="1800" dirty="0"/>
              <a:t> the </a:t>
            </a:r>
            <a:r>
              <a:rPr lang="en-US" altLang="zh-CN" sz="1800" dirty="0" smtClean="0"/>
              <a:t>problem, </a:t>
            </a:r>
            <a:r>
              <a:rPr lang="en-US" altLang="zh-CN" sz="1800" dirty="0"/>
              <a:t>or </a:t>
            </a:r>
            <a:r>
              <a:rPr lang="en-US" altLang="zh-CN" sz="1800" dirty="0">
                <a:solidFill>
                  <a:srgbClr val="0000FF"/>
                </a:solidFill>
              </a:rPr>
              <a:t>convince</a:t>
            </a:r>
            <a:r>
              <a:rPr lang="en-US" altLang="zh-CN" sz="1800" dirty="0"/>
              <a:t> them that 802.11bf is safe </a:t>
            </a:r>
            <a:r>
              <a:rPr lang="en-US" altLang="zh-CN" sz="1800" dirty="0" smtClean="0"/>
              <a:t>(e.g., prepare </a:t>
            </a:r>
            <a:r>
              <a:rPr lang="en-US" altLang="zh-CN" sz="1800" dirty="0"/>
              <a:t>material that can be used to explain this</a:t>
            </a:r>
            <a:r>
              <a:rPr lang="en-US" altLang="zh-CN" sz="1800" dirty="0" smtClean="0"/>
              <a:t>)</a:t>
            </a:r>
          </a:p>
          <a:p>
            <a:pPr lvl="2" algn="just"/>
            <a:r>
              <a:rPr lang="en-US" altLang="zh-CN" sz="1400" dirty="0" smtClean="0"/>
              <a:t>Should not slow down D2.0, but rather this is something we must consider after D2.0.</a:t>
            </a:r>
            <a:endParaRPr lang="zh-CN" altLang="zh-CN" sz="1400" dirty="0" smtClean="0"/>
          </a:p>
          <a:p>
            <a:pPr lvl="1" algn="just"/>
            <a:r>
              <a:rPr lang="en-US" altLang="zh-CN" sz="1800" dirty="0" smtClean="0"/>
              <a:t>We could have (ad hoc or </a:t>
            </a:r>
            <a:r>
              <a:rPr lang="en-US" altLang="zh-CN" sz="1800" dirty="0" err="1" smtClean="0"/>
              <a:t>TGbf</a:t>
            </a:r>
            <a:r>
              <a:rPr lang="en-US" altLang="zh-CN" sz="1800" dirty="0" smtClean="0"/>
              <a:t>) </a:t>
            </a:r>
            <a:r>
              <a:rPr lang="en-US" altLang="zh-CN" sz="1800" dirty="0" smtClean="0">
                <a:solidFill>
                  <a:srgbClr val="0000FF"/>
                </a:solidFill>
              </a:rPr>
              <a:t>meetings</a:t>
            </a:r>
            <a:r>
              <a:rPr lang="en-US" altLang="zh-CN" sz="1800" dirty="0" smtClean="0"/>
              <a:t> dedicated to this issue</a:t>
            </a:r>
            <a:endParaRPr lang="zh-CN" altLang="zh-CN" sz="1800" dirty="0" smtClean="0"/>
          </a:p>
          <a:p>
            <a:pPr lvl="2" algn="just"/>
            <a:r>
              <a:rPr lang="en-US" altLang="zh-CN" sz="1400" dirty="0" smtClean="0"/>
              <a:t>The </a:t>
            </a:r>
            <a:r>
              <a:rPr lang="en-US" altLang="zh-CN" sz="1400" dirty="0">
                <a:solidFill>
                  <a:srgbClr val="0000FF"/>
                </a:solidFill>
              </a:rPr>
              <a:t>online</a:t>
            </a:r>
            <a:r>
              <a:rPr lang="en-US" altLang="zh-CN" sz="1400" dirty="0"/>
              <a:t> discussion could start during the </a:t>
            </a:r>
            <a:r>
              <a:rPr lang="en-US" altLang="zh-CN" sz="1400" dirty="0" err="1"/>
              <a:t>TGbf</a:t>
            </a:r>
            <a:r>
              <a:rPr lang="en-US" altLang="zh-CN" sz="1400" dirty="0"/>
              <a:t> Ad hoc meeting @ Lund, Sweden or even before</a:t>
            </a:r>
            <a:endParaRPr lang="zh-CN" altLang="zh-CN" sz="1400" dirty="0"/>
          </a:p>
          <a:p>
            <a:pPr lvl="2" algn="just"/>
            <a:r>
              <a:rPr lang="en-US" altLang="zh-CN" sz="1400" dirty="0"/>
              <a:t>The </a:t>
            </a:r>
            <a:r>
              <a:rPr lang="en-US" altLang="zh-CN" sz="1400" dirty="0">
                <a:solidFill>
                  <a:srgbClr val="0000FF"/>
                </a:solidFill>
              </a:rPr>
              <a:t>offline</a:t>
            </a:r>
            <a:r>
              <a:rPr lang="en-US" altLang="zh-CN" sz="1400" dirty="0"/>
              <a:t> Email discussion could </a:t>
            </a:r>
            <a:r>
              <a:rPr lang="en-US" altLang="zh-CN" sz="1400" dirty="0" smtClean="0"/>
              <a:t>start now (A new Email Thread, anyone could join)</a:t>
            </a:r>
            <a:endParaRPr lang="zh-CN" altLang="zh-CN" sz="1400" dirty="0"/>
          </a:p>
          <a:p>
            <a:pPr lvl="1" algn="just"/>
            <a:endParaRPr lang="en-US" altLang="zh-CN" sz="1800" dirty="0"/>
          </a:p>
        </p:txBody>
      </p:sp>
    </p:spTree>
    <p:extLst>
      <p:ext uri="{BB962C8B-B14F-4D97-AF65-F5344CB8AC3E}">
        <p14:creationId xmlns:p14="http://schemas.microsoft.com/office/powerpoint/2010/main" val="12999580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June 26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7614943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 </a:t>
            </a:r>
            <a:r>
              <a:rPr lang="en-US" altLang="zh-CN" sz="1800" b="1" kern="0" dirty="0"/>
              <a:t>	</a:t>
            </a:r>
            <a:r>
              <a:rPr lang="en-US" altLang="zh-CN" sz="1800" b="1" dirty="0" smtClean="0"/>
              <a:t>	</a:t>
            </a:r>
            <a:r>
              <a:rPr lang="en-US" altLang="zh-CN" sz="1800" b="1" kern="0" dirty="0" smtClean="0"/>
              <a:t>Second: </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4064827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kern="0" dirty="0" smtClean="0"/>
              <a:t>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80139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CIDs:1966, 1068, 1969, 1970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793498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11-23/0795r1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a:t>
            </a:r>
            <a:r>
              <a:rPr lang="en-US" altLang="zh-CN" sz="1800" b="1" kern="0" dirty="0" smtClean="0"/>
              <a:t>Yang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8904205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smtClean="0"/>
              <a:t>1000</a:t>
            </a:r>
            <a:r>
              <a:rPr lang="en-GB" altLang="zh-CN" sz="1600" dirty="0"/>
              <a:t>,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11-23/0912r1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3539738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11-23/0913r0</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353423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2169, </a:t>
            </a:r>
            <a:r>
              <a:rPr lang="en-GB" altLang="zh-CN" sz="1600" dirty="0" smtClean="0"/>
              <a:t>1697</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11-23/0789r1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6376727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23/0814r3 </a:t>
            </a:r>
            <a:endParaRPr lang="en-US" altLang="zh-CN"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2416592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2064 </a:t>
            </a:r>
            <a:endParaRPr lang="en-US" altLang="zh-CN" sz="1600" dirty="0"/>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11-23/0794r2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3509289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1303</a:t>
            </a:r>
            <a:r>
              <a:rPr lang="en-US" altLang="zh-CN" sz="1600" dirty="0"/>
              <a:t>, 1304, 1305, 1390, 1391, 1392, 1485, 1486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5933223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11-23/0844r2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kern="0" dirty="0" smtClean="0"/>
              <a:t>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73459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1440</a:t>
            </a:r>
            <a:r>
              <a:rPr lang="en-US" altLang="zh-CN" sz="1600" dirty="0"/>
              <a:t>, 1441, 1442, 1666, 1667, 1723, 1892, 1936 and 1948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11-23/0952r1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smtClean="0"/>
              <a:t>	</a:t>
            </a:r>
            <a:r>
              <a:rPr lang="en-US" altLang="zh-CN" sz="1800" b="1" kern="0" dirty="0" smtClean="0"/>
              <a:t>Second: </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013570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1231 1403 1454 1623 1805 1890, and 1893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11-23/0941r1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kern="0" dirty="0" smtClean="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7279655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1014, 1107, 1138, 1141, 1142, 1230, 1616, 1619, 1621, 1622, 1646, 2137, 2139, 2140, and 2141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kern="0" dirty="0" smtClean="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1434379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1706</a:t>
            </a:r>
            <a:r>
              <a:rPr lang="en-US" altLang="zh-CN" sz="1600" dirty="0"/>
              <a:t>, 1707, 1967, 1071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23/0718r3  “Comment Resolution in LB272 for OST CID (Part 3)”</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Anirudha Sahoo</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794104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1312</a:t>
            </a:r>
            <a:r>
              <a:rPr lang="en-US" altLang="zh-CN" sz="1600" dirty="0"/>
              <a:t>, 1316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11-23/0942r0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8259449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11-23/0948r1</a:t>
            </a:r>
            <a:endParaRPr lang="en-US" altLang="zh-CN" sz="1600" b="1" kern="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034715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1928, 2120, 1227, 1814, 1885, 2258, 1224, 1314, 2245, 2246, 2247, 2248, 1350, 1807, 1833, 1661, 1806, 1662, 1808, 1779, 1351, 1407, 1815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11-23-1003r1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920895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1011</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11-23/0828r2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a:t>
            </a:r>
            <a:r>
              <a:rPr lang="en-US" altLang="zh-CN" sz="1800" b="1" kern="0" dirty="0" smtClean="0"/>
              <a:t>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2981672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457200" y="5334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IEEE 802.11 </a:t>
            </a:r>
            <a:r>
              <a:rPr lang="en-US" altLang="zh-CN" sz="2800" dirty="0" err="1"/>
              <a:t>TGbf</a:t>
            </a:r>
            <a:r>
              <a:rPr lang="en-US" altLang="zh-CN" sz="2800" dirty="0"/>
              <a:t> </a:t>
            </a:r>
            <a:r>
              <a:rPr lang="en-US" altLang="zh-CN" sz="2800" dirty="0" err="1"/>
              <a:t>AdHoc</a:t>
            </a:r>
            <a:r>
              <a:rPr lang="en-US" altLang="zh-CN" sz="2800" dirty="0"/>
              <a:t> </a:t>
            </a:r>
            <a:r>
              <a:rPr lang="en-US" altLang="zh-CN" sz="2800" b="0" dirty="0" smtClean="0"/>
              <a:t>July 6-8 </a:t>
            </a:r>
            <a:r>
              <a:rPr lang="en-US" altLang="zh-CN" sz="2800" b="0" dirty="0"/>
              <a:t>2023 - Ericsson Office, Lund, Sweden</a:t>
            </a:r>
            <a:endParaRPr lang="en-US" altLang="en-US" sz="2800" dirty="0">
              <a:solidFill>
                <a:schemeClr val="tx2"/>
              </a:solidFill>
            </a:endParaRPr>
          </a:p>
        </p:txBody>
      </p:sp>
      <p:sp>
        <p:nvSpPr>
          <p:cNvPr id="9" name="Rectangle 3"/>
          <p:cNvSpPr txBox="1">
            <a:spLocks noChangeArrowheads="1"/>
          </p:cNvSpPr>
          <p:nvPr/>
        </p:nvSpPr>
        <p:spPr bwMode="auto">
          <a:xfrm>
            <a:off x="457200" y="1069759"/>
            <a:ext cx="6498561"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a:t>Date</a:t>
            </a:r>
            <a:r>
              <a:rPr lang="en-US" altLang="zh-CN" sz="1800" dirty="0"/>
              <a:t>: 3 days (Thursday- Saturday -- July 6, 7, 8)</a:t>
            </a:r>
          </a:p>
          <a:p>
            <a:pPr marL="685800" lvl="2" indent="-285750" algn="just" defTabSz="914400">
              <a:spcBef>
                <a:spcPct val="0"/>
              </a:spcBef>
              <a:spcAft>
                <a:spcPts val="600"/>
              </a:spcAft>
              <a:buClr>
                <a:srgbClr val="000000"/>
              </a:buClr>
              <a:buFont typeface="微软雅黑" panose="020B0503020204020204" pitchFamily="34" charset="-122"/>
              <a:buChar char="–"/>
              <a:defRPr/>
            </a:pPr>
            <a:r>
              <a:rPr lang="en-US" altLang="zh-CN" sz="1400" dirty="0" smtClean="0">
                <a:solidFill>
                  <a:srgbClr val="000000"/>
                </a:solidFill>
              </a:rPr>
              <a:t>Time</a:t>
            </a:r>
            <a:r>
              <a:rPr lang="en-US" altLang="zh-CN" sz="1400" dirty="0">
                <a:solidFill>
                  <a:srgbClr val="000000"/>
                </a:solidFill>
              </a:rPr>
              <a:t>: 8am to 6pm</a:t>
            </a:r>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Location</a:t>
            </a:r>
            <a:r>
              <a:rPr lang="en-US" altLang="zh-CN" sz="1800" dirty="0" smtClean="0"/>
              <a:t>: </a:t>
            </a:r>
            <a:r>
              <a:rPr lang="en-US" altLang="zh-CN" sz="1600" dirty="0" smtClean="0"/>
              <a:t>Ericsson Office: </a:t>
            </a:r>
            <a:r>
              <a:rPr lang="sv-SE" altLang="zh-CN" sz="1600" dirty="0" smtClean="0"/>
              <a:t>Mobilvägen </a:t>
            </a:r>
            <a:r>
              <a:rPr lang="sv-SE" altLang="zh-CN" sz="1600" dirty="0"/>
              <a:t>12, 223 62 Lund, </a:t>
            </a:r>
            <a:r>
              <a:rPr lang="en-US" altLang="zh-CN" sz="1600" dirty="0" smtClean="0"/>
              <a:t>Sweden</a:t>
            </a:r>
            <a:endParaRPr lang="en-US" altLang="zh-CN" sz="1400" strike="sngStrike" dirty="0" smtClean="0">
              <a:solidFill>
                <a:schemeClr val="bg1">
                  <a:lumMod val="50000"/>
                </a:schemeClr>
              </a:solidFill>
            </a:endParaRPr>
          </a:p>
          <a:p>
            <a:pPr marL="685800" lvl="2" indent="-285750" algn="just">
              <a:spcBef>
                <a:spcPct val="0"/>
              </a:spcBef>
              <a:spcAft>
                <a:spcPts val="600"/>
              </a:spcAft>
              <a:buClr>
                <a:srgbClr val="000000"/>
              </a:buClr>
              <a:buFont typeface="微软雅黑" panose="020B0503020204020204" pitchFamily="34" charset="-122"/>
              <a:buChar char="–"/>
              <a:defRPr/>
            </a:pPr>
            <a:r>
              <a:rPr lang="en-US" altLang="zh-CN" sz="1400" dirty="0"/>
              <a:t>Traffic: Flying in to Copenhagen airport, then 40 minutes by train to </a:t>
            </a:r>
            <a:r>
              <a:rPr lang="en-US" altLang="zh-CN" sz="1400" dirty="0" smtClean="0"/>
              <a:t>Lund (eaves every 20 minutes, 15 USD one-way)</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err="1" smtClean="0"/>
              <a:t>Telefonplan</a:t>
            </a:r>
            <a:r>
              <a:rPr lang="en-US" altLang="zh-CN" sz="1100" dirty="0" smtClean="0"/>
              <a:t> is the stop when going to Ericsson or to Motel L</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err="1" smtClean="0"/>
              <a:t>Ideontorget</a:t>
            </a:r>
            <a:r>
              <a:rPr lang="en-US" altLang="zh-CN" sz="1100" dirty="0" smtClean="0"/>
              <a:t> </a:t>
            </a:r>
            <a:r>
              <a:rPr lang="en-US" altLang="zh-CN" sz="1100" dirty="0"/>
              <a:t>is the stop for Elite Hotel</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a:t>Lund C is the stop for Grand Hotel</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a:t>Lund C- </a:t>
            </a:r>
            <a:r>
              <a:rPr lang="en-US" altLang="zh-CN" sz="1100" dirty="0" err="1"/>
              <a:t>Telefonplan</a:t>
            </a:r>
            <a:r>
              <a:rPr lang="en-US" altLang="zh-CN" sz="1100" dirty="0"/>
              <a:t> takes 7 minutes</a:t>
            </a:r>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Meeting room</a:t>
            </a:r>
            <a:r>
              <a:rPr lang="en-US" altLang="zh-CN" sz="1800" dirty="0" smtClean="0"/>
              <a:t>: </a:t>
            </a:r>
            <a:r>
              <a:rPr lang="en-US" altLang="zh-CN" sz="1600" dirty="0" smtClean="0">
                <a:solidFill>
                  <a:srgbClr val="0000FF"/>
                </a:solidFill>
              </a:rPr>
              <a:t>Meeting </a:t>
            </a:r>
            <a:r>
              <a:rPr lang="en-US" altLang="zh-CN" sz="1600" dirty="0">
                <a:solidFill>
                  <a:srgbClr val="0000FF"/>
                </a:solidFill>
              </a:rPr>
              <a:t>room </a:t>
            </a:r>
            <a:r>
              <a:rPr lang="en-US" altLang="zh-CN" sz="1600" dirty="0" smtClean="0">
                <a:solidFill>
                  <a:srgbClr val="0000FF"/>
                </a:solidFill>
              </a:rPr>
              <a:t>Number/</a:t>
            </a:r>
            <a:r>
              <a:rPr lang="en-US" altLang="zh-CN" sz="1600" dirty="0" err="1" smtClean="0">
                <a:solidFill>
                  <a:srgbClr val="0000FF"/>
                </a:solidFill>
              </a:rPr>
              <a:t>locaiton</a:t>
            </a:r>
            <a:r>
              <a:rPr lang="en-US" altLang="zh-CN" sz="1600" dirty="0" smtClean="0">
                <a:solidFill>
                  <a:srgbClr val="0000FF"/>
                </a:solidFill>
              </a:rPr>
              <a:t>, </a:t>
            </a:r>
            <a:r>
              <a:rPr lang="en-US" altLang="zh-CN" sz="1400" dirty="0" smtClean="0"/>
              <a:t>18 </a:t>
            </a:r>
            <a:r>
              <a:rPr lang="en-US" altLang="zh-CN" sz="1400" dirty="0"/>
              <a:t>seats</a:t>
            </a:r>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Cost</a:t>
            </a:r>
            <a:r>
              <a:rPr lang="en-US" altLang="zh-CN" sz="1800" dirty="0" smtClean="0"/>
              <a:t>: Meeting room, </a:t>
            </a:r>
            <a:r>
              <a:rPr lang="en-US" altLang="zh-CN" sz="1600" dirty="0" smtClean="0"/>
              <a:t>lunch </a:t>
            </a:r>
            <a:r>
              <a:rPr lang="en-US" altLang="zh-CN" sz="1600" dirty="0"/>
              <a:t>and </a:t>
            </a:r>
            <a:r>
              <a:rPr lang="en-US" altLang="zh-CN" sz="1600" dirty="0" smtClean="0"/>
              <a:t>coffee, </a:t>
            </a:r>
            <a:r>
              <a:rPr lang="en-US" altLang="zh-CN" sz="1600" dirty="0"/>
              <a:t>Ericsson (Leif</a:t>
            </a:r>
            <a:r>
              <a:rPr lang="en-US" altLang="zh-CN" sz="1600" dirty="0" smtClean="0"/>
              <a:t>) will cover</a:t>
            </a:r>
            <a:endParaRPr lang="en-US" altLang="zh-CN" sz="1600" dirty="0"/>
          </a:p>
          <a:p>
            <a:pPr marL="685800" lvl="2" indent="-285750" algn="just">
              <a:spcBef>
                <a:spcPct val="0"/>
              </a:spcBef>
              <a:spcAft>
                <a:spcPts val="600"/>
              </a:spcAft>
              <a:buClr>
                <a:srgbClr val="000000"/>
              </a:buClr>
              <a:buFont typeface="微软雅黑" panose="020B0503020204020204" pitchFamily="34" charset="-122"/>
              <a:buChar char="–"/>
              <a:defRPr/>
            </a:pPr>
            <a:r>
              <a:rPr lang="en-US" altLang="zh-CN" sz="1400" dirty="0"/>
              <a:t>Saturday </a:t>
            </a:r>
            <a:r>
              <a:rPr lang="en-US" altLang="zh-CN" sz="1400" dirty="0" smtClean="0"/>
              <a:t>TBD (</a:t>
            </a:r>
            <a:r>
              <a:rPr lang="en-US" altLang="zh-CN" sz="1400" dirty="0"/>
              <a:t>cold </a:t>
            </a:r>
            <a:r>
              <a:rPr lang="en-US" altLang="zh-CN" sz="1400" dirty="0" smtClean="0"/>
              <a:t>lunch?)</a:t>
            </a:r>
            <a:endParaRPr lang="en-US" altLang="zh-CN" sz="1400" dirty="0"/>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More </a:t>
            </a:r>
            <a:r>
              <a:rPr lang="en-US" altLang="zh-CN" sz="1800" b="1" dirty="0"/>
              <a:t>details: </a:t>
            </a:r>
            <a:endParaRPr lang="en-US" altLang="zh-CN" sz="1800" b="1" dirty="0" smtClean="0"/>
          </a:p>
          <a:p>
            <a:pPr marL="685800" lvl="2" indent="-285750" algn="just">
              <a:spcBef>
                <a:spcPct val="0"/>
              </a:spcBef>
              <a:spcAft>
                <a:spcPts val="600"/>
              </a:spcAft>
              <a:buClr>
                <a:srgbClr val="000000"/>
              </a:buClr>
              <a:buFont typeface="微软雅黑" panose="020B0503020204020204" pitchFamily="34" charset="-122"/>
              <a:buChar char="–"/>
              <a:defRPr/>
            </a:pPr>
            <a:r>
              <a:rPr lang="en-US" altLang="zh-CN" sz="1400" dirty="0">
                <a:hlinkClick r:id="rId3"/>
              </a:rPr>
              <a:t>https://</a:t>
            </a:r>
            <a:r>
              <a:rPr lang="en-US" altLang="zh-CN" sz="1400" dirty="0" smtClean="0">
                <a:hlinkClick r:id="rId3"/>
              </a:rPr>
              <a:t>mentor.ieee.org/802.11/dcn/23/11-23-0664-01-00bf-info-related-to-802-11bf-ad-hoc-meeting-in-lund-sweden-july-2023.pptx</a:t>
            </a:r>
            <a:endParaRPr lang="en-US" altLang="zh-CN" sz="1400" dirty="0" smtClean="0"/>
          </a:p>
          <a:p>
            <a:pPr marL="685800" lvl="2" indent="-285750" algn="just">
              <a:spcBef>
                <a:spcPct val="0"/>
              </a:spcBef>
              <a:spcAft>
                <a:spcPts val="600"/>
              </a:spcAft>
              <a:buClr>
                <a:srgbClr val="000000"/>
              </a:buClr>
              <a:buFont typeface="微软雅黑" panose="020B0503020204020204" pitchFamily="34" charset="-122"/>
              <a:buChar char="–"/>
              <a:defRPr/>
            </a:pPr>
            <a:endParaRPr lang="en-US" altLang="zh-CN" sz="1400" dirty="0"/>
          </a:p>
          <a:p>
            <a:pPr marL="361950" lvl="1" indent="-361950" algn="just">
              <a:spcBef>
                <a:spcPct val="0"/>
              </a:spcBef>
              <a:spcAft>
                <a:spcPts val="600"/>
              </a:spcAft>
              <a:buClr>
                <a:srgbClr val="000000"/>
              </a:buClr>
              <a:buFont typeface="Arial" panose="020B0604020202020204" pitchFamily="34" charset="0"/>
              <a:buChar char="•"/>
              <a:defRPr/>
            </a:pPr>
            <a:r>
              <a:rPr lang="en-US" altLang="zh-CN" sz="1600" b="1" dirty="0" smtClean="0"/>
              <a:t>Note</a:t>
            </a:r>
            <a:r>
              <a:rPr lang="en-US" altLang="zh-CN" sz="1600" dirty="0" smtClean="0"/>
              <a:t>:</a:t>
            </a:r>
            <a:endParaRPr lang="en-US" altLang="zh-CN" sz="1600" dirty="0"/>
          </a:p>
          <a:p>
            <a:pPr marL="685800" lvl="2" indent="-285750" algn="just">
              <a:spcBef>
                <a:spcPct val="0"/>
              </a:spcBef>
              <a:spcAft>
                <a:spcPts val="0"/>
              </a:spcAft>
              <a:buClr>
                <a:srgbClr val="000000"/>
              </a:buClr>
              <a:buFont typeface="微软雅黑" panose="020B0503020204020204" pitchFamily="34" charset="-122"/>
              <a:buChar char="–"/>
              <a:defRPr/>
            </a:pPr>
            <a:r>
              <a:rPr lang="en-US" altLang="zh-CN" dirty="0" smtClean="0"/>
              <a:t>Mix-mode meeting</a:t>
            </a:r>
          </a:p>
          <a:p>
            <a:pPr marL="685800" lvl="2" indent="-285750" algn="just">
              <a:spcBef>
                <a:spcPct val="0"/>
              </a:spcBef>
              <a:spcAft>
                <a:spcPts val="0"/>
              </a:spcAft>
              <a:buClr>
                <a:srgbClr val="000000"/>
              </a:buClr>
              <a:buFont typeface="微软雅黑" panose="020B0503020204020204" pitchFamily="34" charset="-122"/>
              <a:buChar char="–"/>
              <a:defRPr/>
            </a:pPr>
            <a:r>
              <a:rPr lang="en-US" altLang="zh-CN" dirty="0" smtClean="0"/>
              <a:t>If decided to add an Ad-hoc </a:t>
            </a:r>
            <a:r>
              <a:rPr lang="en-US" altLang="zh-CN" dirty="0"/>
              <a:t>meeting, you will need location, date, time and </a:t>
            </a:r>
            <a:r>
              <a:rPr lang="en-US" altLang="zh-CN" dirty="0">
                <a:solidFill>
                  <a:srgbClr val="0000FF"/>
                </a:solidFill>
              </a:rPr>
              <a:t>run a motion in the </a:t>
            </a:r>
            <a:r>
              <a:rPr lang="en-US" altLang="zh-CN" dirty="0" smtClean="0">
                <a:solidFill>
                  <a:srgbClr val="0000FF"/>
                </a:solidFill>
              </a:rPr>
              <a:t>May meeting</a:t>
            </a:r>
            <a:r>
              <a:rPr lang="en-US" altLang="zh-CN" dirty="0"/>
              <a:t>. </a:t>
            </a:r>
            <a:r>
              <a:rPr lang="en-US" altLang="zh-CN" dirty="0" smtClean="0"/>
              <a:t>(Reference: </a:t>
            </a:r>
            <a:r>
              <a:rPr lang="en-US" altLang="zh-CN" dirty="0" err="1" smtClean="0"/>
              <a:t>TGme</a:t>
            </a:r>
            <a:r>
              <a:rPr lang="en-US" altLang="zh-CN" dirty="0" smtClean="0"/>
              <a:t> 11-22/1627</a:t>
            </a:r>
            <a:r>
              <a:rPr lang="en-US" altLang="zh-CN" dirty="0"/>
              <a:t>, slide </a:t>
            </a:r>
            <a:r>
              <a:rPr lang="en-US" altLang="zh-CN" dirty="0" smtClean="0"/>
              <a:t>7).</a:t>
            </a:r>
            <a:endParaRPr lang="en-US" altLang="zh-CN" dirty="0"/>
          </a:p>
          <a:p>
            <a:pPr marL="685800" lvl="2" indent="-285750" algn="just">
              <a:spcBef>
                <a:spcPct val="0"/>
              </a:spcBef>
              <a:spcAft>
                <a:spcPts val="0"/>
              </a:spcAft>
              <a:buClr>
                <a:srgbClr val="000000"/>
              </a:buClr>
              <a:buFont typeface="微软雅黑" panose="020B0503020204020204" pitchFamily="34" charset="-122"/>
              <a:buChar char="–"/>
              <a:defRPr/>
            </a:pPr>
            <a:r>
              <a:rPr lang="en-US" altLang="zh-CN" dirty="0"/>
              <a:t>Also, the meeting needs to be </a:t>
            </a:r>
            <a:r>
              <a:rPr lang="en-US" altLang="zh-CN" dirty="0">
                <a:solidFill>
                  <a:srgbClr val="0000FF"/>
                </a:solidFill>
              </a:rPr>
              <a:t>announced 30 days in advance </a:t>
            </a:r>
            <a:r>
              <a:rPr lang="en-US" altLang="zh-CN" dirty="0"/>
              <a:t>on the 802.11 reflector</a:t>
            </a:r>
            <a:r>
              <a:rPr lang="en-US" altLang="zh-CN" dirty="0" smtClean="0"/>
              <a:t>.</a:t>
            </a:r>
            <a:endParaRPr lang="en-US" altLang="zh-CN" sz="1400" dirty="0"/>
          </a:p>
        </p:txBody>
      </p:sp>
      <p:grpSp>
        <p:nvGrpSpPr>
          <p:cNvPr id="2" name="组合 1"/>
          <p:cNvGrpSpPr/>
          <p:nvPr/>
        </p:nvGrpSpPr>
        <p:grpSpPr>
          <a:xfrm>
            <a:off x="7543800" y="1828800"/>
            <a:ext cx="3761214" cy="3124200"/>
            <a:chOff x="5283364" y="1495723"/>
            <a:chExt cx="5251025" cy="4504877"/>
          </a:xfrm>
        </p:grpSpPr>
        <p:pic>
          <p:nvPicPr>
            <p:cNvPr id="14" name="Picture 6">
              <a:extLst>
                <a:ext uri="{FF2B5EF4-FFF2-40B4-BE49-F238E27FC236}">
                  <a16:creationId xmlns:a16="http://schemas.microsoft.com/office/drawing/2014/main" xmlns="" id="{87CFA9C5-B130-5039-7CCF-99F2476257A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83364" y="2040160"/>
              <a:ext cx="5013215" cy="3960440"/>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8">
              <a:extLst>
                <a:ext uri="{FF2B5EF4-FFF2-40B4-BE49-F238E27FC236}">
                  <a16:creationId xmlns:a16="http://schemas.microsoft.com/office/drawing/2014/main" xmlns="" id="{CD6373EC-3068-CABE-094C-B95BECCDFD84}"/>
                </a:ext>
              </a:extLst>
            </p:cNvPr>
            <p:cNvSpPr txBox="1"/>
            <p:nvPr/>
          </p:nvSpPr>
          <p:spPr>
            <a:xfrm>
              <a:off x="8602824" y="1495723"/>
              <a:ext cx="1246985" cy="488171"/>
            </a:xfrm>
            <a:prstGeom prst="rect">
              <a:avLst/>
            </a:prstGeom>
            <a:noFill/>
          </p:spPr>
          <p:txBody>
            <a:bodyPr wrap="none" rtlCol="0">
              <a:spAutoFit/>
            </a:bodyPr>
            <a:lstStyle/>
            <a:p>
              <a:pPr defTabSz="449263">
                <a:buClr>
                  <a:srgbClr val="000000"/>
                </a:buClr>
                <a:buSzPct val="100000"/>
                <a:buFont typeface="Times New Roman" pitchFamily="16" charset="0"/>
                <a:buNone/>
              </a:pPr>
              <a:r>
                <a:rPr lang="aa-ET" sz="1600" dirty="0">
                  <a:solidFill>
                    <a:srgbClr val="000000"/>
                  </a:solidFill>
                  <a:latin typeface="Times New Roman" pitchFamily="16" charset="0"/>
                  <a:ea typeface="MS Gothic" charset="-128"/>
                </a:rPr>
                <a:t>Ericsson</a:t>
              </a:r>
            </a:p>
          </p:txBody>
        </p:sp>
        <p:cxnSp>
          <p:nvCxnSpPr>
            <p:cNvPr id="16" name="Straight Arrow Connector 9">
              <a:extLst>
                <a:ext uri="{FF2B5EF4-FFF2-40B4-BE49-F238E27FC236}">
                  <a16:creationId xmlns:a16="http://schemas.microsoft.com/office/drawing/2014/main" xmlns="" id="{637AE435-A07E-E8CD-4ABB-38D2B1D61F8A}"/>
                </a:ext>
              </a:extLst>
            </p:cNvPr>
            <p:cNvCxnSpPr>
              <a:cxnSpLocks/>
            </p:cNvCxnSpPr>
            <p:nvPr/>
          </p:nvCxnSpPr>
          <p:spPr bwMode="auto">
            <a:xfrm flipH="1">
              <a:off x="8746549" y="2033578"/>
              <a:ext cx="298921" cy="1986803"/>
            </a:xfrm>
            <a:prstGeom prst="straightConnector1">
              <a:avLst/>
            </a:prstGeom>
            <a:solidFill>
              <a:srgbClr val="00B8FF"/>
            </a:solidFill>
            <a:ln w="9525" cap="flat" cmpd="sng" algn="ctr">
              <a:solidFill>
                <a:srgbClr val="000000"/>
              </a:solidFill>
              <a:prstDash val="solid"/>
              <a:round/>
              <a:headEnd type="none" w="med" len="med"/>
              <a:tailEnd type="triangle"/>
            </a:ln>
            <a:effectLst/>
          </p:spPr>
        </p:cxnSp>
        <p:sp>
          <p:nvSpPr>
            <p:cNvPr id="17" name="TextBox 10">
              <a:extLst>
                <a:ext uri="{FF2B5EF4-FFF2-40B4-BE49-F238E27FC236}">
                  <a16:creationId xmlns:a16="http://schemas.microsoft.com/office/drawing/2014/main" xmlns="" id="{63507B07-7C20-9F63-0172-8BAC37521A75}"/>
                </a:ext>
              </a:extLst>
            </p:cNvPr>
            <p:cNvSpPr txBox="1"/>
            <p:nvPr/>
          </p:nvSpPr>
          <p:spPr>
            <a:xfrm>
              <a:off x="6395395" y="1495723"/>
              <a:ext cx="1511064" cy="488171"/>
            </a:xfrm>
            <a:prstGeom prst="rect">
              <a:avLst/>
            </a:prstGeom>
            <a:noFill/>
          </p:spPr>
          <p:txBody>
            <a:bodyPr wrap="none" rtlCol="0">
              <a:spAutoFit/>
            </a:bodyPr>
            <a:lstStyle/>
            <a:p>
              <a:pPr defTabSz="449263">
                <a:buClr>
                  <a:srgbClr val="000000"/>
                </a:buClr>
                <a:buSzPct val="100000"/>
                <a:buFont typeface="Times New Roman" pitchFamily="16" charset="0"/>
                <a:buNone/>
              </a:pPr>
              <a:r>
                <a:rPr lang="aa-ET" sz="1600" dirty="0">
                  <a:solidFill>
                    <a:srgbClr val="000000"/>
                  </a:solidFill>
                  <a:latin typeface="Times New Roman" pitchFamily="16" charset="0"/>
                  <a:ea typeface="MS Gothic" charset="-128"/>
                </a:rPr>
                <a:t>Elite Hotel</a:t>
              </a:r>
            </a:p>
          </p:txBody>
        </p:sp>
        <p:cxnSp>
          <p:nvCxnSpPr>
            <p:cNvPr id="18" name="Straight Arrow Connector 11">
              <a:extLst>
                <a:ext uri="{FF2B5EF4-FFF2-40B4-BE49-F238E27FC236}">
                  <a16:creationId xmlns:a16="http://schemas.microsoft.com/office/drawing/2014/main" xmlns="" id="{C32E555F-EF28-F46B-9DE4-9F037EC19A96}"/>
                </a:ext>
              </a:extLst>
            </p:cNvPr>
            <p:cNvCxnSpPr>
              <a:cxnSpLocks/>
            </p:cNvCxnSpPr>
            <p:nvPr/>
          </p:nvCxnSpPr>
          <p:spPr bwMode="auto">
            <a:xfrm>
              <a:off x="7609038" y="1885242"/>
              <a:ext cx="823370" cy="2027126"/>
            </a:xfrm>
            <a:prstGeom prst="straightConnector1">
              <a:avLst/>
            </a:prstGeom>
            <a:solidFill>
              <a:srgbClr val="00B8FF"/>
            </a:solidFill>
            <a:ln w="9525" cap="flat" cmpd="sng" algn="ctr">
              <a:solidFill>
                <a:srgbClr val="000000"/>
              </a:solidFill>
              <a:prstDash val="solid"/>
              <a:round/>
              <a:headEnd type="none" w="med" len="med"/>
              <a:tailEnd type="triangle"/>
            </a:ln>
            <a:effectLst/>
          </p:spPr>
        </p:cxnSp>
        <p:cxnSp>
          <p:nvCxnSpPr>
            <p:cNvPr id="19" name="Straight Arrow Connector 12">
              <a:extLst>
                <a:ext uri="{FF2B5EF4-FFF2-40B4-BE49-F238E27FC236}">
                  <a16:creationId xmlns:a16="http://schemas.microsoft.com/office/drawing/2014/main" xmlns="" id="{020B8088-3A0C-0260-F804-7916B26EB739}"/>
                </a:ext>
              </a:extLst>
            </p:cNvPr>
            <p:cNvCxnSpPr>
              <a:cxnSpLocks/>
            </p:cNvCxnSpPr>
            <p:nvPr/>
          </p:nvCxnSpPr>
          <p:spPr bwMode="auto">
            <a:xfrm flipH="1">
              <a:off x="8837213" y="2899853"/>
              <a:ext cx="1697176" cy="1072670"/>
            </a:xfrm>
            <a:prstGeom prst="straightConnector1">
              <a:avLst/>
            </a:prstGeom>
            <a:solidFill>
              <a:srgbClr val="00B8FF"/>
            </a:solidFill>
            <a:ln w="9525" cap="flat" cmpd="sng" algn="ctr">
              <a:solidFill>
                <a:srgbClr val="000000"/>
              </a:solidFill>
              <a:prstDash val="solid"/>
              <a:round/>
              <a:headEnd type="none" w="med" len="med"/>
              <a:tailEnd type="triangle"/>
            </a:ln>
            <a:effectLst/>
          </p:spPr>
        </p:cxnSp>
        <p:sp>
          <p:nvSpPr>
            <p:cNvPr id="20" name="TextBox 13">
              <a:extLst>
                <a:ext uri="{FF2B5EF4-FFF2-40B4-BE49-F238E27FC236}">
                  <a16:creationId xmlns:a16="http://schemas.microsoft.com/office/drawing/2014/main" xmlns="" id="{4AF6136B-DF8D-A0D6-FAC7-ADC1BC54165D}"/>
                </a:ext>
              </a:extLst>
            </p:cNvPr>
            <p:cNvSpPr txBox="1"/>
            <p:nvPr/>
          </p:nvSpPr>
          <p:spPr>
            <a:xfrm>
              <a:off x="9330849" y="2452327"/>
              <a:ext cx="1191038" cy="488171"/>
            </a:xfrm>
            <a:prstGeom prst="rect">
              <a:avLst/>
            </a:prstGeom>
            <a:noFill/>
          </p:spPr>
          <p:txBody>
            <a:bodyPr wrap="none" rtlCol="0">
              <a:spAutoFit/>
            </a:bodyPr>
            <a:lstStyle/>
            <a:p>
              <a:pPr defTabSz="449263">
                <a:buClr>
                  <a:srgbClr val="000000"/>
                </a:buClr>
                <a:buSzPct val="100000"/>
                <a:buFont typeface="Times New Roman" pitchFamily="16" charset="0"/>
                <a:buNone/>
              </a:pPr>
              <a:r>
                <a:rPr lang="aa-ET" sz="1600" dirty="0">
                  <a:solidFill>
                    <a:srgbClr val="000000"/>
                  </a:solidFill>
                  <a:latin typeface="Times New Roman" pitchFamily="16" charset="0"/>
                  <a:ea typeface="MS Gothic" charset="-128"/>
                </a:rPr>
                <a:t>Motel L</a:t>
              </a:r>
            </a:p>
          </p:txBody>
        </p:sp>
      </p:gr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1371600" y="762000"/>
            <a:ext cx="9525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a:t>closing the remaining CIDs </a:t>
            </a:r>
            <a:r>
              <a:rPr lang="en-US" altLang="en-US" sz="3200" dirty="0" smtClean="0"/>
              <a:t>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XXX</a:t>
            </a:r>
          </a:p>
          <a:p>
            <a:pPr lvl="0"/>
            <a:r>
              <a:rPr lang="en-US" altLang="zh-CN" dirty="0"/>
              <a:t>With the following rejection reason: “Lack of </a:t>
            </a:r>
            <a:r>
              <a:rPr lang="en-US" altLang="zh-CN" dirty="0" smtClean="0"/>
              <a:t>technical contribution/consensus</a:t>
            </a:r>
            <a:r>
              <a:rPr lang="en-US" altLang="zh-CN" dirty="0"/>
              <a:t>”.</a:t>
            </a:r>
          </a:p>
          <a:p>
            <a:endParaRPr lang="zh-CN" altLang="zh-CN" dirty="0"/>
          </a:p>
          <a:p>
            <a:pPr lvl="0"/>
            <a:r>
              <a:rPr lang="en-GB" altLang="zh-CN" dirty="0"/>
              <a:t>Moved: &lt;name&gt;,  Seconded: &lt;name&gt;, </a:t>
            </a:r>
          </a:p>
          <a:p>
            <a:pPr lvl="0"/>
            <a:r>
              <a:rPr lang="en-GB" altLang="zh-CN" dirty="0"/>
              <a:t>Result: y-n-a</a:t>
            </a:r>
            <a:endParaRPr lang="zh-CN" altLang="zh-CN"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8884980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err="1" smtClean="0"/>
              <a:t>TGbf</a:t>
            </a:r>
            <a:r>
              <a:rPr lang="en-US" altLang="en-US" sz="3200" dirty="0" smtClean="0"/>
              <a:t> re-circulation </a:t>
            </a:r>
            <a:r>
              <a:rPr lang="en-US" altLang="en-US" sz="3200" dirty="0"/>
              <a:t>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11-22/0314r</a:t>
            </a:r>
            <a:r>
              <a:rPr lang="en-US" altLang="zh-CN" sz="2000" dirty="0">
                <a:solidFill>
                  <a:srgbClr val="FF0000"/>
                </a:solidFill>
              </a:rPr>
              <a:t>XX</a:t>
            </a:r>
            <a:r>
              <a:rPr lang="en-US" altLang="zh-CN" sz="2000" dirty="0"/>
              <a:t>,</a:t>
            </a:r>
          </a:p>
          <a:p>
            <a:pPr marL="354013" indent="0" algn="just">
              <a:buNone/>
            </a:pPr>
            <a:r>
              <a:rPr lang="en-US" altLang="zh-CN" sz="2000" dirty="0">
                <a:hlinkClick r:id="rId3"/>
              </a:rPr>
              <a:t>https://mentor.ieee.org/802.11/dcn/23/11-23-0314-16-00bf-lb272-comments-and-approved-resolutions.xlsx</a:t>
            </a:r>
            <a:endParaRPr lang="en-US" altLang="zh-CN" sz="2000" dirty="0"/>
          </a:p>
          <a:p>
            <a:pPr algn="just"/>
            <a:r>
              <a:rPr lang="en-US" altLang="zh-CN" sz="2000" dirty="0"/>
              <a:t>Instruct the editor to prepare P802.11bf D2.0 incorporating these resolutions and,</a:t>
            </a:r>
          </a:p>
          <a:p>
            <a:pPr algn="just"/>
            <a:r>
              <a:rPr lang="en-US" altLang="zh-CN" sz="2000" dirty="0"/>
              <a:t>Approve a 15 day Working Group Recirculation Ballot asking the question “Should P802.11bf D2.0 be forwarded to SA Ballot?”</a:t>
            </a:r>
          </a:p>
          <a:p>
            <a:endParaRPr lang="zh-CN" altLang="zh-CN" sz="2000" dirty="0"/>
          </a:p>
          <a:p>
            <a:pPr lvl="0"/>
            <a:r>
              <a:rPr lang="en-GB" altLang="zh-CN" sz="2000" dirty="0"/>
              <a:t>Moved: </a:t>
            </a:r>
            <a:r>
              <a:rPr lang="en-GB" altLang="zh-CN" sz="2000" dirty="0" smtClean="0"/>
              <a:t>    ,  </a:t>
            </a:r>
            <a:r>
              <a:rPr lang="en-GB" altLang="zh-CN" sz="2000" dirty="0"/>
              <a:t>Seconded</a:t>
            </a:r>
            <a:r>
              <a:rPr lang="en-GB" altLang="zh-CN" sz="2000" dirty="0" smtClean="0"/>
              <a:t>:   </a:t>
            </a:r>
            <a:endParaRPr lang="en-GB" altLang="zh-CN" sz="2000" dirty="0"/>
          </a:p>
          <a:p>
            <a:r>
              <a:rPr lang="en-US" altLang="zh-CN" sz="2000" kern="0" dirty="0"/>
              <a:t>Preliminary Result: (   </a:t>
            </a:r>
            <a:r>
              <a:rPr lang="en-US" altLang="zh-CN" sz="2000" kern="0" dirty="0" smtClean="0"/>
              <a:t> Y</a:t>
            </a:r>
            <a:r>
              <a:rPr lang="en-US" altLang="zh-CN" sz="2000" kern="0" dirty="0"/>
              <a:t>/  </a:t>
            </a:r>
            <a:r>
              <a:rPr lang="en-US" altLang="zh-CN" sz="2000" kern="0" dirty="0" smtClean="0"/>
              <a:t> N</a:t>
            </a:r>
            <a:r>
              <a:rPr lang="en-US" altLang="zh-CN" sz="2000" kern="0" dirty="0"/>
              <a:t>/  </a:t>
            </a:r>
            <a:r>
              <a:rPr lang="en-US" altLang="zh-CN" sz="2000" kern="0" dirty="0" smtClean="0"/>
              <a:t> A</a:t>
            </a:r>
            <a:r>
              <a:rPr lang="en-US" altLang="zh-CN" sz="2000" kern="0" dirty="0"/>
              <a:t>)</a:t>
            </a:r>
          </a:p>
          <a:p>
            <a:pPr lvl="0"/>
            <a:r>
              <a:rPr lang="en-GB" altLang="zh-CN" sz="2000" dirty="0" smtClean="0"/>
              <a:t>Result</a:t>
            </a:r>
            <a:r>
              <a:rPr lang="en-US" altLang="zh-CN" sz="2000" kern="0" dirty="0" smtClean="0"/>
              <a:t>*</a:t>
            </a:r>
            <a:r>
              <a:rPr lang="en-GB" altLang="zh-CN" sz="2000" dirty="0" smtClean="0"/>
              <a:t>:    ( y- n- a)</a:t>
            </a:r>
            <a:endParaRPr lang="en-US" altLang="zh-CN" sz="140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smtClean="0">
                <a:solidFill>
                  <a:srgbClr val="FF0000"/>
                </a:solidFill>
              </a:rPr>
              <a:t>X</a:t>
            </a:r>
            <a:r>
              <a:rPr lang="en-US" altLang="zh-CN" kern="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836392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157102</TotalTime>
  <Words>4700</Words>
  <Application>Microsoft Office PowerPoint</Application>
  <PresentationFormat>宽屏</PresentationFormat>
  <Paragraphs>1350</Paragraphs>
  <Slides>55</Slides>
  <Notes>55</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55</vt:i4>
      </vt:variant>
    </vt:vector>
  </HeadingPairs>
  <TitlesOfParts>
    <vt:vector size="66"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June teleconference part 2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Motion?</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June teleconference part 2 2023</dc:title>
  <dc:description/>
  <cp:lastModifiedBy>Hanxiao (Tony, WT Lab)</cp:lastModifiedBy>
  <cp:revision>86</cp:revision>
  <cp:lastPrinted>2014-11-04T15:04:57Z</cp:lastPrinted>
  <dcterms:created xsi:type="dcterms:W3CDTF">2007-04-17T18:10:23Z</dcterms:created>
  <dcterms:modified xsi:type="dcterms:W3CDTF">2023-06-26T13:08:50Z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(3)ADmssUSpuzLMo/OwWsDCUaP5bwq2Y6rHDRORzEdInF7czJ2Xnm2DYgdq20dmVihL1fD/Oo/o
C7cuwFAMAXGnhmQbmuC86lvFKR5wGBkfhBVZ62DJeBXfyzJE7+zjS+gROcp4xPdGrj5aJ/BF
uF4HmK+XXuq7vorpnYwdklARYGPaR0K5o+r9MNy1byS+2t+v8QKYVhjSFrxm1U2q8I5Tg6Yk
dhhBudCEC0wUXzsgMK</vt:lpwstr>
  </property>
  <property fmtid="{D5CDD505-2E9C-101B-9397-08002B2CF9AE}" pid="27" name="_2015_ms_pID_7253431">
    <vt:lpwstr>GLXzKqkr6W/QNSfI2RDI2HafUVZAWoO/Vy64pib4gY0e2cofei35hE
92OOt4VCmRtUilsODrsDcvuSknhmG4hrA1yURBuoYjsvJacn1c1LzXOBLQVAvlQyCAldagL7
DTsDJZ1IU4PP81XFpDkkbl1Iqtx8Yur0a/gLDhRpszhBZpp5k+VxdqWLYzhUZ4uy6xAyxUdT
fU06Wp3eYTQd9j3uglDEaOSGFjhVGycJqoVs</vt:lpwstr>
  </property>
  <property fmtid="{D5CDD505-2E9C-101B-9397-08002B2CF9AE}" pid="28" name="_2015_ms_pID_7253432">
    <vt:lpwstr>Mzbiyv0h6nb1sSCCwYzoNvI=</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