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9" r:id="rId17"/>
    <p:sldId id="1110" r:id="rId18"/>
    <p:sldId id="1111" r:id="rId19"/>
    <p:sldId id="1112" r:id="rId20"/>
    <p:sldId id="1113" r:id="rId21"/>
    <p:sldId id="1136" r:id="rId22"/>
    <p:sldId id="933" r:id="rId23"/>
    <p:sldId id="1074" r:id="rId24"/>
    <p:sldId id="897" r:id="rId25"/>
    <p:sldId id="1105" r:id="rId26"/>
    <p:sldId id="1140" r:id="rId27"/>
    <p:sldId id="1106" r:id="rId28"/>
    <p:sldId id="1114" r:id="rId29"/>
    <p:sldId id="1137" r:id="rId30"/>
    <p:sldId id="1115" r:id="rId31"/>
    <p:sldId id="1116" r:id="rId32"/>
    <p:sldId id="1117" r:id="rId33"/>
    <p:sldId id="1118" r:id="rId34"/>
    <p:sldId id="1119" r:id="rId35"/>
    <p:sldId id="1120" r:id="rId36"/>
    <p:sldId id="1121" r:id="rId37"/>
    <p:sldId id="1122" r:id="rId38"/>
    <p:sldId id="1123" r:id="rId39"/>
    <p:sldId id="1124" r:id="rId40"/>
    <p:sldId id="1125" r:id="rId41"/>
    <p:sldId id="1126" r:id="rId42"/>
    <p:sldId id="1127" r:id="rId43"/>
    <p:sldId id="1128" r:id="rId44"/>
    <p:sldId id="1129" r:id="rId45"/>
    <p:sldId id="1130" r:id="rId46"/>
    <p:sldId id="1131" r:id="rId47"/>
    <p:sldId id="1132" r:id="rId48"/>
    <p:sldId id="1133" r:id="rId49"/>
    <p:sldId id="1134" r:id="rId50"/>
    <p:sldId id="1135" r:id="rId51"/>
    <p:sldId id="842" r:id="rId52"/>
    <p:sldId id="1024" r:id="rId53"/>
    <p:sldId id="1071" r:id="rId54"/>
    <p:sldId id="1138" r:id="rId55"/>
    <p:sldId id="1139" r:id="rId5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5" autoAdjust="0"/>
    <p:restoredTop sz="95970" autoAdjust="0"/>
  </p:normalViewPr>
  <p:slideViewPr>
    <p:cSldViewPr>
      <p:cViewPr varScale="1">
        <p:scale>
          <a:sx n="112" d="100"/>
          <a:sy n="112" d="100"/>
        </p:scale>
        <p:origin x="498"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404088672"/>
        <c:axId val="404090304"/>
      </c:barChart>
      <c:catAx>
        <c:axId val="40408867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04090304"/>
        <c:crosses val="autoZero"/>
        <c:auto val="1"/>
        <c:lblAlgn val="ctr"/>
        <c:lblOffset val="100"/>
        <c:noMultiLvlLbl val="0"/>
      </c:catAx>
      <c:valAx>
        <c:axId val="4040903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0408867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2761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644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8587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5247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6159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84930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4999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488117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0478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27706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4503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86754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56830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51045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01749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6522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73916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60219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7058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13140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66941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047348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035579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139663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27218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60865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06270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21268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80586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48649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611222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956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0949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r11</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3/11-23-0664-01-00bf-info-related-to-802-11bf-ad-hoc-meeting-in-lund-sweden-july-2023.pptx" TargetMode="External"/><Relationship Id="rId2" Type="http://schemas.openxmlformats.org/officeDocument/2006/relationships/notesSlide" Target="../notesSlides/notesSlide5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2023-06-26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422460078"/>
              </p:ext>
            </p:extLst>
          </p:nvPr>
        </p:nvGraphicFramePr>
        <p:xfrm>
          <a:off x="3429000" y="1752600"/>
          <a:ext cx="8305801" cy="243211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and Proposed Modifications to Annex 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23/0910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LB272-DMG-CIDs-Coordinated Monostatic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LB272_Comment_resolution_for_SBP_procedure_CID_1625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t>
                      </a:r>
                      <a:r>
                        <a:rPr lang="en-US" altLang="zh-CN" sz="1200" kern="1200" dirty="0" err="1" smtClean="0">
                          <a:solidFill>
                            <a:schemeClr val="tx1"/>
                          </a:solidFill>
                          <a:latin typeface="+mn-lt"/>
                          <a:ea typeface="+mn-ea"/>
                          <a:cs typeface="+mn-cs"/>
                        </a:rPr>
                        <a:t>Aboul-Magd</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Comment Resolution -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51125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576596217"/>
              </p:ext>
            </p:extLst>
          </p:nvPr>
        </p:nvGraphicFramePr>
        <p:xfrm>
          <a:off x="3429000" y="1752600"/>
          <a:ext cx="8305801" cy="199475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a:t>
                      </a:r>
                      <a:r>
                        <a:rPr lang="fr-FR" altLang="zh-CN" sz="1200" kern="1200" dirty="0" err="1" smtClean="0">
                          <a:solidFill>
                            <a:srgbClr val="00B050"/>
                          </a:solidFill>
                          <a:latin typeface="+mn-lt"/>
                          <a:ea typeface="+mn-ea"/>
                          <a:cs typeface="+mn-cs"/>
                        </a:rPr>
                        <a:t>comments</a:t>
                      </a:r>
                      <a:r>
                        <a:rPr lang="fr-FR" altLang="zh-CN" sz="1200" kern="1200" dirty="0" smtClean="0">
                          <a:solidFill>
                            <a:srgbClr val="00B050"/>
                          </a:solidFill>
                          <a:latin typeface="+mn-lt"/>
                          <a:ea typeface="+mn-ea"/>
                          <a:cs typeface="+mn-cs"/>
                        </a:rPr>
                        <a:t> DMG comment 2064 </a:t>
                      </a:r>
                      <a:r>
                        <a:rPr lang="fr-FR" altLang="zh-CN" sz="1200" kern="1200" dirty="0" err="1" smtClean="0">
                          <a:solidFill>
                            <a:srgbClr val="00B050"/>
                          </a:solidFill>
                          <a:latin typeface="+mn-lt"/>
                          <a:ea typeface="+mn-ea"/>
                          <a:cs typeface="+mn-cs"/>
                        </a:rPr>
                        <a:t>resolution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LB272-DMG-CIDs-Coordinated Monostatic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Osama </a:t>
                      </a:r>
                      <a:r>
                        <a:rPr lang="en-US" altLang="zh-CN" sz="1200" kern="1200" dirty="0" err="1" smtClean="0">
                          <a:solidFill>
                            <a:srgbClr val="00B050"/>
                          </a:solidFill>
                          <a:latin typeface="+mn-lt"/>
                          <a:ea typeface="+mn-ea"/>
                          <a:cs typeface="+mn-cs"/>
                        </a:rPr>
                        <a:t>Aboul-Magd</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Comment Resolution - Part 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reporting CID resolution part2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40206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620124450"/>
              </p:ext>
            </p:extLst>
          </p:nvPr>
        </p:nvGraphicFramePr>
        <p:xfrm>
          <a:off x="3429000" y="1752600"/>
          <a:ext cx="8305801" cy="177607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23/1000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CIDs on TF Sounding Phase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39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39536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143320925"/>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23/1007</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Dong Wei (NXP)</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rgbClr val="00B050"/>
                          </a:solidFill>
                          <a:latin typeface="+mn-lt"/>
                          <a:ea typeface="+mn-ea"/>
                          <a:cs typeface="+mn-cs"/>
                        </a:rPr>
                        <a:t>Draft D1.0 Bug Fix: CSI Matrix Dimensions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LB272-Misc-Comments-set-2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47422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r>
              <a:rPr lang="en-US" altLang="en-US" sz="1600" dirty="0">
                <a:solidFill>
                  <a:schemeClr val="tx2"/>
                </a:solidFill>
              </a:rPr>
              <a:t>Privacy discussion for 802.11bf</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1825215243"/>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23/0993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CRs for Clause 3 and 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Atsushi </a:t>
                      </a:r>
                      <a:r>
                        <a:rPr lang="en-US" altLang="zh-CN" sz="1200" kern="1200" dirty="0" err="1" smtClean="0">
                          <a:solidFill>
                            <a:srgbClr val="00B050"/>
                          </a:solidFill>
                          <a:latin typeface="+mn-lt"/>
                          <a:ea typeface="+mn-ea"/>
                          <a:cs typeface="+mn-cs"/>
                        </a:rPr>
                        <a:t>Shirakawa</a:t>
                      </a:r>
                      <a:r>
                        <a:rPr lang="en-US" altLang="zh-CN" sz="1200" kern="1200" dirty="0" smtClean="0">
                          <a:solidFill>
                            <a:srgbClr val="00B050"/>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Resolution for CID related to unassociated STA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 2217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23/1023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Aboul-Magd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 272 Comment Resolution -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077562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r>
              <a:rPr lang="en-US" altLang="en-US" sz="1600" dirty="0">
                <a:solidFill>
                  <a:schemeClr val="tx2"/>
                </a:solidFill>
              </a:rPr>
              <a:t>Privacy discussion for 802.11bf</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4285980185"/>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Aboul-Magd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 272 Comment Resolution -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MLME CID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LB272 NDPA Instance TTT Part 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to CID 1604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44437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5925530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smtClean="0">
                <a:solidFill>
                  <a:srgbClr val="FF0000"/>
                </a:solidFill>
              </a:rPr>
              <a:t>72.5806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945/1302,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32723470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0.205069124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0.5652842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0.770353</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 xmlns:a16="http://schemas.microsoft.com/office/drawing/2014/main"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bwMode="auto">
          <a:xfrm>
            <a:off x="1917834" y="2514600"/>
            <a:ext cx="8369166" cy="1524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3083654793"/>
              </p:ext>
            </p:extLst>
          </p:nvPr>
        </p:nvGraphicFramePr>
        <p:xfrm>
          <a:off x="1917834" y="685800"/>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90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0.205069124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0.5652842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0.7703533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7138079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08777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5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r>
              <a:rPr lang="en-US" altLang="zh-CN" dirty="0">
                <a:cs typeface="Times New Roman" panose="02020603050405020304" pitchFamily="18" charset="0"/>
              </a:rPr>
              <a:t>– CAC</a:t>
            </a:r>
          </a:p>
          <a:p>
            <a:pPr marL="685800" lvl="2" indent="-285750" algn="just">
              <a:spcBef>
                <a:spcPct val="0"/>
              </a:spcBef>
              <a:spcAft>
                <a:spcPts val="0"/>
              </a:spcAft>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a:t>
            </a:r>
            <a:r>
              <a:rPr lang="en-US" altLang="zh-CN" strike="sngStrike" dirty="0">
                <a:solidFill>
                  <a:schemeClr val="bg1">
                    <a:lumMod val="50000"/>
                  </a:schemeClr>
                </a:solidFill>
                <a:cs typeface="Times New Roman" panose="02020603050405020304" pitchFamily="18" charset="0"/>
              </a:rPr>
              <a:t>	8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12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a:t>
            </a:r>
            <a:r>
              <a:rPr lang="en-US" altLang="zh-CN"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t>During </a:t>
            </a:r>
            <a:r>
              <a:rPr lang="en-US" altLang="zh-CN" sz="2000" dirty="0"/>
              <a:t>the WFA June 2023 F2F meeting @ Mexico city, </a:t>
            </a:r>
            <a:r>
              <a:rPr lang="en-US" altLang="zh-CN" sz="2000" dirty="0">
                <a:solidFill>
                  <a:srgbClr val="0000FF"/>
                </a:solidFill>
              </a:rPr>
              <a:t>privacy</a:t>
            </a:r>
            <a:r>
              <a:rPr lang="en-US" altLang="zh-CN" sz="2000" dirty="0"/>
              <a:t> issue is the major issue mentioned for WLAN sensing (802.11bf), by different people, in different </a:t>
            </a:r>
            <a:r>
              <a:rPr lang="en-US" altLang="zh-CN" sz="2000" dirty="0" smtClean="0"/>
              <a:t>ways:</a:t>
            </a:r>
            <a:endParaRPr lang="en-US" altLang="zh-CN" sz="2000" dirty="0"/>
          </a:p>
          <a:p>
            <a:pPr lvl="1" algn="just"/>
            <a:r>
              <a:rPr lang="en-US" altLang="zh-CN" sz="1800" dirty="0" smtClean="0"/>
              <a:t>Presentation </a:t>
            </a:r>
            <a:r>
              <a:rPr lang="en-US" altLang="zh-CN" sz="1800" dirty="0"/>
              <a:t>(slide 13) </a:t>
            </a:r>
            <a:r>
              <a:rPr lang="en-US" altLang="zh-CN" sz="1800" dirty="0" smtClean="0"/>
              <a:t>mentioned</a:t>
            </a:r>
            <a:endParaRPr lang="en-US" altLang="zh-CN" sz="1800" dirty="0"/>
          </a:p>
          <a:p>
            <a:pPr lvl="1" algn="just"/>
            <a:r>
              <a:rPr lang="en-US" altLang="zh-CN" sz="1800" dirty="0" smtClean="0"/>
              <a:t>Some </a:t>
            </a:r>
            <a:r>
              <a:rPr lang="en-US" altLang="zh-CN" sz="1800" dirty="0"/>
              <a:t>members think CSI feedback to AP may cause privacy issue</a:t>
            </a:r>
          </a:p>
          <a:p>
            <a:pPr lvl="1" algn="just"/>
            <a:r>
              <a:rPr lang="en-US" altLang="zh-CN" sz="1800" dirty="0" smtClean="0"/>
              <a:t>During </a:t>
            </a:r>
            <a:r>
              <a:rPr lang="en-US" altLang="zh-CN" sz="1800" dirty="0"/>
              <a:t>the panel discussion (3 leaders from ISP), they mentioned privacy issue is the concern from customers, e.g., afraid other people outside may use Wi-Fi sensing to sense their activities in the room.</a:t>
            </a:r>
          </a:p>
          <a:p>
            <a:pPr lvl="1" algn="just"/>
            <a:r>
              <a:rPr lang="en-US" altLang="zh-CN" sz="1800" dirty="0" smtClean="0"/>
              <a:t>WG </a:t>
            </a:r>
            <a:r>
              <a:rPr lang="en-US" altLang="zh-CN" sz="1800" dirty="0"/>
              <a:t>chair </a:t>
            </a:r>
            <a:r>
              <a:rPr lang="en-US" altLang="zh-CN" sz="1800" dirty="0" smtClean="0"/>
              <a:t>also suggested that </a:t>
            </a:r>
            <a:r>
              <a:rPr lang="en-US" altLang="zh-CN" sz="1800" dirty="0" err="1" smtClean="0"/>
              <a:t>TGbf</a:t>
            </a:r>
            <a:r>
              <a:rPr lang="en-US" altLang="zh-CN" sz="1800" dirty="0" smtClean="0"/>
              <a:t> </a:t>
            </a:r>
            <a:r>
              <a:rPr lang="en-US" altLang="zh-CN" sz="1800" dirty="0"/>
              <a:t>should consider about </a:t>
            </a:r>
            <a:r>
              <a:rPr lang="en-US" altLang="zh-CN" sz="1800" dirty="0" smtClean="0"/>
              <a:t>this</a:t>
            </a:r>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safe </a:t>
            </a:r>
            <a:r>
              <a:rPr lang="en-US" altLang="zh-CN" sz="1800" dirty="0" smtClean="0"/>
              <a:t>(e.g., prepare </a:t>
            </a:r>
            <a:r>
              <a:rPr lang="en-US" altLang="zh-CN" sz="1800" dirty="0"/>
              <a:t>material that can be used to explain this</a:t>
            </a:r>
            <a:r>
              <a:rPr lang="en-US" altLang="zh-CN" sz="1800" dirty="0" smtClean="0"/>
              <a:t>)</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12999580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614943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 </a:t>
            </a:r>
            <a:r>
              <a:rPr lang="en-US" altLang="zh-CN" sz="1800" b="1" kern="0" dirty="0"/>
              <a:t>	</a:t>
            </a:r>
            <a:r>
              <a:rPr lang="en-US" altLang="zh-CN" sz="1800" b="1" dirty="0" smtClean="0"/>
              <a:t>	</a:t>
            </a:r>
            <a:r>
              <a:rPr lang="en-US" altLang="zh-CN" sz="1800" b="1" kern="0" dirty="0" smtClean="0"/>
              <a:t>Second: </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406482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8013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79349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890420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53973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35342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637672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41659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350928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593322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7345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 </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01357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7965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143437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79410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8259449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3471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92089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298167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457200" y="5334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IEEE 802.11 </a:t>
            </a:r>
            <a:r>
              <a:rPr lang="en-US" altLang="zh-CN" sz="2800" dirty="0" err="1"/>
              <a:t>TGbf</a:t>
            </a:r>
            <a:r>
              <a:rPr lang="en-US" altLang="zh-CN" sz="2800" dirty="0"/>
              <a:t> </a:t>
            </a:r>
            <a:r>
              <a:rPr lang="en-US" altLang="zh-CN" sz="2800" dirty="0" err="1"/>
              <a:t>AdHoc</a:t>
            </a:r>
            <a:r>
              <a:rPr lang="en-US" altLang="zh-CN" sz="2800" dirty="0"/>
              <a:t> </a:t>
            </a:r>
            <a:r>
              <a:rPr lang="en-US" altLang="zh-CN" sz="2800" b="0" dirty="0" smtClean="0"/>
              <a:t>July 6-8 </a:t>
            </a:r>
            <a:r>
              <a:rPr lang="en-US" altLang="zh-CN" sz="2800" b="0" dirty="0"/>
              <a:t>2023 - </a:t>
            </a:r>
            <a:r>
              <a:rPr lang="en-US" altLang="zh-CN" sz="2800" b="0" dirty="0"/>
              <a:t>Ericsson Office, Lund, Sweden</a:t>
            </a:r>
            <a:endParaRPr lang="en-US" altLang="en-US" sz="2800" dirty="0">
              <a:solidFill>
                <a:schemeClr val="tx2"/>
              </a:solidFill>
            </a:endParaRPr>
          </a:p>
        </p:txBody>
      </p:sp>
      <p:sp>
        <p:nvSpPr>
          <p:cNvPr id="9" name="Rectangle 3"/>
          <p:cNvSpPr txBox="1">
            <a:spLocks noChangeArrowheads="1"/>
          </p:cNvSpPr>
          <p:nvPr/>
        </p:nvSpPr>
        <p:spPr bwMode="auto">
          <a:xfrm>
            <a:off x="457200" y="1069759"/>
            <a:ext cx="6498561"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a:t>Date</a:t>
            </a:r>
            <a:r>
              <a:rPr lang="en-US" altLang="zh-CN" sz="1800" dirty="0"/>
              <a:t>: 3 days (Thursday- Saturday -- July 6, 7, 8)</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400" dirty="0" smtClean="0">
                <a:solidFill>
                  <a:srgbClr val="000000"/>
                </a:solidFill>
              </a:rPr>
              <a:t>Time</a:t>
            </a:r>
            <a:r>
              <a:rPr lang="en-US" altLang="zh-CN" sz="1400" dirty="0">
                <a:solidFill>
                  <a:srgbClr val="000000"/>
                </a:solidFill>
              </a:rPr>
              <a:t>: 8am to 6pm</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Location</a:t>
            </a:r>
            <a:r>
              <a:rPr lang="en-US" altLang="zh-CN" sz="1800" dirty="0" smtClean="0"/>
              <a:t>: </a:t>
            </a:r>
            <a:r>
              <a:rPr lang="en-US" altLang="zh-CN" sz="1600" dirty="0" smtClean="0"/>
              <a:t>Ericsson Office: </a:t>
            </a:r>
            <a:r>
              <a:rPr lang="sv-SE" altLang="zh-CN" sz="1600" dirty="0" smtClean="0"/>
              <a:t>Mobilvägen </a:t>
            </a:r>
            <a:r>
              <a:rPr lang="sv-SE" altLang="zh-CN" sz="1600" dirty="0"/>
              <a:t>12, 223 62 Lund, </a:t>
            </a:r>
            <a:r>
              <a:rPr lang="en-US" altLang="zh-CN" sz="1600" dirty="0" smtClean="0"/>
              <a:t>Sweden</a:t>
            </a:r>
            <a:endParaRPr lang="en-US" altLang="zh-CN" sz="1400" strike="sngStrike" dirty="0" smtClean="0">
              <a:solidFill>
                <a:schemeClr val="bg1">
                  <a:lumMod val="50000"/>
                </a:schemeClr>
              </a:solidFill>
            </a:endParaRPr>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Traffic: Flying in to Copenhagen airport, then 40 minutes by train to </a:t>
            </a:r>
            <a:r>
              <a:rPr lang="en-US" altLang="zh-CN" sz="1400" dirty="0" smtClean="0"/>
              <a:t>Lund (eaves every 20 minutes, 15 USD one-way)</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Telefonplan</a:t>
            </a:r>
            <a:r>
              <a:rPr lang="en-US" altLang="zh-CN" sz="1100" dirty="0" smtClean="0"/>
              <a:t> is the stop when going to Ericsson or to Motel 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Ideontorget</a:t>
            </a:r>
            <a:r>
              <a:rPr lang="en-US" altLang="zh-CN" sz="1100" dirty="0" smtClean="0"/>
              <a:t> </a:t>
            </a:r>
            <a:r>
              <a:rPr lang="en-US" altLang="zh-CN" sz="1100" dirty="0"/>
              <a:t>is the stop for Elite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is the stop for Grand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a:t>
            </a:r>
            <a:r>
              <a:rPr lang="en-US" altLang="zh-CN" sz="1100" dirty="0" err="1"/>
              <a:t>Telefonplan</a:t>
            </a:r>
            <a:r>
              <a:rPr lang="en-US" altLang="zh-CN" sz="1100" dirty="0"/>
              <a:t> takes 7 minutes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Meeting </a:t>
            </a:r>
            <a:r>
              <a:rPr lang="en-US" altLang="zh-CN" sz="1800" b="1" dirty="0" smtClean="0"/>
              <a:t>room</a:t>
            </a:r>
            <a:r>
              <a:rPr lang="en-US" altLang="zh-CN" sz="1800" dirty="0" smtClean="0"/>
              <a:t>: </a:t>
            </a:r>
            <a:r>
              <a:rPr lang="en-US" altLang="zh-CN" sz="1600" dirty="0" smtClean="0">
                <a:solidFill>
                  <a:srgbClr val="0000FF"/>
                </a:solidFill>
              </a:rPr>
              <a:t>Meeting </a:t>
            </a:r>
            <a:r>
              <a:rPr lang="en-US" altLang="zh-CN" sz="1600" dirty="0">
                <a:solidFill>
                  <a:srgbClr val="0000FF"/>
                </a:solidFill>
              </a:rPr>
              <a:t>room </a:t>
            </a:r>
            <a:r>
              <a:rPr lang="en-US" altLang="zh-CN" sz="1600" dirty="0" smtClean="0">
                <a:solidFill>
                  <a:srgbClr val="0000FF"/>
                </a:solidFill>
              </a:rPr>
              <a:t>Number/</a:t>
            </a:r>
            <a:r>
              <a:rPr lang="en-US" altLang="zh-CN" sz="1600" dirty="0" err="1" smtClean="0">
                <a:solidFill>
                  <a:srgbClr val="0000FF"/>
                </a:solidFill>
              </a:rPr>
              <a:t>locaiton</a:t>
            </a:r>
            <a:r>
              <a:rPr lang="en-US" altLang="zh-CN" sz="1600" dirty="0" smtClean="0">
                <a:solidFill>
                  <a:srgbClr val="0000FF"/>
                </a:solidFill>
              </a:rPr>
              <a:t>, </a:t>
            </a:r>
            <a:r>
              <a:rPr lang="en-US" altLang="zh-CN" sz="1400" dirty="0" smtClean="0"/>
              <a:t>18 </a:t>
            </a:r>
            <a:r>
              <a:rPr lang="en-US" altLang="zh-CN" sz="1400" dirty="0"/>
              <a:t>seats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Cost</a:t>
            </a:r>
            <a:r>
              <a:rPr lang="en-US" altLang="zh-CN" sz="1800" dirty="0" smtClean="0"/>
              <a:t>: </a:t>
            </a:r>
            <a:r>
              <a:rPr lang="en-US" altLang="zh-CN" sz="1800" dirty="0" smtClean="0"/>
              <a:t>Meeting room, </a:t>
            </a:r>
            <a:r>
              <a:rPr lang="en-US" altLang="zh-CN" sz="1600" dirty="0" smtClean="0"/>
              <a:t>lunch </a:t>
            </a:r>
            <a:r>
              <a:rPr lang="en-US" altLang="zh-CN" sz="1600" dirty="0"/>
              <a:t>and </a:t>
            </a:r>
            <a:r>
              <a:rPr lang="en-US" altLang="zh-CN" sz="1600" dirty="0" smtClean="0"/>
              <a:t>coffee, </a:t>
            </a:r>
            <a:r>
              <a:rPr lang="en-US" altLang="zh-CN" sz="1600" dirty="0"/>
              <a:t>Ericsson </a:t>
            </a:r>
            <a:r>
              <a:rPr lang="en-US" altLang="zh-CN" sz="1600" dirty="0"/>
              <a:t>(Leif</a:t>
            </a:r>
            <a:r>
              <a:rPr lang="en-US" altLang="zh-CN" sz="1600" dirty="0" smtClean="0"/>
              <a:t>) will </a:t>
            </a:r>
            <a:r>
              <a:rPr lang="en-US" altLang="zh-CN" sz="1600" dirty="0" smtClean="0"/>
              <a:t>cover</a:t>
            </a:r>
            <a:endParaRPr lang="en-US" altLang="zh-CN" sz="1600" dirty="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Saturday </a:t>
            </a:r>
            <a:r>
              <a:rPr lang="en-US" altLang="zh-CN" sz="1400" dirty="0" smtClean="0"/>
              <a:t>TBD (</a:t>
            </a:r>
            <a:r>
              <a:rPr lang="en-US" altLang="zh-CN" sz="1400" dirty="0"/>
              <a:t>cold </a:t>
            </a:r>
            <a:r>
              <a:rPr lang="en-US" altLang="zh-CN" sz="1400" dirty="0" smtClean="0"/>
              <a:t>lunch?)</a:t>
            </a: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More </a:t>
            </a:r>
            <a:r>
              <a:rPr lang="en-US" altLang="zh-CN" sz="1800" b="1" dirty="0"/>
              <a:t>details: </a:t>
            </a:r>
            <a:endParaRPr lang="en-US" altLang="zh-CN" sz="1800" b="1" dirty="0" smtClean="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hlinkClick r:id="rId3"/>
              </a:rPr>
              <a:t>https</a:t>
            </a:r>
            <a:r>
              <a:rPr lang="en-US" altLang="zh-CN" sz="1400" dirty="0">
                <a:hlinkClick r:id="rId3"/>
              </a:rPr>
              <a:t>://</a:t>
            </a:r>
            <a:r>
              <a:rPr lang="en-US" altLang="zh-CN" sz="1400" dirty="0" smtClean="0">
                <a:hlinkClick r:id="rId3"/>
              </a:rPr>
              <a:t>mentor.ieee.org/802.11/dcn/23/11-23-0664-01-00bf-info-related-to-802-11bf-ad-hoc-meeting-in-lund-sweden-july-2023.pptx</a:t>
            </a:r>
            <a:endParaRPr lang="en-US" altLang="zh-CN" sz="1400" dirty="0" smtClean="0"/>
          </a:p>
          <a:p>
            <a:pPr marL="685800" lvl="2" indent="-285750" algn="just">
              <a:spcBef>
                <a:spcPct val="0"/>
              </a:spcBef>
              <a:spcAft>
                <a:spcPts val="600"/>
              </a:spcAft>
              <a:buClr>
                <a:srgbClr val="000000"/>
              </a:buClr>
              <a:buFont typeface="微软雅黑" panose="020B0503020204020204" pitchFamily="34" charset="-122"/>
              <a:buChar char="–"/>
              <a:defRPr/>
            </a:pP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600" b="1" dirty="0" smtClean="0"/>
              <a:t>Note</a:t>
            </a:r>
            <a:r>
              <a:rPr lang="en-US" altLang="zh-CN" sz="1600" dirty="0" smtClean="0"/>
              <a:t>:</a:t>
            </a:r>
            <a:endParaRPr lang="en-US" altLang="zh-CN" sz="1600"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Mix-mode meeting</a:t>
            </a:r>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If decided to add an Ad-hoc </a:t>
            </a:r>
            <a:r>
              <a:rPr lang="en-US" altLang="zh-CN" dirty="0"/>
              <a:t>meeting, you will need location, date, time and </a:t>
            </a:r>
            <a:r>
              <a:rPr lang="en-US" altLang="zh-CN" dirty="0">
                <a:solidFill>
                  <a:srgbClr val="0000FF"/>
                </a:solidFill>
              </a:rPr>
              <a:t>run a motion in the </a:t>
            </a:r>
            <a:r>
              <a:rPr lang="en-US" altLang="zh-CN" dirty="0" smtClean="0">
                <a:solidFill>
                  <a:srgbClr val="0000FF"/>
                </a:solidFill>
              </a:rPr>
              <a:t>May meeting</a:t>
            </a:r>
            <a:r>
              <a:rPr lang="en-US" altLang="zh-CN" dirty="0"/>
              <a:t>. </a:t>
            </a:r>
            <a:r>
              <a:rPr lang="en-US" altLang="zh-CN" dirty="0" smtClean="0"/>
              <a:t>(Reference: </a:t>
            </a:r>
            <a:r>
              <a:rPr lang="en-US" altLang="zh-CN" dirty="0" err="1" smtClean="0"/>
              <a:t>TGme</a:t>
            </a:r>
            <a:r>
              <a:rPr lang="en-US" altLang="zh-CN" dirty="0" smtClean="0"/>
              <a:t> 11-22/1627</a:t>
            </a:r>
            <a:r>
              <a:rPr lang="en-US" altLang="zh-CN" dirty="0"/>
              <a:t>, slide </a:t>
            </a:r>
            <a:r>
              <a:rPr lang="en-US" altLang="zh-CN" dirty="0" smtClean="0"/>
              <a:t>7).</a:t>
            </a:r>
            <a:endParaRPr lang="en-US" altLang="zh-CN"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a:t>Also, the meeting needs to be </a:t>
            </a:r>
            <a:r>
              <a:rPr lang="en-US" altLang="zh-CN" dirty="0">
                <a:solidFill>
                  <a:srgbClr val="0000FF"/>
                </a:solidFill>
              </a:rPr>
              <a:t>announced 30 days in advance </a:t>
            </a:r>
            <a:r>
              <a:rPr lang="en-US" altLang="zh-CN" dirty="0"/>
              <a:t>on the 802.11 reflector</a:t>
            </a:r>
            <a:r>
              <a:rPr lang="en-US" altLang="zh-CN" dirty="0" smtClean="0"/>
              <a:t>.</a:t>
            </a:r>
            <a:endParaRPr lang="en-US" altLang="zh-CN" sz="1400" dirty="0"/>
          </a:p>
        </p:txBody>
      </p:sp>
      <p:grpSp>
        <p:nvGrpSpPr>
          <p:cNvPr id="2" name="组合 1"/>
          <p:cNvGrpSpPr/>
          <p:nvPr/>
        </p:nvGrpSpPr>
        <p:grpSpPr>
          <a:xfrm>
            <a:off x="7543800" y="1828800"/>
            <a:ext cx="3761214" cy="3124200"/>
            <a:chOff x="5283364" y="1495723"/>
            <a:chExt cx="5251025" cy="4504877"/>
          </a:xfrm>
        </p:grpSpPr>
        <p:pic>
          <p:nvPicPr>
            <p:cNvPr id="14" name="Picture 6">
              <a:extLst>
                <a:ext uri="{FF2B5EF4-FFF2-40B4-BE49-F238E27FC236}">
                  <a16:creationId xmlns="" xmlns:a16="http://schemas.microsoft.com/office/drawing/2014/main" id="{87CFA9C5-B130-5039-7CCF-99F2476257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3364" y="2040160"/>
              <a:ext cx="5013215" cy="396044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8">
              <a:extLst>
                <a:ext uri="{FF2B5EF4-FFF2-40B4-BE49-F238E27FC236}">
                  <a16:creationId xmlns="" xmlns:a16="http://schemas.microsoft.com/office/drawing/2014/main" id="{CD6373EC-3068-CABE-094C-B95BECCDFD84}"/>
                </a:ext>
              </a:extLst>
            </p:cNvPr>
            <p:cNvSpPr txBox="1"/>
            <p:nvPr/>
          </p:nvSpPr>
          <p:spPr>
            <a:xfrm>
              <a:off x="8602824" y="1495723"/>
              <a:ext cx="1246985"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Ericsson</a:t>
              </a:r>
            </a:p>
          </p:txBody>
        </p:sp>
        <p:cxnSp>
          <p:nvCxnSpPr>
            <p:cNvPr id="16" name="Straight Arrow Connector 9">
              <a:extLst>
                <a:ext uri="{FF2B5EF4-FFF2-40B4-BE49-F238E27FC236}">
                  <a16:creationId xmlns="" xmlns:a16="http://schemas.microsoft.com/office/drawing/2014/main" id="{637AE435-A07E-E8CD-4ABB-38D2B1D61F8A}"/>
                </a:ext>
              </a:extLst>
            </p:cNvPr>
            <p:cNvCxnSpPr>
              <a:cxnSpLocks/>
            </p:cNvCxnSpPr>
            <p:nvPr/>
          </p:nvCxnSpPr>
          <p:spPr bwMode="auto">
            <a:xfrm flipH="1">
              <a:off x="8746549" y="2033578"/>
              <a:ext cx="298921" cy="1986803"/>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17" name="TextBox 10">
              <a:extLst>
                <a:ext uri="{FF2B5EF4-FFF2-40B4-BE49-F238E27FC236}">
                  <a16:creationId xmlns="" xmlns:a16="http://schemas.microsoft.com/office/drawing/2014/main" id="{63507B07-7C20-9F63-0172-8BAC37521A75}"/>
                </a:ext>
              </a:extLst>
            </p:cNvPr>
            <p:cNvSpPr txBox="1"/>
            <p:nvPr/>
          </p:nvSpPr>
          <p:spPr>
            <a:xfrm>
              <a:off x="6395395" y="1495723"/>
              <a:ext cx="1511064"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Elite Hotel</a:t>
              </a:r>
            </a:p>
          </p:txBody>
        </p:sp>
        <p:cxnSp>
          <p:nvCxnSpPr>
            <p:cNvPr id="18" name="Straight Arrow Connector 11">
              <a:extLst>
                <a:ext uri="{FF2B5EF4-FFF2-40B4-BE49-F238E27FC236}">
                  <a16:creationId xmlns="" xmlns:a16="http://schemas.microsoft.com/office/drawing/2014/main" id="{C32E555F-EF28-F46B-9DE4-9F037EC19A96}"/>
                </a:ext>
              </a:extLst>
            </p:cNvPr>
            <p:cNvCxnSpPr>
              <a:cxnSpLocks/>
            </p:cNvCxnSpPr>
            <p:nvPr/>
          </p:nvCxnSpPr>
          <p:spPr bwMode="auto">
            <a:xfrm>
              <a:off x="7609038" y="1885242"/>
              <a:ext cx="823370" cy="2027126"/>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cxnSp>
          <p:nvCxnSpPr>
            <p:cNvPr id="19" name="Straight Arrow Connector 12">
              <a:extLst>
                <a:ext uri="{FF2B5EF4-FFF2-40B4-BE49-F238E27FC236}">
                  <a16:creationId xmlns="" xmlns:a16="http://schemas.microsoft.com/office/drawing/2014/main" id="{020B8088-3A0C-0260-F804-7916B26EB739}"/>
                </a:ext>
              </a:extLst>
            </p:cNvPr>
            <p:cNvCxnSpPr>
              <a:cxnSpLocks/>
            </p:cNvCxnSpPr>
            <p:nvPr/>
          </p:nvCxnSpPr>
          <p:spPr bwMode="auto">
            <a:xfrm flipH="1">
              <a:off x="8837213" y="2899853"/>
              <a:ext cx="1697176" cy="1072670"/>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20" name="TextBox 13">
              <a:extLst>
                <a:ext uri="{FF2B5EF4-FFF2-40B4-BE49-F238E27FC236}">
                  <a16:creationId xmlns="" xmlns:a16="http://schemas.microsoft.com/office/drawing/2014/main" id="{4AF6136B-DF8D-A0D6-FAC7-ADC1BC54165D}"/>
                </a:ext>
              </a:extLst>
            </p:cNvPr>
            <p:cNvSpPr txBox="1"/>
            <p:nvPr/>
          </p:nvSpPr>
          <p:spPr>
            <a:xfrm>
              <a:off x="9330849" y="2452327"/>
              <a:ext cx="1191038"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Motel L</a:t>
              </a:r>
            </a:p>
          </p:txBody>
        </p:sp>
      </p:gr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888498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83639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157101</TotalTime>
  <Words>4691</Words>
  <Application>Microsoft Office PowerPoint</Application>
  <PresentationFormat>宽屏</PresentationFormat>
  <Paragraphs>1346</Paragraphs>
  <Slides>55</Slides>
  <Notes>55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55</vt:i4>
      </vt:variant>
    </vt:vector>
  </HeadingPairs>
  <TitlesOfParts>
    <vt:vector size="6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June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June teleconference part 2 2023</dc:title>
  <dc:description/>
  <cp:lastModifiedBy>Hanxiao (Tony, WT Lab)</cp:lastModifiedBy>
  <cp:revision>85</cp:revision>
  <cp:lastPrinted>2014-11-04T15:04:57Z</cp:lastPrinted>
  <dcterms:created xsi:type="dcterms:W3CDTF">2007-04-17T18:10:23Z</dcterms:created>
  <dcterms:modified xsi:type="dcterms:W3CDTF">2023-06-26T09:19:24Z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(3)ADmssUSpuzLMo/OwWsDCUaP5bwq2Y6rHDRORzEdInF7czJ2Xnm2DYgdq20dmVihL1fD/Oo/o
C7cuwFAMAXGnhmQbmuC86lvFKR5wGBkfhBVZ62DJeBXfyzJE7+zjS+gROcp4xPdGrj5aJ/BF
uF4HmK+XXuq7vorpnYwdklARYGPaR0K5o+r9MNy1byS+2t+v8QKYVhjSFrxm1U2q8I5Tg6Yk
dhhBudCEC0wUXzsgMK</vt:lpwstr>
  </property>
  <property fmtid="{D5CDD505-2E9C-101B-9397-08002B2CF9AE}" pid="27" name="_2015_ms_pID_7253431">
    <vt:lpwstr>GLXzKqkr6W/QNSfI2RDI2HafUVZAWoO/Vy64pib4gY0e2cofei35hE
92OOt4VCmRtUilsODrsDcvuSknhmG4hrA1yURBuoYjsvJacn1c1LzXOBLQVAvlQyCAldagL7
DTsDJZ1IU4PP81XFpDkkbl1Iqtx8Yur0a/gLDhRpszhBZpp5k+VxdqWLYzhUZ4uy6xAyxUdT
fU06Wp3eYTQd9j3uglDEaOSGFjhVGycJqoVs</vt:lpwstr>
  </property>
  <property fmtid="{D5CDD505-2E9C-101B-9397-08002B2CF9AE}" pid="28" name="_2015_ms_pID_7253432">
    <vt:lpwstr>Mzbiyv0h6nb1sSCCwYzoNvI=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