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1136" r:id="rId22"/>
    <p:sldId id="933" r:id="rId23"/>
    <p:sldId id="1074" r:id="rId24"/>
    <p:sldId id="897" r:id="rId25"/>
    <p:sldId id="1105" r:id="rId26"/>
    <p:sldId id="1140" r:id="rId27"/>
    <p:sldId id="1106" r:id="rId28"/>
    <p:sldId id="1114" r:id="rId29"/>
    <p:sldId id="1137" r:id="rId30"/>
    <p:sldId id="1115" r:id="rId31"/>
    <p:sldId id="1116" r:id="rId32"/>
    <p:sldId id="1117" r:id="rId33"/>
    <p:sldId id="1118" r:id="rId34"/>
    <p:sldId id="1119" r:id="rId35"/>
    <p:sldId id="1120" r:id="rId36"/>
    <p:sldId id="1121" r:id="rId37"/>
    <p:sldId id="1122" r:id="rId38"/>
    <p:sldId id="1123" r:id="rId39"/>
    <p:sldId id="1124" r:id="rId40"/>
    <p:sldId id="1125" r:id="rId41"/>
    <p:sldId id="1126" r:id="rId42"/>
    <p:sldId id="1127" r:id="rId43"/>
    <p:sldId id="1128" r:id="rId44"/>
    <p:sldId id="1129" r:id="rId45"/>
    <p:sldId id="1130" r:id="rId46"/>
    <p:sldId id="1131" r:id="rId47"/>
    <p:sldId id="1132" r:id="rId48"/>
    <p:sldId id="1133" r:id="rId49"/>
    <p:sldId id="1134" r:id="rId50"/>
    <p:sldId id="1135" r:id="rId51"/>
    <p:sldId id="842" r:id="rId52"/>
    <p:sldId id="1024" r:id="rId53"/>
    <p:sldId id="1071" r:id="rId54"/>
    <p:sldId id="1138" r:id="rId55"/>
    <p:sldId id="1139"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95970" autoAdjust="0"/>
  </p:normalViewPr>
  <p:slideViewPr>
    <p:cSldViewPr>
      <p:cViewPr varScale="1">
        <p:scale>
          <a:sx n="112" d="100"/>
          <a:sy n="112" d="100"/>
        </p:scale>
        <p:origin x="498"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04088672"/>
        <c:axId val="404090304"/>
      </c:barChart>
      <c:catAx>
        <c:axId val="404088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04090304"/>
        <c:crosses val="autoZero"/>
        <c:auto val="1"/>
        <c:lblAlgn val="ctr"/>
        <c:lblOffset val="100"/>
        <c:noMultiLvlLbl val="0"/>
      </c:catAx>
      <c:valAx>
        <c:axId val="4040903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0408867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499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77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2023-06-26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82521524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Clause 3 and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Resolution for CID related to unassociated STA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2217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8598018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to CID 1604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2553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2723470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1917834" y="2514600"/>
            <a:ext cx="8369166" cy="1524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083654793"/>
              </p:ext>
            </p:extLst>
          </p:nvPr>
        </p:nvGraphicFramePr>
        <p:xfrm>
          <a:off x="1917834" y="685800"/>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t>During </a:t>
            </a:r>
            <a:r>
              <a:rPr lang="en-US" altLang="zh-CN" sz="2000" dirty="0"/>
              <a:t>the WFA June 2023 F2F meeting @ Mexico city, </a:t>
            </a:r>
            <a:r>
              <a:rPr lang="en-US" altLang="zh-CN" sz="2000" dirty="0">
                <a:solidFill>
                  <a:srgbClr val="0000FF"/>
                </a:solidFill>
              </a:rPr>
              <a:t>privacy</a:t>
            </a:r>
            <a:r>
              <a:rPr lang="en-US" altLang="zh-CN" sz="2000" dirty="0"/>
              <a:t> issue is the major issue mentioned for WLAN sensing (802.11bf), by different people, in different </a:t>
            </a:r>
            <a:r>
              <a:rPr lang="en-US" altLang="zh-CN" sz="2000" dirty="0" smtClean="0"/>
              <a:t>ways:</a:t>
            </a:r>
            <a:endParaRPr lang="en-US" altLang="zh-CN" sz="2000" dirty="0"/>
          </a:p>
          <a:p>
            <a:pPr lvl="1" algn="just"/>
            <a:r>
              <a:rPr lang="en-US" altLang="zh-CN" sz="1800" dirty="0" smtClean="0"/>
              <a:t>Presentation </a:t>
            </a:r>
            <a:r>
              <a:rPr lang="en-US" altLang="zh-CN" sz="1800" dirty="0"/>
              <a:t>(slide 13) </a:t>
            </a:r>
            <a:r>
              <a:rPr lang="en-US" altLang="zh-CN" sz="1800" dirty="0" smtClean="0"/>
              <a:t>mentioned</a:t>
            </a:r>
            <a:endParaRPr lang="en-US" altLang="zh-CN" sz="1800" dirty="0"/>
          </a:p>
          <a:p>
            <a:pPr lvl="1" algn="just"/>
            <a:r>
              <a:rPr lang="en-US" altLang="zh-CN" sz="1800" dirty="0" smtClean="0"/>
              <a:t>Some </a:t>
            </a:r>
            <a:r>
              <a:rPr lang="en-US" altLang="zh-CN" sz="1800" dirty="0"/>
              <a:t>members think CSI feedback to AP may cause privacy issue</a:t>
            </a:r>
          </a:p>
          <a:p>
            <a:pPr lvl="1" algn="just"/>
            <a:r>
              <a:rPr lang="en-US" altLang="zh-CN" sz="1800" dirty="0" smtClean="0"/>
              <a:t>During </a:t>
            </a:r>
            <a:r>
              <a:rPr lang="en-US" altLang="zh-CN" sz="1800" dirty="0"/>
              <a:t>the panel discussion (3 leaders from ISP), they mentioned privacy issue is the concern from customers, e.g., afraid other people outside may use Wi-Fi sensing to sense their activities in the room.</a:t>
            </a:r>
          </a:p>
          <a:p>
            <a:pPr lvl="1" algn="just"/>
            <a:r>
              <a:rPr lang="en-US" altLang="zh-CN" sz="1800" dirty="0" smtClean="0"/>
              <a:t>WG </a:t>
            </a:r>
            <a:r>
              <a:rPr lang="en-US" altLang="zh-CN" sz="1800" dirty="0"/>
              <a:t>chair </a:t>
            </a:r>
            <a:r>
              <a:rPr lang="en-US" altLang="zh-CN" sz="1800" dirty="0" smtClean="0"/>
              <a:t>also suggested that </a:t>
            </a:r>
            <a:r>
              <a:rPr lang="en-US" altLang="zh-CN" sz="1800" dirty="0" err="1" smtClean="0"/>
              <a:t>TGbf</a:t>
            </a:r>
            <a:r>
              <a:rPr lang="en-US" altLang="zh-CN" sz="1800" dirty="0" smtClean="0"/>
              <a:t> </a:t>
            </a:r>
            <a:r>
              <a:rPr lang="en-US" altLang="zh-CN" sz="1800" dirty="0"/>
              <a:t>should consider about </a:t>
            </a:r>
            <a:r>
              <a:rPr lang="en-US" altLang="zh-CN" sz="1800" dirty="0" smtClean="0"/>
              <a:t>this</a:t>
            </a:r>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1299958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a:t>
            </a:r>
            <a:r>
              <a:rPr lang="en-US" altLang="zh-CN" sz="2800" b="0" dirty="0"/>
              <a:t>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a:t>
            </a:r>
            <a:r>
              <a:rPr lang="en-US" altLang="zh-CN" sz="1800" b="1" dirty="0" smtClean="0"/>
              <a:t>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a:t>
            </a:r>
            <a:r>
              <a:rPr lang="en-US" altLang="zh-CN" sz="1600" dirty="0" err="1" smtClean="0">
                <a:solidFill>
                  <a:srgbClr val="0000FF"/>
                </a:solidFill>
              </a:rPr>
              <a:t>locaiton</a:t>
            </a:r>
            <a:r>
              <a:rPr lang="en-US" altLang="zh-CN" sz="1600" dirty="0" smtClean="0">
                <a:solidFill>
                  <a:srgbClr val="0000FF"/>
                </a:solidFill>
              </a:rPr>
              <a:t>,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a:t>
            </a:r>
            <a:r>
              <a:rPr lang="en-US" altLang="zh-CN" sz="1800" dirty="0" smtClean="0"/>
              <a:t>Meeting room, </a:t>
            </a:r>
            <a:r>
              <a:rPr lang="en-US" altLang="zh-CN" sz="1600" dirty="0" smtClean="0"/>
              <a:t>lunch </a:t>
            </a:r>
            <a:r>
              <a:rPr lang="en-US" altLang="zh-CN" sz="1600" dirty="0"/>
              <a:t>and </a:t>
            </a:r>
            <a:r>
              <a:rPr lang="en-US" altLang="zh-CN" sz="1600" dirty="0" smtClean="0"/>
              <a:t>coffee, </a:t>
            </a:r>
            <a:r>
              <a:rPr lang="en-US" altLang="zh-CN" sz="1600" dirty="0"/>
              <a:t>Ericsson </a:t>
            </a:r>
            <a:r>
              <a:rPr lang="en-US" altLang="zh-CN" sz="1600" dirty="0"/>
              <a:t>(Leif</a:t>
            </a:r>
            <a:r>
              <a:rPr lang="en-US" altLang="zh-CN" sz="1600" dirty="0" smtClean="0"/>
              <a:t>) will </a:t>
            </a:r>
            <a:r>
              <a:rPr lang="en-US" altLang="zh-CN" sz="1600" dirty="0" smtClean="0"/>
              <a:t>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a:hlinkClick r:id="rId3"/>
              </a:rPr>
              <a:t>://</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543800" y="1828800"/>
            <a:ext cx="3761214" cy="3124200"/>
            <a:chOff x="5283364" y="1495723"/>
            <a:chExt cx="5251025" cy="4504877"/>
          </a:xfrm>
        </p:grpSpPr>
        <p:pic>
          <p:nvPicPr>
            <p:cNvPr id="14" name="Picture 6">
              <a:extLst>
                <a:ext uri="{FF2B5EF4-FFF2-40B4-BE49-F238E27FC236}">
                  <a16:creationId xmlns="" xmlns:a16="http://schemas.microsoft.com/office/drawing/2014/main"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 xmlns:a16="http://schemas.microsoft.com/office/drawing/2014/main"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 xmlns:a16="http://schemas.microsoft.com/office/drawing/2014/main"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 xmlns:a16="http://schemas.microsoft.com/office/drawing/2014/main"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 xmlns:a16="http://schemas.microsoft.com/office/drawing/2014/main"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 xmlns:a16="http://schemas.microsoft.com/office/drawing/2014/main"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 xmlns:a16="http://schemas.microsoft.com/office/drawing/2014/main"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157101</TotalTime>
  <Words>4691</Words>
  <Application>Microsoft Office PowerPoint</Application>
  <PresentationFormat>宽屏</PresentationFormat>
  <Paragraphs>1346</Paragraphs>
  <Slides>55</Slides>
  <Notes>55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55</vt:i4>
      </vt:variant>
    </vt:vector>
  </HeadingPairs>
  <TitlesOfParts>
    <vt:vector size="6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85</cp:revision>
  <cp:lastPrinted>2014-11-04T15:04:57Z</cp:lastPrinted>
  <dcterms:created xsi:type="dcterms:W3CDTF">2007-04-17T18:10:23Z</dcterms:created>
  <dcterms:modified xsi:type="dcterms:W3CDTF">2023-06-26T09:19:24Z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(3)ADmssUSpuzLMo/OwWsDCUaP5bwq2Y6rHDRORzEdInF7czJ2Xnm2DYgdq20dmVihL1fD/Oo/o
C7cuwFAMAXGnhmQbmuC86lvFKR5wGBkfhBVZ62DJeBXfyzJE7+zjS+gROcp4xPdGrj5aJ/BF
uF4HmK+XXuq7vorpnYwdklARYGPaR0K5o+r9MNy1byS+2t+v8QKYVhjSFrxm1U2q8I5Tg6Yk
dhhBudCEC0wUXzsgMK</vt:lpwstr>
  </property>
  <property fmtid="{D5CDD505-2E9C-101B-9397-08002B2CF9AE}" pid="27" name="_2015_ms_pID_7253431">
    <vt:lpwstr>GLXzKqkr6W/QNSfI2RDI2HafUVZAWoO/Vy64pib4gY0e2cofei35hE
92OOt4VCmRtUilsODrsDcvuSknhmG4hrA1yURBuoYjsvJacn1c1LzXOBLQVAvlQyCAldagL7
DTsDJZ1IU4PP81XFpDkkbl1Iqtx8Yur0a/gLDhRpszhBZpp5k+VxdqWLYzhUZ4uy6xAyxUdT
fU06Wp3eYTQd9j3uglDEaOSGFjhVGycJqoVs</vt:lpwstr>
  </property>
  <property fmtid="{D5CDD505-2E9C-101B-9397-08002B2CF9AE}" pid="28" name="_2015_ms_pID_7253432">
    <vt:lpwstr>Mzbiyv0h6nb1sSCCwYzoNvI=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