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109" r:id="rId17"/>
    <p:sldId id="1110" r:id="rId18"/>
    <p:sldId id="1111" r:id="rId19"/>
    <p:sldId id="1112" r:id="rId20"/>
    <p:sldId id="933" r:id="rId21"/>
    <p:sldId id="1074" r:id="rId22"/>
    <p:sldId id="897" r:id="rId23"/>
    <p:sldId id="1105" r:id="rId24"/>
    <p:sldId id="1106" r:id="rId25"/>
    <p:sldId id="1107" r:id="rId26"/>
    <p:sldId id="842" r:id="rId27"/>
    <p:sldId id="1024" r:id="rId28"/>
    <p:sldId id="1071" r:id="rId2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27" autoAdjust="0"/>
    <p:restoredTop sz="89502" autoAdjust="0"/>
  </p:normalViewPr>
  <p:slideViewPr>
    <p:cSldViewPr>
      <p:cViewPr varScale="1">
        <p:scale>
          <a:sx n="100" d="100"/>
          <a:sy n="100" d="100"/>
        </p:scale>
        <p:origin x="666" y="9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377</c:v>
                </c:pt>
                <c:pt idx="1">
                  <c:v>14</c:v>
                </c:pt>
                <c:pt idx="2">
                  <c:v>347</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260436032"/>
        <c:axId val="-260440384"/>
      </c:barChart>
      <c:catAx>
        <c:axId val="-26043603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260440384"/>
        <c:crosses val="autoZero"/>
        <c:auto val="1"/>
        <c:lblAlgn val="ctr"/>
        <c:lblOffset val="100"/>
        <c:noMultiLvlLbl val="0"/>
      </c:catAx>
      <c:valAx>
        <c:axId val="-26044038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26043603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27613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6644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85876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5247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46099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78935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631812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0949</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r7</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a:t>
            </a:r>
            <a:r>
              <a:rPr lang="en-US" altLang="zh-CN" sz="1800" b="1" baseline="0" dirty="0" smtClean="0"/>
              <a:t> </a:t>
            </a:r>
            <a:r>
              <a:rPr lang="en-US" altLang="zh-CN" sz="1800" b="1" dirty="0" smtClean="0"/>
              <a:t>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June teleconference part 2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2023-06-12</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422460078"/>
              </p:ext>
            </p:extLst>
          </p:nvPr>
        </p:nvGraphicFramePr>
        <p:xfrm>
          <a:off x="3429000" y="1752600"/>
          <a:ext cx="8305801" cy="243211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23/0814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and Proposed Modifications to Annex C</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23/0794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a:t>
                      </a:r>
                      <a:r>
                        <a:rPr lang="fr-FR" altLang="zh-CN" sz="1200" kern="1200" dirty="0" err="1" smtClean="0">
                          <a:solidFill>
                            <a:srgbClr val="0000FF"/>
                          </a:solidFill>
                          <a:latin typeface="+mn-lt"/>
                          <a:ea typeface="+mn-ea"/>
                          <a:cs typeface="+mn-cs"/>
                        </a:rPr>
                        <a:t>comments</a:t>
                      </a:r>
                      <a:r>
                        <a:rPr lang="fr-FR" altLang="zh-CN" sz="1200" kern="1200" dirty="0" smtClean="0">
                          <a:solidFill>
                            <a:srgbClr val="0000FF"/>
                          </a:solidFill>
                          <a:latin typeface="+mn-lt"/>
                          <a:ea typeface="+mn-ea"/>
                          <a:cs typeface="+mn-cs"/>
                        </a:rPr>
                        <a:t> DMG comment 2064 </a:t>
                      </a:r>
                      <a:r>
                        <a:rPr lang="fr-FR" altLang="zh-CN" sz="1200" kern="1200" dirty="0" err="1" smtClean="0">
                          <a:solidFill>
                            <a:srgbClr val="0000FF"/>
                          </a:solidFill>
                          <a:latin typeface="+mn-lt"/>
                          <a:ea typeface="+mn-ea"/>
                          <a:cs typeface="+mn-cs"/>
                        </a:rPr>
                        <a:t>resolution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MLME CID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MLME CID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23/0910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LB272-DMG-CIDs-Coordinated Monostatic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Zhuqing</a:t>
                      </a:r>
                      <a:r>
                        <a:rPr lang="en-US" altLang="zh-CN" sz="1200" kern="1200" dirty="0" smtClean="0">
                          <a:solidFill>
                            <a:srgbClr val="00B050"/>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LB272_Comment_resolution_for_SBP_procedure_CID_1625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Osama </a:t>
                      </a:r>
                      <a:r>
                        <a:rPr lang="en-US" altLang="zh-CN" sz="1200" kern="1200" dirty="0" err="1" smtClean="0">
                          <a:solidFill>
                            <a:schemeClr val="tx1"/>
                          </a:solidFill>
                          <a:latin typeface="+mn-lt"/>
                          <a:ea typeface="+mn-ea"/>
                          <a:cs typeface="+mn-cs"/>
                        </a:rPr>
                        <a:t>Aboul-Magd</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Comment Resolution -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51125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576596217"/>
              </p:ext>
            </p:extLst>
          </p:nvPr>
        </p:nvGraphicFramePr>
        <p:xfrm>
          <a:off x="3429000" y="1752600"/>
          <a:ext cx="8305801" cy="199475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23/0794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a:t>
                      </a:r>
                      <a:r>
                        <a:rPr lang="fr-FR" altLang="zh-CN" sz="1200" kern="1200" dirty="0" err="1" smtClean="0">
                          <a:solidFill>
                            <a:srgbClr val="00B050"/>
                          </a:solidFill>
                          <a:latin typeface="+mn-lt"/>
                          <a:ea typeface="+mn-ea"/>
                          <a:cs typeface="+mn-cs"/>
                        </a:rPr>
                        <a:t>comments</a:t>
                      </a:r>
                      <a:r>
                        <a:rPr lang="fr-FR" altLang="zh-CN" sz="1200" kern="1200" dirty="0" smtClean="0">
                          <a:solidFill>
                            <a:srgbClr val="00B050"/>
                          </a:solidFill>
                          <a:latin typeface="+mn-lt"/>
                          <a:ea typeface="+mn-ea"/>
                          <a:cs typeface="+mn-cs"/>
                        </a:rPr>
                        <a:t> DMG comment 2064 </a:t>
                      </a:r>
                      <a:r>
                        <a:rPr lang="fr-FR" altLang="zh-CN" sz="1200" kern="1200" dirty="0" err="1" smtClean="0">
                          <a:solidFill>
                            <a:srgbClr val="00B050"/>
                          </a:solidFill>
                          <a:latin typeface="+mn-lt"/>
                          <a:ea typeface="+mn-ea"/>
                          <a:cs typeface="+mn-cs"/>
                        </a:rPr>
                        <a:t>resolution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LB272-DMG-CIDs-Coordinated Monostatic Sensing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Osama </a:t>
                      </a:r>
                      <a:r>
                        <a:rPr lang="en-US" altLang="zh-CN" sz="1200" kern="1200" dirty="0" err="1" smtClean="0">
                          <a:solidFill>
                            <a:srgbClr val="00B050"/>
                          </a:solidFill>
                          <a:latin typeface="+mn-lt"/>
                          <a:ea typeface="+mn-ea"/>
                          <a:cs typeface="+mn-cs"/>
                        </a:rPr>
                        <a:t>Aboul-Magd</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Comment Resolution - Part 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reporting CID resolution part2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Threshold-based Reporting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402062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620124450"/>
              </p:ext>
            </p:extLst>
          </p:nvPr>
        </p:nvGraphicFramePr>
        <p:xfrm>
          <a:off x="3429000" y="1752600"/>
          <a:ext cx="8305801" cy="177607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23/1000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CIDs on TF Sounding Phase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39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DMG CIDs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DMG CIDs - Part 2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OST CID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23/0993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Resolution for CID related to unassociated STA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8395363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a:t>
            </a:r>
            <a:r>
              <a:rPr lang="en-US" altLang="zh-CN" sz="3200" dirty="0" smtClean="0">
                <a:solidFill>
                  <a:srgbClr val="0000FF"/>
                </a:solidFill>
                <a:cs typeface="Times New Roman" panose="02020603050405020304" pitchFamily="18" charset="0"/>
              </a:rPr>
              <a:t>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1784817489"/>
              </p:ext>
            </p:extLst>
          </p:nvPr>
        </p:nvGraphicFramePr>
        <p:xfrm>
          <a:off x="3429000" y="17526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23/0993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Resolution for CID related to unassociated STA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LB272-Misc-Comments-set-2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60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47422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err="1">
                <a:solidFill>
                  <a:srgbClr val="000000"/>
                </a:solidFill>
                <a:latin typeface="Times New Roman"/>
              </a:rPr>
              <a:t>TGbf</a:t>
            </a:r>
            <a:r>
              <a:rPr lang="en-US" altLang="zh-CN" sz="1600" kern="0" dirty="0">
                <a:solidFill>
                  <a:srgbClr val="000000"/>
                </a:solidFill>
                <a:latin typeface="Times New Roman"/>
              </a:rPr>
              <a:t> ad-hoc meeting on July 6, 7, 8, 2023, in the Ericsson Office, Lund, </a:t>
            </a:r>
            <a:r>
              <a:rPr lang="en-US" altLang="zh-CN" sz="1600" kern="0" dirty="0" smtClean="0">
                <a:solidFill>
                  <a:srgbClr val="000000"/>
                </a:solidFill>
                <a:latin typeface="Times New Roman"/>
              </a:rPr>
              <a:t>Sweden</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3761179517"/>
              </p:ext>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23076131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smtClean="0">
                <a:solidFill>
                  <a:srgbClr val="FF0000"/>
                </a:solidFill>
              </a:rPr>
              <a:t>72.5806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945/1302,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1485791751"/>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142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736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0.160522273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0.5652842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0.725806</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a16="http://schemas.microsoft.com/office/drawing/2014/main" xmlns="" id="{C0807CB6-20C1-45B5-8F67-26150D548148}"/>
              </a:ext>
            </a:extLst>
          </p:cNvPr>
          <p:cNvGraphicFramePr/>
          <p:nvPr>
            <p:extLst/>
          </p:nvPr>
        </p:nvGraphicFramePr>
        <p:xfrm>
          <a:off x="80010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17291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4011371963"/>
              </p:ext>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24</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16</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7</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46</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97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98</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28</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Claudio (E)</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226</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214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214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206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Claudio (T)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61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61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Dongguk</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Dong </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47</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Naren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126</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62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100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Ning </a:t>
                      </a:r>
                      <a:endParaRPr lang="zh-CN" sz="105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18</a:t>
                      </a:r>
                      <a:endParaRPr lang="zh-CN" sz="8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00" dirty="0">
                          <a:effectLst/>
                          <a:latin typeface="Calibri" panose="020F0502020204030204" pitchFamily="34" charset="0"/>
                          <a:ea typeface="宋体" panose="02010600030101010101" pitchFamily="2" charset="-122"/>
                        </a:rPr>
                        <a:t>34</a:t>
                      </a:r>
                      <a:endParaRPr lang="zh-CN" sz="800" dirty="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26</a:t>
                      </a:r>
                      <a:endParaRPr lang="zh-CN" sz="8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26</a:t>
                      </a:r>
                      <a:endParaRPr lang="zh-CN" sz="8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41</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41</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41</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27</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20</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17</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12</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12</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12</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Yan</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Yiyan</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4</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6</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6</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6</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Zhuqing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15</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1302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736</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945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972</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330</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pPr algn="r">
                        <a:spcAft>
                          <a:spcPts val="0"/>
                        </a:spcAft>
                      </a:pPr>
                      <a:r>
                        <a:rPr lang="en-US" sz="1000" b="1">
                          <a:solidFill>
                            <a:srgbClr val="FF0000"/>
                          </a:solidFill>
                          <a:effectLst/>
                          <a:latin typeface="Calibri" panose="020F0502020204030204" pitchFamily="34" charset="0"/>
                          <a:ea typeface="宋体" panose="02010600030101010101" pitchFamily="2" charset="-122"/>
                        </a:rPr>
                        <a:t>0.160522273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b="1">
                          <a:solidFill>
                            <a:srgbClr val="FF0000"/>
                          </a:solidFill>
                          <a:effectLst/>
                          <a:latin typeface="Calibri" panose="020F0502020204030204" pitchFamily="34" charset="0"/>
                          <a:ea typeface="宋体" panose="02010600030101010101" pitchFamily="2" charset="-122"/>
                        </a:rPr>
                        <a:t>0.5652842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b="1" dirty="0">
                          <a:solidFill>
                            <a:srgbClr val="FF0000"/>
                          </a:solidFill>
                          <a:effectLst/>
                          <a:latin typeface="Calibri" panose="020F0502020204030204" pitchFamily="34" charset="0"/>
                          <a:ea typeface="宋体" panose="02010600030101010101" pitchFamily="2" charset="-122"/>
                        </a:rPr>
                        <a:t>0.7258065</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680140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5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 </a:t>
            </a:r>
            <a:r>
              <a:rPr lang="en-US" altLang="zh-CN" dirty="0">
                <a:cs typeface="Times New Roman" panose="02020603050405020304" pitchFamily="18" charset="0"/>
              </a:rPr>
              <a:t>– CAC</a:t>
            </a:r>
          </a:p>
          <a:p>
            <a:pPr marL="685800" lvl="2" indent="-285750" algn="just">
              <a:spcBef>
                <a:spcPct val="0"/>
              </a:spcBef>
              <a:spcAft>
                <a:spcPts val="0"/>
              </a:spcAft>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June </a:t>
            </a:r>
            <a:r>
              <a:rPr lang="en-US" altLang="zh-CN" strike="sngStrike" dirty="0">
                <a:solidFill>
                  <a:schemeClr val="bg1">
                    <a:lumMod val="50000"/>
                  </a:schemeClr>
                </a:solidFill>
                <a:cs typeface="Times New Roman" panose="02020603050405020304" pitchFamily="18" charset="0"/>
              </a:rPr>
              <a:t>	8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12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15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156377</TotalTime>
  <Words>2756</Words>
  <Application>Microsoft Office PowerPoint</Application>
  <PresentationFormat>宽屏</PresentationFormat>
  <Paragraphs>855</Paragraphs>
  <Slides>28</Slides>
  <Notes>28</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28</vt:i4>
      </vt:variant>
    </vt:vector>
  </HeadingPairs>
  <TitlesOfParts>
    <vt:vector size="39"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June teleconference part 2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D1.0 CR Status</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June teleconference part 2 2023</dc:title>
  <dc:description/>
  <cp:lastModifiedBy>Hanxiao (Tony, WT Lab)</cp:lastModifiedBy>
  <cp:revision>18</cp:revision>
  <cp:lastPrinted>2014-11-04T15:04:57Z</cp:lastPrinted>
  <dcterms:created xsi:type="dcterms:W3CDTF">2007-04-17T18:10:23Z</dcterms:created>
  <dcterms:modified xsi:type="dcterms:W3CDTF">2023-06-13T08:13:54Z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(3)+Q+3vI660cpZUsQaZcfsT5kSBcnumkF5TK5MlK6Btm6dMMzk3L7aln/FTTGMCLwmJlPFiUz7
DN6j5ZMzXe16TNq2oW0mhPccn+cB0vN+6vDI44cijHvvteRj8AIGoXqizfPMZ9pcjo3GMhmG
enmbyAqm4V06kK8ZCPt0AWYxMIxlU5e6BgHxCIBFDrg5a4HMgy/UEo09dx+qhXoROEz5X2No
ss6UzaVL4Igmp0pJVT</vt:lpwstr>
  </property>
  <property fmtid="{D5CDD505-2E9C-101B-9397-08002B2CF9AE}" pid="27" name="_2015_ms_pID_7253431">
    <vt:lpwstr>dVbuVs4stxdWLKEKay7Wy+7S12ZG7KeeMjUvabOzyWKj/HwvkgNmJ8
L6vEjBPBf2ZK5LbYDLo1yd8OHJsCUJFcqMCDxP7TlA7FIA2EzGjcxdU7X5iQOo/zLqsW/Kk0
vafDDqTpLVu/4Hmnxd0HCFIYJn6DkW0mEffBlI1GTI9h9FQ3hcLPrXWRq1CefkrGQGGnfXRh
QKGi+B5C4RqgQ8eg6iL0l48ef2crkLLwZM4q</vt:lpwstr>
  </property>
  <property fmtid="{D5CDD505-2E9C-101B-9397-08002B2CF9AE}" pid="28" name="_2015_ms_pID_7253432">
    <vt:lpwstr>aY+A1KMZZJZxjBbDc1+n3Aw=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