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109" r:id="rId17"/>
    <p:sldId id="1110" r:id="rId18"/>
    <p:sldId id="1111" r:id="rId19"/>
    <p:sldId id="933" r:id="rId20"/>
    <p:sldId id="1074" r:id="rId21"/>
    <p:sldId id="897" r:id="rId22"/>
    <p:sldId id="1105" r:id="rId23"/>
    <p:sldId id="1106" r:id="rId24"/>
    <p:sldId id="1107" r:id="rId25"/>
    <p:sldId id="842" r:id="rId26"/>
    <p:sldId id="1024" r:id="rId27"/>
    <p:sldId id="1071" r:id="rId28"/>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227" autoAdjust="0"/>
    <p:restoredTop sz="89502" autoAdjust="0"/>
  </p:normalViewPr>
  <p:slideViewPr>
    <p:cSldViewPr>
      <p:cViewPr varScale="1">
        <p:scale>
          <a:sx n="87" d="100"/>
          <a:sy n="87" d="100"/>
        </p:scale>
        <p:origin x="259" y="8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D1.0 </a:t>
            </a:r>
            <a:r>
              <a:rPr lang="en-US" dirty="0"/>
              <a:t>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815</c:v>
                </c:pt>
                <c:pt idx="1">
                  <c:v>28</c:v>
                </c:pt>
                <c:pt idx="2">
                  <c:v>459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377</c:v>
                </c:pt>
                <c:pt idx="1">
                  <c:v>14</c:v>
                </c:pt>
                <c:pt idx="2">
                  <c:v>347</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1510631776"/>
        <c:axId val="-1510632864"/>
      </c:barChart>
      <c:catAx>
        <c:axId val="-1510631776"/>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510632864"/>
        <c:crosses val="autoZero"/>
        <c:auto val="1"/>
        <c:lblAlgn val="ctr"/>
        <c:lblOffset val="100"/>
        <c:noMultiLvlLbl val="0"/>
      </c:catAx>
      <c:valAx>
        <c:axId val="-1510632864"/>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510631776"/>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827613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664438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0858768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941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033040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460992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789354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16318123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68968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802.11-23</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a:t>
            </a:r>
            <a:r>
              <a:rPr lang="en-US" altLang="zh-CN" sz="1800" b="1" kern="1200" dirty="0" smtClean="0">
                <a:solidFill>
                  <a:schemeClr val="tx1"/>
                </a:solidFill>
                <a:latin typeface="Times New Roman" panose="02020603050405020304" pitchFamily="18" charset="0"/>
                <a:ea typeface="MS PGothic" panose="020B0600070205080204" pitchFamily="34" charset="-128"/>
                <a:cs typeface="+mn-cs"/>
              </a:rPr>
              <a:t>0949</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r5</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99386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June</a:t>
            </a:r>
            <a:r>
              <a:rPr lang="en-US" altLang="zh-CN" sz="1800" b="1" baseline="0" dirty="0" smtClean="0"/>
              <a:t> </a:t>
            </a:r>
            <a:r>
              <a:rPr lang="en-US" altLang="zh-CN" sz="1800" b="1" dirty="0" smtClean="0"/>
              <a:t>2023</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June teleconference part 2 </a:t>
            </a:r>
            <a:r>
              <a:rPr lang="en-US" altLang="en-US" sz="3600" dirty="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2023-06-12</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xmlns="" val="20000"/>
                    </a:ext>
                  </a:extLst>
                </a:gridCol>
                <a:gridCol w="1203158">
                  <a:extLst>
                    <a:ext uri="{9D8B030D-6E8A-4147-A177-3AD203B41FA5}">
                      <a16:colId xmlns:a16="http://schemas.microsoft.com/office/drawing/2014/main" xmlns="" val="20001"/>
                    </a:ext>
                  </a:extLst>
                </a:gridCol>
                <a:gridCol w="2165684">
                  <a:extLst>
                    <a:ext uri="{9D8B030D-6E8A-4147-A177-3AD203B41FA5}">
                      <a16:colId xmlns:a16="http://schemas.microsoft.com/office/drawing/2014/main" xmlns="" val="20002"/>
                    </a:ext>
                  </a:extLst>
                </a:gridCol>
                <a:gridCol w="802105">
                  <a:extLst>
                    <a:ext uri="{9D8B030D-6E8A-4147-A177-3AD203B41FA5}">
                      <a16:colId xmlns:a16="http://schemas.microsoft.com/office/drawing/2014/main" xmlns="" val="20003"/>
                    </a:ext>
                  </a:extLst>
                </a:gridCol>
                <a:gridCol w="1925053">
                  <a:extLst>
                    <a:ext uri="{9D8B030D-6E8A-4147-A177-3AD203B41FA5}">
                      <a16:colId xmlns:a16="http://schemas.microsoft.com/office/drawing/2014/main" xmlns=""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June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zh-CN" sz="1600" dirty="0"/>
              <a:t>D1.0 CR </a:t>
            </a:r>
            <a:r>
              <a:rPr lang="en-US" altLang="zh-CN" sz="1600" dirty="0" smtClean="0"/>
              <a:t>Status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10"/>
          <p:cNvGraphicFramePr>
            <a:graphicFrameLocks noGrp="1"/>
          </p:cNvGraphicFramePr>
          <p:nvPr>
            <p:extLst>
              <p:ext uri="{D42A27DB-BD31-4B8C-83A1-F6EECF244321}">
                <p14:modId xmlns:p14="http://schemas.microsoft.com/office/powerpoint/2010/main" val="422460078"/>
              </p:ext>
            </p:extLst>
          </p:nvPr>
        </p:nvGraphicFramePr>
        <p:xfrm>
          <a:off x="3429000" y="1752600"/>
          <a:ext cx="8305801" cy="2432116"/>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23/0814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Discussion and Proposed Modifications to Annex C</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23/0794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LB272 </a:t>
                      </a:r>
                      <a:r>
                        <a:rPr lang="fr-FR" altLang="zh-CN" sz="1200" kern="1200" dirty="0" err="1" smtClean="0">
                          <a:solidFill>
                            <a:srgbClr val="0000FF"/>
                          </a:solidFill>
                          <a:latin typeface="+mn-lt"/>
                          <a:ea typeface="+mn-ea"/>
                          <a:cs typeface="+mn-cs"/>
                        </a:rPr>
                        <a:t>comments</a:t>
                      </a:r>
                      <a:r>
                        <a:rPr lang="fr-FR" altLang="zh-CN" sz="1200" kern="1200" dirty="0" smtClean="0">
                          <a:solidFill>
                            <a:srgbClr val="0000FF"/>
                          </a:solidFill>
                          <a:latin typeface="+mn-lt"/>
                          <a:ea typeface="+mn-ea"/>
                          <a:cs typeface="+mn-cs"/>
                        </a:rPr>
                        <a:t> DMG comment 2064 </a:t>
                      </a:r>
                      <a:r>
                        <a:rPr lang="fr-FR" altLang="zh-CN" sz="1200" kern="1200" dirty="0" err="1" smtClean="0">
                          <a:solidFill>
                            <a:srgbClr val="0000FF"/>
                          </a:solidFill>
                          <a:latin typeface="+mn-lt"/>
                          <a:ea typeface="+mn-ea"/>
                          <a:cs typeface="+mn-cs"/>
                        </a:rPr>
                        <a:t>resolution</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23/0912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MLME CID – Part 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23/0913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MLME CID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23/0910</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LB272-DMG-CIDs-Coordinated Monostatic Sensing Instance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23/0938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Zhuqing</a:t>
                      </a:r>
                      <a:r>
                        <a:rPr lang="en-US" altLang="zh-CN" sz="1200" kern="1200" dirty="0" smtClean="0">
                          <a:solidFill>
                            <a:srgbClr val="00B050"/>
                          </a:solidFill>
                          <a:latin typeface="+mn-lt"/>
                          <a:ea typeface="+mn-ea"/>
                          <a:cs typeface="+mn-cs"/>
                        </a:rPr>
                        <a:t> Tang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LB272_Comment_resolution_for_SBP_procedure_CID_1625</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Osama </a:t>
                      </a:r>
                      <a:r>
                        <a:rPr lang="en-US" altLang="zh-CN" sz="1200" kern="1200" dirty="0" err="1" smtClean="0">
                          <a:solidFill>
                            <a:schemeClr val="tx1"/>
                          </a:solidFill>
                          <a:latin typeface="+mn-lt"/>
                          <a:ea typeface="+mn-ea"/>
                          <a:cs typeface="+mn-cs"/>
                        </a:rPr>
                        <a:t>Aboul-Magd</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Comment Resolution - Part 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2511259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June 5</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zh-CN" sz="1600" dirty="0"/>
              <a:t>D1.0 CR </a:t>
            </a:r>
            <a:r>
              <a:rPr lang="en-US" altLang="zh-CN" sz="1600" dirty="0" smtClean="0"/>
              <a:t>Status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10"/>
          <p:cNvGraphicFramePr>
            <a:graphicFrameLocks noGrp="1"/>
          </p:cNvGraphicFramePr>
          <p:nvPr>
            <p:extLst>
              <p:ext uri="{D42A27DB-BD31-4B8C-83A1-F6EECF244321}">
                <p14:modId xmlns:p14="http://schemas.microsoft.com/office/powerpoint/2010/main" val="576596217"/>
              </p:ext>
            </p:extLst>
          </p:nvPr>
        </p:nvGraphicFramePr>
        <p:xfrm>
          <a:off x="3429000" y="1752600"/>
          <a:ext cx="8305801" cy="1994752"/>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23/0794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LB272 </a:t>
                      </a:r>
                      <a:r>
                        <a:rPr lang="fr-FR" altLang="zh-CN" sz="1200" kern="1200" dirty="0" err="1" smtClean="0">
                          <a:solidFill>
                            <a:srgbClr val="00B050"/>
                          </a:solidFill>
                          <a:latin typeface="+mn-lt"/>
                          <a:ea typeface="+mn-ea"/>
                          <a:cs typeface="+mn-cs"/>
                        </a:rPr>
                        <a:t>comments</a:t>
                      </a:r>
                      <a:r>
                        <a:rPr lang="fr-FR" altLang="zh-CN" sz="1200" kern="1200" dirty="0" smtClean="0">
                          <a:solidFill>
                            <a:srgbClr val="00B050"/>
                          </a:solidFill>
                          <a:latin typeface="+mn-lt"/>
                          <a:ea typeface="+mn-ea"/>
                          <a:cs typeface="+mn-cs"/>
                        </a:rPr>
                        <a:t> DMG comment 2064 </a:t>
                      </a:r>
                      <a:r>
                        <a:rPr lang="fr-FR" altLang="zh-CN" sz="1200" kern="1200" dirty="0" err="1" smtClean="0">
                          <a:solidFill>
                            <a:srgbClr val="00B050"/>
                          </a:solidFill>
                          <a:latin typeface="+mn-lt"/>
                          <a:ea typeface="+mn-ea"/>
                          <a:cs typeface="+mn-cs"/>
                        </a:rPr>
                        <a:t>resolution</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40mins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23/0910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LB272-DMG-CIDs-Coordinated Monostatic Sensing Instance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23/0844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Osama </a:t>
                      </a:r>
                      <a:r>
                        <a:rPr lang="en-US" altLang="zh-CN" sz="1200" kern="1200" dirty="0" err="1" smtClean="0">
                          <a:solidFill>
                            <a:srgbClr val="00B050"/>
                          </a:solidFill>
                          <a:latin typeface="+mn-lt"/>
                          <a:ea typeface="+mn-ea"/>
                          <a:cs typeface="+mn-cs"/>
                        </a:rPr>
                        <a:t>Aboul-Magd</a:t>
                      </a:r>
                      <a:r>
                        <a:rPr lang="en-US" altLang="zh-CN" sz="1200" kern="1200" dirty="0" smtClean="0">
                          <a:solidFill>
                            <a:srgbClr val="00B050"/>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272 Comment Resolution - Part 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23/0941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reporting CID resolution part2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a:t>
                      </a:r>
                      <a:r>
                        <a:rPr lang="en-US" altLang="zh-CN" sz="1200" kern="1200" baseline="0" dirty="0" smtClean="0">
                          <a:solidFill>
                            <a:srgbClr val="00B050"/>
                          </a:solidFill>
                          <a:latin typeface="+mn-lt"/>
                          <a:ea typeface="+mn-ea"/>
                          <a:cs typeface="+mn-cs"/>
                        </a:rPr>
                        <a:t> </a:t>
                      </a:r>
                      <a:r>
                        <a:rPr lang="en-US" altLang="zh-CN" sz="1200" kern="1200" baseline="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23/0952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Threshold-based Reporting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1402062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June </a:t>
            </a:r>
            <a:r>
              <a:rPr lang="en-US" altLang="zh-CN" sz="3200" dirty="0" smtClean="0">
                <a:solidFill>
                  <a:srgbClr val="0000FF"/>
                </a:solidFill>
                <a:cs typeface="Times New Roman" panose="02020603050405020304" pitchFamily="18" charset="0"/>
              </a:rPr>
              <a:t>12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zh-CN" sz="1600" dirty="0"/>
              <a:t>D1.0 CR </a:t>
            </a:r>
            <a:r>
              <a:rPr lang="en-US" altLang="zh-CN" sz="1600" dirty="0" smtClean="0"/>
              <a:t>Status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10"/>
          <p:cNvGraphicFramePr>
            <a:graphicFrameLocks noGrp="1"/>
          </p:cNvGraphicFramePr>
          <p:nvPr>
            <p:extLst>
              <p:ext uri="{D42A27DB-BD31-4B8C-83A1-F6EECF244321}">
                <p14:modId xmlns:p14="http://schemas.microsoft.com/office/powerpoint/2010/main" val="1660338362"/>
              </p:ext>
            </p:extLst>
          </p:nvPr>
        </p:nvGraphicFramePr>
        <p:xfrm>
          <a:off x="3429000" y="1752600"/>
          <a:ext cx="8305801" cy="1776070"/>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23/1000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 Wei (NXP)</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CIDs on TF Sounding Phase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39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23/0942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DMG CIDs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23/0948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DMG CIDs - Part 2 </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23/0993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Clause 3 and 4</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23/0944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Atsushi </a:t>
                      </a:r>
                      <a:r>
                        <a:rPr lang="en-US" altLang="zh-CN" sz="1200" kern="1200" dirty="0" err="1" smtClean="0">
                          <a:solidFill>
                            <a:schemeClr val="tx1"/>
                          </a:solidFill>
                          <a:latin typeface="+mn-lt"/>
                          <a:ea typeface="+mn-ea"/>
                          <a:cs typeface="+mn-cs"/>
                        </a:rPr>
                        <a:t>Shirakawa</a:t>
                      </a:r>
                      <a:r>
                        <a:rPr lang="en-US" altLang="zh-CN" sz="1200" kern="1200" dirty="0" smtClean="0">
                          <a:solidFill>
                            <a:schemeClr val="tx1"/>
                          </a:solidFill>
                          <a:latin typeface="+mn-lt"/>
                          <a:ea typeface="+mn-ea"/>
                          <a:cs typeface="+mn-cs"/>
                        </a:rPr>
                        <a:t> (Sharp)</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Resolution for CID related to unassociated STA</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8395363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Table 3 (</a:t>
            </a:r>
            <a:r>
              <a:rPr lang="en-US" altLang="zh-CN" sz="3200" dirty="0"/>
              <a:t>Stop discussion</a:t>
            </a:r>
            <a:r>
              <a:rPr lang="en-US" altLang="en-US" sz="3200" dirty="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9646396"/>
              </p:ext>
            </p:extLst>
          </p:nvPr>
        </p:nvGraphicFramePr>
        <p:xfrm>
          <a:off x="3429000" y="4572000"/>
          <a:ext cx="8305801" cy="155738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a16="http://schemas.microsoft.com/office/drawing/2014/main" xmlns=""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6"/>
                  </a:ext>
                </a:extLst>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950723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212725" lvl="1" indent="-212725"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March 2023</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July 2023</a:t>
            </a:r>
            <a:endParaRPr lang="en-US" altLang="zh-CN" sz="1400" i="1"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i="1" kern="0" dirty="0"/>
              <a:t>May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Nov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kern="0" dirty="0"/>
              <a:t>July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Initial SA Ballot (D4.0)	 	Sep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Sep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2025</a:t>
            </a:r>
            <a:endParaRPr lang="en-US" altLang="zh-CN" sz="14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D1.0)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January 20, 2023</a:t>
            </a:r>
          </a:p>
          <a:p>
            <a:pPr lvl="1" algn="just">
              <a:buFont typeface="Times New Roman" pitchFamily="16" charset="0"/>
              <a:buChar char="•"/>
            </a:pPr>
            <a:r>
              <a:rPr lang="en-US" altLang="zh-CN" sz="1200" kern="0" dirty="0">
                <a:solidFill>
                  <a:schemeClr val="bg1">
                    <a:lumMod val="50000"/>
                  </a:schemeClr>
                </a:solidFill>
                <a:latin typeface="Times New Roman"/>
              </a:rPr>
              <a:t>802.11 Working group Motion passes</a:t>
            </a:r>
            <a:r>
              <a:rPr lang="zh-CN" altLang="en-US" sz="1200" kern="0" dirty="0">
                <a:solidFill>
                  <a:schemeClr val="bg1">
                    <a:lumMod val="50000"/>
                  </a:schemeClr>
                </a:solidFill>
                <a:latin typeface="Times New Roman"/>
              </a:rPr>
              <a:t>：</a:t>
            </a:r>
            <a:r>
              <a:rPr lang="en-US" altLang="zh-CN" sz="1200" kern="0" dirty="0">
                <a:solidFill>
                  <a:schemeClr val="bg1">
                    <a:lumMod val="50000"/>
                  </a:schemeClr>
                </a:solidFill>
                <a:latin typeface="Times New Roman"/>
              </a:rPr>
              <a:t>802.11bf (WLAN Sensing) Draft 1.0 and Initial Letter Ballot</a:t>
            </a:r>
          </a:p>
          <a:p>
            <a:pPr algn="just">
              <a:buFont typeface="Times New Roman" pitchFamily="16" charset="0"/>
              <a:buChar char="•"/>
            </a:pPr>
            <a:endParaRPr lang="en-US" altLang="zh-CN" sz="1600" kern="0" dirty="0">
              <a:solidFill>
                <a:srgbClr val="000000"/>
              </a:solidFill>
              <a:latin typeface="Times New Roman"/>
            </a:endParaRPr>
          </a:p>
          <a:p>
            <a:pPr algn="just">
              <a:buFont typeface="Times New Roman" pitchFamily="16" charset="0"/>
              <a:buChar char="•"/>
            </a:pPr>
            <a:r>
              <a:rPr lang="en-US" altLang="zh-CN" sz="1600" kern="0" dirty="0">
                <a:solidFill>
                  <a:schemeClr val="bg2"/>
                </a:solidFill>
                <a:latin typeface="Times New Roman"/>
              </a:rPr>
              <a:t>Tuesday January 31, 2023 at 23:59 Eastern Time USA (11:59 PM)</a:t>
            </a:r>
          </a:p>
          <a:p>
            <a:pPr lvl="1" algn="just">
              <a:buFont typeface="Times New Roman" pitchFamily="16" charset="0"/>
              <a:buChar char="•"/>
            </a:pPr>
            <a:r>
              <a:rPr lang="en-US" altLang="zh-CN" sz="1200" dirty="0">
                <a:solidFill>
                  <a:schemeClr val="bg2"/>
                </a:solidFill>
              </a:rPr>
              <a:t>Initial LB start for D1.0</a:t>
            </a:r>
          </a:p>
          <a:p>
            <a:pPr lvl="1" algn="just">
              <a:buFont typeface="Times New Roman" pitchFamily="16" charset="0"/>
              <a:buChar char="•"/>
            </a:pPr>
            <a:endParaRPr lang="en-US" altLang="zh-CN" sz="1200" kern="0" dirty="0">
              <a:solidFill>
                <a:schemeClr val="bg2"/>
              </a:solidFill>
              <a:latin typeface="Times New Roman"/>
            </a:endParaRPr>
          </a:p>
          <a:p>
            <a:pPr algn="just">
              <a:buFont typeface="Times New Roman" pitchFamily="16" charset="0"/>
              <a:buChar char="•"/>
            </a:pPr>
            <a:r>
              <a:rPr lang="en-US" altLang="zh-CN" sz="1600" kern="0" dirty="0">
                <a:solidFill>
                  <a:schemeClr val="bg2"/>
                </a:solidFill>
                <a:latin typeface="Times New Roman"/>
              </a:rPr>
              <a:t>Thursday March 2, 2023 at 23:59 Eastern Time USA (11:59 PM)</a:t>
            </a:r>
          </a:p>
          <a:p>
            <a:pPr lvl="1" algn="just">
              <a:buFont typeface="Times New Roman" pitchFamily="16" charset="0"/>
              <a:buChar char="•"/>
            </a:pPr>
            <a:r>
              <a:rPr lang="en-US" altLang="zh-CN" sz="1200" dirty="0">
                <a:solidFill>
                  <a:schemeClr val="bg2"/>
                </a:solidFill>
              </a:rPr>
              <a:t>Initial LB end for D1.0</a:t>
            </a:r>
          </a:p>
          <a:p>
            <a:pPr lvl="1" algn="just">
              <a:buFont typeface="Times New Roman" pitchFamily="16" charset="0"/>
              <a:buChar char="•"/>
            </a:pPr>
            <a:r>
              <a:rPr lang="en-US" altLang="zh-CN" sz="1200" dirty="0">
                <a:solidFill>
                  <a:schemeClr val="bg2"/>
                </a:solidFill>
              </a:rPr>
              <a:t>Assign the comments</a:t>
            </a:r>
            <a:endParaRPr lang="en-US" altLang="zh-CN" sz="1200" kern="0" dirty="0">
              <a:solidFill>
                <a:schemeClr val="bg2"/>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err="1">
                <a:solidFill>
                  <a:srgbClr val="000000"/>
                </a:solidFill>
                <a:latin typeface="Times New Roman"/>
              </a:rPr>
              <a:t>TGbf</a:t>
            </a:r>
            <a:r>
              <a:rPr lang="en-US" altLang="zh-CN" sz="1600" kern="0" dirty="0">
                <a:solidFill>
                  <a:srgbClr val="000000"/>
                </a:solidFill>
                <a:latin typeface="Times New Roman"/>
              </a:rPr>
              <a:t> ad-hoc meeting on July 6, 7, 8, 2023, in the Ericsson Office, Lund, </a:t>
            </a:r>
            <a:r>
              <a:rPr lang="en-US" altLang="zh-CN" sz="1600" kern="0" dirty="0" smtClean="0">
                <a:solidFill>
                  <a:srgbClr val="000000"/>
                </a:solidFill>
                <a:latin typeface="Times New Roman"/>
              </a:rPr>
              <a:t>Sweden</a:t>
            </a: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8681"/>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26691995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22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strike="sngStrike" dirty="0">
                <a:solidFill>
                  <a:schemeClr val="bg1">
                    <a:lumMod val="50000"/>
                  </a:schemeClr>
                </a:solidFill>
                <a:cs typeface="Times New Roman" panose="02020603050405020304" pitchFamily="18" charset="0"/>
              </a:rPr>
              <a:t> </a:t>
            </a:r>
            <a:r>
              <a:rPr lang="en-US" altLang="zh-CN" sz="1100" dirty="0">
                <a:solidFill>
                  <a:schemeClr val="bg2"/>
                </a:solidFill>
                <a:cs typeface="Times New Roman" panose="02020603050405020304" pitchFamily="18" charset="0"/>
              </a:rPr>
              <a:t>– Too close to </a:t>
            </a:r>
            <a:r>
              <a:rPr lang="en-US" altLang="zh-CN" sz="1100" dirty="0" smtClean="0">
                <a:solidFill>
                  <a:schemeClr val="bg2"/>
                </a:solidFill>
                <a:cs typeface="Times New Roman" panose="02020603050405020304" pitchFamily="18" charset="0"/>
              </a:rPr>
              <a:t>May Interim</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23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25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a:t>
            </a:r>
            <a:r>
              <a:rPr lang="en-US" altLang="zh-CN" sz="1100" dirty="0" smtClean="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30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5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r>
              <a:rPr lang="en-US" altLang="zh-CN" sz="1100" dirty="0">
                <a:cs typeface="Times New Roman" panose="02020603050405020304" pitchFamily="18" charset="0"/>
              </a:rPr>
              <a:t>– </a:t>
            </a:r>
            <a:r>
              <a:rPr lang="en-US" altLang="zh-CN" sz="1100" dirty="0" smtClean="0">
                <a:cs typeface="Times New Roman" panose="02020603050405020304" pitchFamily="18" charset="0"/>
              </a:rPr>
              <a:t>CAC</a:t>
            </a: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6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8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a:solidFill>
                  <a:schemeClr val="bg2"/>
                </a:solidFill>
                <a:cs typeface="Times New Roman" panose="02020603050405020304" pitchFamily="18" charset="0"/>
              </a:rPr>
              <a:t> - </a:t>
            </a:r>
            <a:r>
              <a:rPr lang="en-US" altLang="zh-CN" sz="1100" dirty="0" smtClean="0">
                <a:solidFill>
                  <a:schemeClr val="bg2"/>
                </a:solidFill>
                <a:cs typeface="Times New Roman" panose="02020603050405020304" pitchFamily="18" charset="0"/>
              </a:rPr>
              <a:t>Cancelled</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12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15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19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June </a:t>
            </a:r>
            <a:r>
              <a:rPr lang="en-US" altLang="zh-CN" sz="1100" dirty="0">
                <a:solidFill>
                  <a:srgbClr val="00B050"/>
                </a:solidFill>
                <a:cs typeface="Times New Roman" panose="02020603050405020304" pitchFamily="18" charset="0"/>
              </a:rPr>
              <a:t>	20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June 	22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 -- holiday</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r>
              <a:rPr lang="en-US" altLang="zh-CN" sz="1100" dirty="0">
                <a:cs typeface="Times New Roman" panose="02020603050405020304" pitchFamily="18" charset="0"/>
              </a:rPr>
              <a:t>–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June </a:t>
            </a:r>
            <a:r>
              <a:rPr lang="en-US" altLang="zh-CN" sz="1100" dirty="0">
                <a:solidFill>
                  <a:srgbClr val="00B050"/>
                </a:solidFill>
                <a:cs typeface="Times New Roman" panose="02020603050405020304" pitchFamily="18" charset="0"/>
              </a:rPr>
              <a:t>	27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29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July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 	4	(Tuesday),	10</a:t>
            </a:r>
            <a:r>
              <a:rPr lang="zh-CN" altLang="en-US" sz="1100" strike="sngStrike" dirty="0" smtClean="0">
                <a:solidFill>
                  <a:schemeClr val="bg1">
                    <a:lumMod val="50000"/>
                  </a:schemeClr>
                </a:solidFill>
                <a:cs typeface="Times New Roman" panose="02020603050405020304" pitchFamily="18" charset="0"/>
              </a:rPr>
              <a:t>：</a:t>
            </a:r>
            <a:r>
              <a:rPr lang="en-US" altLang="zh-CN" sz="1100" strike="sngStrike" dirty="0" smtClean="0">
                <a:solidFill>
                  <a:schemeClr val="bg1">
                    <a:lumMod val="50000"/>
                  </a:schemeClr>
                </a:solidFill>
                <a:cs typeface="Times New Roman" panose="02020603050405020304" pitchFamily="18" charset="0"/>
              </a:rPr>
              <a:t>00 - 12:00 ET </a:t>
            </a:r>
            <a:r>
              <a:rPr lang="en-US" altLang="zh-CN" sz="1100" dirty="0" smtClean="0">
                <a:solidFill>
                  <a:schemeClr val="bg2"/>
                </a:solidFill>
                <a:cs typeface="Times New Roman" panose="02020603050405020304" pitchFamily="18" charset="0"/>
              </a:rPr>
              <a:t>-- </a:t>
            </a:r>
            <a:r>
              <a:rPr lang="en-US" altLang="zh-CN" sz="1100" dirty="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6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sz="1100" dirty="0">
              <a:cs typeface="Times New Roman" panose="02020603050405020304" pitchFamily="18" charset="0"/>
            </a:endParaRPr>
          </a:p>
          <a:p>
            <a:pPr lvl="1" indent="-228600" algn="just">
              <a:spcBef>
                <a:spcPct val="0"/>
              </a:spcBef>
              <a:spcAft>
                <a:spcPts val="0"/>
              </a:spcAft>
              <a:buClr>
                <a:srgbClr val="000000"/>
              </a:buClr>
              <a:buFont typeface="Arial" panose="020B0604020202020204" pitchFamily="34" charset="0"/>
              <a:buChar char="•"/>
              <a:defRPr/>
            </a:pPr>
            <a:r>
              <a:rPr lang="en-US" altLang="zh-CN" sz="1600" b="1" dirty="0" err="1">
                <a:cs typeface="Times New Roman" panose="02020603050405020304" pitchFamily="18" charset="0"/>
              </a:rPr>
              <a:t>TGbf</a:t>
            </a:r>
            <a:r>
              <a:rPr lang="en-US" altLang="zh-CN" sz="1600" b="1" dirty="0">
                <a:cs typeface="Times New Roman" panose="02020603050405020304" pitchFamily="18" charset="0"/>
              </a:rPr>
              <a:t> </a:t>
            </a:r>
            <a:r>
              <a:rPr lang="en-US" altLang="zh-CN" sz="1600" b="1" dirty="0">
                <a:solidFill>
                  <a:srgbClr val="FF0000"/>
                </a:solidFill>
                <a:cs typeface="Times New Roman" panose="02020603050405020304" pitchFamily="18" charset="0"/>
              </a:rPr>
              <a:t>ad-hoc meeting </a:t>
            </a:r>
            <a:r>
              <a:rPr lang="en-US" altLang="zh-CN" sz="1600" b="1" dirty="0">
                <a:cs typeface="Times New Roman" panose="02020603050405020304" pitchFamily="18" charset="0"/>
              </a:rPr>
              <a:t>on </a:t>
            </a:r>
            <a:r>
              <a:rPr lang="en-US" altLang="zh-CN" sz="1600" b="1" dirty="0">
                <a:solidFill>
                  <a:srgbClr val="0000FF"/>
                </a:solidFill>
                <a:cs typeface="Times New Roman" panose="02020603050405020304" pitchFamily="18" charset="0"/>
              </a:rPr>
              <a:t>July 6, 7, 8, 2023</a:t>
            </a:r>
            <a:r>
              <a:rPr lang="en-US" altLang="zh-CN" sz="1600" b="1" dirty="0">
                <a:cs typeface="Times New Roman" panose="02020603050405020304" pitchFamily="18" charset="0"/>
              </a:rPr>
              <a:t>, in the </a:t>
            </a:r>
            <a:r>
              <a:rPr lang="en-US" altLang="zh-CN" sz="1600" b="1" dirty="0">
                <a:solidFill>
                  <a:srgbClr val="0000FF"/>
                </a:solidFill>
                <a:cs typeface="Times New Roman" panose="02020603050405020304" pitchFamily="18" charset="0"/>
              </a:rPr>
              <a:t>Ericsson Office, Lund, Sweden</a:t>
            </a: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July </a:t>
            </a:r>
            <a:r>
              <a:rPr lang="en-US" altLang="zh-CN" sz="1600" b="1" dirty="0"/>
              <a:t>Plenary 2023 (July 9-14)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50"/>
                </a:solidFill>
                <a:ea typeface="宋体" panose="02010600030101010101" pitchFamily="2" charset="-122"/>
              </a:rPr>
              <a:t>July 10    (Monday AM 1),		08:00-10:00 Berlin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July 10    </a:t>
            </a:r>
            <a:r>
              <a:rPr lang="en-US" altLang="zh-CN" sz="1200" dirty="0">
                <a:solidFill>
                  <a:srgbClr val="0070C0"/>
                </a:solidFill>
                <a:cs typeface="Times New Roman" panose="02020603050405020304" pitchFamily="18" charset="0"/>
              </a:rPr>
              <a:t>(</a:t>
            </a:r>
            <a:r>
              <a:rPr lang="en-US" altLang="zh-CN" dirty="0">
                <a:solidFill>
                  <a:srgbClr val="0070C0"/>
                </a:solidFill>
                <a:cs typeface="Times New Roman" panose="02020603050405020304" pitchFamily="18" charset="0"/>
              </a:rPr>
              <a:t>Monday PM 2</a:t>
            </a:r>
            <a:r>
              <a:rPr lang="en-US" altLang="zh-CN" sz="1200" dirty="0">
                <a:solidFill>
                  <a:srgbClr val="0070C0"/>
                </a:solidFill>
                <a:cs typeface="Times New Roman" panose="02020603050405020304" pitchFamily="18" charset="0"/>
              </a:rPr>
              <a:t>), 	 	16:00-18:00 Berlin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11    (Tuesday AM 1),		08:00-10:00 Berlin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7030A0"/>
                </a:solidFill>
                <a:cs typeface="Times New Roman" panose="02020603050405020304" pitchFamily="18" charset="0"/>
              </a:rPr>
              <a:t>July 11    (Tuesday PM 1),</a:t>
            </a:r>
            <a:r>
              <a:rPr lang="en-US" altLang="zh-CN" sz="1200" dirty="0" smtClean="0">
                <a:solidFill>
                  <a:srgbClr val="7030A0"/>
                </a:solidFill>
                <a:cs typeface="Times New Roman" panose="02020603050405020304" pitchFamily="18" charset="0"/>
              </a:rPr>
              <a:t>		</a:t>
            </a:r>
            <a:r>
              <a:rPr lang="en-US" altLang="zh-CN" dirty="0" smtClean="0">
                <a:solidFill>
                  <a:srgbClr val="7030A0"/>
                </a:solidFill>
                <a:cs typeface="Times New Roman" panose="02020603050405020304" pitchFamily="18" charset="0"/>
              </a:rPr>
              <a:t>13:30-15:30 Berlin </a:t>
            </a:r>
            <a:r>
              <a:rPr lang="en-US" altLang="zh-CN" sz="1200" dirty="0" smtClean="0">
                <a:solidFill>
                  <a:srgbClr val="7030A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12    (Wednesday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July</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12    (Wednesday </a:t>
            </a:r>
            <a:r>
              <a:rPr lang="en-US" altLang="zh-CN" dirty="0" smtClean="0">
                <a:solidFill>
                  <a:srgbClr val="00B0F0"/>
                </a:solidFill>
                <a:ea typeface="宋体" panose="02010600030101010101" pitchFamily="2" charset="-122"/>
              </a:rPr>
              <a:t>AM </a:t>
            </a:r>
            <a:r>
              <a:rPr lang="en-US" altLang="zh-CN" dirty="0">
                <a:solidFill>
                  <a:srgbClr val="00B0F0"/>
                </a:solidFill>
                <a:ea typeface="宋体" panose="02010600030101010101" pitchFamily="2" charset="-122"/>
              </a:rPr>
              <a:t>2),</a:t>
            </a:r>
            <a:r>
              <a:rPr lang="en-US" altLang="zh-CN" sz="1200" dirty="0">
                <a:solidFill>
                  <a:srgbClr val="00B0F0"/>
                </a:solidFill>
                <a:ea typeface="宋体" panose="02010600030101010101" pitchFamily="2" charset="-122"/>
              </a:rPr>
              <a:t>		</a:t>
            </a:r>
            <a:r>
              <a:rPr lang="en-US" altLang="zh-CN" dirty="0" smtClean="0">
                <a:solidFill>
                  <a:srgbClr val="00B0F0"/>
                </a:solidFill>
                <a:ea typeface="宋体" panose="02010600030101010101" pitchFamily="2" charset="-122"/>
              </a:rPr>
              <a:t>10:30-12:30</a:t>
            </a:r>
            <a:r>
              <a:rPr lang="en-US" altLang="zh-CN" sz="1200" dirty="0" smtClean="0">
                <a:solidFill>
                  <a:srgbClr val="00B0F0"/>
                </a:solidFill>
                <a:ea typeface="宋体" panose="02010600030101010101" pitchFamily="2" charset="-122"/>
              </a:rPr>
              <a:t> </a:t>
            </a:r>
            <a:r>
              <a:rPr lang="en-US" altLang="zh-CN" sz="1200" dirty="0">
                <a:solidFill>
                  <a:srgbClr val="00B0F0"/>
                </a:solidFill>
                <a:ea typeface="宋体" panose="02010600030101010101" pitchFamily="2" charset="-122"/>
              </a:rPr>
              <a:t>Berlin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13    (Thursday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70C0"/>
                </a:solidFill>
                <a:ea typeface="宋体" panose="02010600030101010101" pitchFamily="2" charset="-122"/>
              </a:rPr>
              <a:t>July</a:t>
            </a:r>
            <a:r>
              <a:rPr lang="en-US" altLang="zh-CN" sz="1200" dirty="0">
                <a:solidFill>
                  <a:srgbClr val="0070C0"/>
                </a:solidFill>
                <a:cs typeface="Times New Roman" panose="02020603050405020304" pitchFamily="18" charset="0"/>
              </a:rPr>
              <a:t> 13    (</a:t>
            </a:r>
            <a:r>
              <a:rPr lang="en-US" altLang="zh-CN" dirty="0">
                <a:solidFill>
                  <a:srgbClr val="0070C0"/>
                </a:solidFill>
                <a:cs typeface="Times New Roman" panose="02020603050405020304" pitchFamily="18" charset="0"/>
              </a:rPr>
              <a:t>Thursday PM 2</a:t>
            </a:r>
            <a:r>
              <a:rPr lang="en-US" altLang="zh-CN" sz="1200" dirty="0">
                <a:solidFill>
                  <a:srgbClr val="0070C0"/>
                </a:solidFill>
                <a:cs typeface="Times New Roman" panose="02020603050405020304" pitchFamily="18" charset="0"/>
              </a:rPr>
              <a:t>),		</a:t>
            </a:r>
            <a:r>
              <a:rPr lang="en-US" altLang="zh-CN" dirty="0">
                <a:solidFill>
                  <a:srgbClr val="0070C0"/>
                </a:solidFill>
                <a:ea typeface="宋体" panose="02010600030101010101" pitchFamily="2" charset="-122"/>
              </a:rPr>
              <a:t>16:00-18:00</a:t>
            </a:r>
            <a:r>
              <a:rPr lang="en-US" altLang="zh-CN" sz="1200" dirty="0">
                <a:solidFill>
                  <a:srgbClr val="0070C0"/>
                </a:solidFill>
                <a:cs typeface="Times New Roman" panose="02020603050405020304" pitchFamily="18" charset="0"/>
              </a:rPr>
              <a:t> Berlin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(May 2023 </a:t>
            </a:r>
            <a:r>
              <a:rPr lang="en-US" altLang="zh-CN" sz="900" dirty="0" smtClean="0">
                <a:cs typeface="Times New Roman" panose="02020603050405020304" pitchFamily="18" charset="0"/>
              </a:rPr>
              <a:t>– July 2023 </a:t>
            </a:r>
            <a:r>
              <a:rPr lang="en-US" altLang="zh-CN" sz="900" dirty="0">
                <a:cs typeface="Times New Roman" panose="02020603050405020304" pitchFamily="18" charset="0"/>
              </a:rPr>
              <a:t>CAC calls: </a:t>
            </a:r>
            <a:r>
              <a:rPr lang="en-US" altLang="zh-CN" sz="900" dirty="0" smtClean="0">
                <a:solidFill>
                  <a:srgbClr val="0000FF"/>
                </a:solidFill>
                <a:cs typeface="Times New Roman" panose="02020603050405020304" pitchFamily="18" charset="0"/>
              </a:rPr>
              <a:t>Jun 5, June 26, July 9</a:t>
            </a:r>
            <a:r>
              <a:rPr lang="en-US" altLang="zh-CN" sz="900" dirty="0" smtClean="0">
                <a:cs typeface="Times New Roman" panose="02020603050405020304" pitchFamily="18" charset="0"/>
              </a:rPr>
              <a:t>)</a:t>
            </a: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ext uri="{D42A27DB-BD31-4B8C-83A1-F6EECF244321}">
                <p14:modId xmlns:p14="http://schemas.microsoft.com/office/powerpoint/2010/main" val="3761179517"/>
              </p:ext>
            </p:extLst>
          </p:nvPr>
        </p:nvGraphicFramePr>
        <p:xfrm>
          <a:off x="6553200" y="3810000"/>
          <a:ext cx="5486400" cy="1505585"/>
        </p:xfrm>
        <a:graphic>
          <a:graphicData uri="http://schemas.openxmlformats.org/drawingml/2006/table">
            <a:tbl>
              <a:tblPr firstRow="1" firstCol="1" bandRow="1"/>
              <a:tblGrid>
                <a:gridCol w="609600">
                  <a:extLst>
                    <a:ext uri="{9D8B030D-6E8A-4147-A177-3AD203B41FA5}">
                      <a16:colId xmlns="" xmlns:a16="http://schemas.microsoft.com/office/drawing/2014/main" val="20000"/>
                    </a:ext>
                  </a:extLst>
                </a:gridCol>
                <a:gridCol w="762000">
                  <a:extLst>
                    <a:ext uri="{9D8B030D-6E8A-4147-A177-3AD203B41FA5}">
                      <a16:colId xmlns="" xmlns:a16="http://schemas.microsoft.com/office/drawing/2014/main" val="20001"/>
                    </a:ext>
                  </a:extLst>
                </a:gridCol>
                <a:gridCol w="762000">
                  <a:extLst>
                    <a:ext uri="{9D8B030D-6E8A-4147-A177-3AD203B41FA5}">
                      <a16:colId xmlns="" xmlns:a16="http://schemas.microsoft.com/office/drawing/2014/main" val="20002"/>
                    </a:ext>
                  </a:extLst>
                </a:gridCol>
                <a:gridCol w="914400">
                  <a:extLst>
                    <a:ext uri="{9D8B030D-6E8A-4147-A177-3AD203B41FA5}">
                      <a16:colId xmlns="" xmlns:a16="http://schemas.microsoft.com/office/drawing/2014/main" val="20003"/>
                    </a:ext>
                  </a:extLst>
                </a:gridCol>
                <a:gridCol w="762000">
                  <a:extLst>
                    <a:ext uri="{9D8B030D-6E8A-4147-A177-3AD203B41FA5}">
                      <a16:colId xmlns="" xmlns:a16="http://schemas.microsoft.com/office/drawing/2014/main" val="20004"/>
                    </a:ext>
                  </a:extLst>
                </a:gridCol>
                <a:gridCol w="838200">
                  <a:extLst>
                    <a:ext uri="{9D8B030D-6E8A-4147-A177-3AD203B41FA5}">
                      <a16:colId xmlns="" xmlns:a16="http://schemas.microsoft.com/office/drawing/2014/main" val="20005"/>
                    </a:ext>
                  </a:extLst>
                </a:gridCol>
                <a:gridCol w="838200">
                  <a:extLst>
                    <a:ext uri="{9D8B030D-6E8A-4147-A177-3AD203B41FA5}">
                      <a16:colId xmlns="" xmlns:a16="http://schemas.microsoft.com/office/drawing/2014/main"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Berlin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02:00-04:00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23:00-01:00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04:30-06:30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01:30-03:30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14:30-16:30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07:30-09:30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04:30-06:30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07:00-09:00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10:30-12:30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cxnSp>
        <p:nvCxnSpPr>
          <p:cNvPr id="9" name="直接箭头连接符 8"/>
          <p:cNvCxnSpPr/>
          <p:nvPr/>
        </p:nvCxnSpPr>
        <p:spPr bwMode="auto">
          <a:xfrm>
            <a:off x="76200" y="4566937"/>
            <a:ext cx="12954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0" name="Title 1"/>
          <p:cNvSpPr>
            <a:spLocks noGrp="1"/>
          </p:cNvSpPr>
          <p:nvPr>
            <p:ph type="title"/>
          </p:nvPr>
        </p:nvSpPr>
        <p:spPr>
          <a:xfrm>
            <a:off x="-5862" y="4343400"/>
            <a:ext cx="990600" cy="304800"/>
          </a:xfrm>
        </p:spPr>
        <p:txBody>
          <a:bodyPr/>
          <a:lstStyle/>
          <a:p>
            <a:r>
              <a:rPr lang="en-US" altLang="zh-CN" sz="1200" b="0" dirty="0" smtClean="0">
                <a:solidFill>
                  <a:srgbClr val="FF0000"/>
                </a:solidFill>
              </a:rPr>
              <a:t>Motion?</a:t>
            </a:r>
            <a:endParaRPr lang="en-GB" sz="1200" b="0" dirty="0">
              <a:solidFill>
                <a:srgbClr val="FF0000"/>
              </a:solidFill>
            </a:endParaRPr>
          </a:p>
        </p:txBody>
      </p:sp>
    </p:spTree>
    <p:extLst>
      <p:ext uri="{BB962C8B-B14F-4D97-AF65-F5344CB8AC3E}">
        <p14:creationId xmlns:p14="http://schemas.microsoft.com/office/powerpoint/2010/main" val="230761317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smtClean="0"/>
              <a:t>D1.0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D1.0 </a:t>
            </a:r>
            <a:r>
              <a:rPr lang="en-US" sz="2000" dirty="0"/>
              <a:t>(802.11bf </a:t>
            </a:r>
            <a:r>
              <a:rPr lang="en-US" sz="2000" dirty="0" smtClean="0"/>
              <a:t>LB272 comments</a:t>
            </a:r>
            <a:r>
              <a:rPr lang="en-US" sz="2000" dirty="0"/>
              <a:t>)</a:t>
            </a:r>
          </a:p>
          <a:p>
            <a:pPr lvl="1" algn="just">
              <a:spcBef>
                <a:spcPts val="0"/>
              </a:spcBef>
              <a:spcAft>
                <a:spcPts val="600"/>
              </a:spcAft>
              <a:buFont typeface="Arial" panose="020B0604020202020204" pitchFamily="34" charset="0"/>
              <a:buChar char="•"/>
            </a:pPr>
            <a:r>
              <a:rPr lang="en-US" altLang="zh-CN" sz="1600" dirty="0" smtClean="0">
                <a:solidFill>
                  <a:srgbClr val="FF0000"/>
                </a:solidFill>
              </a:rPr>
              <a:t>63.2104 </a:t>
            </a:r>
            <a:r>
              <a:rPr lang="en-US" altLang="zh-CN" sz="1600" dirty="0" smtClean="0"/>
              <a:t>% </a:t>
            </a:r>
            <a:r>
              <a:rPr lang="en-US" altLang="zh-CN" sz="1600" dirty="0"/>
              <a:t>of all LB272 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smtClean="0">
                <a:solidFill>
                  <a:srgbClr val="FF0000"/>
                </a:solidFill>
              </a:rPr>
              <a:t>823/1302,</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3" name="表格 2"/>
          <p:cNvGraphicFramePr>
            <a:graphicFrameLocks noGrp="1"/>
          </p:cNvGraphicFramePr>
          <p:nvPr>
            <p:extLst>
              <p:ext uri="{D42A27DB-BD31-4B8C-83A1-F6EECF244321}">
                <p14:modId xmlns:p14="http://schemas.microsoft.com/office/powerpoint/2010/main" val="1485791751"/>
              </p:ext>
            </p:extLst>
          </p:nvPr>
        </p:nvGraphicFramePr>
        <p:xfrm>
          <a:off x="457200" y="4229100"/>
          <a:ext cx="5410199" cy="2095500"/>
        </p:xfrm>
        <a:graphic>
          <a:graphicData uri="http://schemas.openxmlformats.org/drawingml/2006/table">
            <a:tbl>
              <a:tblPr firstRow="1" firstCol="1" bandRow="1">
                <a:tableStyleId>{616DA210-FB5B-4158-B5E0-FEB733F419BA}</a:tableStyleId>
              </a:tblPr>
              <a:tblGrid>
                <a:gridCol w="795618"/>
                <a:gridCol w="875179"/>
                <a:gridCol w="1267988"/>
                <a:gridCol w="959741"/>
                <a:gridCol w="749674"/>
                <a:gridCol w="761999"/>
              </a:tblGrid>
              <a:tr h="190500">
                <a:tc>
                  <a:txBody>
                    <a:bodyPr/>
                    <a:lstStyle/>
                    <a:p>
                      <a:endParaRPr lang="zh-CN" sz="1100" dirty="0">
                        <a:effectLst/>
                        <a:latin typeface="Times New Roman" panose="02020603050405020304" pitchFamily="18" charset="0"/>
                      </a:endParaRPr>
                    </a:p>
                  </a:txBody>
                  <a:tcPr marL="68580" marR="68580" marT="0" marB="0" anchor="b"/>
                </a:tc>
                <a:tc>
                  <a:txBody>
                    <a:bodyPr/>
                    <a:lstStyle/>
                    <a:p>
                      <a:pPr algn="l">
                        <a:spcAft>
                          <a:spcPts val="0"/>
                        </a:spcAft>
                      </a:pPr>
                      <a:r>
                        <a:rPr lang="en-US" sz="1100">
                          <a:effectLst/>
                        </a:rPr>
                        <a:t>Submitted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dirty="0">
                          <a:solidFill>
                            <a:srgbClr val="000000"/>
                          </a:solidFill>
                          <a:effectLst/>
                          <a:latin typeface="Calibri" panose="020F0502020204030204" pitchFamily="34" charset="0"/>
                          <a:ea typeface="宋体" panose="02010600030101010101" pitchFamily="2" charset="-122"/>
                        </a:rPr>
                        <a:t>Ready for Motion</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err="1">
                          <a:effectLst/>
                        </a:rPr>
                        <a:t>PoC</a:t>
                      </a:r>
                      <a:endParaRPr lang="zh-CN" sz="1100" dirty="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Editorial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dirty="0">
                          <a:effectLst/>
                          <a:latin typeface="Calibri" panose="020F0502020204030204" pitchFamily="34" charset="0"/>
                          <a:ea typeface="宋体" panose="02010600030101010101" pitchFamily="2" charset="-122"/>
                        </a:rPr>
                        <a:t>228</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216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216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Claudio</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OST</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292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156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Chaoming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Instance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100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150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Reporting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Chris</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SBP</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MLME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82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Naren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DMG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142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Assaf</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Misc</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38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Zinan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All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736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945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a:effectLst/>
                        <a:latin typeface="Times New Roman" panose="02020603050405020304" pitchFamily="18" charset="0"/>
                      </a:endParaRPr>
                    </a:p>
                  </a:txBody>
                  <a:tcPr marL="68580" marR="68580" marT="0" marB="0" anchor="b"/>
                </a:tc>
              </a:tr>
              <a:tr h="190500">
                <a:tc>
                  <a:txBody>
                    <a:bodyPr/>
                    <a:lstStyle/>
                    <a:p>
                      <a:endParaRPr lang="zh-CN" sz="1100" b="1" dirty="0">
                        <a:effectLst/>
                        <a:latin typeface="Times New Roman" panose="02020603050405020304" pitchFamily="18" charset="0"/>
                      </a:endParaRPr>
                    </a:p>
                  </a:txBody>
                  <a:tcPr marL="68580" marR="68580" marT="0" marB="0" anchor="b"/>
                </a:tc>
                <a:tc>
                  <a:txBody>
                    <a:bodyPr/>
                    <a:lstStyle/>
                    <a:p>
                      <a:endParaRPr lang="zh-CN" sz="1000">
                        <a:effectLst/>
                        <a:latin typeface="Times New Roman" panose="02020603050405020304" pitchFamily="18" charset="0"/>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0.160522273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0.5652842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0.725806</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b="1" dirty="0">
                        <a:effectLst/>
                        <a:latin typeface="Times New Roman" panose="02020603050405020304" pitchFamily="18" charset="0"/>
                      </a:endParaRPr>
                    </a:p>
                  </a:txBody>
                  <a:tcPr marL="68580" marR="68580" marT="0" marB="0" anchor="b"/>
                </a:tc>
              </a:tr>
            </a:tbl>
          </a:graphicData>
        </a:graphic>
      </p:graphicFrame>
      <p:graphicFrame>
        <p:nvGraphicFramePr>
          <p:cNvPr id="6" name="Chart 6">
            <a:extLst>
              <a:ext uri="{FF2B5EF4-FFF2-40B4-BE49-F238E27FC236}">
                <a16:creationId xmlns:a16="http://schemas.microsoft.com/office/drawing/2014/main" xmlns="" id="{C0807CB6-20C1-45B5-8F67-26150D548148}"/>
              </a:ext>
            </a:extLst>
          </p:cNvPr>
          <p:cNvGraphicFramePr/>
          <p:nvPr>
            <p:extLst/>
          </p:nvPr>
        </p:nvGraphicFramePr>
        <p:xfrm>
          <a:off x="8001000" y="2209800"/>
          <a:ext cx="3962400" cy="4114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172912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ext uri="{D42A27DB-BD31-4B8C-83A1-F6EECF244321}">
                <p14:modId xmlns:p14="http://schemas.microsoft.com/office/powerpoint/2010/main" val="4011371963"/>
              </p:ext>
            </p:extLst>
          </p:nvPr>
        </p:nvGraphicFramePr>
        <p:xfrm>
          <a:off x="1917834" y="685800"/>
          <a:ext cx="8356332" cy="5760720"/>
        </p:xfrm>
        <a:graphic>
          <a:graphicData uri="http://schemas.openxmlformats.org/drawingml/2006/table">
            <a:tbl>
              <a:tblPr firstRow="1" firstCol="1" bandRow="1">
                <a:tableStyleId>{616DA210-FB5B-4158-B5E0-FEB733F419BA}</a:tableStyleId>
              </a:tblPr>
              <a:tblGrid>
                <a:gridCol w="1156097"/>
                <a:gridCol w="973554"/>
                <a:gridCol w="1352156"/>
                <a:gridCol w="1044541"/>
                <a:gridCol w="928482"/>
                <a:gridCol w="1419395"/>
                <a:gridCol w="1482107"/>
              </a:tblGrid>
              <a:tr h="140368">
                <a:tc>
                  <a:txBody>
                    <a:bodyPr/>
                    <a:lstStyle/>
                    <a:p>
                      <a:endParaRPr lang="zh-CN" sz="1050" dirty="0">
                        <a:effectLst/>
                        <a:latin typeface="Times New Roman" panose="02020603050405020304" pitchFamily="18" charset="0"/>
                      </a:endParaRPr>
                    </a:p>
                  </a:txBody>
                  <a:tcPr marL="36522" marR="36522" marT="0" marB="0" anchor="b"/>
                </a:tc>
                <a:tc>
                  <a:txBody>
                    <a:bodyPr/>
                    <a:lstStyle/>
                    <a:p>
                      <a:pPr algn="ctr">
                        <a:spcAft>
                          <a:spcPts val="0"/>
                        </a:spcAft>
                      </a:pPr>
                      <a:r>
                        <a:rPr lang="en-US" sz="1050" b="1" dirty="0">
                          <a:solidFill>
                            <a:srgbClr val="000000"/>
                          </a:solidFill>
                          <a:effectLst/>
                          <a:latin typeface="Calibri" panose="020F0502020204030204" pitchFamily="34" charset="0"/>
                          <a:ea typeface="宋体" panose="02010600030101010101" pitchFamily="2" charset="-122"/>
                        </a:rPr>
                        <a:t>Assigned</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dirty="0">
                          <a:solidFill>
                            <a:srgbClr val="0000FF"/>
                          </a:solidFill>
                          <a:effectLst/>
                          <a:latin typeface="Calibri" panose="020F0502020204030204" pitchFamily="34" charset="0"/>
                          <a:ea typeface="宋体" panose="02010600030101010101" pitchFamily="2" charset="-122"/>
                        </a:rPr>
                        <a:t>Before/at May interim</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dirty="0">
                          <a:solidFill>
                            <a:srgbClr val="0000FF"/>
                          </a:solidFill>
                          <a:effectLst/>
                          <a:latin typeface="Calibri" panose="020F0502020204030204" pitchFamily="34" charset="0"/>
                          <a:ea typeface="宋体" panose="02010600030101010101" pitchFamily="2" charset="-122"/>
                        </a:rPr>
                        <a:t>Before/at July plenary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Alecs</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24</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23</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23</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24</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rgbClr val="000000"/>
                          </a:solidFill>
                          <a:effectLst/>
                          <a:latin typeface="Calibri" panose="020F0502020204030204" pitchFamily="34" charset="0"/>
                          <a:ea typeface="宋体" panose="02010600030101010101" pitchFamily="2" charset="-122"/>
                        </a:rPr>
                        <a:t>Ali</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00">
                          <a:solidFill>
                            <a:srgbClr val="000000"/>
                          </a:solidFill>
                          <a:effectLst/>
                          <a:latin typeface="Calibri" panose="020F0502020204030204" pitchFamily="34" charset="0"/>
                          <a:ea typeface="宋体" panose="02010600030101010101" pitchFamily="2" charset="-122"/>
                        </a:rPr>
                        <a:t>8</a:t>
                      </a:r>
                      <a:endParaRPr lang="zh-CN" sz="8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00">
                          <a:solidFill>
                            <a:srgbClr val="000000"/>
                          </a:solidFill>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00">
                          <a:solidFill>
                            <a:srgbClr val="000000"/>
                          </a:solidFill>
                          <a:effectLst/>
                          <a:latin typeface="Calibri" panose="020F0502020204030204" pitchFamily="34" charset="0"/>
                          <a:ea typeface="宋体" panose="02010600030101010101" pitchFamily="2" charset="-122"/>
                        </a:rPr>
                        <a:t>8</a:t>
                      </a:r>
                      <a:endParaRPr lang="zh-CN" sz="8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00">
                          <a:solidFill>
                            <a:srgbClr val="000000"/>
                          </a:solidFill>
                          <a:effectLst/>
                          <a:latin typeface="Calibri" panose="020F0502020204030204" pitchFamily="34" charset="0"/>
                          <a:ea typeface="宋体" panose="02010600030101010101" pitchFamily="2" charset="-122"/>
                        </a:rPr>
                        <a:t>8</a:t>
                      </a:r>
                      <a:endParaRPr lang="zh-CN" sz="8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err="1">
                          <a:solidFill>
                            <a:schemeClr val="tx1"/>
                          </a:solidFill>
                          <a:effectLst/>
                          <a:latin typeface="Calibri" panose="020F0502020204030204" pitchFamily="34" charset="0"/>
                          <a:ea typeface="宋体" panose="02010600030101010101" pitchFamily="2" charset="-122"/>
                        </a:rPr>
                        <a:t>Anirud</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24</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4</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16</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24</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Assaf</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103</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77</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77</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83</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Atsushi</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7</a:t>
                      </a:r>
                      <a:endParaRPr lang="zh-CN" sz="8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Chaoming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46</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45</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45</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46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Cheng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100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97</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98</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76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24</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Chris</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28</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7</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4</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11</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Claudio (E)</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226</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214</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214</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206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20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Claudio (T)</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17</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3</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14</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Dibakar</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73</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61</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61</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61</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Dongguk</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22</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19</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19</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3</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Dong </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47</a:t>
                      </a:r>
                      <a:endParaRPr lang="zh-CN" sz="8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47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Junghoon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35</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19</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19</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35</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Josh</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5</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4</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4</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5</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Mahmoud</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80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42</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43</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43</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37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solidFill>
                            <a:schemeClr val="tx1"/>
                          </a:solidFill>
                          <a:effectLst/>
                          <a:latin typeface="Calibri" panose="020F0502020204030204" pitchFamily="34" charset="0"/>
                          <a:ea typeface="宋体" panose="02010600030101010101" pitchFamily="2" charset="-122"/>
                        </a:rPr>
                        <a:t>Mengshi</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32</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9</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14</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23</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Naren</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126</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62</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27</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89</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100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Ning </a:t>
                      </a:r>
                      <a:endParaRPr lang="zh-CN" sz="1050" dirty="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18</a:t>
                      </a:r>
                      <a:endParaRPr lang="zh-CN" sz="8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8</a:t>
                      </a:r>
                      <a:endParaRPr lang="zh-CN" sz="8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8</a:t>
                      </a:r>
                      <a:endParaRPr lang="zh-CN" sz="8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Osama</a:t>
                      </a:r>
                      <a:endParaRPr lang="zh-CN" sz="1050" dirty="0">
                        <a:effectLst/>
                        <a:latin typeface="Calibri" panose="020F0502020204030204" pitchFamily="34" charset="0"/>
                        <a:ea typeface="宋体" panose="02010600030101010101" pitchFamily="2" charset="-122"/>
                      </a:endParaRPr>
                    </a:p>
                  </a:txBody>
                  <a:tcPr marL="68580" marR="68580" marT="0" marB="0" anchor="b">
                    <a:solidFill>
                      <a:schemeClr val="bg1"/>
                    </a:solidFill>
                  </a:tcPr>
                </a:tc>
                <a:tc>
                  <a:txBody>
                    <a:bodyPr/>
                    <a:lstStyle/>
                    <a:p>
                      <a:pPr algn="r">
                        <a:spcAft>
                          <a:spcPts val="0"/>
                        </a:spcAft>
                      </a:pPr>
                      <a:r>
                        <a:rPr lang="en-US" sz="1000" dirty="0">
                          <a:effectLst/>
                          <a:latin typeface="Calibri" panose="020F0502020204030204" pitchFamily="34" charset="0"/>
                          <a:ea typeface="宋体" panose="02010600030101010101" pitchFamily="2" charset="-122"/>
                        </a:rPr>
                        <a:t>34</a:t>
                      </a:r>
                      <a:endParaRPr lang="zh-CN" sz="800" dirty="0">
                        <a:effectLst/>
                        <a:latin typeface="Calibri" panose="020F0502020204030204" pitchFamily="34" charset="0"/>
                        <a:ea typeface="宋体" panose="02010600030101010101" pitchFamily="2" charset="-122"/>
                      </a:endParaRPr>
                    </a:p>
                  </a:txBody>
                  <a:tcPr marL="68580" marR="68580" marT="0" marB="0" anchor="b">
                    <a:solidFill>
                      <a:schemeClr val="bg1"/>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26</a:t>
                      </a:r>
                      <a:endParaRPr lang="zh-CN" sz="800">
                        <a:effectLst/>
                        <a:latin typeface="Calibri" panose="020F0502020204030204" pitchFamily="34" charset="0"/>
                        <a:ea typeface="宋体" panose="02010600030101010101" pitchFamily="2" charset="-122"/>
                      </a:endParaRPr>
                    </a:p>
                  </a:txBody>
                  <a:tcPr marL="68580" marR="68580" marT="0" marB="0" anchor="b">
                    <a:solidFill>
                      <a:schemeClr val="bg1"/>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solidFill>
                      <a:schemeClr val="bg1"/>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26</a:t>
                      </a:r>
                      <a:endParaRPr lang="zh-CN" sz="800">
                        <a:effectLst/>
                        <a:latin typeface="Calibri" panose="020F0502020204030204" pitchFamily="34" charset="0"/>
                        <a:ea typeface="宋体" panose="02010600030101010101" pitchFamily="2" charset="-122"/>
                      </a:endParaRPr>
                    </a:p>
                  </a:txBody>
                  <a:tcPr marL="68580" marR="68580" marT="0" marB="0" anchor="b">
                    <a:solidFill>
                      <a:schemeClr val="bg1"/>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solid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Pei </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00">
                          <a:solidFill>
                            <a:srgbClr val="000000"/>
                          </a:solidFill>
                          <a:effectLst/>
                          <a:latin typeface="Calibri" panose="020F0502020204030204" pitchFamily="34" charset="0"/>
                          <a:ea typeface="宋体" panose="02010600030101010101" pitchFamily="2" charset="-122"/>
                        </a:rPr>
                        <a:t>41</a:t>
                      </a:r>
                      <a:endParaRPr lang="zh-CN" sz="8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00">
                          <a:solidFill>
                            <a:srgbClr val="000000"/>
                          </a:solidFill>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00">
                          <a:solidFill>
                            <a:srgbClr val="000000"/>
                          </a:solidFill>
                          <a:effectLst/>
                          <a:latin typeface="Calibri" panose="020F0502020204030204" pitchFamily="34" charset="0"/>
                          <a:ea typeface="宋体" panose="02010600030101010101" pitchFamily="2" charset="-122"/>
                        </a:rPr>
                        <a:t>41</a:t>
                      </a:r>
                      <a:endParaRPr lang="zh-CN" sz="8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00">
                          <a:solidFill>
                            <a:srgbClr val="000000"/>
                          </a:solidFill>
                          <a:effectLst/>
                          <a:latin typeface="Calibri" panose="020F0502020204030204" pitchFamily="34" charset="0"/>
                          <a:ea typeface="宋体" panose="02010600030101010101" pitchFamily="2" charset="-122"/>
                        </a:rPr>
                        <a:t>41</a:t>
                      </a:r>
                      <a:endParaRPr lang="zh-CN" sz="8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41</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Perry</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51</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22</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22</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21</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30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Rojan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27</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3</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3</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Rui Du</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39</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21</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22</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20</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Rui Yang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17</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12</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17</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smtClean="0">
                          <a:effectLst/>
                          <a:latin typeface="Calibri" panose="020F0502020204030204" pitchFamily="34" charset="0"/>
                          <a:ea typeface="宋体" panose="02010600030101010101" pitchFamily="2" charset="-122"/>
                        </a:rPr>
                        <a:t>Steph</a:t>
                      </a:r>
                      <a:r>
                        <a:rPr lang="en-US" altLang="zh-CN" sz="1050" dirty="0" smtClean="0">
                          <a:effectLst/>
                          <a:latin typeface="Calibri" panose="020F0502020204030204" pitchFamily="34" charset="0"/>
                          <a:ea typeface="宋体" panose="02010600030101010101" pitchFamily="2" charset="-122"/>
                        </a:rPr>
                        <a:t>an</a:t>
                      </a:r>
                      <a:r>
                        <a:rPr lang="en-US" sz="1050" dirty="0" smtClean="0">
                          <a:effectLst/>
                          <a:latin typeface="Calibri" panose="020F0502020204030204" pitchFamily="34" charset="0"/>
                          <a:ea typeface="宋体" panose="02010600030101010101" pitchFamily="2" charset="-122"/>
                        </a:rPr>
                        <a:t> </a:t>
                      </a:r>
                      <a:r>
                        <a:rPr lang="en-US" sz="1050" dirty="0">
                          <a:effectLst/>
                          <a:latin typeface="Calibri" panose="020F0502020204030204" pitchFamily="34" charset="0"/>
                          <a:ea typeface="宋体" panose="02010600030101010101" pitchFamily="2" charset="-122"/>
                        </a:rPr>
                        <a:t>S.</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24</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15</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15</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marL="0" algn="ctr" defTabSz="914400" rtl="0" eaLnBrk="1" latinLnBrk="0" hangingPunct="1">
                        <a:spcAft>
                          <a:spcPts val="0"/>
                        </a:spcAft>
                      </a:pPr>
                      <a:r>
                        <a:rPr lang="en-US" altLang="zh-CN" sz="1050" kern="1200" dirty="0" smtClean="0">
                          <a:solidFill>
                            <a:schemeClr val="tx1"/>
                          </a:solidFill>
                          <a:effectLst/>
                          <a:latin typeface="Calibri" panose="020F0502020204030204" pitchFamily="34" charset="0"/>
                          <a:ea typeface="宋体" panose="02010600030101010101" pitchFamily="2" charset="-122"/>
                          <a:cs typeface="+mn-cs"/>
                        </a:rPr>
                        <a:t>10</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c>
                  <a:txBody>
                    <a:bodyPr/>
                    <a:lstStyle/>
                    <a:p>
                      <a:pPr marL="0" algn="ctr" defTabSz="914400" rtl="0" eaLnBrk="1" latinLnBrk="0" hangingPunct="1">
                        <a:spcAft>
                          <a:spcPts val="0"/>
                        </a:spcAft>
                      </a:pPr>
                      <a:r>
                        <a:rPr lang="en-US" altLang="zh-CN" sz="1050" kern="1200" dirty="0" smtClean="0">
                          <a:solidFill>
                            <a:schemeClr val="tx1"/>
                          </a:solidFill>
                          <a:effectLst/>
                          <a:latin typeface="Calibri" panose="020F0502020204030204" pitchFamily="34" charset="0"/>
                          <a:ea typeface="宋体" panose="02010600030101010101" pitchFamily="2" charset="-122"/>
                          <a:cs typeface="+mn-cs"/>
                        </a:rPr>
                        <a:t>14</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Xiandong</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00">
                          <a:solidFill>
                            <a:srgbClr val="000000"/>
                          </a:solidFill>
                          <a:effectLst/>
                          <a:latin typeface="Calibri" panose="020F0502020204030204" pitchFamily="34" charset="0"/>
                          <a:ea typeface="宋体" panose="02010600030101010101" pitchFamily="2" charset="-122"/>
                        </a:rPr>
                        <a:t>12</a:t>
                      </a:r>
                      <a:endParaRPr lang="zh-CN" sz="8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00">
                          <a:solidFill>
                            <a:srgbClr val="000000"/>
                          </a:solidFill>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00">
                          <a:solidFill>
                            <a:srgbClr val="000000"/>
                          </a:solidFill>
                          <a:effectLst/>
                          <a:latin typeface="Calibri" panose="020F0502020204030204" pitchFamily="34" charset="0"/>
                          <a:ea typeface="宋体" panose="02010600030101010101" pitchFamily="2" charset="-122"/>
                        </a:rPr>
                        <a:t>12</a:t>
                      </a:r>
                      <a:endParaRPr lang="zh-CN" sz="8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00">
                          <a:solidFill>
                            <a:srgbClr val="000000"/>
                          </a:solidFill>
                          <a:effectLst/>
                          <a:latin typeface="Calibri" panose="020F0502020204030204" pitchFamily="34" charset="0"/>
                          <a:ea typeface="宋体" panose="02010600030101010101" pitchFamily="2" charset="-122"/>
                        </a:rPr>
                        <a:t>12</a:t>
                      </a:r>
                      <a:endParaRPr lang="zh-CN" sz="8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Yan</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8</a:t>
                      </a:r>
                      <a:endParaRPr lang="zh-CN" sz="8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Yiyan</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4</a:t>
                      </a:r>
                      <a:endParaRPr lang="zh-CN" sz="8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Zhanjing</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00">
                          <a:solidFill>
                            <a:srgbClr val="000000"/>
                          </a:solidFill>
                          <a:effectLst/>
                          <a:latin typeface="Calibri" panose="020F0502020204030204" pitchFamily="34" charset="0"/>
                          <a:ea typeface="宋体" panose="02010600030101010101" pitchFamily="2" charset="-122"/>
                        </a:rPr>
                        <a:t>6</a:t>
                      </a:r>
                      <a:endParaRPr lang="zh-CN" sz="8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00">
                          <a:solidFill>
                            <a:srgbClr val="000000"/>
                          </a:solidFill>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00">
                          <a:solidFill>
                            <a:srgbClr val="000000"/>
                          </a:solidFill>
                          <a:effectLst/>
                          <a:latin typeface="Calibri" panose="020F0502020204030204" pitchFamily="34" charset="0"/>
                          <a:ea typeface="宋体" panose="02010600030101010101" pitchFamily="2" charset="-122"/>
                        </a:rPr>
                        <a:t>6</a:t>
                      </a:r>
                      <a:endParaRPr lang="zh-CN" sz="8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00">
                          <a:solidFill>
                            <a:srgbClr val="000000"/>
                          </a:solidFill>
                          <a:effectLst/>
                          <a:latin typeface="Calibri" panose="020F0502020204030204" pitchFamily="34" charset="0"/>
                          <a:ea typeface="宋体" panose="02010600030101010101" pitchFamily="2" charset="-122"/>
                        </a:rPr>
                        <a:t>6</a:t>
                      </a:r>
                      <a:endParaRPr lang="zh-CN" sz="8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err="1">
                          <a:solidFill>
                            <a:schemeClr val="tx1"/>
                          </a:solidFill>
                          <a:effectLst/>
                          <a:latin typeface="Calibri" panose="020F0502020204030204" pitchFamily="34" charset="0"/>
                          <a:ea typeface="宋体" panose="02010600030101010101" pitchFamily="2" charset="-122"/>
                        </a:rPr>
                        <a:t>Zhuqing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3</a:t>
                      </a:r>
                      <a:endParaRPr lang="zh-CN" sz="8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Zinan</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15</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14</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14</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15</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1050" dirty="0">
                        <a:effectLst/>
                        <a:latin typeface="Times New Roman" panose="02020603050405020304" pitchFamily="18" charset="0"/>
                      </a:endParaRPr>
                    </a:p>
                  </a:txBody>
                  <a:tcPr marL="68580" marR="68580" marT="0" marB="0" anchor="b"/>
                </a:tc>
                <a:tc>
                  <a:txBody>
                    <a:bodyPr/>
                    <a:lstStyle/>
                    <a:p>
                      <a:endParaRPr lang="zh-CN" sz="800">
                        <a:effectLst/>
                        <a:latin typeface="Times New Roman" panose="02020603050405020304" pitchFamily="18" charset="0"/>
                      </a:endParaRPr>
                    </a:p>
                  </a:txBody>
                  <a:tcPr marL="68580" marR="68580" marT="0" marB="0" anchor="b"/>
                </a:tc>
                <a:tc>
                  <a:txBody>
                    <a:bodyPr/>
                    <a:lstStyle/>
                    <a:p>
                      <a:endParaRPr lang="zh-CN" sz="800">
                        <a:effectLst/>
                        <a:latin typeface="Times New Roman" panose="02020603050405020304" pitchFamily="18" charset="0"/>
                      </a:endParaRPr>
                    </a:p>
                  </a:txBody>
                  <a:tcPr marL="68580" marR="68580" marT="0" marB="0" anchor="b"/>
                </a:tc>
                <a:tc>
                  <a:txBody>
                    <a:bodyPr/>
                    <a:lstStyle/>
                    <a:p>
                      <a:endParaRPr lang="zh-CN" sz="800">
                        <a:effectLst/>
                        <a:latin typeface="Times New Roman" panose="02020603050405020304" pitchFamily="18" charset="0"/>
                      </a:endParaRPr>
                    </a:p>
                  </a:txBody>
                  <a:tcPr marL="68580" marR="68580" marT="0" marB="0" anchor="b"/>
                </a:tc>
                <a:tc>
                  <a:txBody>
                    <a:bodyPr/>
                    <a:lstStyle/>
                    <a:p>
                      <a:endParaRPr lang="zh-CN" sz="800">
                        <a:effectLst/>
                        <a:latin typeface="Times New Roman" panose="02020603050405020304" pitchFamily="18" charset="0"/>
                      </a:endParaRPr>
                    </a:p>
                  </a:txBody>
                  <a:tcPr marL="68580" marR="68580" marT="0" marB="0" anchor="b"/>
                </a:tc>
                <a:tc>
                  <a:txBody>
                    <a:bodyPr/>
                    <a:lstStyle/>
                    <a:p>
                      <a:endParaRPr lang="zh-CN" sz="900">
                        <a:solidFill>
                          <a:schemeClr val="tx1"/>
                        </a:solidFill>
                        <a:effectLst/>
                        <a:latin typeface="Times New Roman" panose="02020603050405020304" pitchFamily="18" charset="0"/>
                      </a:endParaRPr>
                    </a:p>
                  </a:txBody>
                  <a:tcPr marL="68580" marR="68580" marT="0" marB="0" anchor="b"/>
                </a:tc>
                <a:tc>
                  <a:txBody>
                    <a:bodyPr/>
                    <a:lstStyle/>
                    <a:p>
                      <a:endParaRPr lang="zh-CN" sz="900" dirty="0">
                        <a:solidFill>
                          <a:schemeClr val="tx1"/>
                        </a:solidFill>
                        <a:effectLst/>
                        <a:latin typeface="Times New Roman" panose="02020603050405020304" pitchFamily="18" charset="0"/>
                      </a:endParaRPr>
                    </a:p>
                  </a:txBody>
                  <a:tcPr marL="68580" marR="68580" marT="0" marB="0" anchor="b"/>
                </a:tc>
              </a:tr>
              <a:tr h="140368">
                <a:tc>
                  <a:txBody>
                    <a:bodyPr/>
                    <a:lstStyle/>
                    <a:p>
                      <a:pPr>
                        <a:spcAft>
                          <a:spcPts val="0"/>
                        </a:spcAft>
                      </a:pPr>
                      <a:r>
                        <a:rPr lang="en-US" sz="1050" b="1">
                          <a:effectLst/>
                          <a:latin typeface="Calibri" panose="020F0502020204030204" pitchFamily="34" charset="0"/>
                          <a:ea typeface="宋体" panose="02010600030101010101" pitchFamily="2" charset="-122"/>
                        </a:rPr>
                        <a:t>All</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1302</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209</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736</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945</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strike="noStrike" dirty="0" smtClean="0">
                          <a:solidFill>
                            <a:srgbClr val="0000FF"/>
                          </a:solidFill>
                          <a:effectLst/>
                          <a:latin typeface="Calibri" panose="020F0502020204030204" pitchFamily="34" charset="0"/>
                          <a:ea typeface="宋体" panose="02010600030101010101" pitchFamily="2" charset="-122"/>
                        </a:rPr>
                        <a:t>972</a:t>
                      </a:r>
                      <a:endParaRPr lang="zh-CN" sz="1050" strike="sngStrike"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0000FF"/>
                          </a:solidFill>
                          <a:effectLst/>
                          <a:latin typeface="Calibri" panose="020F0502020204030204" pitchFamily="34" charset="0"/>
                          <a:ea typeface="宋体" panose="02010600030101010101" pitchFamily="2" charset="-122"/>
                        </a:rPr>
                        <a:t>330</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1050">
                        <a:effectLst/>
                        <a:latin typeface="Times New Roman" panose="02020603050405020304" pitchFamily="18" charset="0"/>
                      </a:endParaRPr>
                    </a:p>
                  </a:txBody>
                  <a:tcPr marL="68580" marR="68580" marT="0" marB="0" anchor="b"/>
                </a:tc>
                <a:tc>
                  <a:txBody>
                    <a:bodyPr/>
                    <a:lstStyle/>
                    <a:p>
                      <a:endParaRPr lang="zh-CN" sz="800">
                        <a:effectLst/>
                        <a:latin typeface="Times New Roman" panose="02020603050405020304" pitchFamily="18" charset="0"/>
                      </a:endParaRPr>
                    </a:p>
                  </a:txBody>
                  <a:tcPr marL="68580" marR="68580" marT="0" marB="0" anchor="b"/>
                </a:tc>
                <a:tc>
                  <a:txBody>
                    <a:bodyPr/>
                    <a:lstStyle/>
                    <a:p>
                      <a:pPr algn="r">
                        <a:spcAft>
                          <a:spcPts val="0"/>
                        </a:spcAft>
                      </a:pPr>
                      <a:r>
                        <a:rPr lang="en-US" sz="1000" b="1">
                          <a:solidFill>
                            <a:srgbClr val="FF0000"/>
                          </a:solidFill>
                          <a:effectLst/>
                          <a:latin typeface="Calibri" panose="020F0502020204030204" pitchFamily="34" charset="0"/>
                          <a:ea typeface="宋体" panose="02010600030101010101" pitchFamily="2" charset="-122"/>
                        </a:rPr>
                        <a:t>0.160522273</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b="1">
                          <a:solidFill>
                            <a:srgbClr val="FF0000"/>
                          </a:solidFill>
                          <a:effectLst/>
                          <a:latin typeface="Calibri" panose="020F0502020204030204" pitchFamily="34" charset="0"/>
                          <a:ea typeface="宋体" panose="02010600030101010101" pitchFamily="2" charset="-122"/>
                        </a:rPr>
                        <a:t>0.5652842</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b="1" dirty="0">
                          <a:solidFill>
                            <a:srgbClr val="FF0000"/>
                          </a:solidFill>
                          <a:effectLst/>
                          <a:latin typeface="Calibri" panose="020F0502020204030204" pitchFamily="34" charset="0"/>
                          <a:ea typeface="宋体" panose="02010600030101010101" pitchFamily="2" charset="-122"/>
                        </a:rPr>
                        <a:t>0.7258065</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36801409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Ad-hoc meeting (July)</a:t>
            </a:r>
            <a:endParaRPr lang="en-US" altLang="en-US" sz="3200" dirty="0">
              <a:solidFill>
                <a:schemeClr val="tx2"/>
              </a:solidFill>
            </a:endParaRPr>
          </a:p>
        </p:txBody>
      </p:sp>
      <p:sp>
        <p:nvSpPr>
          <p:cNvPr id="9" name="Rectangle 3"/>
          <p:cNvSpPr txBox="1">
            <a:spLocks noChangeArrowheads="1"/>
          </p:cNvSpPr>
          <p:nvPr/>
        </p:nvSpPr>
        <p:spPr bwMode="auto">
          <a:xfrm>
            <a:off x="457200" y="1069759"/>
            <a:ext cx="11658600" cy="5254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Location</a:t>
            </a:r>
            <a:endParaRPr lang="en-US" altLang="zh-CN" sz="2400" b="1" dirty="0" smtClean="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smtClean="0"/>
              <a:t>Ericsson Office: Lund, Sweden</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Meeting room: 18 seats </a:t>
            </a:r>
            <a:r>
              <a:rPr lang="en-US" altLang="zh-CN" strike="sngStrike" dirty="0" smtClean="0">
                <a:solidFill>
                  <a:schemeClr val="bg1">
                    <a:lumMod val="50000"/>
                  </a:schemeClr>
                </a:solidFill>
              </a:rPr>
              <a:t>, or 45 seats</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Traffic: Flying in to Copenhagen airport, then 40 minutes by train to Lund</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Hotel: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dirty="0"/>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a:t>C</a:t>
            </a:r>
            <a:r>
              <a:rPr lang="en-US" altLang="zh-CN" sz="2400" dirty="0" smtClean="0"/>
              <a:t>ost</a:t>
            </a:r>
            <a:endParaRPr lang="en-US" altLang="zh-CN" sz="2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a:t>Ericsson (Leif</a:t>
            </a:r>
            <a:r>
              <a:rPr lang="en-US" altLang="zh-CN" sz="1800" dirty="0" smtClean="0"/>
              <a:t>) will cover</a:t>
            </a:r>
            <a:endParaRPr lang="en-US" altLang="zh-CN" sz="1800"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2000" dirty="0">
              <a:cs typeface="Times New Roman" panose="02020603050405020304" pitchFamily="18" charset="0"/>
            </a:endParaRPr>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Date</a:t>
            </a:r>
            <a:endParaRPr lang="en-US" altLang="zh-CN" sz="2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strike="sngStrike" dirty="0">
                <a:solidFill>
                  <a:schemeClr val="bg1">
                    <a:lumMod val="50000"/>
                  </a:schemeClr>
                </a:solidFill>
              </a:rPr>
              <a:t>2 days? Thursday-Friday? -- July 6, 7</a:t>
            </a:r>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a:t>3 </a:t>
            </a:r>
            <a:r>
              <a:rPr lang="en-US" altLang="zh-CN" sz="1800" dirty="0" smtClean="0"/>
              <a:t>days </a:t>
            </a:r>
            <a:r>
              <a:rPr lang="en-US" altLang="zh-CN" sz="1800" dirty="0"/>
              <a:t>(</a:t>
            </a:r>
            <a:r>
              <a:rPr lang="en-US" altLang="zh-CN" sz="1800" dirty="0" smtClean="0"/>
              <a:t>Thursday- Saturday -- </a:t>
            </a:r>
            <a:r>
              <a:rPr lang="en-US" altLang="zh-CN" sz="1800" dirty="0"/>
              <a:t>July 6, 7, </a:t>
            </a:r>
            <a:r>
              <a:rPr lang="en-US" altLang="zh-CN" sz="1800" dirty="0" smtClean="0"/>
              <a:t>8)</a:t>
            </a:r>
            <a:endParaRPr lang="en-US" altLang="zh-CN" sz="1800"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dirty="0" smtClean="0"/>
          </a:p>
          <a:p>
            <a:pPr marL="361950" lvl="1" indent="-361950" algn="just">
              <a:spcBef>
                <a:spcPct val="0"/>
              </a:spcBef>
              <a:spcAft>
                <a:spcPts val="300"/>
              </a:spcAft>
              <a:buClr>
                <a:srgbClr val="000000"/>
              </a:buClr>
              <a:buFont typeface="Arial" panose="020B0604020202020204" pitchFamily="34" charset="0"/>
              <a:buChar char="•"/>
              <a:defRPr/>
            </a:pPr>
            <a:r>
              <a:rPr lang="en-US" altLang="zh-CN" dirty="0" smtClean="0"/>
              <a:t>Note:</a:t>
            </a:r>
            <a:endParaRPr lang="en-US" altLang="zh-CN"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smtClean="0"/>
              <a:t>Mix-mode meeting</a:t>
            </a:r>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smtClean="0"/>
              <a:t>If decided to add an Ad-hoc </a:t>
            </a:r>
            <a:r>
              <a:rPr lang="en-US" altLang="zh-CN" sz="1400" dirty="0"/>
              <a:t>meeting, you will need location, date, time and </a:t>
            </a:r>
            <a:r>
              <a:rPr lang="en-US" altLang="zh-CN" sz="1400" dirty="0">
                <a:solidFill>
                  <a:srgbClr val="0000FF"/>
                </a:solidFill>
              </a:rPr>
              <a:t>run a motion in the </a:t>
            </a:r>
            <a:r>
              <a:rPr lang="en-US" altLang="zh-CN" sz="1400" dirty="0" smtClean="0">
                <a:solidFill>
                  <a:srgbClr val="0000FF"/>
                </a:solidFill>
              </a:rPr>
              <a:t>May meeting</a:t>
            </a:r>
            <a:r>
              <a:rPr lang="en-US" altLang="zh-CN" sz="1400" dirty="0"/>
              <a:t>. </a:t>
            </a:r>
            <a:r>
              <a:rPr lang="en-US" altLang="zh-CN" sz="1400" dirty="0" smtClean="0"/>
              <a:t>(Reference: </a:t>
            </a:r>
            <a:r>
              <a:rPr lang="en-US" altLang="zh-CN" sz="1400" dirty="0" err="1" smtClean="0"/>
              <a:t>TGme</a:t>
            </a:r>
            <a:r>
              <a:rPr lang="en-US" altLang="zh-CN" sz="1400" dirty="0" smtClean="0"/>
              <a:t> 11-22/1627</a:t>
            </a:r>
            <a:r>
              <a:rPr lang="en-US" altLang="zh-CN" sz="1400" dirty="0"/>
              <a:t>, slide </a:t>
            </a:r>
            <a:r>
              <a:rPr lang="en-US" altLang="zh-CN" sz="1400" dirty="0" smtClean="0"/>
              <a:t>7).</a:t>
            </a:r>
            <a:endParaRPr lang="en-US" altLang="zh-CN" sz="1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a:t>Also, the meeting needs to be </a:t>
            </a:r>
            <a:r>
              <a:rPr lang="en-US" altLang="zh-CN" sz="1400" dirty="0">
                <a:solidFill>
                  <a:srgbClr val="0000FF"/>
                </a:solidFill>
              </a:rPr>
              <a:t>announced 30 days in advance </a:t>
            </a:r>
            <a:r>
              <a:rPr lang="en-US" altLang="zh-CN" sz="1400" dirty="0"/>
              <a:t>on the 802.11 reflector</a:t>
            </a:r>
            <a:r>
              <a:rPr lang="en-US" altLang="zh-CN" sz="1400" dirty="0" smtClean="0"/>
              <a:t>.</a:t>
            </a:r>
            <a:endParaRPr lang="en-US" altLang="zh-CN" sz="1600" dirty="0"/>
          </a:p>
        </p:txBody>
      </p:sp>
    </p:spTree>
    <p:extLst>
      <p:ext uri="{BB962C8B-B14F-4D97-AF65-F5344CB8AC3E}">
        <p14:creationId xmlns:p14="http://schemas.microsoft.com/office/powerpoint/2010/main" val="43985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teleconference calls 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1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5	(Monday),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 </a:t>
            </a:r>
            <a:r>
              <a:rPr lang="en-US" altLang="zh-CN" dirty="0">
                <a:cs typeface="Times New Roman" panose="02020603050405020304" pitchFamily="18" charset="0"/>
              </a:rPr>
              <a:t>– CAC</a:t>
            </a:r>
          </a:p>
          <a:p>
            <a:pPr marL="685800" lvl="2" indent="-285750" algn="just">
              <a:spcBef>
                <a:spcPct val="0"/>
              </a:spcBef>
              <a:spcAft>
                <a:spcPts val="0"/>
              </a:spcAft>
              <a:buFont typeface="Times New Roman" panose="02020603050405020304" pitchFamily="18" charset="0"/>
              <a:buChar char="―"/>
              <a:defRPr/>
            </a:pPr>
            <a:r>
              <a:rPr lang="en-US" altLang="zh-CN" strike="sngStrike" dirty="0" smtClean="0">
                <a:solidFill>
                  <a:schemeClr val="bg1">
                    <a:lumMod val="50000"/>
                  </a:schemeClr>
                </a:solidFill>
                <a:cs typeface="Times New Roman" panose="02020603050405020304" pitchFamily="18" charset="0"/>
              </a:rPr>
              <a:t>June </a:t>
            </a:r>
            <a:r>
              <a:rPr lang="en-US" altLang="zh-CN" strike="sngStrike" dirty="0">
                <a:solidFill>
                  <a:schemeClr val="bg1">
                    <a:lumMod val="50000"/>
                  </a:schemeClr>
                </a:solidFill>
                <a:cs typeface="Times New Roman" panose="02020603050405020304" pitchFamily="18" charset="0"/>
              </a:rPr>
              <a:t>	8	(Thursday),	23</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12	(Monday),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13	(Tuesday),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15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 ET</a:t>
            </a:r>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156252</TotalTime>
  <Words>2638</Words>
  <Application>Microsoft Office PowerPoint</Application>
  <PresentationFormat>宽屏</PresentationFormat>
  <Paragraphs>814</Paragraphs>
  <Slides>27</Slides>
  <Notes>27</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27</vt:i4>
      </vt:variant>
    </vt:vector>
  </HeadingPairs>
  <TitlesOfParts>
    <vt:vector size="38"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June teleconference part 2 2023</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Motion?</vt:lpstr>
      <vt:lpstr>D1.0 CR Status</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June teleconference part 2 2023</dc:title>
  <dc:description/>
  <cp:lastModifiedBy>Hanxiao (Tony, WT Lab)</cp:lastModifiedBy>
  <cp:revision>10</cp:revision>
  <cp:lastPrinted>2014-11-04T15:04:57Z</cp:lastPrinted>
  <dcterms:created xsi:type="dcterms:W3CDTF">2007-04-17T18:10:23Z</dcterms:created>
  <dcterms:modified xsi:type="dcterms:W3CDTF">2023-06-12T05:49:20Z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(3)FRZaAIZlDiF7o3q2VE01zPEPfhSvz4YaNyvasPxB4IF/LZ0V2yshW8V4zq2IrH1KTCx+Ojfr
F37LnT0mFKkW9Y8YJqpjPUJVLecdIlGzYA97ToK2FQ4dV+3RmfP9Emk7ZrIOWr+4Fslutd5j
Ia7p5ntURNa9l4UnzY4EoFd9CM/pFFecV/iAEgdonMO7uR0xdQrBhG79o6GR3whJZHRxmI5m
dMNAl7mOcq4zz/dOA9</vt:lpwstr>
  </property>
  <property fmtid="{D5CDD505-2E9C-101B-9397-08002B2CF9AE}" pid="27" name="_2015_ms_pID_7253431">
    <vt:lpwstr>41DvQIOkMq41eAzb/yyIutX+d6QLL3XyzNV45JeR6WhZ2rMy9VuLJR
mUH40ixC4dTEUn17oY9tJ90anMvSwzElWKpd0PJzKEvQsw3FGI1TYtArcFhFKfIZoaYGFw11
6RQfiuFMTc9/G4xNGRtna7/OD6PeL3dIMxuxuqUFffvege5s/E12rbbW9sCh9Kp21c7qzkRM
MjBCe2ro0U6KmSy76zcN5RmYuBS1lDNattFp</vt:lpwstr>
  </property>
  <property fmtid="{D5CDD505-2E9C-101B-9397-08002B2CF9AE}" pid="28" name="_2015_ms_pID_7253432">
    <vt:lpwstr>udjbK8t5s2gD67TAlxXVadg=</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1678066362</vt:lpwstr>
  </property>
</Properties>
</file>