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109" r:id="rId17"/>
    <p:sldId id="1110" r:id="rId18"/>
    <p:sldId id="933" r:id="rId19"/>
    <p:sldId id="1074" r:id="rId20"/>
    <p:sldId id="897" r:id="rId21"/>
    <p:sldId id="1105" r:id="rId22"/>
    <p:sldId id="1106" r:id="rId23"/>
    <p:sldId id="1107" r:id="rId24"/>
    <p:sldId id="842" r:id="rId25"/>
    <p:sldId id="1024" r:id="rId26"/>
    <p:sldId id="1071" r:id="rId2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27" autoAdjust="0"/>
    <p:restoredTop sz="89502" autoAdjust="0"/>
  </p:normalViewPr>
  <p:slideViewPr>
    <p:cSldViewPr>
      <p:cViewPr varScale="1">
        <p:scale>
          <a:sx n="100" d="100"/>
          <a:sy n="100" d="100"/>
        </p:scale>
        <p:origin x="666" y="9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377</c:v>
                </c:pt>
                <c:pt idx="1">
                  <c:v>14</c:v>
                </c:pt>
                <c:pt idx="2">
                  <c:v>347</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879922816"/>
        <c:axId val="-879919552"/>
      </c:barChart>
      <c:catAx>
        <c:axId val="-87992281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879919552"/>
        <c:crosses val="autoZero"/>
        <c:auto val="1"/>
        <c:lblAlgn val="ctr"/>
        <c:lblOffset val="100"/>
        <c:noMultiLvlLbl val="0"/>
      </c:catAx>
      <c:valAx>
        <c:axId val="-87991955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879922816"/>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27613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66443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33040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46099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78935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r>
              <a:rPr lang="en-US" dirty="0" smtClean="0"/>
              <a:t>[V] Claudio da Silva, Meta </a:t>
            </a:r>
            <a:r>
              <a:rPr lang="zh-CN" altLang="en-US" dirty="0" smtClean="0"/>
              <a:t>对所有人说：    下午 </a:t>
            </a:r>
            <a:r>
              <a:rPr lang="en-US" altLang="zh-CN" dirty="0" smtClean="0"/>
              <a:t>10:08</a:t>
            </a:r>
          </a:p>
          <a:p>
            <a:r>
              <a:rPr lang="en-US" dirty="0" smtClean="0"/>
              <a:t>SHIRAKAWA Atsushi &lt;shirakawa.atsushi@sharp.co.jp&gt;</a:t>
            </a:r>
          </a:p>
          <a:p>
            <a:r>
              <a:rPr lang="en-US" dirty="0" smtClean="0"/>
              <a:t>[V] Claudio da Silva, Meta </a:t>
            </a:r>
            <a:r>
              <a:rPr lang="zh-CN" altLang="en-US" dirty="0" smtClean="0"/>
              <a:t>对所有人说：    下午 </a:t>
            </a:r>
            <a:r>
              <a:rPr lang="en-US" altLang="zh-CN" dirty="0" smtClean="0"/>
              <a:t>10:08</a:t>
            </a:r>
          </a:p>
          <a:p>
            <a:r>
              <a:rPr lang="en-US" dirty="0" smtClean="0"/>
              <a:t>Atsushi </a:t>
            </a:r>
            <a:r>
              <a:rPr lang="en-US" dirty="0" err="1" smtClean="0"/>
              <a:t>Shirakawa</a:t>
            </a:r>
            <a:r>
              <a:rPr lang="en-US" dirty="0" smtClean="0"/>
              <a:t> &lt;shirakawa.atsushi@ieee.org&gt;</a:t>
            </a:r>
            <a:endParaRPr lang="en-US" dirty="0"/>
          </a:p>
        </p:txBody>
      </p:sp>
    </p:spTree>
    <p:extLst>
      <p:ext uri="{BB962C8B-B14F-4D97-AF65-F5344CB8AC3E}">
        <p14:creationId xmlns:p14="http://schemas.microsoft.com/office/powerpoint/2010/main" val="41631812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8968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0949</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r2</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a:t>
            </a:r>
            <a:r>
              <a:rPr lang="en-US" altLang="zh-CN" sz="1800" b="1" baseline="0" dirty="0" smtClean="0"/>
              <a:t> </a:t>
            </a:r>
            <a:r>
              <a:rPr lang="en-US" altLang="zh-CN" sz="1800" b="1" dirty="0" smtClean="0"/>
              <a:t>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June teleconference part 2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2023-06-1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422460078"/>
              </p:ext>
            </p:extLst>
          </p:nvPr>
        </p:nvGraphicFramePr>
        <p:xfrm>
          <a:off x="3429000" y="1752600"/>
          <a:ext cx="8305801" cy="243211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23/0814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 and Proposed Modifications to Annex C</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23/0794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LB272 </a:t>
                      </a:r>
                      <a:r>
                        <a:rPr lang="fr-FR" altLang="zh-CN" sz="1200" kern="1200" dirty="0" err="1" smtClean="0">
                          <a:solidFill>
                            <a:srgbClr val="0000FF"/>
                          </a:solidFill>
                          <a:latin typeface="+mn-lt"/>
                          <a:ea typeface="+mn-ea"/>
                          <a:cs typeface="+mn-cs"/>
                        </a:rPr>
                        <a:t>comments</a:t>
                      </a:r>
                      <a:r>
                        <a:rPr lang="fr-FR" altLang="zh-CN" sz="1200" kern="1200" dirty="0" smtClean="0">
                          <a:solidFill>
                            <a:srgbClr val="0000FF"/>
                          </a:solidFill>
                          <a:latin typeface="+mn-lt"/>
                          <a:ea typeface="+mn-ea"/>
                          <a:cs typeface="+mn-cs"/>
                        </a:rPr>
                        <a:t> DMG comment 2064 </a:t>
                      </a:r>
                      <a:r>
                        <a:rPr lang="fr-FR" altLang="zh-CN" sz="1200" kern="1200" dirty="0" err="1" smtClean="0">
                          <a:solidFill>
                            <a:srgbClr val="0000FF"/>
                          </a:solidFill>
                          <a:latin typeface="+mn-lt"/>
                          <a:ea typeface="+mn-ea"/>
                          <a:cs typeface="+mn-cs"/>
                        </a:rPr>
                        <a:t>resolution</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MLME CID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23/0913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MLME CID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23/0910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LB272-DMG-CIDs-Coordinated Monostatic Sensing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23/0938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Zhuqing</a:t>
                      </a:r>
                      <a:r>
                        <a:rPr lang="en-US" altLang="zh-CN" sz="1200" kern="1200" dirty="0" smtClean="0">
                          <a:solidFill>
                            <a:srgbClr val="00B050"/>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LB272_Comment_resolution_for_SBP_procedure_CID_1625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Osama </a:t>
                      </a:r>
                      <a:r>
                        <a:rPr lang="en-US" altLang="zh-CN" sz="1200" kern="1200" dirty="0" err="1" smtClean="0">
                          <a:solidFill>
                            <a:schemeClr val="tx1"/>
                          </a:solidFill>
                          <a:latin typeface="+mn-lt"/>
                          <a:ea typeface="+mn-ea"/>
                          <a:cs typeface="+mn-cs"/>
                        </a:rPr>
                        <a:t>Aboul-Magd</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Comment Resolution - Part 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511259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a:t>
            </a:r>
            <a:r>
              <a:rPr lang="en-US" altLang="zh-CN" sz="3200" dirty="0" smtClean="0">
                <a:solidFill>
                  <a:srgbClr val="0000FF"/>
                </a:solidFill>
                <a:cs typeface="Times New Roman" panose="02020603050405020304" pitchFamily="18" charset="0"/>
              </a:rPr>
              <a:t>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3914877530"/>
              </p:ext>
            </p:extLst>
          </p:nvPr>
        </p:nvGraphicFramePr>
        <p:xfrm>
          <a:off x="3429000" y="17526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23/0794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LB272 </a:t>
                      </a:r>
                      <a:r>
                        <a:rPr lang="fr-FR" altLang="zh-CN" sz="1200" kern="1200" dirty="0" err="1" smtClean="0">
                          <a:solidFill>
                            <a:srgbClr val="0000FF"/>
                          </a:solidFill>
                          <a:latin typeface="+mn-lt"/>
                          <a:ea typeface="+mn-ea"/>
                          <a:cs typeface="+mn-cs"/>
                        </a:rPr>
                        <a:t>comments</a:t>
                      </a:r>
                      <a:r>
                        <a:rPr lang="fr-FR" altLang="zh-CN" sz="1200" kern="1200" dirty="0" smtClean="0">
                          <a:solidFill>
                            <a:srgbClr val="0000FF"/>
                          </a:solidFill>
                          <a:latin typeface="+mn-lt"/>
                          <a:ea typeface="+mn-ea"/>
                          <a:cs typeface="+mn-cs"/>
                        </a:rPr>
                        <a:t> DMG comment 2064 </a:t>
                      </a:r>
                      <a:r>
                        <a:rPr lang="fr-FR" altLang="zh-CN" sz="1200" kern="1200" dirty="0" err="1" smtClean="0">
                          <a:solidFill>
                            <a:srgbClr val="0000FF"/>
                          </a:solidFill>
                          <a:latin typeface="+mn-lt"/>
                          <a:ea typeface="+mn-ea"/>
                          <a:cs typeface="+mn-cs"/>
                        </a:rPr>
                        <a:t>resolution</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23/0910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LB272-DMG-CIDs-Coordinated Monostatic Sensing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Osama </a:t>
                      </a:r>
                      <a:r>
                        <a:rPr lang="en-US" altLang="zh-CN" sz="1200" kern="1200" dirty="0" err="1" smtClean="0">
                          <a:solidFill>
                            <a:schemeClr val="tx1"/>
                          </a:solidFill>
                          <a:latin typeface="+mn-lt"/>
                          <a:ea typeface="+mn-ea"/>
                          <a:cs typeface="+mn-cs"/>
                        </a:rPr>
                        <a:t>Aboul-Magd</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Comment Resolution - Part 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1402062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Table 3 (</a:t>
            </a:r>
            <a:r>
              <a:rPr lang="en-US" altLang="zh-CN" sz="3200" dirty="0"/>
              <a:t>Stop discussion</a:t>
            </a:r>
            <a:r>
              <a:rPr lang="en-US" altLang="en-US" sz="3200" dirty="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6"/>
                  </a:ext>
                </a:extLst>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err="1">
                <a:solidFill>
                  <a:srgbClr val="000000"/>
                </a:solidFill>
                <a:latin typeface="Times New Roman"/>
              </a:rPr>
              <a:t>TGbf</a:t>
            </a:r>
            <a:r>
              <a:rPr lang="en-US" altLang="zh-CN" sz="1600" kern="0" dirty="0">
                <a:solidFill>
                  <a:srgbClr val="000000"/>
                </a:solidFill>
                <a:latin typeface="Times New Roman"/>
              </a:rPr>
              <a:t> ad-hoc meeting on July 6, 7, 8, 2023, in the Ericsson Office, Lund, </a:t>
            </a:r>
            <a:r>
              <a:rPr lang="en-US" altLang="zh-CN" sz="1600" kern="0" dirty="0" smtClean="0">
                <a:solidFill>
                  <a:srgbClr val="000000"/>
                </a:solidFill>
                <a:latin typeface="Times New Roman"/>
              </a:rPr>
              <a:t>Sweden</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669199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a:t>
            </a:r>
            <a:r>
              <a:rPr lang="en-US" altLang="zh-CN" sz="1100" dirty="0" smtClean="0">
                <a:cs typeface="Times New Roman" panose="02020603050405020304" pitchFamily="18" charset="0"/>
              </a:rPr>
              <a:t>CAC</a:t>
            </a: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8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29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err="1">
                <a:cs typeface="Times New Roman" panose="02020603050405020304" pitchFamily="18" charset="0"/>
              </a:rPr>
              <a:t>TGbf</a:t>
            </a:r>
            <a:r>
              <a:rPr lang="en-US" altLang="zh-CN" sz="1600" b="1" dirty="0">
                <a:cs typeface="Times New Roman" panose="02020603050405020304" pitchFamily="18" charset="0"/>
              </a:rPr>
              <a:t> </a:t>
            </a:r>
            <a:r>
              <a:rPr lang="en-US" altLang="zh-CN" sz="1600" b="1" dirty="0">
                <a:solidFill>
                  <a:srgbClr val="FF0000"/>
                </a:solidFill>
                <a:cs typeface="Times New Roman" panose="02020603050405020304" pitchFamily="18" charset="0"/>
              </a:rPr>
              <a:t>ad-hoc meeting </a:t>
            </a:r>
            <a:r>
              <a:rPr lang="en-US" altLang="zh-CN" sz="1600" b="1" dirty="0">
                <a:cs typeface="Times New Roman" panose="02020603050405020304" pitchFamily="18" charset="0"/>
              </a:rPr>
              <a:t>on </a:t>
            </a:r>
            <a:r>
              <a:rPr lang="en-US" altLang="zh-CN" sz="1600" b="1" dirty="0">
                <a:solidFill>
                  <a:srgbClr val="0000FF"/>
                </a:solidFill>
                <a:cs typeface="Times New Roman" panose="02020603050405020304" pitchFamily="18" charset="0"/>
              </a:rPr>
              <a:t>July 6, 7, 8, 2023</a:t>
            </a:r>
            <a:r>
              <a:rPr lang="en-US" altLang="zh-CN" sz="1600" b="1" dirty="0">
                <a:cs typeface="Times New Roman" panose="02020603050405020304" pitchFamily="18" charset="0"/>
              </a:rPr>
              <a:t>, in the </a:t>
            </a:r>
            <a:r>
              <a:rPr lang="en-US" altLang="zh-CN" sz="1600" b="1" dirty="0">
                <a:solidFill>
                  <a:srgbClr val="0000FF"/>
                </a:solidFill>
                <a:cs typeface="Times New Roman" panose="02020603050405020304" pitchFamily="18" charset="0"/>
              </a:rPr>
              <a:t>Ericsson Office, Lund, Sweden</a:t>
            </a: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July </a:t>
            </a:r>
            <a:r>
              <a:rPr lang="en-US" altLang="zh-CN" sz="1600" b="1" dirty="0"/>
              <a:t>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July 11    (Tuesday PM 1),</a:t>
            </a:r>
            <a:r>
              <a:rPr lang="en-US" altLang="zh-CN" sz="1200" dirty="0" smtClean="0">
                <a:solidFill>
                  <a:srgbClr val="7030A0"/>
                </a:solidFill>
                <a:cs typeface="Times New Roman" panose="02020603050405020304" pitchFamily="18" charset="0"/>
              </a:rPr>
              <a:t>		</a:t>
            </a:r>
            <a:r>
              <a:rPr lang="en-US" altLang="zh-CN" dirty="0" smtClean="0">
                <a:solidFill>
                  <a:srgbClr val="7030A0"/>
                </a:solidFill>
                <a:cs typeface="Times New Roman" panose="02020603050405020304" pitchFamily="18" charset="0"/>
              </a:rPr>
              <a:t>13:30-15:30 Berlin </a:t>
            </a:r>
            <a:r>
              <a:rPr lang="en-US" altLang="zh-CN" sz="1200" dirty="0" smtClean="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12    (Wednesday </a:t>
            </a:r>
            <a:r>
              <a:rPr lang="en-US" altLang="zh-CN" dirty="0" smtClean="0">
                <a:solidFill>
                  <a:srgbClr val="00B0F0"/>
                </a:solidFill>
                <a:ea typeface="宋体" panose="02010600030101010101" pitchFamily="2" charset="-122"/>
              </a:rPr>
              <a:t>AM </a:t>
            </a:r>
            <a:r>
              <a:rPr lang="en-US" altLang="zh-CN" dirty="0">
                <a:solidFill>
                  <a:srgbClr val="00B0F0"/>
                </a:solidFill>
                <a:ea typeface="宋体" panose="02010600030101010101" pitchFamily="2" charset="-122"/>
              </a:rPr>
              <a:t>2),</a:t>
            </a:r>
            <a:r>
              <a:rPr lang="en-US" altLang="zh-CN" sz="1200" dirty="0">
                <a:solidFill>
                  <a:srgbClr val="00B0F0"/>
                </a:solidFill>
                <a:ea typeface="宋体" panose="02010600030101010101" pitchFamily="2" charset="-122"/>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ea typeface="宋体" panose="02010600030101010101" pitchFamily="2" charset="-122"/>
              </a:rPr>
              <a:t> </a:t>
            </a:r>
            <a:r>
              <a:rPr lang="en-US" altLang="zh-CN" sz="1200" dirty="0">
                <a:solidFill>
                  <a:srgbClr val="00B0F0"/>
                </a:solidFill>
                <a:ea typeface="宋体" panose="02010600030101010101" pitchFamily="2" charset="-122"/>
              </a:rPr>
              <a:t>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(May 2023 </a:t>
            </a:r>
            <a:r>
              <a:rPr lang="en-US" altLang="zh-CN" sz="900" dirty="0" smtClean="0">
                <a:cs typeface="Times New Roman" panose="02020603050405020304" pitchFamily="18" charset="0"/>
              </a:rPr>
              <a:t>– July 2023 </a:t>
            </a:r>
            <a:r>
              <a:rPr lang="en-US" altLang="zh-CN" sz="900" dirty="0">
                <a:cs typeface="Times New Roman" panose="02020603050405020304" pitchFamily="18" charset="0"/>
              </a:rPr>
              <a:t>CAC calls: </a:t>
            </a:r>
            <a:r>
              <a:rPr lang="en-US" altLang="zh-CN" sz="900" dirty="0" smtClean="0">
                <a:solidFill>
                  <a:srgbClr val="0000FF"/>
                </a:solidFill>
                <a:cs typeface="Times New Roman" panose="02020603050405020304" pitchFamily="18" charset="0"/>
              </a:rPr>
              <a:t>Jun 5, June 26, July 9</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ext uri="{D42A27DB-BD31-4B8C-83A1-F6EECF244321}">
                <p14:modId xmlns:p14="http://schemas.microsoft.com/office/powerpoint/2010/main" val="3761179517"/>
              </p:ext>
            </p:extLst>
          </p:nvPr>
        </p:nvGraphicFramePr>
        <p:xfrm>
          <a:off x="6553200" y="3810000"/>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23076131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63.2104 </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823/1302,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ext uri="{D42A27DB-BD31-4B8C-83A1-F6EECF244321}">
                <p14:modId xmlns:p14="http://schemas.microsoft.com/office/powerpoint/2010/main" val="3557031018"/>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effectLst/>
                          <a:latin typeface="Calibri" panose="020F0502020204030204" pitchFamily="34" charset="0"/>
                          <a:ea typeface="宋体" panose="02010600030101010101" pitchFamily="2" charset="-122"/>
                        </a:rPr>
                        <a:t>228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737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0.066052227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0.5660522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0.632104</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6" name="Chart 6">
            <a:extLst>
              <a:ext uri="{FF2B5EF4-FFF2-40B4-BE49-F238E27FC236}">
                <a16:creationId xmlns="" xmlns:a16="http://schemas.microsoft.com/office/drawing/2014/main" id="{C0807CB6-20C1-45B5-8F67-26150D548148}"/>
              </a:ext>
            </a:extLst>
          </p:cNvPr>
          <p:cNvGraphicFramePr/>
          <p:nvPr>
            <p:extLst/>
          </p:nvPr>
        </p:nvGraphicFramePr>
        <p:xfrm>
          <a:off x="80010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17291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3725399371"/>
              </p:ext>
            </p:extLst>
          </p:nvPr>
        </p:nvGraphicFramePr>
        <p:xfrm>
          <a:off x="1917834" y="685800"/>
          <a:ext cx="8356332" cy="5760720"/>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1419395"/>
                <a:gridCol w="1482107"/>
              </a:tblGrid>
              <a:tr h="140368">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May interim</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8</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Anirud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Assaf</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103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77</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Atsushi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7</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Chaoming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46</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45</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Cheng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100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76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Chris</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28</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Claudio (E)</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226</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chemeClr val="tx1"/>
                          </a:solidFill>
                          <a:effectLst/>
                          <a:latin typeface="Calibri" panose="020F0502020204030204" pitchFamily="34" charset="0"/>
                          <a:ea typeface="宋体" panose="02010600030101010101" pitchFamily="2" charset="-122"/>
                        </a:rPr>
                        <a:t>0</a:t>
                      </a:r>
                      <a:endParaRPr lang="zh-CN" sz="9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chemeClr val="tx1"/>
                          </a:solidFill>
                          <a:effectLst/>
                          <a:latin typeface="Calibri" panose="020F0502020204030204" pitchFamily="34" charset="0"/>
                          <a:ea typeface="宋体" panose="02010600030101010101" pitchFamily="2" charset="-122"/>
                        </a:rPr>
                        <a:t>214</a:t>
                      </a:r>
                      <a:endParaRPr lang="zh-CN" sz="9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214</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206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Claudio (T)</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17</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chemeClr val="tx1"/>
                          </a:solidFill>
                          <a:effectLst/>
                          <a:latin typeface="Calibri" panose="020F0502020204030204" pitchFamily="34" charset="0"/>
                          <a:ea typeface="宋体" panose="02010600030101010101" pitchFamily="2" charset="-122"/>
                        </a:rPr>
                        <a:t>0</a:t>
                      </a:r>
                      <a:endParaRPr lang="zh-CN" sz="9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chemeClr val="tx1"/>
                          </a:solidFill>
                          <a:effectLst/>
                          <a:latin typeface="Calibri" panose="020F0502020204030204" pitchFamily="34" charset="0"/>
                          <a:ea typeface="宋体" panose="02010600030101010101" pitchFamily="2" charset="-122"/>
                        </a:rPr>
                        <a:t>10</a:t>
                      </a:r>
                      <a:endParaRPr lang="zh-CN" sz="9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10</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14</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Dibakar</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73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61</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61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Dongguk</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22</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19</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3</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Dong </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47</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35</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19</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5</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Mahmoud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80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37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Mengshi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32</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Naren</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126</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chemeClr val="tx1"/>
                          </a:solidFill>
                          <a:effectLst/>
                          <a:latin typeface="Calibri" panose="020F0502020204030204" pitchFamily="34" charset="0"/>
                          <a:ea typeface="宋体" panose="02010600030101010101" pitchFamily="2" charset="-122"/>
                        </a:rPr>
                        <a:t>0</a:t>
                      </a:r>
                      <a:endParaRPr lang="zh-CN" sz="9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chemeClr val="tx1"/>
                          </a:solidFill>
                          <a:effectLst/>
                          <a:latin typeface="Calibri" panose="020F0502020204030204" pitchFamily="34" charset="0"/>
                          <a:ea typeface="宋体" panose="02010600030101010101" pitchFamily="2" charset="-122"/>
                        </a:rPr>
                        <a:t>28</a:t>
                      </a:r>
                      <a:endParaRPr lang="zh-CN" sz="9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28</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100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Ning </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18</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Osama</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34</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Pei </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41</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41</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51</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22</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27</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Du</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39</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21</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20</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Yang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17</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17</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smtClean="0">
                          <a:effectLst/>
                          <a:latin typeface="Calibri" panose="020F0502020204030204" pitchFamily="34" charset="0"/>
                          <a:ea typeface="宋体" panose="02010600030101010101" pitchFamily="2" charset="-122"/>
                        </a:rPr>
                        <a:t>Steph</a:t>
                      </a:r>
                      <a:r>
                        <a:rPr lang="en-US" altLang="zh-CN" sz="1050" dirty="0" smtClean="0">
                          <a:effectLst/>
                          <a:latin typeface="Calibri" panose="020F0502020204030204" pitchFamily="34" charset="0"/>
                          <a:ea typeface="宋体" panose="02010600030101010101" pitchFamily="2" charset="-122"/>
                        </a:rPr>
                        <a:t>an</a:t>
                      </a:r>
                      <a:r>
                        <a:rPr lang="en-US" sz="1050" dirty="0" smtClean="0">
                          <a:effectLst/>
                          <a:latin typeface="Calibri" panose="020F0502020204030204" pitchFamily="34" charset="0"/>
                          <a:ea typeface="宋体" panose="02010600030101010101" pitchFamily="2" charset="-122"/>
                        </a:rPr>
                        <a:t> </a:t>
                      </a:r>
                      <a:r>
                        <a:rPr lang="en-US" sz="1050" dirty="0">
                          <a:effectLst/>
                          <a:latin typeface="Calibri" panose="020F0502020204030204" pitchFamily="34" charset="0"/>
                          <a:ea typeface="宋体" panose="02010600030101010101" pitchFamily="2" charset="-122"/>
                        </a:rPr>
                        <a:t>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15</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10</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14</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Xiandong</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12</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12</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12</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Yan</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8</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Yiyan</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4</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Zhanjing</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6</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6</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6</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Zhuqing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3</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Zinan</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15</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15</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dirty="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solidFill>
                          <a:schemeClr val="tx1"/>
                        </a:solidFill>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strike="noStrike" dirty="0" smtClean="0">
                          <a:solidFill>
                            <a:srgbClr val="0000FF"/>
                          </a:solidFill>
                          <a:effectLst/>
                          <a:latin typeface="Calibri" panose="020F0502020204030204" pitchFamily="34" charset="0"/>
                          <a:ea typeface="宋体" panose="02010600030101010101" pitchFamily="2" charset="-122"/>
                        </a:rPr>
                        <a:t>972</a:t>
                      </a:r>
                      <a:endParaRPr lang="zh-CN" sz="105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0000FF"/>
                          </a:solidFill>
                          <a:effectLst/>
                          <a:latin typeface="Calibri" panose="020F0502020204030204" pitchFamily="34" charset="0"/>
                          <a:ea typeface="宋体" panose="02010600030101010101" pitchFamily="2" charset="-122"/>
                        </a:rPr>
                        <a:t>330</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0.066052227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0.5660522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0.6321045</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cxnSp>
        <p:nvCxnSpPr>
          <p:cNvPr id="10" name="直接箭头连接符 9"/>
          <p:cNvCxnSpPr/>
          <p:nvPr/>
        </p:nvCxnSpPr>
        <p:spPr bwMode="auto">
          <a:xfrm>
            <a:off x="533400" y="1524000"/>
            <a:ext cx="12954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2" name="Title 1"/>
          <p:cNvSpPr>
            <a:spLocks noGrp="1"/>
          </p:cNvSpPr>
          <p:nvPr>
            <p:ph type="title"/>
          </p:nvPr>
        </p:nvSpPr>
        <p:spPr>
          <a:xfrm>
            <a:off x="189479" y="1233055"/>
            <a:ext cx="1752600" cy="304800"/>
          </a:xfrm>
        </p:spPr>
        <p:txBody>
          <a:bodyPr/>
          <a:lstStyle/>
          <a:p>
            <a:r>
              <a:rPr lang="en-US" altLang="zh-CN" sz="1600" b="0" dirty="0" smtClean="0"/>
              <a:t>Email address?</a:t>
            </a:r>
            <a:endParaRPr lang="en-GB" sz="1600" b="0" dirty="0"/>
          </a:p>
        </p:txBody>
      </p:sp>
    </p:spTree>
    <p:extLst>
      <p:ext uri="{BB962C8B-B14F-4D97-AF65-F5344CB8AC3E}">
        <p14:creationId xmlns:p14="http://schemas.microsoft.com/office/powerpoint/2010/main" val="3680140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6586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a:t>
            </a:r>
            <a:endParaRPr lang="en-US" altLang="zh-CN" sz="2400" b="1" dirty="0" smtClean="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smtClean="0"/>
              <a:t>Ericsson Office: Lund, Sweden</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Meeting room: 18 seats </a:t>
            </a:r>
            <a:r>
              <a:rPr lang="en-US" altLang="zh-CN" strike="sngStrike" dirty="0" smtClean="0">
                <a:solidFill>
                  <a:schemeClr val="bg1">
                    <a:lumMod val="50000"/>
                  </a:schemeClr>
                </a:solidFill>
              </a:rPr>
              <a:t>, or 45 seats</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Traffic: Flying in to Copenhagen airport, then 40 minutes by train to Lund</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Hotel: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Ericsson (Leif</a:t>
            </a:r>
            <a:r>
              <a:rPr lang="en-US" altLang="zh-CN" sz="1800" dirty="0" smtClean="0"/>
              <a:t>) will cover</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strike="sngStrike" dirty="0">
                <a:solidFill>
                  <a:schemeClr val="bg1">
                    <a:lumMod val="50000"/>
                  </a:schemeClr>
                </a:solidFill>
              </a:rPr>
              <a:t>2 days? Thursday-Friday? -- July 6, 7</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3 </a:t>
            </a:r>
            <a:r>
              <a:rPr lang="en-US" altLang="zh-CN" sz="1800" dirty="0" smtClean="0"/>
              <a:t>days </a:t>
            </a:r>
            <a:r>
              <a:rPr lang="en-US" altLang="zh-CN" sz="1800" dirty="0"/>
              <a:t>(</a:t>
            </a:r>
            <a:r>
              <a:rPr lang="en-US" altLang="zh-CN" sz="1800" dirty="0" smtClean="0"/>
              <a:t>Thursday- Saturday -- </a:t>
            </a:r>
            <a:r>
              <a:rPr lang="en-US" altLang="zh-CN" sz="1800" dirty="0"/>
              <a:t>July 6, 7, </a:t>
            </a:r>
            <a:r>
              <a:rPr lang="en-US" altLang="zh-CN" sz="1800" dirty="0" smtClean="0"/>
              <a:t>8)</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Mix-mode meeting</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a:t>
            </a:r>
            <a:r>
              <a:rPr lang="en-US" altLang="zh-CN" sz="1400" dirty="0" smtClean="0">
                <a:solidFill>
                  <a:srgbClr val="0000FF"/>
                </a:solidFill>
              </a:rPr>
              <a:t>May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43985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1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5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 </a:t>
            </a:r>
            <a:r>
              <a:rPr lang="en-US" altLang="zh-CN" dirty="0">
                <a:cs typeface="Times New Roman" panose="02020603050405020304" pitchFamily="18" charset="0"/>
              </a:rPr>
              <a:t>– CAC</a:t>
            </a:r>
          </a:p>
          <a:p>
            <a:pPr marL="685800" lvl="2" indent="-285750" algn="just">
              <a:spcBef>
                <a:spcPct val="0"/>
              </a:spcBef>
              <a:spcAft>
                <a:spcPts val="0"/>
              </a:spcAft>
              <a:buFont typeface="Times New Roman" panose="02020603050405020304" pitchFamily="18" charset="0"/>
              <a:buChar char="―"/>
              <a:defRPr/>
            </a:pPr>
            <a:r>
              <a:rPr lang="en-US" altLang="zh-CN" dirty="0" smtClean="0">
                <a:solidFill>
                  <a:srgbClr val="00B0F0"/>
                </a:solidFill>
                <a:cs typeface="Times New Roman" panose="02020603050405020304" pitchFamily="18" charset="0"/>
              </a:rPr>
              <a:t>June </a:t>
            </a:r>
            <a:r>
              <a:rPr lang="en-US" altLang="zh-CN" dirty="0">
                <a:solidFill>
                  <a:srgbClr val="00B0F0"/>
                </a:solidFill>
                <a:cs typeface="Times New Roman" panose="02020603050405020304" pitchFamily="18" charset="0"/>
              </a:rPr>
              <a:t>	8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12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13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15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156073</TotalTime>
  <Words>2472</Words>
  <Application>Microsoft Office PowerPoint</Application>
  <PresentationFormat>宽屏</PresentationFormat>
  <Paragraphs>757</Paragraphs>
  <Slides>26</Slides>
  <Notes>26</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26</vt:i4>
      </vt:variant>
    </vt:vector>
  </HeadingPairs>
  <TitlesOfParts>
    <vt:vector size="37"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June teleconference part 2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D1.0 CR Status</vt:lpstr>
      <vt:lpstr>Email address?</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5958</cp:revision>
  <cp:lastPrinted>2014-11-04T15:04:57Z</cp:lastPrinted>
  <dcterms:created xsi:type="dcterms:W3CDTF">2007-04-17T18:10:23Z</dcterms:created>
  <dcterms:modified xsi:type="dcterms:W3CDTF">2023-06-02T04:35:43Z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(3)bqMDF7AvgL+UHRX0Hw4GFjdVebzvQ2kja/c21ADEFErialBn8LK1HLTzoUkk0tBtHFvK4kDj
O/mKSRxuP07XmVvWFPp11xHl889JlIg31f1CP89gWXV/Cfp03BgnGaMotsE1lisexgm478D4
9n7reC9p+UIb1aSzRKT+0nd1WVBgn7HRjgB3rvZiOL2T/LVa0NsH5B6QFKQIJkbq7UYT6hvK
xw9HCtoui2f0vOfdfR</vt:lpwstr>
  </property>
  <property fmtid="{D5CDD505-2E9C-101B-9397-08002B2CF9AE}" pid="27" name="_2015_ms_pID_7253431">
    <vt:lpwstr>Oo1nkOZ4HE076EpX2benRtsjGLf6btpgpQXx1jI7NuIIh0Qk+QfRUp
2o7Zp7xCojZ3SDuxy+KbdfvLD7XponA6FM3q77/IAElVLpovgVtSswurbLSYRz76ORaXQ3P2
sIqcomQJuM13oO5r12WZi9EKmlqB6YKqmOPqTNz3AxaxiepL2xm+4c3PO9Dmf8E/yiOrltSm
11LO4Ccr5Z3KVtLOPYdf+BqRaA2pFAEKOftD</vt:lpwstr>
  </property>
  <property fmtid="{D5CDD505-2E9C-101B-9397-08002B2CF9AE}" pid="28" name="_2015_ms_pID_7253432">
    <vt:lpwstr>EyF/q5FdvvgcKnppw5DKFds=</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1678066362</vt:lpwstr>
  </property>
</Properties>
</file>