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763" r:id="rId2"/>
    <p:sldId id="787" r:id="rId3"/>
    <p:sldId id="802" r:id="rId4"/>
    <p:sldId id="803" r:id="rId5"/>
    <p:sldId id="805" r:id="rId6"/>
    <p:sldId id="816" r:id="rId7"/>
    <p:sldId id="806" r:id="rId8"/>
    <p:sldId id="808" r:id="rId9"/>
    <p:sldId id="807" r:id="rId10"/>
    <p:sldId id="810" r:id="rId11"/>
    <p:sldId id="811" r:id="rId12"/>
    <p:sldId id="781" r:id="rId13"/>
    <p:sldId id="767" r:id="rId14"/>
    <p:sldId id="804" r:id="rId15"/>
    <p:sldId id="812" r:id="rId16"/>
    <p:sldId id="814" r:id="rId17"/>
    <p:sldId id="817" r:id="rId18"/>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3366FF"/>
    <a:srgbClr val="66CCFF"/>
    <a:srgbClr val="3399FF"/>
    <a:srgbClr val="CC00FF"/>
    <a:srgbClr val="9900FF"/>
    <a:srgbClr val="A50021"/>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46" autoAdjust="0"/>
    <p:restoredTop sz="89158" autoAdjust="0"/>
  </p:normalViewPr>
  <p:slideViewPr>
    <p:cSldViewPr>
      <p:cViewPr varScale="1">
        <p:scale>
          <a:sx n="114" d="100"/>
          <a:sy n="114" d="100"/>
        </p:scale>
        <p:origin x="1962"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968214" cy="276999"/>
          </a:xfrm>
          <a:prstGeom prst="rect">
            <a:avLst/>
          </a:prstGeom>
        </p:spPr>
        <p:txBody>
          <a:bodyPr/>
          <a:lstStyle>
            <a:lvl1pPr>
              <a:defRPr/>
            </a:lvl1pPr>
          </a:lstStyle>
          <a:p>
            <a:pPr>
              <a:defRPr/>
            </a:pPr>
            <a:r>
              <a:rPr lang="en-US" altLang="zh-CN" dirty="0"/>
              <a:t>May 2023</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Ross Jian Yu, et. al, Huawei</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68214" cy="276999"/>
          </a:xfrm>
          <a:prstGeom prst="rect">
            <a:avLst/>
          </a:prstGeo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dirty="0"/>
              <a:t>May 2023</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Ross Jian Yu, et. al, Huawei</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dirty="0"/>
              <a:t>May 2023</a:t>
            </a:r>
          </a:p>
        </p:txBody>
      </p:sp>
      <p:sp>
        <p:nvSpPr>
          <p:cNvPr id="1029" name="Rectangle 5"/>
          <p:cNvSpPr>
            <a:spLocks noGrp="1" noChangeArrowheads="1"/>
          </p:cNvSpPr>
          <p:nvPr>
            <p:ph type="ftr" sz="quarter" idx="3"/>
          </p:nvPr>
        </p:nvSpPr>
        <p:spPr bwMode="auto">
          <a:xfrm>
            <a:off x="6821016" y="6475413"/>
            <a:ext cx="17229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Ross Jian Yu,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802.11-23/0943r0</a:t>
            </a:r>
          </a:p>
        </p:txBody>
      </p:sp>
      <p:sp>
        <p:nvSpPr>
          <p:cNvPr id="1032" name="Line 8"/>
          <p:cNvSpPr>
            <a:spLocks noChangeShapeType="1"/>
          </p:cNvSpPr>
          <p:nvPr/>
        </p:nvSpPr>
        <p:spPr bwMode="auto">
          <a:xfrm>
            <a:off x="67257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portal.3gpp.org/desktopmodules/Specifications/SpecificationDetails.aspx?specificationId=404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rPr>
              <a:t>Simulations on Application Awareness WLAN</a:t>
            </a:r>
            <a:endParaRPr lang="zh-CN" altLang="en-US" dirty="0">
              <a:solidFill>
                <a:schemeClr val="tx1"/>
              </a:solidFill>
            </a:endParaRPr>
          </a:p>
        </p:txBody>
      </p:sp>
      <p:sp>
        <p:nvSpPr>
          <p:cNvPr id="4" name="日期占位符 3"/>
          <p:cNvSpPr>
            <a:spLocks noGrp="1"/>
          </p:cNvSpPr>
          <p:nvPr>
            <p:ph type="dt" sz="half" idx="10"/>
          </p:nvPr>
        </p:nvSpPr>
        <p:spPr>
          <a:xfrm>
            <a:off x="696913" y="332601"/>
            <a:ext cx="968214" cy="276999"/>
          </a:xfrm>
        </p:spPr>
        <p:txBody>
          <a:bodyPr/>
          <a:lstStyle/>
          <a:p>
            <a:pPr>
              <a:defRPr/>
            </a:pPr>
            <a:r>
              <a:rPr lang="en-US" altLang="zh-CN" dirty="0"/>
              <a:t>May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a:t>
            </a:fld>
            <a:endParaRPr lang="en-US" altLang="ko-KR"/>
          </a:p>
        </p:txBody>
      </p:sp>
      <p:sp>
        <p:nvSpPr>
          <p:cNvPr id="7" name="Rectangle 6"/>
          <p:cNvSpPr txBox="1">
            <a:spLocks noChangeArrowheads="1"/>
          </p:cNvSpPr>
          <p:nvPr/>
        </p:nvSpPr>
        <p:spPr bwMode="auto">
          <a:xfrm>
            <a:off x="685800" y="166878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latinLnBrk="0">
              <a:buFontTx/>
              <a:buNone/>
            </a:pPr>
            <a:r>
              <a:rPr kumimoji="0" lang="en-US" altLang="ko-KR" sz="2000" kern="0" dirty="0">
                <a:ea typeface="Gulim" panose="020B0600000101010101" pitchFamily="34" charset="-127"/>
              </a:rPr>
              <a:t>Date:</a:t>
            </a:r>
            <a:r>
              <a:rPr kumimoji="0" lang="en-US" altLang="ko-KR" sz="2000" b="0" kern="0" dirty="0">
                <a:ea typeface="Gulim" panose="020B0600000101010101" pitchFamily="34" charset="-127"/>
              </a:rPr>
              <a:t> 2023-05-30</a:t>
            </a:r>
          </a:p>
        </p:txBody>
      </p:sp>
      <p:sp>
        <p:nvSpPr>
          <p:cNvPr id="8" name="Rectangle 12"/>
          <p:cNvSpPr>
            <a:spLocks noChangeArrowheads="1"/>
          </p:cNvSpPr>
          <p:nvPr/>
        </p:nvSpPr>
        <p:spPr bwMode="auto">
          <a:xfrm>
            <a:off x="457120" y="210312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1857255317"/>
              </p:ext>
            </p:extLst>
          </p:nvPr>
        </p:nvGraphicFramePr>
        <p:xfrm>
          <a:off x="657828" y="2623639"/>
          <a:ext cx="7620000" cy="3406871"/>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150937">
                  <a:extLst>
                    <a:ext uri="{9D8B030D-6E8A-4147-A177-3AD203B41FA5}">
                      <a16:colId xmlns:a16="http://schemas.microsoft.com/office/drawing/2014/main" val="20003"/>
                    </a:ext>
                  </a:extLst>
                </a:gridCol>
                <a:gridCol w="2057400">
                  <a:extLst>
                    <a:ext uri="{9D8B030D-6E8A-4147-A177-3AD203B41FA5}">
                      <a16:colId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 </a:t>
                      </a:r>
                      <a:r>
                        <a:rPr kumimoji="0" lang="en-US" altLang="zh-CN"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Technologies</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ross.yujian@huawei.com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80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Ying Li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867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Mengyao</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Ma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084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Ming Gan</a:t>
                      </a:r>
                      <a:endParaRPr kumimoji="0" lang="zh-CN" altLang="en-US"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084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en-US"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29312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zh-CN" altLang="en-US" sz="1200" b="0" i="0" u="none" strike="noStrike" kern="1200"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282470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37D4EA-0D55-4637-BCF9-9E760EE37199}"/>
              </a:ext>
            </a:extLst>
          </p:cNvPr>
          <p:cNvSpPr>
            <a:spLocks noGrp="1"/>
          </p:cNvSpPr>
          <p:nvPr>
            <p:ph type="title"/>
          </p:nvPr>
        </p:nvSpPr>
        <p:spPr/>
        <p:txBody>
          <a:bodyPr/>
          <a:lstStyle/>
          <a:p>
            <a:r>
              <a:rPr lang="en-US" altLang="zh-CN" dirty="0"/>
              <a:t>Simulation Results – PSNR</a:t>
            </a:r>
            <a:endParaRPr lang="zh-CN" altLang="en-US" dirty="0"/>
          </a:p>
        </p:txBody>
      </p:sp>
      <p:sp>
        <p:nvSpPr>
          <p:cNvPr id="4" name="日期占位符 3">
            <a:extLst>
              <a:ext uri="{FF2B5EF4-FFF2-40B4-BE49-F238E27FC236}">
                <a16:creationId xmlns:a16="http://schemas.microsoft.com/office/drawing/2014/main" id="{DF7372F1-F3A1-4A21-979A-7D299521E459}"/>
              </a:ext>
            </a:extLst>
          </p:cNvPr>
          <p:cNvSpPr>
            <a:spLocks noGrp="1"/>
          </p:cNvSpPr>
          <p:nvPr>
            <p:ph type="dt" sz="half" idx="10"/>
          </p:nvPr>
        </p:nvSpPr>
        <p:spPr/>
        <p:txBody>
          <a:bodyPr/>
          <a:lstStyle/>
          <a:p>
            <a:pPr>
              <a:defRPr/>
            </a:pPr>
            <a:r>
              <a:rPr lang="en-US" altLang="zh-CN"/>
              <a:t>May 2023</a:t>
            </a:r>
            <a:endParaRPr lang="en-US" altLang="zh-CN" dirty="0"/>
          </a:p>
        </p:txBody>
      </p:sp>
      <p:sp>
        <p:nvSpPr>
          <p:cNvPr id="5" name="页脚占位符 4">
            <a:extLst>
              <a:ext uri="{FF2B5EF4-FFF2-40B4-BE49-F238E27FC236}">
                <a16:creationId xmlns:a16="http://schemas.microsoft.com/office/drawing/2014/main" id="{B97E97F0-BE1D-4FF0-A248-427FB8558770}"/>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64E5F969-C5B0-4573-828F-2357617C7D92}"/>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10</a:t>
            </a:fld>
            <a:endParaRPr lang="en-US" altLang="ko-KR"/>
          </a:p>
        </p:txBody>
      </p:sp>
      <p:pic>
        <p:nvPicPr>
          <p:cNvPr id="9" name="图片 8">
            <a:extLst>
              <a:ext uri="{FF2B5EF4-FFF2-40B4-BE49-F238E27FC236}">
                <a16:creationId xmlns:a16="http://schemas.microsoft.com/office/drawing/2014/main" id="{24090931-D662-47C8-90B0-88996C436D1F}"/>
              </a:ext>
            </a:extLst>
          </p:cNvPr>
          <p:cNvPicPr>
            <a:picLocks noChangeAspect="1"/>
          </p:cNvPicPr>
          <p:nvPr/>
        </p:nvPicPr>
        <p:blipFill rotWithShape="1">
          <a:blip r:embed="rId2"/>
          <a:srcRect l="5709" r="48893" b="50731"/>
          <a:stretch/>
        </p:blipFill>
        <p:spPr>
          <a:xfrm>
            <a:off x="1649163" y="1447800"/>
            <a:ext cx="5791200" cy="4661208"/>
          </a:xfrm>
          <a:prstGeom prst="rect">
            <a:avLst/>
          </a:prstGeom>
        </p:spPr>
      </p:pic>
      <p:sp>
        <p:nvSpPr>
          <p:cNvPr id="7" name="文本框 6">
            <a:extLst>
              <a:ext uri="{FF2B5EF4-FFF2-40B4-BE49-F238E27FC236}">
                <a16:creationId xmlns:a16="http://schemas.microsoft.com/office/drawing/2014/main" id="{66F1DF4E-5F9B-4BBF-802A-C08BF88086CC}"/>
              </a:ext>
            </a:extLst>
          </p:cNvPr>
          <p:cNvSpPr txBox="1"/>
          <p:nvPr/>
        </p:nvSpPr>
        <p:spPr>
          <a:xfrm>
            <a:off x="6400800" y="1825823"/>
            <a:ext cx="533400" cy="307777"/>
          </a:xfrm>
          <a:prstGeom prst="rect">
            <a:avLst/>
          </a:prstGeom>
          <a:noFill/>
        </p:spPr>
        <p:txBody>
          <a:bodyPr wrap="square" rtlCol="0">
            <a:spAutoFit/>
          </a:bodyPr>
          <a:lstStyle/>
          <a:p>
            <a:r>
              <a:rPr lang="en-US" altLang="zh-CN" sz="1400" dirty="0" err="1"/>
              <a:t>ms</a:t>
            </a:r>
            <a:endParaRPr lang="zh-CN" altLang="en-US" sz="1400" dirty="0"/>
          </a:p>
        </p:txBody>
      </p:sp>
    </p:spTree>
    <p:extLst>
      <p:ext uri="{BB962C8B-B14F-4D97-AF65-F5344CB8AC3E}">
        <p14:creationId xmlns:p14="http://schemas.microsoft.com/office/powerpoint/2010/main" val="2997624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37D4EA-0D55-4637-BCF9-9E760EE37199}"/>
              </a:ext>
            </a:extLst>
          </p:cNvPr>
          <p:cNvSpPr>
            <a:spLocks noGrp="1"/>
          </p:cNvSpPr>
          <p:nvPr>
            <p:ph type="title"/>
          </p:nvPr>
        </p:nvSpPr>
        <p:spPr/>
        <p:txBody>
          <a:bodyPr/>
          <a:lstStyle/>
          <a:p>
            <a:r>
              <a:rPr lang="en-US" altLang="zh-CN" dirty="0"/>
              <a:t>Simulation Results Analysis</a:t>
            </a:r>
            <a:endParaRPr lang="zh-CN" altLang="en-US" dirty="0"/>
          </a:p>
        </p:txBody>
      </p:sp>
      <p:sp>
        <p:nvSpPr>
          <p:cNvPr id="4" name="日期占位符 3">
            <a:extLst>
              <a:ext uri="{FF2B5EF4-FFF2-40B4-BE49-F238E27FC236}">
                <a16:creationId xmlns:a16="http://schemas.microsoft.com/office/drawing/2014/main" id="{DF7372F1-F3A1-4A21-979A-7D299521E459}"/>
              </a:ext>
            </a:extLst>
          </p:cNvPr>
          <p:cNvSpPr>
            <a:spLocks noGrp="1"/>
          </p:cNvSpPr>
          <p:nvPr>
            <p:ph type="dt" sz="half" idx="10"/>
          </p:nvPr>
        </p:nvSpPr>
        <p:spPr/>
        <p:txBody>
          <a:bodyPr/>
          <a:lstStyle/>
          <a:p>
            <a:pPr>
              <a:defRPr/>
            </a:pPr>
            <a:r>
              <a:rPr lang="en-US" altLang="zh-CN"/>
              <a:t>May 2023</a:t>
            </a:r>
            <a:endParaRPr lang="en-US" altLang="zh-CN" dirty="0"/>
          </a:p>
        </p:txBody>
      </p:sp>
      <p:sp>
        <p:nvSpPr>
          <p:cNvPr id="5" name="页脚占位符 4">
            <a:extLst>
              <a:ext uri="{FF2B5EF4-FFF2-40B4-BE49-F238E27FC236}">
                <a16:creationId xmlns:a16="http://schemas.microsoft.com/office/drawing/2014/main" id="{B97E97F0-BE1D-4FF0-A248-427FB8558770}"/>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64E5F969-C5B0-4573-828F-2357617C7D92}"/>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11</a:t>
            </a:fld>
            <a:endParaRPr lang="en-US" altLang="ko-KR"/>
          </a:p>
        </p:txBody>
      </p:sp>
      <p:sp>
        <p:nvSpPr>
          <p:cNvPr id="8" name="内容占位符 7">
            <a:extLst>
              <a:ext uri="{FF2B5EF4-FFF2-40B4-BE49-F238E27FC236}">
                <a16:creationId xmlns:a16="http://schemas.microsoft.com/office/drawing/2014/main" id="{A99EBDD7-CF3C-4CCF-B8C9-77513AA47455}"/>
              </a:ext>
            </a:extLst>
          </p:cNvPr>
          <p:cNvSpPr>
            <a:spLocks noGrp="1"/>
          </p:cNvSpPr>
          <p:nvPr>
            <p:ph idx="1"/>
          </p:nvPr>
        </p:nvSpPr>
        <p:spPr>
          <a:xfrm>
            <a:off x="685800" y="1615440"/>
            <a:ext cx="7772400" cy="4343400"/>
          </a:xfrm>
        </p:spPr>
        <p:txBody>
          <a:bodyPr/>
          <a:lstStyle/>
          <a:p>
            <a:r>
              <a:rPr lang="en-US" altLang="zh-CN" sz="1800" dirty="0"/>
              <a:t>From the previous results, we can see compared with the baseline case 3, layered QoS (case 1 and case 2) provide better performance regarding MAC Throughput and PSNR when the traffic load is high.</a:t>
            </a:r>
          </a:p>
          <a:p>
            <a:endParaRPr lang="en-US" altLang="zh-CN" sz="1800" dirty="0"/>
          </a:p>
          <a:p>
            <a:r>
              <a:rPr lang="en-US" altLang="zh-CN" sz="1800" dirty="0"/>
              <a:t>Layered QoS provides different MAC QoS for frames of different importance at APP layer. Multi-layer transmission further provides different protection for frames of different important.</a:t>
            </a:r>
          </a:p>
          <a:p>
            <a:endParaRPr lang="en-US" altLang="zh-CN" sz="1800" dirty="0"/>
          </a:p>
          <a:p>
            <a:r>
              <a:rPr lang="en-US" altLang="zh-CN" sz="1800" dirty="0"/>
              <a:t>Case 1 shows better performance compared with case 2, we believe it is because of the following reasons:</a:t>
            </a:r>
          </a:p>
          <a:p>
            <a:pPr lvl="1"/>
            <a:r>
              <a:rPr lang="en-US" altLang="zh-CN" sz="1400" dirty="0"/>
              <a:t>Videos of different layers are transmitted with a single AC, and reduce the collision probability of contention.</a:t>
            </a:r>
          </a:p>
          <a:p>
            <a:pPr lvl="1"/>
            <a:r>
              <a:rPr lang="en-US" altLang="zh-CN" sz="1400" dirty="0"/>
              <a:t>Different layers simultaneously transmitting through multiple RUs improves the MAC efficiency.</a:t>
            </a:r>
          </a:p>
          <a:p>
            <a:endParaRPr lang="zh-CN" altLang="en-US" sz="1800" dirty="0"/>
          </a:p>
        </p:txBody>
      </p:sp>
    </p:spTree>
    <p:extLst>
      <p:ext uri="{BB962C8B-B14F-4D97-AF65-F5344CB8AC3E}">
        <p14:creationId xmlns:p14="http://schemas.microsoft.com/office/powerpoint/2010/main" val="905415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 and Next Step</a:t>
            </a:r>
            <a:endParaRPr lang="zh-CN" altLang="en-US" dirty="0"/>
          </a:p>
        </p:txBody>
      </p:sp>
      <p:sp>
        <p:nvSpPr>
          <p:cNvPr id="3" name="内容占位符 2"/>
          <p:cNvSpPr>
            <a:spLocks noGrp="1"/>
          </p:cNvSpPr>
          <p:nvPr>
            <p:ph idx="1"/>
          </p:nvPr>
        </p:nvSpPr>
        <p:spPr>
          <a:xfrm>
            <a:off x="685800" y="1655805"/>
            <a:ext cx="7772400" cy="4343400"/>
          </a:xfrm>
        </p:spPr>
        <p:txBody>
          <a:bodyPr/>
          <a:lstStyle/>
          <a:p>
            <a:r>
              <a:rPr lang="en-US" altLang="zh-CN" sz="2000" dirty="0"/>
              <a:t>Layered QoS in MAC and multi-layer transmission in PHY improves the MAC throughput, and improves the PSNR at the APP layer.</a:t>
            </a:r>
          </a:p>
          <a:p>
            <a:endParaRPr lang="en-US" altLang="zh-CN" sz="2000" dirty="0"/>
          </a:p>
          <a:p>
            <a:r>
              <a:rPr lang="en-US" altLang="zh-CN" sz="2000" dirty="0"/>
              <a:t>Needs further study on the feasibility of mapping frames of different importance into different traffic classes in MAC (different TIDs). The first step may be to study what can be done in MAC layer to enable an interface for such mapping.</a:t>
            </a: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12</a:t>
            </a:fld>
            <a:endParaRPr lang="en-US" altLang="ko-KR"/>
          </a:p>
        </p:txBody>
      </p:sp>
    </p:spTree>
    <p:extLst>
      <p:ext uri="{BB962C8B-B14F-4D97-AF65-F5344CB8AC3E}">
        <p14:creationId xmlns:p14="http://schemas.microsoft.com/office/powerpoint/2010/main" val="1259083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8840"/>
            <a:ext cx="7772400" cy="914400"/>
          </a:xfrm>
        </p:spPr>
        <p:txBody>
          <a:bodyPr/>
          <a:lstStyle/>
          <a:p>
            <a:r>
              <a:rPr lang="en-US" altLang="zh-CN" dirty="0"/>
              <a:t>Reference</a:t>
            </a:r>
            <a:endParaRPr lang="zh-CN" altLang="en-US" dirty="0"/>
          </a:p>
        </p:txBody>
      </p:sp>
      <p:sp>
        <p:nvSpPr>
          <p:cNvPr id="3" name="内容占位符 2"/>
          <p:cNvSpPr>
            <a:spLocks noGrp="1"/>
          </p:cNvSpPr>
          <p:nvPr>
            <p:ph idx="1"/>
          </p:nvPr>
        </p:nvSpPr>
        <p:spPr>
          <a:xfrm>
            <a:off x="533400" y="1564596"/>
            <a:ext cx="8153399" cy="5001399"/>
          </a:xfrm>
        </p:spPr>
        <p:txBody>
          <a:bodyPr/>
          <a:lstStyle/>
          <a:p>
            <a:r>
              <a:rPr lang="en-US" altLang="zh-CN" sz="1600" dirty="0"/>
              <a:t>[1] 11-23/0480r0 UHR proposed PAR, Laurent Cariou (Intel)</a:t>
            </a:r>
          </a:p>
          <a:p>
            <a:r>
              <a:rPr lang="en-US" altLang="zh-CN" sz="1600" dirty="0"/>
              <a:t>[2] 11-22/0952r0, Cloud VR use case and requirements, Ross Jian Yu (Huawei)</a:t>
            </a:r>
          </a:p>
          <a:p>
            <a:r>
              <a:rPr lang="en-US" altLang="zh-CN" sz="1600" dirty="0"/>
              <a:t>[3] 11-22/1930r0, Layered QoS and multi-layer transmission</a:t>
            </a:r>
          </a:p>
          <a:p>
            <a:r>
              <a:rPr lang="en-US" altLang="zh-CN" sz="1600" dirty="0"/>
              <a:t>[4] 11-23/0060r1, Layered QoS and multi-layer transmission follow-up , Ross Jian Yu (Huawei)</a:t>
            </a:r>
          </a:p>
          <a:p>
            <a:r>
              <a:rPr lang="en-US" altLang="zh-CN" sz="1600" dirty="0"/>
              <a:t>[5] 11-23/0650r0 QoS Re-visited, </a:t>
            </a:r>
            <a:r>
              <a:rPr lang="fr-FR" altLang="zh-CN" sz="1600" dirty="0"/>
              <a:t>Maulik Vaidya (Charter Communications, Inc.)</a:t>
            </a:r>
          </a:p>
          <a:p>
            <a:r>
              <a:rPr lang="fr-FR" altLang="zh-CN" sz="1600" dirty="0"/>
              <a:t>[6] 11-23/0610r1 </a:t>
            </a:r>
            <a:r>
              <a:rPr lang="en-US" altLang="zh-CN" sz="1600" dirty="0"/>
              <a:t>Low latency traffic delivery in UHR, Si-Chan Noh(</a:t>
            </a:r>
            <a:r>
              <a:rPr lang="en-US" altLang="zh-CN" sz="1600" dirty="0" err="1"/>
              <a:t>Newracom</a:t>
            </a:r>
            <a:r>
              <a:rPr lang="en-US" altLang="zh-CN" sz="1600" dirty="0"/>
              <a:t>)</a:t>
            </a:r>
            <a:endParaRPr lang="fr-FR" altLang="zh-CN" sz="1600" dirty="0"/>
          </a:p>
          <a:p>
            <a:r>
              <a:rPr lang="fr-FR" altLang="zh-CN" sz="1600" dirty="0"/>
              <a:t>[7] 11-23/0069r1 Considerations on Latency Improvement, Insun Jang (LG Electronics)</a:t>
            </a:r>
          </a:p>
          <a:p>
            <a:r>
              <a:rPr lang="fr-FR" altLang="zh-CN" sz="1600" dirty="0"/>
              <a:t>[8] 11-23/0046r2 </a:t>
            </a:r>
            <a:r>
              <a:rPr lang="en-US" altLang="zh-CN" sz="1600" dirty="0"/>
              <a:t>Multi-AP Coordination for Low Latency Traffic Delivery: Usage Scenarios and potential features, </a:t>
            </a:r>
            <a:r>
              <a:rPr lang="en-US" altLang="zh-CN" sz="1600" dirty="0" err="1"/>
              <a:t>Liuming</a:t>
            </a:r>
            <a:r>
              <a:rPr lang="en-US" altLang="zh-CN" sz="1600" dirty="0"/>
              <a:t> Lu (OPPO)</a:t>
            </a:r>
          </a:p>
          <a:p>
            <a:r>
              <a:rPr lang="en-US" altLang="zh-CN" sz="1600" dirty="0"/>
              <a:t>[9] 11-23/0034r1 Non-primary Channel Utilization, Sindhu Verma (Broadcom)</a:t>
            </a:r>
          </a:p>
          <a:p>
            <a:r>
              <a:rPr lang="en-US" altLang="zh-CN" sz="1600" dirty="0"/>
              <a:t>[10] 11-23/0045r1  Urgency-based Delivery of Latency Sensitive Traffic, </a:t>
            </a:r>
            <a:r>
              <a:rPr lang="en-US" altLang="zh-CN" sz="1600" dirty="0" err="1"/>
              <a:t>Liuming</a:t>
            </a:r>
            <a:r>
              <a:rPr lang="en-US" altLang="zh-CN" sz="1600" dirty="0"/>
              <a:t> Lu (OPPO)</a:t>
            </a:r>
          </a:p>
          <a:p>
            <a:endParaRPr lang="en-US" altLang="zh-CN" sz="1600" dirty="0"/>
          </a:p>
        </p:txBody>
      </p:sp>
      <p:sp>
        <p:nvSpPr>
          <p:cNvPr id="4" name="日期占位符 3"/>
          <p:cNvSpPr>
            <a:spLocks noGrp="1"/>
          </p:cNvSpPr>
          <p:nvPr>
            <p:ph type="dt" sz="half" idx="10"/>
          </p:nvPr>
        </p:nvSpPr>
        <p:spPr>
          <a:xfrm>
            <a:off x="696913" y="332601"/>
            <a:ext cx="968214" cy="276999"/>
          </a:xfrm>
        </p:spPr>
        <p:txBody>
          <a:bodyPr/>
          <a:lstStyle/>
          <a:p>
            <a:pPr>
              <a:defRPr/>
            </a:pPr>
            <a:r>
              <a:rPr lang="en-US" altLang="zh-CN" dirty="0"/>
              <a:t>May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13</a:t>
            </a:fld>
            <a:endParaRPr lang="en-US" altLang="ko-KR"/>
          </a:p>
        </p:txBody>
      </p:sp>
    </p:spTree>
    <p:extLst>
      <p:ext uri="{BB962C8B-B14F-4D97-AF65-F5344CB8AC3E}">
        <p14:creationId xmlns:p14="http://schemas.microsoft.com/office/powerpoint/2010/main" val="3711762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29873"/>
            <a:ext cx="7772400" cy="914400"/>
          </a:xfrm>
        </p:spPr>
        <p:txBody>
          <a:bodyPr/>
          <a:lstStyle/>
          <a:p>
            <a:r>
              <a:rPr lang="en-US" altLang="zh-CN" dirty="0"/>
              <a:t>Reference</a:t>
            </a:r>
            <a:endParaRPr lang="zh-CN" altLang="en-US" dirty="0"/>
          </a:p>
        </p:txBody>
      </p:sp>
      <p:sp>
        <p:nvSpPr>
          <p:cNvPr id="3" name="内容占位符 2"/>
          <p:cNvSpPr>
            <a:spLocks noGrp="1"/>
          </p:cNvSpPr>
          <p:nvPr>
            <p:ph idx="1"/>
          </p:nvPr>
        </p:nvSpPr>
        <p:spPr>
          <a:xfrm>
            <a:off x="533400" y="1656576"/>
            <a:ext cx="8153399" cy="5001399"/>
          </a:xfrm>
        </p:spPr>
        <p:txBody>
          <a:bodyPr/>
          <a:lstStyle/>
          <a:p>
            <a:r>
              <a:rPr lang="en-US" altLang="zh-CN" sz="1600" dirty="0"/>
              <a:t>[11] 11-23/0018r1 Low latency support in UHR, Kiseon Ryu (NXP)</a:t>
            </a:r>
          </a:p>
          <a:p>
            <a:r>
              <a:rPr lang="en-US" altLang="zh-CN" sz="1600" dirty="0"/>
              <a:t>[12] 11-23/0092r0 Preemption, Juan Fang (Intel)</a:t>
            </a:r>
          </a:p>
          <a:p>
            <a:r>
              <a:rPr lang="en-US" altLang="zh-CN" sz="1600" dirty="0"/>
              <a:t>[13] 11-22/1923r1 Enhanced Trigger-Based Uplink Transmission, </a:t>
            </a:r>
            <a:r>
              <a:rPr lang="en-US" altLang="zh-CN" sz="1600" dirty="0" err="1"/>
              <a:t>Kazi</a:t>
            </a:r>
            <a:r>
              <a:rPr lang="en-US" altLang="zh-CN" sz="1600" dirty="0"/>
              <a:t> Huq (</a:t>
            </a:r>
            <a:r>
              <a:rPr lang="en-US" altLang="zh-CN" sz="1600" dirty="0" err="1"/>
              <a:t>Ofinno</a:t>
            </a:r>
            <a:r>
              <a:rPr lang="en-US" altLang="zh-CN" sz="1600" dirty="0"/>
              <a:t>)</a:t>
            </a:r>
          </a:p>
          <a:p>
            <a:r>
              <a:rPr lang="en-US" altLang="zh-CN" sz="1600" dirty="0"/>
              <a:t>[14] 11-22/1926r0 Challenges to achieve low latency, Dmitry </a:t>
            </a:r>
            <a:r>
              <a:rPr lang="en-US" altLang="zh-CN" sz="1600" dirty="0" err="1"/>
              <a:t>Akhmetov</a:t>
            </a:r>
            <a:r>
              <a:rPr lang="en-US" altLang="zh-CN" sz="1600" dirty="0"/>
              <a:t> (Intel)</a:t>
            </a:r>
          </a:p>
          <a:p>
            <a:r>
              <a:rPr lang="en-US" altLang="zh-CN" sz="1600" dirty="0"/>
              <a:t>[15] 11-22/1880r1 Latency and Reliability enhancements for UHR, Thomas </a:t>
            </a:r>
            <a:r>
              <a:rPr lang="en-US" altLang="zh-CN" sz="1600" dirty="0" err="1"/>
              <a:t>Handte</a:t>
            </a:r>
            <a:r>
              <a:rPr lang="en-US" altLang="zh-CN" sz="1600" dirty="0"/>
              <a:t> (Sony)</a:t>
            </a:r>
          </a:p>
          <a:p>
            <a:r>
              <a:rPr lang="en-US" altLang="zh-CN" sz="1600" dirty="0"/>
              <a:t>[16] 38.835 Study on XR enhancements for NR, </a:t>
            </a:r>
            <a:r>
              <a:rPr lang="en-US" altLang="zh-CN" sz="1600" dirty="0" err="1"/>
              <a:t>Juha</a:t>
            </a:r>
            <a:r>
              <a:rPr lang="en-US" altLang="zh-CN" sz="1600" dirty="0"/>
              <a:t> Korhonen </a:t>
            </a:r>
            <a:r>
              <a:rPr lang="en-US" altLang="zh-CN" sz="1600" dirty="0">
                <a:hlinkClick r:id="rId2"/>
              </a:rPr>
              <a:t>https://portal.3gpp.org/desktopmodules/Specifications/SpecificationDetails.aspx?specificationId=4048</a:t>
            </a:r>
            <a:endParaRPr lang="en-US" altLang="zh-CN" sz="1600" dirty="0"/>
          </a:p>
          <a:p>
            <a:endParaRPr lang="en-US" altLang="zh-CN" sz="1600" dirty="0"/>
          </a:p>
        </p:txBody>
      </p:sp>
      <p:sp>
        <p:nvSpPr>
          <p:cNvPr id="4" name="日期占位符 3"/>
          <p:cNvSpPr>
            <a:spLocks noGrp="1"/>
          </p:cNvSpPr>
          <p:nvPr>
            <p:ph type="dt" sz="half" idx="10"/>
          </p:nvPr>
        </p:nvSpPr>
        <p:spPr>
          <a:xfrm>
            <a:off x="696913" y="332601"/>
            <a:ext cx="968214" cy="276999"/>
          </a:xfrm>
        </p:spPr>
        <p:txBody>
          <a:bodyPr/>
          <a:lstStyle/>
          <a:p>
            <a:pPr>
              <a:defRPr/>
            </a:pPr>
            <a:r>
              <a:rPr lang="en-US" altLang="zh-CN" dirty="0"/>
              <a:t>May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14</a:t>
            </a:fld>
            <a:endParaRPr lang="en-US" altLang="ko-KR"/>
          </a:p>
        </p:txBody>
      </p:sp>
    </p:spTree>
    <p:extLst>
      <p:ext uri="{BB962C8B-B14F-4D97-AF65-F5344CB8AC3E}">
        <p14:creationId xmlns:p14="http://schemas.microsoft.com/office/powerpoint/2010/main" val="4079066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0E4CC3-C89C-4184-B37E-4B0FB1411EAF}"/>
              </a:ext>
            </a:extLst>
          </p:cNvPr>
          <p:cNvSpPr>
            <a:spLocks noGrp="1"/>
          </p:cNvSpPr>
          <p:nvPr>
            <p:ph type="title"/>
          </p:nvPr>
        </p:nvSpPr>
        <p:spPr/>
        <p:txBody>
          <a:bodyPr/>
          <a:lstStyle/>
          <a:p>
            <a:r>
              <a:rPr lang="en-US" altLang="zh-CN" dirty="0"/>
              <a:t>Simulation Results – Throughput and Packet Drop Rate</a:t>
            </a:r>
            <a:endParaRPr lang="zh-CN" altLang="en-US" dirty="0"/>
          </a:p>
        </p:txBody>
      </p:sp>
      <p:sp>
        <p:nvSpPr>
          <p:cNvPr id="4" name="日期占位符 3">
            <a:extLst>
              <a:ext uri="{FF2B5EF4-FFF2-40B4-BE49-F238E27FC236}">
                <a16:creationId xmlns:a16="http://schemas.microsoft.com/office/drawing/2014/main" id="{4E32C480-BACA-4059-AC93-5014EFCDE8CA}"/>
              </a:ext>
            </a:extLst>
          </p:cNvPr>
          <p:cNvSpPr>
            <a:spLocks noGrp="1"/>
          </p:cNvSpPr>
          <p:nvPr>
            <p:ph type="dt" sz="half" idx="10"/>
          </p:nvPr>
        </p:nvSpPr>
        <p:spPr/>
        <p:txBody>
          <a:bodyPr/>
          <a:lstStyle/>
          <a:p>
            <a:pPr>
              <a:defRPr/>
            </a:pPr>
            <a:r>
              <a:rPr lang="en-US" altLang="zh-CN"/>
              <a:t>May 2023</a:t>
            </a:r>
            <a:endParaRPr lang="en-US" altLang="zh-CN" dirty="0"/>
          </a:p>
        </p:txBody>
      </p:sp>
      <p:sp>
        <p:nvSpPr>
          <p:cNvPr id="5" name="页脚占位符 4">
            <a:extLst>
              <a:ext uri="{FF2B5EF4-FFF2-40B4-BE49-F238E27FC236}">
                <a16:creationId xmlns:a16="http://schemas.microsoft.com/office/drawing/2014/main" id="{380CE437-AA9A-41B1-AE2F-4E1BE7E4759D}"/>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97F68703-7ADC-422F-82C6-5D3BD15826E2}"/>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15</a:t>
            </a:fld>
            <a:endParaRPr lang="en-US" altLang="ko-KR"/>
          </a:p>
        </p:txBody>
      </p:sp>
      <p:pic>
        <p:nvPicPr>
          <p:cNvPr id="3" name="图片 2">
            <a:extLst>
              <a:ext uri="{FF2B5EF4-FFF2-40B4-BE49-F238E27FC236}">
                <a16:creationId xmlns:a16="http://schemas.microsoft.com/office/drawing/2014/main" id="{3C733007-D375-494C-93B7-480C78BB56B3}"/>
              </a:ext>
            </a:extLst>
          </p:cNvPr>
          <p:cNvPicPr>
            <a:picLocks noChangeAspect="1"/>
          </p:cNvPicPr>
          <p:nvPr/>
        </p:nvPicPr>
        <p:blipFill>
          <a:blip r:embed="rId2"/>
          <a:stretch>
            <a:fillRect/>
          </a:stretch>
        </p:blipFill>
        <p:spPr>
          <a:xfrm>
            <a:off x="1287941" y="1752600"/>
            <a:ext cx="6568117" cy="4327395"/>
          </a:xfrm>
          <a:prstGeom prst="rect">
            <a:avLst/>
          </a:prstGeom>
        </p:spPr>
      </p:pic>
      <p:sp>
        <p:nvSpPr>
          <p:cNvPr id="7" name="文本框 6">
            <a:extLst>
              <a:ext uri="{FF2B5EF4-FFF2-40B4-BE49-F238E27FC236}">
                <a16:creationId xmlns:a16="http://schemas.microsoft.com/office/drawing/2014/main" id="{14F05F0B-11D9-478C-ACCB-566A4737C37E}"/>
              </a:ext>
            </a:extLst>
          </p:cNvPr>
          <p:cNvSpPr txBox="1"/>
          <p:nvPr/>
        </p:nvSpPr>
        <p:spPr>
          <a:xfrm>
            <a:off x="5257800" y="1828800"/>
            <a:ext cx="533400" cy="307777"/>
          </a:xfrm>
          <a:prstGeom prst="rect">
            <a:avLst/>
          </a:prstGeom>
          <a:noFill/>
        </p:spPr>
        <p:txBody>
          <a:bodyPr wrap="square" rtlCol="0">
            <a:spAutoFit/>
          </a:bodyPr>
          <a:lstStyle/>
          <a:p>
            <a:r>
              <a:rPr lang="en-US" altLang="zh-CN" sz="1400" dirty="0" err="1"/>
              <a:t>ms</a:t>
            </a:r>
            <a:endParaRPr lang="zh-CN" altLang="en-US" sz="1400" dirty="0"/>
          </a:p>
        </p:txBody>
      </p:sp>
    </p:spTree>
    <p:extLst>
      <p:ext uri="{BB962C8B-B14F-4D97-AF65-F5344CB8AC3E}">
        <p14:creationId xmlns:p14="http://schemas.microsoft.com/office/powerpoint/2010/main" val="3125236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0E4CC3-C89C-4184-B37E-4B0FB1411EAF}"/>
              </a:ext>
            </a:extLst>
          </p:cNvPr>
          <p:cNvSpPr>
            <a:spLocks noGrp="1"/>
          </p:cNvSpPr>
          <p:nvPr>
            <p:ph type="title"/>
          </p:nvPr>
        </p:nvSpPr>
        <p:spPr/>
        <p:txBody>
          <a:bodyPr/>
          <a:lstStyle/>
          <a:p>
            <a:r>
              <a:rPr lang="en-US" altLang="zh-CN" dirty="0"/>
              <a:t>Simulation Results – Throughput and Packet Drop Rate</a:t>
            </a:r>
            <a:endParaRPr lang="zh-CN" altLang="en-US" dirty="0"/>
          </a:p>
        </p:txBody>
      </p:sp>
      <p:sp>
        <p:nvSpPr>
          <p:cNvPr id="4" name="日期占位符 3">
            <a:extLst>
              <a:ext uri="{FF2B5EF4-FFF2-40B4-BE49-F238E27FC236}">
                <a16:creationId xmlns:a16="http://schemas.microsoft.com/office/drawing/2014/main" id="{4E32C480-BACA-4059-AC93-5014EFCDE8CA}"/>
              </a:ext>
            </a:extLst>
          </p:cNvPr>
          <p:cNvSpPr>
            <a:spLocks noGrp="1"/>
          </p:cNvSpPr>
          <p:nvPr>
            <p:ph type="dt" sz="half" idx="10"/>
          </p:nvPr>
        </p:nvSpPr>
        <p:spPr/>
        <p:txBody>
          <a:bodyPr/>
          <a:lstStyle/>
          <a:p>
            <a:pPr>
              <a:defRPr/>
            </a:pPr>
            <a:r>
              <a:rPr lang="en-US" altLang="zh-CN"/>
              <a:t>May 2023</a:t>
            </a:r>
            <a:endParaRPr lang="en-US" altLang="zh-CN" dirty="0"/>
          </a:p>
        </p:txBody>
      </p:sp>
      <p:sp>
        <p:nvSpPr>
          <p:cNvPr id="5" name="页脚占位符 4">
            <a:extLst>
              <a:ext uri="{FF2B5EF4-FFF2-40B4-BE49-F238E27FC236}">
                <a16:creationId xmlns:a16="http://schemas.microsoft.com/office/drawing/2014/main" id="{380CE437-AA9A-41B1-AE2F-4E1BE7E4759D}"/>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97F68703-7ADC-422F-82C6-5D3BD15826E2}"/>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16</a:t>
            </a:fld>
            <a:endParaRPr lang="en-US" altLang="ko-KR"/>
          </a:p>
        </p:txBody>
      </p:sp>
      <p:pic>
        <p:nvPicPr>
          <p:cNvPr id="7" name="图片 6">
            <a:extLst>
              <a:ext uri="{FF2B5EF4-FFF2-40B4-BE49-F238E27FC236}">
                <a16:creationId xmlns:a16="http://schemas.microsoft.com/office/drawing/2014/main" id="{3173F4AD-1E4F-4BB9-9957-9C509EEE8056}"/>
              </a:ext>
            </a:extLst>
          </p:cNvPr>
          <p:cNvPicPr>
            <a:picLocks noChangeAspect="1"/>
          </p:cNvPicPr>
          <p:nvPr/>
        </p:nvPicPr>
        <p:blipFill>
          <a:blip r:embed="rId2"/>
          <a:stretch>
            <a:fillRect/>
          </a:stretch>
        </p:blipFill>
        <p:spPr>
          <a:xfrm>
            <a:off x="1875523" y="1799530"/>
            <a:ext cx="5999379" cy="4504517"/>
          </a:xfrm>
          <a:prstGeom prst="rect">
            <a:avLst/>
          </a:prstGeom>
        </p:spPr>
      </p:pic>
    </p:spTree>
    <p:extLst>
      <p:ext uri="{BB962C8B-B14F-4D97-AF65-F5344CB8AC3E}">
        <p14:creationId xmlns:p14="http://schemas.microsoft.com/office/powerpoint/2010/main" val="3689571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Simulation Results – PSNR</a:t>
            </a:r>
            <a:endParaRPr lang="zh-CN" altLang="en-US" dirty="0"/>
          </a:p>
        </p:txBody>
      </p:sp>
      <p:sp>
        <p:nvSpPr>
          <p:cNvPr id="4" name="日期占位符 3"/>
          <p:cNvSpPr>
            <a:spLocks noGrp="1"/>
          </p:cNvSpPr>
          <p:nvPr>
            <p:ph type="dt" sz="half" idx="10"/>
          </p:nvPr>
        </p:nvSpPr>
        <p:spPr/>
        <p:txBody>
          <a:bodyPr/>
          <a:lstStyle/>
          <a:p>
            <a:pPr>
              <a:defRPr/>
            </a:pPr>
            <a:r>
              <a:rPr lang="en-US" altLang="zh-CN"/>
              <a:t>May 2023</a:t>
            </a:r>
            <a:endParaRPr lang="en-US" altLang="zh-CN" dirty="0"/>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17</a:t>
            </a:fld>
            <a:endParaRPr lang="en-US" altLang="ko-KR"/>
          </a:p>
        </p:txBody>
      </p:sp>
      <p:pic>
        <p:nvPicPr>
          <p:cNvPr id="7" name="内容占位符 6">
            <a:extLst>
              <a:ext uri="{FF2B5EF4-FFF2-40B4-BE49-F238E27FC236}">
                <a16:creationId xmlns:a16="http://schemas.microsoft.com/office/drawing/2014/main" id="{24090931-D662-47C8-90B0-88996C436D1F}"/>
              </a:ext>
            </a:extLst>
          </p:cNvPr>
          <p:cNvPicPr>
            <a:picLocks noGrp="1" noChangeAspect="1"/>
          </p:cNvPicPr>
          <p:nvPr>
            <p:ph idx="1"/>
          </p:nvPr>
        </p:nvPicPr>
        <p:blipFill>
          <a:blip r:embed="rId2"/>
          <a:stretch>
            <a:fillRect/>
          </a:stretch>
        </p:blipFill>
        <p:spPr>
          <a:xfrm>
            <a:off x="1257300" y="1509576"/>
            <a:ext cx="6705600" cy="4965837"/>
          </a:xfrm>
          <a:prstGeom prst="rect">
            <a:avLst/>
          </a:prstGeom>
        </p:spPr>
      </p:pic>
      <p:sp>
        <p:nvSpPr>
          <p:cNvPr id="8" name="文本框 7">
            <a:extLst>
              <a:ext uri="{FF2B5EF4-FFF2-40B4-BE49-F238E27FC236}">
                <a16:creationId xmlns:a16="http://schemas.microsoft.com/office/drawing/2014/main" id="{907191F0-CB42-47F9-A18C-8EB839E5B590}"/>
              </a:ext>
            </a:extLst>
          </p:cNvPr>
          <p:cNvSpPr txBox="1"/>
          <p:nvPr/>
        </p:nvSpPr>
        <p:spPr>
          <a:xfrm>
            <a:off x="4114800" y="1600200"/>
            <a:ext cx="533400" cy="307777"/>
          </a:xfrm>
          <a:prstGeom prst="rect">
            <a:avLst/>
          </a:prstGeom>
          <a:noFill/>
        </p:spPr>
        <p:txBody>
          <a:bodyPr wrap="square" rtlCol="0">
            <a:spAutoFit/>
          </a:bodyPr>
          <a:lstStyle/>
          <a:p>
            <a:r>
              <a:rPr lang="en-US" altLang="zh-CN" sz="1400" dirty="0" err="1"/>
              <a:t>ms</a:t>
            </a:r>
            <a:endParaRPr lang="zh-CN" altLang="en-US" sz="1400" dirty="0"/>
          </a:p>
        </p:txBody>
      </p:sp>
      <p:sp>
        <p:nvSpPr>
          <p:cNvPr id="11" name="文本框 10">
            <a:extLst>
              <a:ext uri="{FF2B5EF4-FFF2-40B4-BE49-F238E27FC236}">
                <a16:creationId xmlns:a16="http://schemas.microsoft.com/office/drawing/2014/main" id="{C42C1371-54DB-4787-819A-75EC5788E6F2}"/>
              </a:ext>
            </a:extLst>
          </p:cNvPr>
          <p:cNvSpPr txBox="1"/>
          <p:nvPr/>
        </p:nvSpPr>
        <p:spPr>
          <a:xfrm>
            <a:off x="7086600" y="1600200"/>
            <a:ext cx="533400" cy="307777"/>
          </a:xfrm>
          <a:prstGeom prst="rect">
            <a:avLst/>
          </a:prstGeom>
          <a:noFill/>
        </p:spPr>
        <p:txBody>
          <a:bodyPr wrap="square" rtlCol="0">
            <a:spAutoFit/>
          </a:bodyPr>
          <a:lstStyle/>
          <a:p>
            <a:r>
              <a:rPr lang="en-US" altLang="zh-CN" sz="1400" dirty="0" err="1"/>
              <a:t>ms</a:t>
            </a:r>
            <a:endParaRPr lang="zh-CN" altLang="en-US" sz="1400" dirty="0"/>
          </a:p>
        </p:txBody>
      </p:sp>
      <p:sp>
        <p:nvSpPr>
          <p:cNvPr id="12" name="文本框 11">
            <a:extLst>
              <a:ext uri="{FF2B5EF4-FFF2-40B4-BE49-F238E27FC236}">
                <a16:creationId xmlns:a16="http://schemas.microsoft.com/office/drawing/2014/main" id="{F3643A49-DB5C-4EEA-8789-989B897D9D4C}"/>
              </a:ext>
            </a:extLst>
          </p:cNvPr>
          <p:cNvSpPr txBox="1"/>
          <p:nvPr/>
        </p:nvSpPr>
        <p:spPr>
          <a:xfrm>
            <a:off x="7086600" y="3959423"/>
            <a:ext cx="533400" cy="307777"/>
          </a:xfrm>
          <a:prstGeom prst="rect">
            <a:avLst/>
          </a:prstGeom>
          <a:noFill/>
        </p:spPr>
        <p:txBody>
          <a:bodyPr wrap="square" rtlCol="0">
            <a:spAutoFit/>
          </a:bodyPr>
          <a:lstStyle/>
          <a:p>
            <a:r>
              <a:rPr lang="en-US" altLang="zh-CN" sz="1400" dirty="0" err="1"/>
              <a:t>ms</a:t>
            </a:r>
            <a:endParaRPr lang="zh-CN" altLang="en-US" sz="1400" dirty="0"/>
          </a:p>
        </p:txBody>
      </p:sp>
      <p:sp>
        <p:nvSpPr>
          <p:cNvPr id="13" name="文本框 12">
            <a:extLst>
              <a:ext uri="{FF2B5EF4-FFF2-40B4-BE49-F238E27FC236}">
                <a16:creationId xmlns:a16="http://schemas.microsoft.com/office/drawing/2014/main" id="{ED80C573-45C6-482D-9CE1-AC541DC570FE}"/>
              </a:ext>
            </a:extLst>
          </p:cNvPr>
          <p:cNvSpPr txBox="1"/>
          <p:nvPr/>
        </p:nvSpPr>
        <p:spPr>
          <a:xfrm>
            <a:off x="4114800" y="3962400"/>
            <a:ext cx="533400" cy="307777"/>
          </a:xfrm>
          <a:prstGeom prst="rect">
            <a:avLst/>
          </a:prstGeom>
          <a:noFill/>
        </p:spPr>
        <p:txBody>
          <a:bodyPr wrap="square" rtlCol="0">
            <a:spAutoFit/>
          </a:bodyPr>
          <a:lstStyle/>
          <a:p>
            <a:r>
              <a:rPr lang="en-US" altLang="zh-CN" sz="1400" dirty="0" err="1"/>
              <a:t>ms</a:t>
            </a:r>
            <a:endParaRPr lang="zh-CN" altLang="en-US" sz="1400" dirty="0"/>
          </a:p>
        </p:txBody>
      </p:sp>
    </p:spTree>
    <p:extLst>
      <p:ext uri="{BB962C8B-B14F-4D97-AF65-F5344CB8AC3E}">
        <p14:creationId xmlns:p14="http://schemas.microsoft.com/office/powerpoint/2010/main" val="979338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219200"/>
            <a:ext cx="7772400" cy="4953000"/>
          </a:xfrm>
        </p:spPr>
        <p:txBody>
          <a:bodyPr/>
          <a:lstStyle/>
          <a:p>
            <a:r>
              <a:rPr lang="en-US" altLang="zh-CN" sz="1800" dirty="0"/>
              <a:t>Higher Throughput and lower latency are two important scopes for UHR SG [1].</a:t>
            </a:r>
          </a:p>
          <a:p>
            <a:endParaRPr lang="en-US" altLang="zh-CN" sz="1800" dirty="0"/>
          </a:p>
          <a:p>
            <a:r>
              <a:rPr lang="en-US" altLang="zh-CN" sz="1800" dirty="0"/>
              <a:t>In [2], a detailed description on cloud VR use case has been presented, which needs high requirement on throughput and latency. Moreover, two aspects regarding latency reduction have been presented:</a:t>
            </a:r>
          </a:p>
          <a:p>
            <a:pPr lvl="1"/>
            <a:r>
              <a:rPr lang="en-US" altLang="zh-CN" sz="1600" dirty="0"/>
              <a:t>QoS enhancement – application awareness WLAN</a:t>
            </a:r>
          </a:p>
          <a:p>
            <a:pPr lvl="1"/>
            <a:r>
              <a:rPr lang="en-US" altLang="zh-CN" sz="1600" dirty="0"/>
              <a:t>Unequal error protection (multi-layer/coding transmission)</a:t>
            </a:r>
          </a:p>
          <a:p>
            <a:endParaRPr lang="en-US" altLang="zh-CN" sz="1800" dirty="0"/>
          </a:p>
          <a:p>
            <a:r>
              <a:rPr lang="en-US" altLang="zh-CN" sz="1800" dirty="0"/>
              <a:t>In [3] and [4], we point out that multi-layer transmission has the following benefits and we have provided simulation results for b) and c):</a:t>
            </a:r>
          </a:p>
          <a:p>
            <a:pPr marL="800100" lvl="1" indent="-342900">
              <a:buFont typeface="+mj-lt"/>
              <a:buAutoNum type="alphaLcParenR"/>
            </a:pPr>
            <a:r>
              <a:rPr lang="en-US" altLang="zh-CN" sz="1400" dirty="0"/>
              <a:t>Provide different protections for frames of different importance</a:t>
            </a:r>
          </a:p>
          <a:p>
            <a:pPr marL="800100" lvl="1" indent="-342900">
              <a:buFont typeface="+mj-lt"/>
              <a:buAutoNum type="alphaLcParenR"/>
            </a:pPr>
            <a:r>
              <a:rPr lang="en-US" altLang="zh-CN" sz="1400" dirty="0"/>
              <a:t>Take advantage of the channel selective gains</a:t>
            </a:r>
          </a:p>
          <a:p>
            <a:pPr marL="800100" lvl="1" indent="-342900">
              <a:buFont typeface="+mj-lt"/>
              <a:buAutoNum type="alphaLcParenR"/>
            </a:pPr>
            <a:r>
              <a:rPr lang="en-US" altLang="zh-CN" sz="1400" dirty="0"/>
              <a:t>Good for interference environment, errors happened in one RU layer doesn’t affect the other RU.</a:t>
            </a:r>
          </a:p>
          <a:p>
            <a:r>
              <a:rPr lang="es-ES" altLang="zh-CN" sz="1800" dirty="0"/>
              <a:t>In this contribution, we further verifies the gains of QoS enhancement and verifies the benefit of a).</a:t>
            </a:r>
          </a:p>
          <a:p>
            <a:endParaRPr lang="en-US" altLang="zh-CN" sz="1800" dirty="0"/>
          </a:p>
          <a:p>
            <a:endParaRPr lang="zh-CN" altLang="en-US" sz="1800" dirty="0"/>
          </a:p>
        </p:txBody>
      </p:sp>
      <p:sp>
        <p:nvSpPr>
          <p:cNvPr id="4" name="日期占位符 3"/>
          <p:cNvSpPr>
            <a:spLocks noGrp="1"/>
          </p:cNvSpPr>
          <p:nvPr>
            <p:ph type="dt" sz="half" idx="10"/>
          </p:nvPr>
        </p:nvSpPr>
        <p:spPr>
          <a:xfrm>
            <a:off x="696913" y="332601"/>
            <a:ext cx="968214" cy="276999"/>
          </a:xfrm>
        </p:spPr>
        <p:txBody>
          <a:bodyPr/>
          <a:lstStyle/>
          <a:p>
            <a:pPr>
              <a:defRPr/>
            </a:pPr>
            <a:r>
              <a:rPr lang="en-US" altLang="zh-CN" dirty="0"/>
              <a:t>May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dirty="0"/>
              <a:t>Slide </a:t>
            </a:r>
            <a:fld id="{E792CD62-9AAA-4B66-A216-7F1F565D5B47}" type="slidenum">
              <a:rPr lang="en-US" altLang="ko-KR" smtClean="0"/>
              <a:pPr/>
              <a:t>2</a:t>
            </a:fld>
            <a:endParaRPr lang="en-US" altLang="ko-KR" dirty="0"/>
          </a:p>
        </p:txBody>
      </p:sp>
      <p:sp>
        <p:nvSpPr>
          <p:cNvPr id="7" name="标题 1"/>
          <p:cNvSpPr txBox="1">
            <a:spLocks/>
          </p:cNvSpPr>
          <p:nvPr/>
        </p:nvSpPr>
        <p:spPr bwMode="auto">
          <a:xfrm>
            <a:off x="685800" y="685800"/>
            <a:ext cx="7772400" cy="58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Recap</a:t>
            </a:r>
            <a:endParaRPr kumimoji="0" lang="zh-CN" altLang="en-US" kern="0" dirty="0"/>
          </a:p>
        </p:txBody>
      </p:sp>
    </p:spTree>
    <p:extLst>
      <p:ext uri="{BB962C8B-B14F-4D97-AF65-F5344CB8AC3E}">
        <p14:creationId xmlns:p14="http://schemas.microsoft.com/office/powerpoint/2010/main" val="4141058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346434"/>
            <a:ext cx="7772400" cy="4622332"/>
          </a:xfrm>
        </p:spPr>
        <p:txBody>
          <a:bodyPr/>
          <a:lstStyle/>
          <a:p>
            <a:r>
              <a:rPr lang="en-US" altLang="zh-CN" sz="2000" dirty="0"/>
              <a:t>There are several contributions in UHR SG talking about low latency improvement or QoS enhancement:</a:t>
            </a:r>
          </a:p>
          <a:p>
            <a:pPr lvl="1"/>
            <a:r>
              <a:rPr lang="en-US" altLang="zh-CN" sz="1600" dirty="0"/>
              <a:t>Layered QoS: application awareness QoS and inter-AC/different AC prioritization [3]</a:t>
            </a:r>
          </a:p>
          <a:p>
            <a:pPr lvl="1"/>
            <a:r>
              <a:rPr lang="en-US" altLang="zh-CN" sz="1600" dirty="0"/>
              <a:t>Adding queues for low latency for a given AC [5]</a:t>
            </a:r>
          </a:p>
          <a:p>
            <a:pPr lvl="1"/>
            <a:r>
              <a:rPr lang="en-US" altLang="zh-CN" sz="1600" dirty="0"/>
              <a:t>Adding new TID/sub TID for low latency traffic [7]</a:t>
            </a:r>
          </a:p>
          <a:p>
            <a:pPr lvl="1"/>
            <a:r>
              <a:rPr lang="en-US" altLang="zh-CN" sz="1600" dirty="0"/>
              <a:t>Dynamic UP to AC Mapping (queue jumping) [7]</a:t>
            </a:r>
          </a:p>
          <a:p>
            <a:pPr lvl="1"/>
            <a:r>
              <a:rPr lang="en-US" altLang="zh-CN" sz="1600" dirty="0"/>
              <a:t>Dedicated resources for low latency traffic [6] [8]</a:t>
            </a:r>
          </a:p>
          <a:p>
            <a:pPr lvl="1"/>
            <a:r>
              <a:rPr lang="en-US" altLang="zh-CN" sz="1600" dirty="0"/>
              <a:t>Non-primary channel access [9]</a:t>
            </a:r>
          </a:p>
          <a:p>
            <a:pPr lvl="1"/>
            <a:r>
              <a:rPr lang="en-US" altLang="zh-CN" sz="1600" dirty="0"/>
              <a:t>Urgency-based BSRP/BSR  [10]</a:t>
            </a:r>
          </a:p>
          <a:p>
            <a:pPr lvl="1"/>
            <a:r>
              <a:rPr lang="en-US" altLang="zh-CN" sz="1600" dirty="0"/>
              <a:t>Preemption [11]</a:t>
            </a:r>
          </a:p>
          <a:p>
            <a:pPr lvl="1"/>
            <a:r>
              <a:rPr lang="en-US" altLang="zh-CN" sz="1600" dirty="0"/>
              <a:t>R-TWT enhancement [many]</a:t>
            </a:r>
            <a:endParaRPr lang="zh-CN" altLang="en-US" sz="1600" dirty="0"/>
          </a:p>
        </p:txBody>
      </p:sp>
      <p:sp>
        <p:nvSpPr>
          <p:cNvPr id="4" name="日期占位符 3"/>
          <p:cNvSpPr>
            <a:spLocks noGrp="1"/>
          </p:cNvSpPr>
          <p:nvPr>
            <p:ph type="dt" sz="half" idx="10"/>
          </p:nvPr>
        </p:nvSpPr>
        <p:spPr>
          <a:xfrm>
            <a:off x="696913" y="332601"/>
            <a:ext cx="968214" cy="276999"/>
          </a:xfrm>
        </p:spPr>
        <p:txBody>
          <a:bodyPr/>
          <a:lstStyle/>
          <a:p>
            <a:pPr>
              <a:defRPr/>
            </a:pPr>
            <a:r>
              <a:rPr lang="en-US" altLang="zh-CN" dirty="0"/>
              <a:t>May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dirty="0"/>
              <a:t>Slide </a:t>
            </a:r>
            <a:fld id="{E792CD62-9AAA-4B66-A216-7F1F565D5B47}" type="slidenum">
              <a:rPr lang="en-US" altLang="ko-KR" smtClean="0"/>
              <a:pPr/>
              <a:t>3</a:t>
            </a:fld>
            <a:endParaRPr lang="en-US" altLang="ko-KR" dirty="0"/>
          </a:p>
        </p:txBody>
      </p:sp>
      <p:sp>
        <p:nvSpPr>
          <p:cNvPr id="7" name="标题 1"/>
          <p:cNvSpPr txBox="1">
            <a:spLocks/>
          </p:cNvSpPr>
          <p:nvPr/>
        </p:nvSpPr>
        <p:spPr bwMode="auto">
          <a:xfrm>
            <a:off x="685800" y="685800"/>
            <a:ext cx="7772400" cy="58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QoS enhancement</a:t>
            </a:r>
            <a:endParaRPr kumimoji="0" lang="zh-CN" altLang="en-US" kern="0" dirty="0"/>
          </a:p>
        </p:txBody>
      </p:sp>
    </p:spTree>
    <p:extLst>
      <p:ext uri="{BB962C8B-B14F-4D97-AF65-F5344CB8AC3E}">
        <p14:creationId xmlns:p14="http://schemas.microsoft.com/office/powerpoint/2010/main" val="292842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D0A95A-90FC-4A6A-80B5-B50D2552E608}"/>
              </a:ext>
            </a:extLst>
          </p:cNvPr>
          <p:cNvSpPr>
            <a:spLocks noGrp="1"/>
          </p:cNvSpPr>
          <p:nvPr>
            <p:ph type="title"/>
          </p:nvPr>
        </p:nvSpPr>
        <p:spPr>
          <a:xfrm>
            <a:off x="685800" y="609600"/>
            <a:ext cx="7772400" cy="914400"/>
          </a:xfrm>
        </p:spPr>
        <p:txBody>
          <a:bodyPr/>
          <a:lstStyle/>
          <a:p>
            <a:r>
              <a:rPr lang="en-US" altLang="zh-CN" dirty="0"/>
              <a:t>Layered QoS [2]</a:t>
            </a:r>
            <a:endParaRPr lang="zh-CN" altLang="en-US" dirty="0"/>
          </a:p>
        </p:txBody>
      </p:sp>
      <p:sp>
        <p:nvSpPr>
          <p:cNvPr id="3" name="内容占位符 2">
            <a:extLst>
              <a:ext uri="{FF2B5EF4-FFF2-40B4-BE49-F238E27FC236}">
                <a16:creationId xmlns:a16="http://schemas.microsoft.com/office/drawing/2014/main" id="{52137950-4C9D-40AB-B51E-459AD11B496D}"/>
              </a:ext>
            </a:extLst>
          </p:cNvPr>
          <p:cNvSpPr>
            <a:spLocks noGrp="1"/>
          </p:cNvSpPr>
          <p:nvPr>
            <p:ph idx="1"/>
          </p:nvPr>
        </p:nvSpPr>
        <p:spPr>
          <a:xfrm>
            <a:off x="685800" y="1371600"/>
            <a:ext cx="7772400" cy="5029200"/>
          </a:xfrm>
        </p:spPr>
        <p:txBody>
          <a:bodyPr/>
          <a:lstStyle/>
          <a:p>
            <a:r>
              <a:rPr lang="en-US" altLang="zh-CN" sz="1600" dirty="0"/>
              <a:t>For WLAN, layered QoS can be helpful on latency reduction. 802.11aa proposed alternative queues of VI to enable inter-AC prioritization of transport streams (I/P/B frame, or base layer/enhancement layer). This can also be helpful for different modalities of XR services (Audio/Video/Haptic Data/Sensor Data).</a:t>
            </a:r>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r>
              <a:rPr lang="en-US" altLang="zh-CN" sz="1600" dirty="0"/>
              <a:t>In 3GPP Release 18, there is similar discussion: Study on XR enhancements for NR [16].</a:t>
            </a:r>
          </a:p>
          <a:p>
            <a:r>
              <a:rPr lang="en-US" altLang="zh-CN" sz="1600" dirty="0"/>
              <a:t>In this contribution, we show simulation results to show the benefits of layered QoS, and multi-layer transmission in PHY.</a:t>
            </a:r>
          </a:p>
          <a:p>
            <a:endParaRPr lang="zh-CN" altLang="en-US" sz="1600" dirty="0"/>
          </a:p>
          <a:p>
            <a:endParaRPr lang="en-US" altLang="zh-CN" sz="1600" dirty="0"/>
          </a:p>
          <a:p>
            <a:endParaRPr lang="en-US" altLang="zh-CN" dirty="0"/>
          </a:p>
          <a:p>
            <a:endParaRPr lang="zh-CN" altLang="en-US" dirty="0"/>
          </a:p>
        </p:txBody>
      </p:sp>
      <p:sp>
        <p:nvSpPr>
          <p:cNvPr id="4" name="日期占位符 3">
            <a:extLst>
              <a:ext uri="{FF2B5EF4-FFF2-40B4-BE49-F238E27FC236}">
                <a16:creationId xmlns:a16="http://schemas.microsoft.com/office/drawing/2014/main" id="{FF17D061-81A8-4924-A3E3-F99C05FCA194}"/>
              </a:ext>
            </a:extLst>
          </p:cNvPr>
          <p:cNvSpPr>
            <a:spLocks noGrp="1"/>
          </p:cNvSpPr>
          <p:nvPr>
            <p:ph type="dt" sz="half" idx="10"/>
          </p:nvPr>
        </p:nvSpPr>
        <p:spPr/>
        <p:txBody>
          <a:bodyPr/>
          <a:lstStyle/>
          <a:p>
            <a:pPr>
              <a:defRPr/>
            </a:pPr>
            <a:r>
              <a:rPr lang="en-US" altLang="zh-CN"/>
              <a:t>May 2023</a:t>
            </a:r>
            <a:endParaRPr lang="en-US" altLang="zh-CN" dirty="0"/>
          </a:p>
        </p:txBody>
      </p:sp>
      <p:sp>
        <p:nvSpPr>
          <p:cNvPr id="5" name="页脚占位符 4">
            <a:extLst>
              <a:ext uri="{FF2B5EF4-FFF2-40B4-BE49-F238E27FC236}">
                <a16:creationId xmlns:a16="http://schemas.microsoft.com/office/drawing/2014/main" id="{C889EEFB-9549-4ADF-BDEB-4E2D2FF4C08D}"/>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4CB8A7DA-E593-4E6C-8095-D8C641F789B8}"/>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4</a:t>
            </a:fld>
            <a:endParaRPr lang="en-US" altLang="ko-KR"/>
          </a:p>
        </p:txBody>
      </p:sp>
      <p:pic>
        <p:nvPicPr>
          <p:cNvPr id="7" name="图片 6">
            <a:extLst>
              <a:ext uri="{FF2B5EF4-FFF2-40B4-BE49-F238E27FC236}">
                <a16:creationId xmlns:a16="http://schemas.microsoft.com/office/drawing/2014/main" id="{6EF42B2C-1264-41A3-A07A-D43549BE11C8}"/>
              </a:ext>
            </a:extLst>
          </p:cNvPr>
          <p:cNvPicPr>
            <a:picLocks noChangeAspect="1"/>
          </p:cNvPicPr>
          <p:nvPr/>
        </p:nvPicPr>
        <p:blipFill>
          <a:blip r:embed="rId2"/>
          <a:stretch>
            <a:fillRect/>
          </a:stretch>
        </p:blipFill>
        <p:spPr>
          <a:xfrm>
            <a:off x="2429152" y="2438400"/>
            <a:ext cx="4124048" cy="2870506"/>
          </a:xfrm>
          <a:prstGeom prst="rect">
            <a:avLst/>
          </a:prstGeom>
        </p:spPr>
      </p:pic>
    </p:spTree>
    <p:extLst>
      <p:ext uri="{BB962C8B-B14F-4D97-AF65-F5344CB8AC3E}">
        <p14:creationId xmlns:p14="http://schemas.microsoft.com/office/powerpoint/2010/main" val="2078726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D0A95A-90FC-4A6A-80B5-B50D2552E608}"/>
              </a:ext>
            </a:extLst>
          </p:cNvPr>
          <p:cNvSpPr>
            <a:spLocks noGrp="1"/>
          </p:cNvSpPr>
          <p:nvPr>
            <p:ph type="title"/>
          </p:nvPr>
        </p:nvSpPr>
        <p:spPr/>
        <p:txBody>
          <a:bodyPr/>
          <a:lstStyle/>
          <a:p>
            <a:r>
              <a:rPr lang="en-US" altLang="zh-CN" dirty="0"/>
              <a:t>Simulation Setup</a:t>
            </a:r>
            <a:endParaRPr lang="zh-CN" altLang="en-US" dirty="0"/>
          </a:p>
        </p:txBody>
      </p:sp>
      <p:sp>
        <p:nvSpPr>
          <p:cNvPr id="3" name="内容占位符 2">
            <a:extLst>
              <a:ext uri="{FF2B5EF4-FFF2-40B4-BE49-F238E27FC236}">
                <a16:creationId xmlns:a16="http://schemas.microsoft.com/office/drawing/2014/main" id="{52137950-4C9D-40AB-B51E-459AD11B496D}"/>
              </a:ext>
            </a:extLst>
          </p:cNvPr>
          <p:cNvSpPr>
            <a:spLocks noGrp="1"/>
          </p:cNvSpPr>
          <p:nvPr>
            <p:ph idx="1"/>
          </p:nvPr>
        </p:nvSpPr>
        <p:spPr>
          <a:xfrm>
            <a:off x="685800" y="1447800"/>
            <a:ext cx="7772400" cy="4876800"/>
          </a:xfrm>
        </p:spPr>
        <p:txBody>
          <a:bodyPr/>
          <a:lstStyle/>
          <a:p>
            <a:r>
              <a:rPr lang="en-US" altLang="zh-CN" sz="1800" dirty="0"/>
              <a:t>The following parameters has been used in the simulation:</a:t>
            </a:r>
            <a:endParaRPr lang="zh-CN" altLang="en-US" sz="1400" dirty="0"/>
          </a:p>
        </p:txBody>
      </p:sp>
      <p:sp>
        <p:nvSpPr>
          <p:cNvPr id="4" name="日期占位符 3">
            <a:extLst>
              <a:ext uri="{FF2B5EF4-FFF2-40B4-BE49-F238E27FC236}">
                <a16:creationId xmlns:a16="http://schemas.microsoft.com/office/drawing/2014/main" id="{FF17D061-81A8-4924-A3E3-F99C05FCA194}"/>
              </a:ext>
            </a:extLst>
          </p:cNvPr>
          <p:cNvSpPr>
            <a:spLocks noGrp="1"/>
          </p:cNvSpPr>
          <p:nvPr>
            <p:ph type="dt" sz="half" idx="10"/>
          </p:nvPr>
        </p:nvSpPr>
        <p:spPr/>
        <p:txBody>
          <a:bodyPr/>
          <a:lstStyle/>
          <a:p>
            <a:pPr>
              <a:defRPr/>
            </a:pPr>
            <a:r>
              <a:rPr lang="en-US" altLang="zh-CN"/>
              <a:t>May 2023</a:t>
            </a:r>
            <a:endParaRPr lang="en-US" altLang="zh-CN" dirty="0"/>
          </a:p>
        </p:txBody>
      </p:sp>
      <p:sp>
        <p:nvSpPr>
          <p:cNvPr id="5" name="页脚占位符 4">
            <a:extLst>
              <a:ext uri="{FF2B5EF4-FFF2-40B4-BE49-F238E27FC236}">
                <a16:creationId xmlns:a16="http://schemas.microsoft.com/office/drawing/2014/main" id="{C889EEFB-9549-4ADF-BDEB-4E2D2FF4C08D}"/>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4CB8A7DA-E593-4E6C-8095-D8C641F789B8}"/>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5</a:t>
            </a:fld>
            <a:endParaRPr lang="en-US" altLang="ko-KR"/>
          </a:p>
        </p:txBody>
      </p:sp>
      <p:graphicFrame>
        <p:nvGraphicFramePr>
          <p:cNvPr id="9" name="表格 8">
            <a:extLst>
              <a:ext uri="{FF2B5EF4-FFF2-40B4-BE49-F238E27FC236}">
                <a16:creationId xmlns:a16="http://schemas.microsoft.com/office/drawing/2014/main" id="{9892EDFF-B86C-4DA4-9BBE-8C5C122A01B1}"/>
              </a:ext>
            </a:extLst>
          </p:cNvPr>
          <p:cNvGraphicFramePr>
            <a:graphicFrameLocks noGrp="1"/>
          </p:cNvGraphicFramePr>
          <p:nvPr>
            <p:extLst>
              <p:ext uri="{D42A27DB-BD31-4B8C-83A1-F6EECF244321}">
                <p14:modId xmlns:p14="http://schemas.microsoft.com/office/powerpoint/2010/main" val="1043443059"/>
              </p:ext>
            </p:extLst>
          </p:nvPr>
        </p:nvGraphicFramePr>
        <p:xfrm>
          <a:off x="1066800" y="1961229"/>
          <a:ext cx="6768806" cy="4220059"/>
        </p:xfrm>
        <a:graphic>
          <a:graphicData uri="http://schemas.openxmlformats.org/drawingml/2006/table">
            <a:tbl>
              <a:tblPr firstRow="1" firstCol="1" bandRow="1">
                <a:tableStyleId>{5C22544A-7EE6-4342-B048-85BDC9FD1C3A}</a:tableStyleId>
              </a:tblPr>
              <a:tblGrid>
                <a:gridCol w="3343791">
                  <a:extLst>
                    <a:ext uri="{9D8B030D-6E8A-4147-A177-3AD203B41FA5}">
                      <a16:colId xmlns:a16="http://schemas.microsoft.com/office/drawing/2014/main" val="891109954"/>
                    </a:ext>
                  </a:extLst>
                </a:gridCol>
                <a:gridCol w="3425015">
                  <a:extLst>
                    <a:ext uri="{9D8B030D-6E8A-4147-A177-3AD203B41FA5}">
                      <a16:colId xmlns:a16="http://schemas.microsoft.com/office/drawing/2014/main" val="319379757"/>
                    </a:ext>
                  </a:extLst>
                </a:gridCol>
              </a:tblGrid>
              <a:tr h="223286">
                <a:tc>
                  <a:txBody>
                    <a:bodyPr/>
                    <a:lstStyle/>
                    <a:p>
                      <a:pPr marL="266700" algn="ctr">
                        <a:lnSpc>
                          <a:spcPct val="150000"/>
                        </a:lnSpc>
                        <a:spcAft>
                          <a:spcPts val="0"/>
                        </a:spcAft>
                      </a:pPr>
                      <a:r>
                        <a:rPr lang="en-US" altLang="zh-CN" sz="900" kern="100" dirty="0">
                          <a:effectLst/>
                        </a:rPr>
                        <a:t>Simulation Parameters</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altLang="zh-CN" sz="900" kern="100" dirty="0">
                          <a:effectLst/>
                        </a:rPr>
                        <a:t>Values</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2933373353"/>
                  </a:ext>
                </a:extLst>
              </a:tr>
              <a:tr h="223286">
                <a:tc>
                  <a:txBody>
                    <a:bodyPr/>
                    <a:lstStyle/>
                    <a:p>
                      <a:pPr marL="266700" algn="ctr">
                        <a:lnSpc>
                          <a:spcPct val="150000"/>
                        </a:lnSpc>
                        <a:spcAft>
                          <a:spcPts val="0"/>
                        </a:spcAft>
                      </a:pPr>
                      <a:r>
                        <a:rPr lang="en-US" altLang="zh-CN" sz="900" kern="100" dirty="0">
                          <a:effectLst/>
                        </a:rPr>
                        <a:t>Number of AP</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dirty="0">
                          <a:effectLst/>
                        </a:rPr>
                        <a:t>1</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3696042970"/>
                  </a:ext>
                </a:extLst>
              </a:tr>
              <a:tr h="223286">
                <a:tc>
                  <a:txBody>
                    <a:bodyPr/>
                    <a:lstStyle/>
                    <a:p>
                      <a:pPr marL="266700" algn="ctr">
                        <a:lnSpc>
                          <a:spcPct val="150000"/>
                        </a:lnSpc>
                        <a:spcAft>
                          <a:spcPts val="0"/>
                        </a:spcAft>
                      </a:pPr>
                      <a:r>
                        <a:rPr lang="en-US" sz="900" kern="100" dirty="0">
                          <a:effectLst/>
                        </a:rPr>
                        <a:t>Number of STA</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a:effectLst/>
                        </a:rPr>
                        <a:t>3/6/9/12/15</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1421766603"/>
                  </a:ext>
                </a:extLst>
              </a:tr>
              <a:tr h="223286">
                <a:tc>
                  <a:txBody>
                    <a:bodyPr/>
                    <a:lstStyle/>
                    <a:p>
                      <a:pPr marL="266700" algn="ctr">
                        <a:lnSpc>
                          <a:spcPct val="150000"/>
                        </a:lnSpc>
                        <a:spcAft>
                          <a:spcPts val="0"/>
                        </a:spcAft>
                      </a:pPr>
                      <a:r>
                        <a:rPr lang="en-US" altLang="zh-CN" sz="900" kern="100" dirty="0">
                          <a:effectLst/>
                        </a:rPr>
                        <a:t>Traffic Direction</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dirty="0">
                          <a:effectLst/>
                        </a:rPr>
                        <a:t>UL</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205774876"/>
                  </a:ext>
                </a:extLst>
              </a:tr>
              <a:tr h="223286">
                <a:tc>
                  <a:txBody>
                    <a:bodyPr/>
                    <a:lstStyle/>
                    <a:p>
                      <a:pPr marL="266700" algn="ctr">
                        <a:lnSpc>
                          <a:spcPct val="150000"/>
                        </a:lnSpc>
                        <a:spcAft>
                          <a:spcPts val="0"/>
                        </a:spcAft>
                      </a:pPr>
                      <a:r>
                        <a:rPr lang="en-US" sz="900" kern="100">
                          <a:effectLst/>
                        </a:rPr>
                        <a:t>RTS/CTS</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altLang="zh-CN" sz="900" kern="100" dirty="0">
                          <a:effectLst/>
                        </a:rPr>
                        <a:t>No</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3500380235"/>
                  </a:ext>
                </a:extLst>
              </a:tr>
              <a:tr h="223286">
                <a:tc>
                  <a:txBody>
                    <a:bodyPr/>
                    <a:lstStyle/>
                    <a:p>
                      <a:pPr marL="266700" algn="ctr">
                        <a:lnSpc>
                          <a:spcPct val="150000"/>
                        </a:lnSpc>
                        <a:spcAft>
                          <a:spcPts val="0"/>
                        </a:spcAft>
                      </a:pPr>
                      <a:r>
                        <a:rPr lang="en-US" sz="900" kern="100" dirty="0">
                          <a:effectLst/>
                        </a:rPr>
                        <a:t>Maximum of A-MPDU</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a:effectLst/>
                        </a:rPr>
                        <a:t>256</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455197487"/>
                  </a:ext>
                </a:extLst>
              </a:tr>
              <a:tr h="223286">
                <a:tc>
                  <a:txBody>
                    <a:bodyPr/>
                    <a:lstStyle/>
                    <a:p>
                      <a:pPr marL="266700" algn="ctr">
                        <a:lnSpc>
                          <a:spcPct val="150000"/>
                        </a:lnSpc>
                        <a:spcAft>
                          <a:spcPts val="0"/>
                        </a:spcAft>
                      </a:pPr>
                      <a:r>
                        <a:rPr lang="en-US" sz="900" kern="100" dirty="0">
                          <a:effectLst/>
                        </a:rPr>
                        <a:t>Maximum PPDU Duration</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a:effectLst/>
                        </a:rPr>
                        <a:t>5.46ms</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4012490730"/>
                  </a:ext>
                </a:extLst>
              </a:tr>
              <a:tr h="223286">
                <a:tc>
                  <a:txBody>
                    <a:bodyPr/>
                    <a:lstStyle/>
                    <a:p>
                      <a:pPr marL="266700" algn="ctr">
                        <a:lnSpc>
                          <a:spcPct val="150000"/>
                        </a:lnSpc>
                        <a:spcAft>
                          <a:spcPts val="0"/>
                        </a:spcAft>
                      </a:pPr>
                      <a:r>
                        <a:rPr lang="en-US" sz="900" kern="100">
                          <a:effectLst/>
                        </a:rPr>
                        <a:t>AC</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a:effectLst/>
                        </a:rPr>
                        <a:t>AC_BE/AC_VI</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92630887"/>
                  </a:ext>
                </a:extLst>
              </a:tr>
              <a:tr h="223286">
                <a:tc>
                  <a:txBody>
                    <a:bodyPr/>
                    <a:lstStyle/>
                    <a:p>
                      <a:pPr marL="266700" algn="ctr">
                        <a:lnSpc>
                          <a:spcPct val="150000"/>
                        </a:lnSpc>
                        <a:spcAft>
                          <a:spcPts val="0"/>
                        </a:spcAft>
                      </a:pPr>
                      <a:r>
                        <a:rPr lang="en-US" sz="900" kern="100">
                          <a:effectLst/>
                        </a:rPr>
                        <a:t>BE CWmax</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a:effectLst/>
                        </a:rPr>
                        <a:t>1023</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125105781"/>
                  </a:ext>
                </a:extLst>
              </a:tr>
              <a:tr h="223286">
                <a:tc>
                  <a:txBody>
                    <a:bodyPr/>
                    <a:lstStyle/>
                    <a:p>
                      <a:pPr marL="266700" algn="ctr">
                        <a:lnSpc>
                          <a:spcPct val="150000"/>
                        </a:lnSpc>
                        <a:spcAft>
                          <a:spcPts val="0"/>
                        </a:spcAft>
                      </a:pPr>
                      <a:r>
                        <a:rPr lang="en-US" sz="900" kern="100">
                          <a:effectLst/>
                        </a:rPr>
                        <a:t>BE CWmin</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a:effectLst/>
                        </a:rPr>
                        <a:t>15</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94109838"/>
                  </a:ext>
                </a:extLst>
              </a:tr>
              <a:tr h="223286">
                <a:tc>
                  <a:txBody>
                    <a:bodyPr/>
                    <a:lstStyle/>
                    <a:p>
                      <a:pPr marL="266700" algn="ctr">
                        <a:lnSpc>
                          <a:spcPct val="150000"/>
                        </a:lnSpc>
                        <a:spcAft>
                          <a:spcPts val="0"/>
                        </a:spcAft>
                      </a:pPr>
                      <a:r>
                        <a:rPr lang="en-US" sz="900" kern="100">
                          <a:effectLst/>
                        </a:rPr>
                        <a:t>VI CWmax</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a:effectLst/>
                        </a:rPr>
                        <a:t>31</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1324315126"/>
                  </a:ext>
                </a:extLst>
              </a:tr>
              <a:tr h="223286">
                <a:tc>
                  <a:txBody>
                    <a:bodyPr/>
                    <a:lstStyle/>
                    <a:p>
                      <a:pPr marL="266700" algn="ctr">
                        <a:lnSpc>
                          <a:spcPct val="150000"/>
                        </a:lnSpc>
                        <a:spcAft>
                          <a:spcPts val="0"/>
                        </a:spcAft>
                      </a:pPr>
                      <a:r>
                        <a:rPr lang="en-US" sz="900" kern="100">
                          <a:effectLst/>
                        </a:rPr>
                        <a:t>VI CWmin</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a:effectLst/>
                        </a:rPr>
                        <a:t>15</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1806907024"/>
                  </a:ext>
                </a:extLst>
              </a:tr>
              <a:tr h="223286">
                <a:tc>
                  <a:txBody>
                    <a:bodyPr/>
                    <a:lstStyle/>
                    <a:p>
                      <a:pPr marL="266700" algn="ctr">
                        <a:lnSpc>
                          <a:spcPct val="150000"/>
                        </a:lnSpc>
                        <a:spcAft>
                          <a:spcPts val="0"/>
                        </a:spcAft>
                      </a:pPr>
                      <a:r>
                        <a:rPr lang="en-US" sz="900" kern="100">
                          <a:effectLst/>
                        </a:rPr>
                        <a:t>AIFS</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dirty="0">
                          <a:effectLst/>
                        </a:rPr>
                        <a:t>43us</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4206601734"/>
                  </a:ext>
                </a:extLst>
              </a:tr>
              <a:tr h="223286">
                <a:tc>
                  <a:txBody>
                    <a:bodyPr/>
                    <a:lstStyle/>
                    <a:p>
                      <a:pPr marL="266700" algn="ctr">
                        <a:lnSpc>
                          <a:spcPct val="150000"/>
                        </a:lnSpc>
                        <a:spcAft>
                          <a:spcPts val="0"/>
                        </a:spcAft>
                      </a:pPr>
                      <a:r>
                        <a:rPr lang="en-US" altLang="zh-CN" sz="900" kern="100" dirty="0">
                          <a:effectLst/>
                        </a:rPr>
                        <a:t>PPDU Bandwidth</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a:effectLst/>
                        </a:rPr>
                        <a:t>80MHz</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2157460624"/>
                  </a:ext>
                </a:extLst>
              </a:tr>
              <a:tr h="223286">
                <a:tc>
                  <a:txBody>
                    <a:bodyPr/>
                    <a:lstStyle/>
                    <a:p>
                      <a:pPr marL="266700" algn="ctr">
                        <a:lnSpc>
                          <a:spcPct val="150000"/>
                        </a:lnSpc>
                        <a:spcAft>
                          <a:spcPts val="0"/>
                        </a:spcAft>
                      </a:pPr>
                      <a:r>
                        <a:rPr lang="en-US" sz="900" kern="100" dirty="0">
                          <a:effectLst/>
                        </a:rPr>
                        <a:t>STA_NSS</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a:effectLst/>
                        </a:rPr>
                        <a:t>4</a:t>
                      </a:r>
                      <a:endParaRPr lang="zh-CN" sz="900" kern="10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3403638411"/>
                  </a:ext>
                </a:extLst>
              </a:tr>
              <a:tr h="200911">
                <a:tc>
                  <a:txBody>
                    <a:bodyPr/>
                    <a:lstStyle/>
                    <a:p>
                      <a:pPr marL="266700" algn="ctr">
                        <a:lnSpc>
                          <a:spcPct val="150000"/>
                        </a:lnSpc>
                        <a:spcAft>
                          <a:spcPts val="0"/>
                        </a:spcAft>
                      </a:pPr>
                      <a:r>
                        <a:rPr lang="en-US" altLang="zh-CN" sz="900" kern="100" dirty="0">
                          <a:effectLst/>
                        </a:rPr>
                        <a:t>Maximum Retransmission Time</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dirty="0">
                          <a:effectLst/>
                        </a:rPr>
                        <a:t>AC_VI  4,</a:t>
                      </a:r>
                      <a:r>
                        <a:rPr lang="zh-CN" altLang="en-US" sz="900" kern="100" dirty="0">
                          <a:effectLst/>
                        </a:rPr>
                        <a:t> </a:t>
                      </a:r>
                      <a:r>
                        <a:rPr lang="en-US" sz="900" kern="100" dirty="0">
                          <a:effectLst/>
                        </a:rPr>
                        <a:t>AC_BE  4</a:t>
                      </a:r>
                      <a:endParaRPr lang="zh-CN" sz="900" kern="100" dirty="0">
                        <a:effectLst/>
                      </a:endParaRPr>
                    </a:p>
                  </a:txBody>
                  <a:tcPr marL="55915" marR="55915" marT="0" marB="0"/>
                </a:tc>
                <a:extLst>
                  <a:ext uri="{0D108BD9-81ED-4DB2-BD59-A6C34878D82A}">
                    <a16:rowId xmlns:a16="http://schemas.microsoft.com/office/drawing/2014/main" val="3684571750"/>
                  </a:ext>
                </a:extLst>
              </a:tr>
              <a:tr h="223286">
                <a:tc>
                  <a:txBody>
                    <a:bodyPr/>
                    <a:lstStyle/>
                    <a:p>
                      <a:pPr marL="266700" algn="ctr">
                        <a:lnSpc>
                          <a:spcPct val="150000"/>
                        </a:lnSpc>
                        <a:spcAft>
                          <a:spcPts val="0"/>
                        </a:spcAft>
                        <a:tabLst>
                          <a:tab pos="1868805" algn="l"/>
                        </a:tabLst>
                      </a:pPr>
                      <a:r>
                        <a:rPr lang="en-US" sz="900" kern="100" dirty="0">
                          <a:effectLst/>
                        </a:rPr>
                        <a:t>RU size</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dirty="0">
                          <a:effectLst/>
                        </a:rPr>
                        <a:t>484-tone</a:t>
                      </a:r>
                      <a:r>
                        <a:rPr lang="zh-CN" altLang="en-US" sz="900" kern="100" dirty="0">
                          <a:effectLst/>
                        </a:rPr>
                        <a:t> </a:t>
                      </a:r>
                      <a:r>
                        <a:rPr lang="en-US" altLang="zh-CN" sz="900" kern="100" dirty="0">
                          <a:effectLst/>
                        </a:rPr>
                        <a:t>for</a:t>
                      </a:r>
                      <a:r>
                        <a:rPr lang="zh-CN" altLang="en-US" sz="900" kern="100" dirty="0">
                          <a:effectLst/>
                        </a:rPr>
                        <a:t> </a:t>
                      </a:r>
                      <a:r>
                        <a:rPr lang="en-US" altLang="zh-CN" sz="900" kern="100" dirty="0">
                          <a:effectLst/>
                        </a:rPr>
                        <a:t>two</a:t>
                      </a:r>
                      <a:r>
                        <a:rPr lang="zh-CN" altLang="en-US" sz="900" kern="100" dirty="0">
                          <a:effectLst/>
                        </a:rPr>
                        <a:t> </a:t>
                      </a:r>
                      <a:r>
                        <a:rPr lang="en-US" altLang="zh-CN" sz="900" kern="100" dirty="0">
                          <a:effectLst/>
                        </a:rPr>
                        <a:t>or</a:t>
                      </a:r>
                      <a:r>
                        <a:rPr lang="zh-CN" altLang="en-US" sz="900" kern="100" dirty="0">
                          <a:effectLst/>
                        </a:rPr>
                        <a:t> </a:t>
                      </a:r>
                      <a:r>
                        <a:rPr lang="en-US" altLang="zh-CN" sz="900" kern="100" dirty="0">
                          <a:effectLst/>
                        </a:rPr>
                        <a:t>996-tone for one RU</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4121859344"/>
                  </a:ext>
                </a:extLst>
              </a:tr>
              <a:tr h="223286">
                <a:tc>
                  <a:txBody>
                    <a:bodyPr/>
                    <a:lstStyle/>
                    <a:p>
                      <a:pPr marL="266700" algn="ctr">
                        <a:lnSpc>
                          <a:spcPct val="150000"/>
                        </a:lnSpc>
                        <a:spcAft>
                          <a:spcPts val="0"/>
                        </a:spcAft>
                        <a:tabLst>
                          <a:tab pos="1868805" algn="l"/>
                        </a:tabLst>
                      </a:pPr>
                      <a:r>
                        <a:rPr lang="en-US" altLang="zh-CN" sz="900" kern="100" dirty="0">
                          <a:effectLst/>
                        </a:rPr>
                        <a:t>Jitter time of packet generation</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dirty="0">
                          <a:effectLst/>
                        </a:rPr>
                        <a:t>(0</a:t>
                      </a:r>
                      <a:r>
                        <a:rPr lang="zh-CN" sz="900" kern="100" dirty="0">
                          <a:effectLst/>
                        </a:rPr>
                        <a:t>，</a:t>
                      </a:r>
                      <a:r>
                        <a:rPr lang="en-US" sz="900" kern="100" dirty="0">
                          <a:effectLst/>
                        </a:rPr>
                        <a:t>20ms)</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2441413793"/>
                  </a:ext>
                </a:extLst>
              </a:tr>
              <a:tr h="223286">
                <a:tc>
                  <a:txBody>
                    <a:bodyPr/>
                    <a:lstStyle/>
                    <a:p>
                      <a:pPr marL="266700" algn="ctr">
                        <a:lnSpc>
                          <a:spcPct val="150000"/>
                        </a:lnSpc>
                        <a:spcAft>
                          <a:spcPts val="0"/>
                        </a:spcAft>
                        <a:tabLst>
                          <a:tab pos="1868805" algn="l"/>
                        </a:tabLst>
                      </a:pPr>
                      <a:r>
                        <a:rPr lang="en-US" altLang="zh-CN" sz="900" kern="100" dirty="0">
                          <a:effectLst/>
                        </a:rPr>
                        <a:t>Simulation Duration</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tc>
                  <a:txBody>
                    <a:bodyPr/>
                    <a:lstStyle/>
                    <a:p>
                      <a:pPr marL="266700" algn="ctr">
                        <a:lnSpc>
                          <a:spcPct val="150000"/>
                        </a:lnSpc>
                        <a:spcAft>
                          <a:spcPts val="0"/>
                        </a:spcAft>
                      </a:pPr>
                      <a:r>
                        <a:rPr lang="en-US" sz="900" kern="100" dirty="0">
                          <a:effectLst/>
                        </a:rPr>
                        <a:t>6s</a:t>
                      </a:r>
                      <a:endParaRPr lang="zh-CN" sz="9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5915" marR="55915" marT="0" marB="0"/>
                </a:tc>
                <a:extLst>
                  <a:ext uri="{0D108BD9-81ED-4DB2-BD59-A6C34878D82A}">
                    <a16:rowId xmlns:a16="http://schemas.microsoft.com/office/drawing/2014/main" val="1266657183"/>
                  </a:ext>
                </a:extLst>
              </a:tr>
            </a:tbl>
          </a:graphicData>
        </a:graphic>
      </p:graphicFrame>
    </p:spTree>
    <p:extLst>
      <p:ext uri="{BB962C8B-B14F-4D97-AF65-F5344CB8AC3E}">
        <p14:creationId xmlns:p14="http://schemas.microsoft.com/office/powerpoint/2010/main" val="1890095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EE5F484-A4D3-4BDD-99A2-DBBFFB6DA4DC}"/>
              </a:ext>
            </a:extLst>
          </p:cNvPr>
          <p:cNvSpPr>
            <a:spLocks noGrp="1"/>
          </p:cNvSpPr>
          <p:nvPr>
            <p:ph type="title"/>
          </p:nvPr>
        </p:nvSpPr>
        <p:spPr/>
        <p:txBody>
          <a:bodyPr/>
          <a:lstStyle/>
          <a:p>
            <a:r>
              <a:rPr lang="en-US" altLang="zh-CN" kern="100" dirty="0"/>
              <a:t>Traffic Rate</a:t>
            </a:r>
            <a:endParaRPr lang="zh-CN" altLang="en-US" dirty="0"/>
          </a:p>
        </p:txBody>
      </p:sp>
      <p:sp>
        <p:nvSpPr>
          <p:cNvPr id="3" name="内容占位符 2">
            <a:extLst>
              <a:ext uri="{FF2B5EF4-FFF2-40B4-BE49-F238E27FC236}">
                <a16:creationId xmlns:a16="http://schemas.microsoft.com/office/drawing/2014/main" id="{F93459E4-2221-43D4-9693-1CBF08E55BD8}"/>
              </a:ext>
            </a:extLst>
          </p:cNvPr>
          <p:cNvSpPr>
            <a:spLocks noGrp="1"/>
          </p:cNvSpPr>
          <p:nvPr>
            <p:ph idx="1"/>
          </p:nvPr>
        </p:nvSpPr>
        <p:spPr/>
        <p:txBody>
          <a:bodyPr/>
          <a:lstStyle/>
          <a:p>
            <a:r>
              <a:rPr lang="en-US" altLang="zh-CN" dirty="0"/>
              <a:t>Frame Rate: 50fps (frame per second)</a:t>
            </a:r>
          </a:p>
          <a:p>
            <a:r>
              <a:rPr lang="en-US" altLang="zh-CN" dirty="0"/>
              <a:t>Frame numbers: 200</a:t>
            </a:r>
          </a:p>
          <a:p>
            <a:r>
              <a:rPr lang="en-US" altLang="zh-CN" dirty="0"/>
              <a:t>GOP (Group of Picture): 50</a:t>
            </a:r>
          </a:p>
          <a:p>
            <a:r>
              <a:rPr lang="en-US" altLang="zh-CN" dirty="0"/>
              <a:t>Resolution:</a:t>
            </a:r>
          </a:p>
          <a:p>
            <a:pPr lvl="1"/>
            <a:r>
              <a:rPr lang="en-US" altLang="zh-CN" dirty="0"/>
              <a:t>SVC Base layer: 1080p (1920*1080)</a:t>
            </a:r>
          </a:p>
          <a:p>
            <a:pPr lvl="1"/>
            <a:r>
              <a:rPr lang="en-US" altLang="zh-CN" dirty="0"/>
              <a:t>SVC Enhancement layer: 4k (3840*2160)</a:t>
            </a:r>
          </a:p>
          <a:p>
            <a:pPr lvl="1"/>
            <a:r>
              <a:rPr lang="en-US" altLang="zh-CN" dirty="0"/>
              <a:t>HEVC (Baseline) : 4k (3840*2160)</a:t>
            </a:r>
          </a:p>
          <a:p>
            <a:r>
              <a:rPr lang="en-US" altLang="zh-CN" kern="100" dirty="0"/>
              <a:t>Traffic Rate:</a:t>
            </a:r>
          </a:p>
          <a:p>
            <a:pPr lvl="1"/>
            <a:r>
              <a:rPr lang="en-US" altLang="zh-CN" dirty="0"/>
              <a:t>SVC Base layer: 897 KB/s</a:t>
            </a:r>
          </a:p>
          <a:p>
            <a:pPr lvl="1"/>
            <a:r>
              <a:rPr lang="en-US" altLang="zh-CN" dirty="0"/>
              <a:t>SVC Enhancement layer: 2297 KB/s</a:t>
            </a:r>
          </a:p>
          <a:p>
            <a:pPr lvl="1"/>
            <a:r>
              <a:rPr lang="en-US" altLang="zh-CN" dirty="0"/>
              <a:t>HEVC (Baseline): 3135 KB/s</a:t>
            </a:r>
          </a:p>
          <a:p>
            <a:pPr lvl="1"/>
            <a:endParaRPr lang="zh-CN" altLang="en-US" dirty="0"/>
          </a:p>
        </p:txBody>
      </p:sp>
      <p:sp>
        <p:nvSpPr>
          <p:cNvPr id="4" name="日期占位符 3">
            <a:extLst>
              <a:ext uri="{FF2B5EF4-FFF2-40B4-BE49-F238E27FC236}">
                <a16:creationId xmlns:a16="http://schemas.microsoft.com/office/drawing/2014/main" id="{C1C0DCBC-600E-4D02-83E0-3CA0219816F9}"/>
              </a:ext>
            </a:extLst>
          </p:cNvPr>
          <p:cNvSpPr>
            <a:spLocks noGrp="1"/>
          </p:cNvSpPr>
          <p:nvPr>
            <p:ph type="dt" sz="half" idx="10"/>
          </p:nvPr>
        </p:nvSpPr>
        <p:spPr/>
        <p:txBody>
          <a:bodyPr/>
          <a:lstStyle/>
          <a:p>
            <a:pPr>
              <a:defRPr/>
            </a:pPr>
            <a:r>
              <a:rPr lang="en-US" altLang="zh-CN"/>
              <a:t>May 2023</a:t>
            </a:r>
            <a:endParaRPr lang="en-US" altLang="zh-CN" dirty="0"/>
          </a:p>
        </p:txBody>
      </p:sp>
      <p:sp>
        <p:nvSpPr>
          <p:cNvPr id="5" name="页脚占位符 4">
            <a:extLst>
              <a:ext uri="{FF2B5EF4-FFF2-40B4-BE49-F238E27FC236}">
                <a16:creationId xmlns:a16="http://schemas.microsoft.com/office/drawing/2014/main" id="{612A943D-B508-4E9D-99A1-4066BB195F68}"/>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B42DA77C-B697-45C3-ACC1-CB76D2DFC39A}"/>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6</a:t>
            </a:fld>
            <a:endParaRPr lang="en-US" altLang="ko-KR"/>
          </a:p>
        </p:txBody>
      </p:sp>
      <p:sp>
        <p:nvSpPr>
          <p:cNvPr id="13" name="文本框 12">
            <a:extLst>
              <a:ext uri="{FF2B5EF4-FFF2-40B4-BE49-F238E27FC236}">
                <a16:creationId xmlns:a16="http://schemas.microsoft.com/office/drawing/2014/main" id="{D7FBEA1C-F584-4174-92C4-7DBD0B46F67E}"/>
              </a:ext>
            </a:extLst>
          </p:cNvPr>
          <p:cNvSpPr txBox="1"/>
          <p:nvPr/>
        </p:nvSpPr>
        <p:spPr>
          <a:xfrm>
            <a:off x="6324600" y="5635773"/>
            <a:ext cx="2971800" cy="461665"/>
          </a:xfrm>
          <a:prstGeom prst="rect">
            <a:avLst/>
          </a:prstGeom>
          <a:noFill/>
        </p:spPr>
        <p:txBody>
          <a:bodyPr wrap="square" rtlCol="0">
            <a:spAutoFit/>
          </a:bodyPr>
          <a:lstStyle/>
          <a:p>
            <a:r>
              <a:rPr lang="en-US" altLang="zh-CN" dirty="0"/>
              <a:t>SVC: Scalable Video Coding</a:t>
            </a:r>
          </a:p>
          <a:p>
            <a:r>
              <a:rPr lang="en-US" altLang="zh-CN" dirty="0"/>
              <a:t>HEVC: High Efficiency Video Coding</a:t>
            </a:r>
            <a:endParaRPr lang="zh-CN" altLang="en-US" dirty="0"/>
          </a:p>
        </p:txBody>
      </p:sp>
    </p:spTree>
    <p:extLst>
      <p:ext uri="{BB962C8B-B14F-4D97-AF65-F5344CB8AC3E}">
        <p14:creationId xmlns:p14="http://schemas.microsoft.com/office/powerpoint/2010/main" val="4003991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D0A95A-90FC-4A6A-80B5-B50D2552E608}"/>
              </a:ext>
            </a:extLst>
          </p:cNvPr>
          <p:cNvSpPr>
            <a:spLocks noGrp="1"/>
          </p:cNvSpPr>
          <p:nvPr>
            <p:ph type="title"/>
          </p:nvPr>
        </p:nvSpPr>
        <p:spPr/>
        <p:txBody>
          <a:bodyPr/>
          <a:lstStyle/>
          <a:p>
            <a:r>
              <a:rPr lang="en-US" altLang="zh-CN" dirty="0"/>
              <a:t>Simulation Setup</a:t>
            </a:r>
            <a:endParaRPr lang="zh-CN" altLang="en-US" dirty="0"/>
          </a:p>
        </p:txBody>
      </p:sp>
      <p:sp>
        <p:nvSpPr>
          <p:cNvPr id="3" name="内容占位符 2">
            <a:extLst>
              <a:ext uri="{FF2B5EF4-FFF2-40B4-BE49-F238E27FC236}">
                <a16:creationId xmlns:a16="http://schemas.microsoft.com/office/drawing/2014/main" id="{52137950-4C9D-40AB-B51E-459AD11B496D}"/>
              </a:ext>
            </a:extLst>
          </p:cNvPr>
          <p:cNvSpPr>
            <a:spLocks noGrp="1"/>
          </p:cNvSpPr>
          <p:nvPr>
            <p:ph idx="1"/>
          </p:nvPr>
        </p:nvSpPr>
        <p:spPr>
          <a:xfrm>
            <a:off x="685800" y="1524000"/>
            <a:ext cx="7772400" cy="4876800"/>
          </a:xfrm>
        </p:spPr>
        <p:txBody>
          <a:bodyPr/>
          <a:lstStyle/>
          <a:p>
            <a:r>
              <a:rPr lang="en-US" altLang="zh-CN" sz="1800" dirty="0"/>
              <a:t>Three cases are compared:</a:t>
            </a:r>
          </a:p>
          <a:p>
            <a:pPr lvl="1"/>
            <a:endParaRPr lang="zh-CN" altLang="en-US" sz="1400" dirty="0"/>
          </a:p>
        </p:txBody>
      </p:sp>
      <p:sp>
        <p:nvSpPr>
          <p:cNvPr id="4" name="日期占位符 3">
            <a:extLst>
              <a:ext uri="{FF2B5EF4-FFF2-40B4-BE49-F238E27FC236}">
                <a16:creationId xmlns:a16="http://schemas.microsoft.com/office/drawing/2014/main" id="{FF17D061-81A8-4924-A3E3-F99C05FCA194}"/>
              </a:ext>
            </a:extLst>
          </p:cNvPr>
          <p:cNvSpPr>
            <a:spLocks noGrp="1"/>
          </p:cNvSpPr>
          <p:nvPr>
            <p:ph type="dt" sz="half" idx="10"/>
          </p:nvPr>
        </p:nvSpPr>
        <p:spPr/>
        <p:txBody>
          <a:bodyPr/>
          <a:lstStyle/>
          <a:p>
            <a:pPr>
              <a:defRPr/>
            </a:pPr>
            <a:r>
              <a:rPr lang="en-US" altLang="zh-CN"/>
              <a:t>May 2023</a:t>
            </a:r>
            <a:endParaRPr lang="en-US" altLang="zh-CN" dirty="0"/>
          </a:p>
        </p:txBody>
      </p:sp>
      <p:sp>
        <p:nvSpPr>
          <p:cNvPr id="5" name="页脚占位符 4">
            <a:extLst>
              <a:ext uri="{FF2B5EF4-FFF2-40B4-BE49-F238E27FC236}">
                <a16:creationId xmlns:a16="http://schemas.microsoft.com/office/drawing/2014/main" id="{C889EEFB-9549-4ADF-BDEB-4E2D2FF4C08D}"/>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4CB8A7DA-E593-4E6C-8095-D8C641F789B8}"/>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7</a:t>
            </a:fld>
            <a:endParaRPr lang="en-US" altLang="ko-KR"/>
          </a:p>
        </p:txBody>
      </p:sp>
      <p:graphicFrame>
        <p:nvGraphicFramePr>
          <p:cNvPr id="8" name="表格 7">
            <a:extLst>
              <a:ext uri="{FF2B5EF4-FFF2-40B4-BE49-F238E27FC236}">
                <a16:creationId xmlns:a16="http://schemas.microsoft.com/office/drawing/2014/main" id="{7433498F-C1EE-433C-9D3F-6E2A52EE07A7}"/>
              </a:ext>
            </a:extLst>
          </p:cNvPr>
          <p:cNvGraphicFramePr>
            <a:graphicFrameLocks noGrp="1"/>
          </p:cNvGraphicFramePr>
          <p:nvPr>
            <p:extLst>
              <p:ext uri="{D42A27DB-BD31-4B8C-83A1-F6EECF244321}">
                <p14:modId xmlns:p14="http://schemas.microsoft.com/office/powerpoint/2010/main" val="2887774995"/>
              </p:ext>
            </p:extLst>
          </p:nvPr>
        </p:nvGraphicFramePr>
        <p:xfrm>
          <a:off x="419100" y="1927860"/>
          <a:ext cx="8305800" cy="358140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3093809461"/>
                    </a:ext>
                  </a:extLst>
                </a:gridCol>
                <a:gridCol w="1638300">
                  <a:extLst>
                    <a:ext uri="{9D8B030D-6E8A-4147-A177-3AD203B41FA5}">
                      <a16:colId xmlns:a16="http://schemas.microsoft.com/office/drawing/2014/main" val="1872447145"/>
                    </a:ext>
                  </a:extLst>
                </a:gridCol>
                <a:gridCol w="2209800">
                  <a:extLst>
                    <a:ext uri="{9D8B030D-6E8A-4147-A177-3AD203B41FA5}">
                      <a16:colId xmlns:a16="http://schemas.microsoft.com/office/drawing/2014/main" val="117133903"/>
                    </a:ext>
                  </a:extLst>
                </a:gridCol>
                <a:gridCol w="3390900">
                  <a:extLst>
                    <a:ext uri="{9D8B030D-6E8A-4147-A177-3AD203B41FA5}">
                      <a16:colId xmlns:a16="http://schemas.microsoft.com/office/drawing/2014/main" val="2701989438"/>
                    </a:ext>
                  </a:extLst>
                </a:gridCol>
              </a:tblGrid>
              <a:tr h="381000">
                <a:tc>
                  <a:txBody>
                    <a:bodyPr/>
                    <a:lstStyle/>
                    <a:p>
                      <a:r>
                        <a:rPr lang="en-US" altLang="zh-CN" sz="1600" dirty="0"/>
                        <a:t>Case #</a:t>
                      </a:r>
                      <a:endParaRPr lang="zh-CN" altLang="en-US" sz="1600" dirty="0"/>
                    </a:p>
                  </a:txBody>
                  <a:tcPr/>
                </a:tc>
                <a:tc>
                  <a:txBody>
                    <a:bodyPr/>
                    <a:lstStyle/>
                    <a:p>
                      <a:r>
                        <a:rPr lang="en-US" altLang="zh-CN" sz="1600" dirty="0"/>
                        <a:t>APP layer</a:t>
                      </a:r>
                      <a:endParaRPr lang="zh-CN" altLang="en-US" sz="1600" dirty="0"/>
                    </a:p>
                  </a:txBody>
                  <a:tcPr/>
                </a:tc>
                <a:tc>
                  <a:txBody>
                    <a:bodyPr/>
                    <a:lstStyle/>
                    <a:p>
                      <a:r>
                        <a:rPr lang="en-US" altLang="zh-CN" sz="1600" dirty="0"/>
                        <a:t>MAC layer</a:t>
                      </a:r>
                      <a:endParaRPr lang="zh-CN" altLang="en-US" sz="1600" dirty="0"/>
                    </a:p>
                  </a:txBody>
                  <a:tcPr/>
                </a:tc>
                <a:tc>
                  <a:txBody>
                    <a:bodyPr/>
                    <a:lstStyle/>
                    <a:p>
                      <a:r>
                        <a:rPr lang="en-US" altLang="zh-CN" sz="1600" dirty="0"/>
                        <a:t>PHY layer</a:t>
                      </a:r>
                      <a:endParaRPr lang="zh-CN" altLang="en-US" sz="1600" dirty="0"/>
                    </a:p>
                  </a:txBody>
                  <a:tcPr/>
                </a:tc>
                <a:extLst>
                  <a:ext uri="{0D108BD9-81ED-4DB2-BD59-A6C34878D82A}">
                    <a16:rowId xmlns:a16="http://schemas.microsoft.com/office/drawing/2014/main" val="1482443012"/>
                  </a:ext>
                </a:extLst>
              </a:tr>
              <a:tr h="381000">
                <a:tc>
                  <a:txBody>
                    <a:bodyPr/>
                    <a:lstStyle/>
                    <a:p>
                      <a:r>
                        <a:rPr lang="en-US" altLang="zh-CN" sz="1600" dirty="0"/>
                        <a:t>Case 1-</a:t>
                      </a:r>
                    </a:p>
                    <a:p>
                      <a:r>
                        <a:rPr lang="en-US" altLang="zh-CN" sz="1600" dirty="0" err="1"/>
                        <a:t>LQoS+MLT</a:t>
                      </a:r>
                      <a:endParaRPr lang="zh-CN" altLang="en-US" sz="1600" dirty="0"/>
                    </a:p>
                  </a:txBody>
                  <a:tcPr/>
                </a:tc>
                <a:tc>
                  <a:txBody>
                    <a:bodyPr/>
                    <a:lstStyle/>
                    <a:p>
                      <a:r>
                        <a:rPr lang="en-US" altLang="zh-CN" sz="1600" dirty="0"/>
                        <a:t>SVC, two layers: base layer and enhancement layer</a:t>
                      </a:r>
                      <a:endParaRPr lang="zh-CN" altLang="en-US" sz="1600" dirty="0"/>
                    </a:p>
                  </a:txBody>
                  <a:tcPr/>
                </a:tc>
                <a:tc>
                  <a:txBody>
                    <a:bodyPr/>
                    <a:lstStyle/>
                    <a:p>
                      <a:r>
                        <a:rPr lang="en-US" altLang="zh-CN" sz="1600" dirty="0"/>
                        <a:t>Two TIDs, mapped to two different queues in AC_VI</a:t>
                      </a:r>
                      <a:endParaRPr lang="zh-CN" altLang="en-US" sz="1600" dirty="0"/>
                    </a:p>
                  </a:txBody>
                  <a:tcPr/>
                </a:tc>
                <a:tc>
                  <a:txBody>
                    <a:bodyPr/>
                    <a:lstStyle/>
                    <a:p>
                      <a:pPr marL="285750" indent="-285750">
                        <a:buFont typeface="Arial" panose="020B0604020202020204" pitchFamily="34" charset="0"/>
                        <a:buChar char="•"/>
                      </a:pPr>
                      <a:r>
                        <a:rPr lang="en-US" altLang="zh-CN" sz="1600" dirty="0"/>
                        <a:t>80MHz PPDU, two 484-tone RUs, one for each layer. </a:t>
                      </a:r>
                    </a:p>
                    <a:p>
                      <a:pPr marL="285750" indent="-285750">
                        <a:buFont typeface="Arial" panose="020B0604020202020204" pitchFamily="34" charset="0"/>
                        <a:buChar char="•"/>
                      </a:pPr>
                      <a:r>
                        <a:rPr lang="en-US" altLang="zh-CN" sz="1600" dirty="0"/>
                        <a:t>RU with base layer is encoded with MCS 6, RU with enhancement layer is encoded with MCS 8.</a:t>
                      </a:r>
                      <a:endParaRPr lang="zh-CN" altLang="en-US" sz="1600" dirty="0"/>
                    </a:p>
                  </a:txBody>
                  <a:tcPr/>
                </a:tc>
                <a:extLst>
                  <a:ext uri="{0D108BD9-81ED-4DB2-BD59-A6C34878D82A}">
                    <a16:rowId xmlns:a16="http://schemas.microsoft.com/office/drawing/2014/main" val="1681602403"/>
                  </a:ext>
                </a:extLst>
              </a:tr>
              <a:tr h="381000">
                <a:tc>
                  <a:txBody>
                    <a:bodyPr/>
                    <a:lstStyle/>
                    <a:p>
                      <a:r>
                        <a:rPr lang="en-US" altLang="zh-CN" sz="1600" dirty="0"/>
                        <a:t>Case 2-</a:t>
                      </a:r>
                    </a:p>
                    <a:p>
                      <a:r>
                        <a:rPr lang="en-US" altLang="zh-CN" sz="1600" dirty="0" err="1"/>
                        <a:t>LQoS</a:t>
                      </a:r>
                      <a:endParaRPr lang="zh-CN" altLang="en-US" sz="1600" dirty="0"/>
                    </a:p>
                  </a:txBody>
                  <a:tcPr/>
                </a:tc>
                <a:tc>
                  <a:txBody>
                    <a:bodyPr/>
                    <a:lstStyle/>
                    <a:p>
                      <a:r>
                        <a:rPr lang="en-US" altLang="zh-CN" sz="1600" dirty="0"/>
                        <a:t>SVC, two layers: base layer and enhancement layer</a:t>
                      </a:r>
                      <a:endParaRPr lang="zh-CN" altLang="en-US" sz="1600" dirty="0"/>
                    </a:p>
                  </a:txBody>
                  <a:tcPr/>
                </a:tc>
                <a:tc>
                  <a:txBody>
                    <a:bodyPr/>
                    <a:lstStyle/>
                    <a:p>
                      <a:r>
                        <a:rPr lang="en-US" altLang="zh-CN" sz="1600" dirty="0"/>
                        <a:t>Two TIDs, two ACs, base layer mapped to AC_VI, enhancement layer mapped to AC_BE </a:t>
                      </a:r>
                      <a:endParaRPr lang="zh-CN" altLang="en-US" sz="1600" dirty="0"/>
                    </a:p>
                  </a:txBody>
                  <a:tcPr/>
                </a:tc>
                <a:tc>
                  <a:txBody>
                    <a:bodyPr/>
                    <a:lstStyle/>
                    <a:p>
                      <a:pPr marL="285750" indent="-285750">
                        <a:buFont typeface="Arial" panose="020B0604020202020204" pitchFamily="34" charset="0"/>
                        <a:buChar char="•"/>
                      </a:pPr>
                      <a:r>
                        <a:rPr lang="en-US" altLang="zh-CN" sz="1600" dirty="0"/>
                        <a:t>80MHz PPDU, single RU.</a:t>
                      </a:r>
                    </a:p>
                    <a:p>
                      <a:pPr marL="285750" indent="-285750">
                        <a:buFont typeface="Arial" panose="020B0604020202020204" pitchFamily="34" charset="0"/>
                        <a:buChar char="•"/>
                      </a:pPr>
                      <a:r>
                        <a:rPr lang="en-US" altLang="zh-CN" sz="1600" dirty="0"/>
                        <a:t>PPDU with base layer is encoded with MCS 6, PPDU with enhancement layer is encoded with MCS 8.</a:t>
                      </a:r>
                      <a:endParaRPr lang="zh-CN" altLang="en-US" sz="1600" dirty="0"/>
                    </a:p>
                  </a:txBody>
                  <a:tcPr/>
                </a:tc>
                <a:extLst>
                  <a:ext uri="{0D108BD9-81ED-4DB2-BD59-A6C34878D82A}">
                    <a16:rowId xmlns:a16="http://schemas.microsoft.com/office/drawing/2014/main" val="252472811"/>
                  </a:ext>
                </a:extLst>
              </a:tr>
              <a:tr h="381000">
                <a:tc>
                  <a:txBody>
                    <a:bodyPr/>
                    <a:lstStyle/>
                    <a:p>
                      <a:r>
                        <a:rPr lang="en-US" altLang="zh-CN" sz="1600" dirty="0"/>
                        <a:t>Case 3-</a:t>
                      </a:r>
                    </a:p>
                    <a:p>
                      <a:r>
                        <a:rPr lang="en-US" altLang="zh-CN" sz="1600" dirty="0"/>
                        <a:t>Baseline</a:t>
                      </a:r>
                      <a:endParaRPr lang="zh-CN" altLang="en-US" sz="1600" dirty="0"/>
                    </a:p>
                  </a:txBody>
                  <a:tcPr/>
                </a:tc>
                <a:tc>
                  <a:txBody>
                    <a:bodyPr/>
                    <a:lstStyle/>
                    <a:p>
                      <a:r>
                        <a:rPr lang="en-US" altLang="zh-CN" sz="1600" dirty="0"/>
                        <a:t>HEVC, single layer</a:t>
                      </a:r>
                      <a:endParaRPr lang="zh-CN" altLang="en-US" sz="1600" dirty="0"/>
                    </a:p>
                  </a:txBody>
                  <a:tcPr/>
                </a:tc>
                <a:tc>
                  <a:txBody>
                    <a:bodyPr/>
                    <a:lstStyle/>
                    <a:p>
                      <a:r>
                        <a:rPr lang="en-US" altLang="zh-CN" sz="1600" dirty="0"/>
                        <a:t>One TID, mapped to AC_VI</a:t>
                      </a:r>
                      <a:endParaRPr lang="zh-CN" altLang="en-US"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600" dirty="0"/>
                        <a:t>80MHz PPDU, single RU.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600" dirty="0"/>
                        <a:t>PPDU is encoded with MCS 7.</a:t>
                      </a:r>
                      <a:endParaRPr lang="zh-CN" altLang="en-US" sz="1600" dirty="0"/>
                    </a:p>
                  </a:txBody>
                  <a:tcPr/>
                </a:tc>
                <a:extLst>
                  <a:ext uri="{0D108BD9-81ED-4DB2-BD59-A6C34878D82A}">
                    <a16:rowId xmlns:a16="http://schemas.microsoft.com/office/drawing/2014/main" val="2488486444"/>
                  </a:ext>
                </a:extLst>
              </a:tr>
            </a:tbl>
          </a:graphicData>
        </a:graphic>
      </p:graphicFrame>
    </p:spTree>
    <p:extLst>
      <p:ext uri="{BB962C8B-B14F-4D97-AF65-F5344CB8AC3E}">
        <p14:creationId xmlns:p14="http://schemas.microsoft.com/office/powerpoint/2010/main" val="872999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D0A95A-90FC-4A6A-80B5-B50D2552E608}"/>
              </a:ext>
            </a:extLst>
          </p:cNvPr>
          <p:cNvSpPr>
            <a:spLocks noGrp="1"/>
          </p:cNvSpPr>
          <p:nvPr>
            <p:ph type="title"/>
          </p:nvPr>
        </p:nvSpPr>
        <p:spPr/>
        <p:txBody>
          <a:bodyPr/>
          <a:lstStyle/>
          <a:p>
            <a:r>
              <a:rPr lang="en-US" altLang="zh-CN" dirty="0"/>
              <a:t>Simulation Setup</a:t>
            </a:r>
            <a:endParaRPr lang="zh-CN" altLang="en-US" dirty="0"/>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52137950-4C9D-40AB-B51E-459AD11B496D}"/>
                  </a:ext>
                </a:extLst>
              </p:cNvPr>
              <p:cNvSpPr>
                <a:spLocks noGrp="1"/>
              </p:cNvSpPr>
              <p:nvPr>
                <p:ph idx="1"/>
              </p:nvPr>
            </p:nvSpPr>
            <p:spPr>
              <a:xfrm>
                <a:off x="685800" y="1413947"/>
                <a:ext cx="7772400" cy="4876800"/>
              </a:xfrm>
            </p:spPr>
            <p:txBody>
              <a:bodyPr/>
              <a:lstStyle/>
              <a:p>
                <a:r>
                  <a:rPr lang="en-US" altLang="zh-CN" sz="1800" dirty="0"/>
                  <a:t>We compare the performance regarding the following parameters:</a:t>
                </a:r>
              </a:p>
              <a:p>
                <a:pPr marL="800100" lvl="1" indent="-342900">
                  <a:buFont typeface="+mj-lt"/>
                  <a:buAutoNum type="alphaLcParenR"/>
                </a:pPr>
                <a:r>
                  <a:rPr lang="en-US" altLang="zh-CN" sz="1600" dirty="0"/>
                  <a:t>MAC Throughput</a:t>
                </a:r>
              </a:p>
              <a:p>
                <a:pPr marL="800100" lvl="1" indent="-342900">
                  <a:buFont typeface="+mj-lt"/>
                  <a:buAutoNum type="alphaLcParenR"/>
                </a:pPr>
                <a:r>
                  <a:rPr lang="en-US" altLang="zh-CN" sz="1600" dirty="0"/>
                  <a:t>Packet Drop Rate: the ratio of the number of lost packets caused by exceeding the MSDU life time or reaching the maximum retransmissions time to the number of sent packets.</a:t>
                </a:r>
              </a:p>
              <a:p>
                <a:pPr marL="800100" lvl="1" indent="-342900">
                  <a:buFont typeface="+mj-lt"/>
                  <a:buAutoNum type="alphaLcParenR"/>
                </a:pPr>
                <a:r>
                  <a:rPr lang="en-US" altLang="zh-CN" sz="1600" dirty="0"/>
                  <a:t>PSNR: Peak Signal to Noise Ratio. (PSNR is commonly used to quantify reconstruction quality for images and video subject to lossy compression.)</a:t>
                </a:r>
              </a:p>
              <a:p>
                <a:pPr lvl="1"/>
                <a:r>
                  <a:rPr lang="en-US" altLang="zh-CN" sz="1600" dirty="0">
                    <a:cs typeface="Arial" panose="020B0604020202020204" pitchFamily="34" charset="0"/>
                  </a:rPr>
                  <a:t>PSNR =</a:t>
                </a:r>
                <a14:m>
                  <m:oMath xmlns:m="http://schemas.openxmlformats.org/officeDocument/2006/math">
                    <m:r>
                      <a:rPr lang="en-US" altLang="zh-CN" sz="1600" i="1">
                        <a:latin typeface="Cambria Math" panose="02040503050406030204" pitchFamily="18" charset="0"/>
                        <a:cs typeface="Arial" panose="020B0604020202020204" pitchFamily="34" charset="0"/>
                      </a:rPr>
                      <m:t>10</m:t>
                    </m:r>
                    <m:func>
                      <m:funcPr>
                        <m:ctrlPr>
                          <a:rPr lang="en-US" altLang="zh-CN" sz="1600" i="1">
                            <a:latin typeface="Cambria Math" panose="02040503050406030204" pitchFamily="18" charset="0"/>
                            <a:cs typeface="Arial" panose="020B0604020202020204" pitchFamily="34" charset="0"/>
                          </a:rPr>
                        </m:ctrlPr>
                      </m:funcPr>
                      <m:fName>
                        <m:sSub>
                          <m:sSubPr>
                            <m:ctrlPr>
                              <a:rPr lang="en-US" altLang="zh-CN" sz="1600" i="1">
                                <a:latin typeface="Cambria Math" panose="02040503050406030204" pitchFamily="18" charset="0"/>
                                <a:cs typeface="Arial" panose="020B0604020202020204" pitchFamily="34" charset="0"/>
                              </a:rPr>
                            </m:ctrlPr>
                          </m:sSubPr>
                          <m:e>
                            <m:r>
                              <m:rPr>
                                <m:sty m:val="p"/>
                              </m:rPr>
                              <a:rPr lang="en-US" altLang="zh-CN" sz="1600">
                                <a:latin typeface="Cambria Math" panose="02040503050406030204" pitchFamily="18" charset="0"/>
                                <a:cs typeface="Arial" panose="020B0604020202020204" pitchFamily="34" charset="0"/>
                              </a:rPr>
                              <m:t>log</m:t>
                            </m:r>
                          </m:e>
                          <m:sub>
                            <m:r>
                              <a:rPr lang="en-US" altLang="zh-CN" sz="1600" i="1">
                                <a:latin typeface="Cambria Math" panose="02040503050406030204" pitchFamily="18" charset="0"/>
                                <a:cs typeface="Arial" panose="020B0604020202020204" pitchFamily="34" charset="0"/>
                              </a:rPr>
                              <m:t>10</m:t>
                            </m:r>
                          </m:sub>
                        </m:sSub>
                      </m:fName>
                      <m:e>
                        <m:f>
                          <m:fPr>
                            <m:ctrlPr>
                              <a:rPr lang="en-US" altLang="zh-CN" sz="1600" i="1">
                                <a:latin typeface="Cambria Math" panose="02040503050406030204" pitchFamily="18" charset="0"/>
                                <a:cs typeface="Arial" panose="020B0604020202020204" pitchFamily="34" charset="0"/>
                              </a:rPr>
                            </m:ctrlPr>
                          </m:fPr>
                          <m:num>
                            <m:sSup>
                              <m:sSupPr>
                                <m:ctrlPr>
                                  <a:rPr lang="en-US" altLang="zh-CN" sz="1600" i="1">
                                    <a:latin typeface="Cambria Math" panose="02040503050406030204" pitchFamily="18" charset="0"/>
                                    <a:cs typeface="Arial" panose="020B0604020202020204" pitchFamily="34" charset="0"/>
                                  </a:rPr>
                                </m:ctrlPr>
                              </m:sSupPr>
                              <m:e>
                                <m:r>
                                  <a:rPr lang="en-US" altLang="zh-CN" sz="1600" i="1">
                                    <a:latin typeface="Cambria Math" panose="02040503050406030204" pitchFamily="18" charset="0"/>
                                    <a:cs typeface="Arial" panose="020B0604020202020204" pitchFamily="34" charset="0"/>
                                  </a:rPr>
                                  <m:t>255</m:t>
                                </m:r>
                              </m:e>
                              <m:sup>
                                <m:r>
                                  <a:rPr lang="en-US" altLang="zh-CN" sz="1600" i="1">
                                    <a:latin typeface="Cambria Math" panose="02040503050406030204" pitchFamily="18" charset="0"/>
                                    <a:cs typeface="Arial" panose="020B0604020202020204" pitchFamily="34" charset="0"/>
                                  </a:rPr>
                                  <m:t>2</m:t>
                                </m:r>
                              </m:sup>
                            </m:sSup>
                          </m:num>
                          <m:den>
                            <m:r>
                              <a:rPr lang="en-US" altLang="zh-CN" sz="1600" i="1">
                                <a:latin typeface="Cambria Math" panose="02040503050406030204" pitchFamily="18" charset="0"/>
                                <a:cs typeface="Arial" panose="020B0604020202020204" pitchFamily="34" charset="0"/>
                              </a:rPr>
                              <m:t>𝑀𝑆𝐸</m:t>
                            </m:r>
                          </m:den>
                        </m:f>
                      </m:e>
                    </m:func>
                  </m:oMath>
                </a14:m>
                <a:endParaRPr lang="en-US" altLang="zh-CN" sz="1600" dirty="0"/>
              </a:p>
              <a:p>
                <a:pPr lvl="1"/>
                <a:r>
                  <a:rPr lang="en-US" altLang="zh-CN" sz="1600" dirty="0"/>
                  <a:t>MSE = </a:t>
                </a:r>
                <a14:m>
                  <m:oMath xmlns:m="http://schemas.openxmlformats.org/officeDocument/2006/math">
                    <m:f>
                      <m:fPr>
                        <m:ctrlPr>
                          <a:rPr lang="en-US" altLang="zh-CN" sz="1600" i="1">
                            <a:latin typeface="Cambria Math" panose="02040503050406030204" pitchFamily="18" charset="0"/>
                          </a:rPr>
                        </m:ctrlPr>
                      </m:fPr>
                      <m:num>
                        <m:r>
                          <a:rPr lang="en-US" altLang="zh-CN" sz="1600" i="1">
                            <a:latin typeface="Cambria Math" panose="02040503050406030204" pitchFamily="18" charset="0"/>
                          </a:rPr>
                          <m:t>1</m:t>
                        </m:r>
                      </m:num>
                      <m:den>
                        <m:r>
                          <a:rPr lang="en-US" altLang="zh-CN" sz="1600" i="1">
                            <a:latin typeface="Cambria Math" panose="02040503050406030204" pitchFamily="18" charset="0"/>
                          </a:rPr>
                          <m:t>𝑙𝑚𝑛</m:t>
                        </m:r>
                      </m:den>
                    </m:f>
                    <m:nary>
                      <m:naryPr>
                        <m:chr m:val="∑"/>
                        <m:ctrlPr>
                          <a:rPr lang="en-US" altLang="zh-CN" sz="1600" i="1">
                            <a:latin typeface="Cambria Math" panose="02040503050406030204" pitchFamily="18" charset="0"/>
                          </a:rPr>
                        </m:ctrlPr>
                      </m:naryPr>
                      <m:sub>
                        <m:r>
                          <m:rPr>
                            <m:brk m:alnAt="23"/>
                          </m:rPr>
                          <a:rPr lang="en-US" altLang="zh-CN" sz="1600" i="1">
                            <a:latin typeface="Cambria Math" panose="02040503050406030204" pitchFamily="18" charset="0"/>
                          </a:rPr>
                          <m:t>𝑘</m:t>
                        </m:r>
                        <m:r>
                          <a:rPr lang="en-US" altLang="zh-CN" sz="1600" i="1">
                            <a:latin typeface="Cambria Math" panose="02040503050406030204" pitchFamily="18" charset="0"/>
                          </a:rPr>
                          <m:t>=0</m:t>
                        </m:r>
                      </m:sub>
                      <m:sup>
                        <m:r>
                          <a:rPr lang="en-US" altLang="zh-CN" sz="1600" i="1">
                            <a:latin typeface="Cambria Math" panose="02040503050406030204" pitchFamily="18" charset="0"/>
                          </a:rPr>
                          <m:t>𝑙</m:t>
                        </m:r>
                        <m:r>
                          <a:rPr lang="en-US" altLang="zh-CN" sz="1600" i="1">
                            <a:latin typeface="Cambria Math" panose="02040503050406030204" pitchFamily="18" charset="0"/>
                          </a:rPr>
                          <m:t>−1</m:t>
                        </m:r>
                      </m:sup>
                      <m:e>
                        <m:nary>
                          <m:naryPr>
                            <m:chr m:val="∑"/>
                            <m:ctrlPr>
                              <a:rPr lang="en-US" altLang="zh-CN" sz="1600" i="1">
                                <a:latin typeface="Cambria Math" panose="02040503050406030204" pitchFamily="18" charset="0"/>
                              </a:rPr>
                            </m:ctrlPr>
                          </m:naryPr>
                          <m:sub>
                            <m:r>
                              <m:rPr>
                                <m:brk m:alnAt="23"/>
                              </m:rPr>
                              <a:rPr lang="en-US" altLang="zh-CN" sz="1600" i="1">
                                <a:latin typeface="Cambria Math" panose="02040503050406030204" pitchFamily="18" charset="0"/>
                              </a:rPr>
                              <m:t>𝑖</m:t>
                            </m:r>
                            <m:r>
                              <a:rPr lang="en-US" altLang="zh-CN" sz="1600" i="1">
                                <a:latin typeface="Cambria Math" panose="02040503050406030204" pitchFamily="18" charset="0"/>
                              </a:rPr>
                              <m:t>=0</m:t>
                            </m:r>
                          </m:sub>
                          <m:sup>
                            <m:r>
                              <a:rPr lang="en-US" altLang="zh-CN" sz="1600" i="1">
                                <a:latin typeface="Cambria Math" panose="02040503050406030204" pitchFamily="18" charset="0"/>
                              </a:rPr>
                              <m:t>𝑚</m:t>
                            </m:r>
                            <m:r>
                              <a:rPr lang="en-US" altLang="zh-CN" sz="1600" i="1">
                                <a:latin typeface="Cambria Math" panose="02040503050406030204" pitchFamily="18" charset="0"/>
                              </a:rPr>
                              <m:t>−1</m:t>
                            </m:r>
                          </m:sup>
                          <m:e>
                            <m:nary>
                              <m:naryPr>
                                <m:chr m:val="∑"/>
                                <m:ctrlPr>
                                  <a:rPr lang="en-US" altLang="zh-CN" sz="1600" i="1">
                                    <a:latin typeface="Cambria Math" panose="02040503050406030204" pitchFamily="18" charset="0"/>
                                  </a:rPr>
                                </m:ctrlPr>
                              </m:naryPr>
                              <m:sub>
                                <m:r>
                                  <m:rPr>
                                    <m:brk m:alnAt="23"/>
                                  </m:rPr>
                                  <a:rPr lang="en-US" altLang="zh-CN" sz="1600" i="1">
                                    <a:latin typeface="Cambria Math" panose="02040503050406030204" pitchFamily="18" charset="0"/>
                                  </a:rPr>
                                  <m:t>𝑗</m:t>
                                </m:r>
                                <m:r>
                                  <a:rPr lang="en-US" altLang="zh-CN" sz="1600" i="1">
                                    <a:latin typeface="Cambria Math" panose="02040503050406030204" pitchFamily="18" charset="0"/>
                                  </a:rPr>
                                  <m:t>=0</m:t>
                                </m:r>
                              </m:sub>
                              <m:sup>
                                <m:r>
                                  <a:rPr lang="en-US" altLang="zh-CN" sz="1600" i="1">
                                    <a:latin typeface="Cambria Math" panose="02040503050406030204" pitchFamily="18" charset="0"/>
                                  </a:rPr>
                                  <m:t>𝑛</m:t>
                                </m:r>
                                <m:r>
                                  <a:rPr lang="en-US" altLang="zh-CN" sz="1600" i="1">
                                    <a:latin typeface="Cambria Math" panose="02040503050406030204" pitchFamily="18" charset="0"/>
                                  </a:rPr>
                                  <m:t>−1</m:t>
                                </m:r>
                              </m:sup>
                              <m:e>
                                <m:sSup>
                                  <m:sSupPr>
                                    <m:ctrlPr>
                                      <a:rPr lang="en-US" altLang="zh-CN" sz="1600" i="1">
                                        <a:latin typeface="Cambria Math" panose="02040503050406030204" pitchFamily="18" charset="0"/>
                                      </a:rPr>
                                    </m:ctrlPr>
                                  </m:sSupPr>
                                  <m:e>
                                    <m:d>
                                      <m:dPr>
                                        <m:begChr m:val="["/>
                                        <m:endChr m:val="]"/>
                                        <m:ctrlPr>
                                          <a:rPr lang="en-US" altLang="zh-CN" sz="1600" i="1">
                                            <a:latin typeface="Cambria Math" panose="02040503050406030204" pitchFamily="18" charset="0"/>
                                          </a:rPr>
                                        </m:ctrlPr>
                                      </m:dPr>
                                      <m:e>
                                        <m:r>
                                          <a:rPr lang="en-US" altLang="zh-CN" sz="1600" i="1">
                                            <a:latin typeface="Cambria Math" panose="02040503050406030204" pitchFamily="18" charset="0"/>
                                          </a:rPr>
                                          <m:t>𝑋</m:t>
                                        </m:r>
                                        <m:d>
                                          <m:dPr>
                                            <m:ctrlPr>
                                              <a:rPr lang="en-US" altLang="zh-CN" sz="1600" i="1">
                                                <a:latin typeface="Cambria Math" panose="02040503050406030204" pitchFamily="18" charset="0"/>
                                              </a:rPr>
                                            </m:ctrlPr>
                                          </m:dPr>
                                          <m:e>
                                            <m:r>
                                              <a:rPr lang="en-US" altLang="zh-CN" sz="1600" i="1">
                                                <a:latin typeface="Cambria Math" panose="02040503050406030204" pitchFamily="18" charset="0"/>
                                              </a:rPr>
                                              <m:t>𝑖</m:t>
                                            </m:r>
                                            <m:r>
                                              <a:rPr lang="en-US" altLang="zh-CN" sz="1600" i="1">
                                                <a:latin typeface="Cambria Math" panose="02040503050406030204" pitchFamily="18" charset="0"/>
                                              </a:rPr>
                                              <m:t>,</m:t>
                                            </m:r>
                                            <m:r>
                                              <a:rPr lang="en-US" altLang="zh-CN" sz="1600" i="1">
                                                <a:latin typeface="Cambria Math" panose="02040503050406030204" pitchFamily="18" charset="0"/>
                                              </a:rPr>
                                              <m:t>𝑗</m:t>
                                            </m:r>
                                            <m:r>
                                              <a:rPr lang="en-US" altLang="zh-CN" sz="1600" i="1">
                                                <a:latin typeface="Cambria Math" panose="02040503050406030204" pitchFamily="18" charset="0"/>
                                              </a:rPr>
                                              <m:t>,</m:t>
                                            </m:r>
                                            <m:r>
                                              <a:rPr lang="en-US" altLang="zh-CN" sz="1600" i="1">
                                                <a:latin typeface="Cambria Math" panose="02040503050406030204" pitchFamily="18" charset="0"/>
                                              </a:rPr>
                                              <m:t>𝑘</m:t>
                                            </m:r>
                                          </m:e>
                                        </m:d>
                                        <m:r>
                                          <a:rPr lang="en-US" altLang="zh-CN" sz="1600" i="1">
                                            <a:latin typeface="Cambria Math" panose="02040503050406030204" pitchFamily="18" charset="0"/>
                                          </a:rPr>
                                          <m:t>−</m:t>
                                        </m:r>
                                        <m:r>
                                          <a:rPr lang="en-US" altLang="zh-CN" sz="1600" i="1">
                                            <a:latin typeface="Cambria Math" panose="02040503050406030204" pitchFamily="18" charset="0"/>
                                          </a:rPr>
                                          <m:t>𝑌</m:t>
                                        </m:r>
                                        <m:d>
                                          <m:dPr>
                                            <m:ctrlPr>
                                              <a:rPr lang="en-US" altLang="zh-CN" sz="1600" i="1">
                                                <a:latin typeface="Cambria Math" panose="02040503050406030204" pitchFamily="18" charset="0"/>
                                              </a:rPr>
                                            </m:ctrlPr>
                                          </m:dPr>
                                          <m:e>
                                            <m:r>
                                              <a:rPr lang="en-US" altLang="zh-CN" sz="1600" i="1">
                                                <a:latin typeface="Cambria Math" panose="02040503050406030204" pitchFamily="18" charset="0"/>
                                              </a:rPr>
                                              <m:t>𝑖</m:t>
                                            </m:r>
                                            <m:r>
                                              <a:rPr lang="en-US" altLang="zh-CN" sz="1600" i="1">
                                                <a:latin typeface="Cambria Math" panose="02040503050406030204" pitchFamily="18" charset="0"/>
                                              </a:rPr>
                                              <m:t>,</m:t>
                                            </m:r>
                                            <m:r>
                                              <a:rPr lang="en-US" altLang="zh-CN" sz="1600" i="1">
                                                <a:latin typeface="Cambria Math" panose="02040503050406030204" pitchFamily="18" charset="0"/>
                                              </a:rPr>
                                              <m:t>𝑗</m:t>
                                            </m:r>
                                            <m:r>
                                              <a:rPr lang="en-US" altLang="zh-CN" sz="1600" i="1">
                                                <a:latin typeface="Cambria Math" panose="02040503050406030204" pitchFamily="18" charset="0"/>
                                              </a:rPr>
                                              <m:t>,</m:t>
                                            </m:r>
                                            <m:r>
                                              <a:rPr lang="en-US" altLang="zh-CN" sz="1600" i="1">
                                                <a:latin typeface="Cambria Math" panose="02040503050406030204" pitchFamily="18" charset="0"/>
                                              </a:rPr>
                                              <m:t>𝑘</m:t>
                                            </m:r>
                                          </m:e>
                                        </m:d>
                                      </m:e>
                                    </m:d>
                                  </m:e>
                                  <m:sup>
                                    <m:r>
                                      <a:rPr lang="en-US" altLang="zh-CN" sz="1600" i="1">
                                        <a:latin typeface="Cambria Math" panose="02040503050406030204" pitchFamily="18" charset="0"/>
                                      </a:rPr>
                                      <m:t>2</m:t>
                                    </m:r>
                                  </m:sup>
                                </m:sSup>
                              </m:e>
                            </m:nary>
                            <m:r>
                              <a:rPr lang="en-US" altLang="zh-CN" sz="1600" i="1">
                                <a:latin typeface="Cambria Math" panose="02040503050406030204" pitchFamily="18" charset="0"/>
                              </a:rPr>
                              <m:t>.</m:t>
                            </m:r>
                          </m:e>
                        </m:nary>
                      </m:e>
                    </m:nary>
                  </m:oMath>
                </a14:m>
                <a:endParaRPr lang="en-US" altLang="zh-CN" sz="1600" dirty="0"/>
              </a:p>
              <a:p>
                <a:pPr lvl="1"/>
                <a:r>
                  <a:rPr lang="en-US" altLang="zh-CN" sz="1600" dirty="0"/>
                  <a:t>X is the original video, Y is the reconstructed video.</a:t>
                </a:r>
              </a:p>
              <a:p>
                <a:pPr marL="800100" lvl="1" indent="-342900">
                  <a:buFont typeface="+mj-lt"/>
                  <a:buAutoNum type="alphaLcParenR"/>
                </a:pPr>
                <a:endParaRPr lang="en-US" altLang="zh-CN" sz="1600" dirty="0"/>
              </a:p>
              <a:p>
                <a:pPr lvl="1"/>
                <a:endParaRPr lang="zh-CN" altLang="en-US" sz="1400" dirty="0"/>
              </a:p>
            </p:txBody>
          </p:sp>
        </mc:Choice>
        <mc:Fallback xmlns="">
          <p:sp>
            <p:nvSpPr>
              <p:cNvPr id="3" name="内容占位符 2">
                <a:extLst>
                  <a:ext uri="{FF2B5EF4-FFF2-40B4-BE49-F238E27FC236}">
                    <a16:creationId xmlns:a16="http://schemas.microsoft.com/office/drawing/2014/main" xmlns:a14="http://schemas.microsoft.com/office/drawing/2010/main" xmlns="" id="{52137950-4C9D-40AB-B51E-459AD11B496D}"/>
                  </a:ext>
                </a:extLst>
              </p:cNvPr>
              <p:cNvSpPr>
                <a:spLocks noGrp="1" noRot="1" noChangeAspect="1" noMove="1" noResize="1" noEditPoints="1" noAdjustHandles="1" noChangeArrowheads="1" noChangeShapeType="1" noTextEdit="1"/>
              </p:cNvSpPr>
              <p:nvPr>
                <p:ph idx="1"/>
              </p:nvPr>
            </p:nvSpPr>
            <p:spPr>
              <a:xfrm>
                <a:off x="685800" y="1413947"/>
                <a:ext cx="7772400" cy="4876800"/>
              </a:xfrm>
              <a:blipFill rotWithShape="0">
                <a:blip r:embed="rId2"/>
                <a:stretch>
                  <a:fillRect l="-549" t="-750"/>
                </a:stretch>
              </a:blipFill>
            </p:spPr>
            <p:txBody>
              <a:bodyPr/>
              <a:lstStyle/>
              <a:p>
                <a:r>
                  <a:rPr lang="zh-CN" altLang="en-US">
                    <a:noFill/>
                  </a:rPr>
                  <a:t> </a:t>
                </a:r>
              </a:p>
            </p:txBody>
          </p:sp>
        </mc:Fallback>
      </mc:AlternateContent>
      <p:sp>
        <p:nvSpPr>
          <p:cNvPr id="4" name="日期占位符 3">
            <a:extLst>
              <a:ext uri="{FF2B5EF4-FFF2-40B4-BE49-F238E27FC236}">
                <a16:creationId xmlns:a16="http://schemas.microsoft.com/office/drawing/2014/main" id="{FF17D061-81A8-4924-A3E3-F99C05FCA194}"/>
              </a:ext>
            </a:extLst>
          </p:cNvPr>
          <p:cNvSpPr>
            <a:spLocks noGrp="1"/>
          </p:cNvSpPr>
          <p:nvPr>
            <p:ph type="dt" sz="half" idx="10"/>
          </p:nvPr>
        </p:nvSpPr>
        <p:spPr/>
        <p:txBody>
          <a:bodyPr/>
          <a:lstStyle/>
          <a:p>
            <a:pPr>
              <a:defRPr/>
            </a:pPr>
            <a:r>
              <a:rPr lang="en-US" altLang="zh-CN"/>
              <a:t>May 2023</a:t>
            </a:r>
            <a:endParaRPr lang="en-US" altLang="zh-CN" dirty="0"/>
          </a:p>
        </p:txBody>
      </p:sp>
      <p:sp>
        <p:nvSpPr>
          <p:cNvPr id="5" name="页脚占位符 4">
            <a:extLst>
              <a:ext uri="{FF2B5EF4-FFF2-40B4-BE49-F238E27FC236}">
                <a16:creationId xmlns:a16="http://schemas.microsoft.com/office/drawing/2014/main" id="{C889EEFB-9549-4ADF-BDEB-4E2D2FF4C08D}"/>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4CB8A7DA-E593-4E6C-8095-D8C641F789B8}"/>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8</a:t>
            </a:fld>
            <a:endParaRPr lang="en-US" altLang="ko-KR"/>
          </a:p>
        </p:txBody>
      </p:sp>
      <p:pic>
        <p:nvPicPr>
          <p:cNvPr id="9" name="图片 8">
            <a:extLst>
              <a:ext uri="{FF2B5EF4-FFF2-40B4-BE49-F238E27FC236}">
                <a16:creationId xmlns:a16="http://schemas.microsoft.com/office/drawing/2014/main" id="{649FA3CD-99D9-4A27-A86E-3706D43459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4692559"/>
            <a:ext cx="3173744" cy="1782854"/>
          </a:xfrm>
          <a:prstGeom prst="rect">
            <a:avLst/>
          </a:prstGeom>
        </p:spPr>
      </p:pic>
      <p:sp>
        <p:nvSpPr>
          <p:cNvPr id="10" name="文本框 9">
            <a:extLst>
              <a:ext uri="{FF2B5EF4-FFF2-40B4-BE49-F238E27FC236}">
                <a16:creationId xmlns:a16="http://schemas.microsoft.com/office/drawing/2014/main" id="{AEAD756A-5606-43ED-9D27-B054633EA279}"/>
              </a:ext>
            </a:extLst>
          </p:cNvPr>
          <p:cNvSpPr txBox="1"/>
          <p:nvPr/>
        </p:nvSpPr>
        <p:spPr>
          <a:xfrm>
            <a:off x="1039816" y="4899710"/>
            <a:ext cx="1064715" cy="276999"/>
          </a:xfrm>
          <a:prstGeom prst="rect">
            <a:avLst/>
          </a:prstGeom>
          <a:noFill/>
        </p:spPr>
        <p:txBody>
          <a:bodyPr wrap="none" rtlCol="0">
            <a:spAutoFit/>
          </a:bodyPr>
          <a:lstStyle/>
          <a:p>
            <a:r>
              <a:rPr lang="en-US" altLang="zh-CN" dirty="0"/>
              <a:t>PSNR = 30dB</a:t>
            </a:r>
            <a:endParaRPr lang="zh-CN" altLang="en-US" dirty="0"/>
          </a:p>
        </p:txBody>
      </p:sp>
      <p:pic>
        <p:nvPicPr>
          <p:cNvPr id="11" name="图片 10">
            <a:extLst>
              <a:ext uri="{FF2B5EF4-FFF2-40B4-BE49-F238E27FC236}">
                <a16:creationId xmlns:a16="http://schemas.microsoft.com/office/drawing/2014/main" id="{31ED0B16-A49A-46E4-8FE3-DD7BC059CE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24400" y="4690182"/>
            <a:ext cx="3173744" cy="1785231"/>
          </a:xfrm>
          <a:prstGeom prst="rect">
            <a:avLst/>
          </a:prstGeom>
        </p:spPr>
      </p:pic>
      <p:sp>
        <p:nvSpPr>
          <p:cNvPr id="12" name="文本框 11">
            <a:extLst>
              <a:ext uri="{FF2B5EF4-FFF2-40B4-BE49-F238E27FC236}">
                <a16:creationId xmlns:a16="http://schemas.microsoft.com/office/drawing/2014/main" id="{99300D6A-1CA0-4721-9E2D-676C29F64175}"/>
              </a:ext>
            </a:extLst>
          </p:cNvPr>
          <p:cNvSpPr txBox="1"/>
          <p:nvPr/>
        </p:nvSpPr>
        <p:spPr>
          <a:xfrm>
            <a:off x="4899134" y="4875213"/>
            <a:ext cx="1064715" cy="276999"/>
          </a:xfrm>
          <a:prstGeom prst="rect">
            <a:avLst/>
          </a:prstGeom>
          <a:noFill/>
        </p:spPr>
        <p:txBody>
          <a:bodyPr wrap="none" rtlCol="0">
            <a:spAutoFit/>
          </a:bodyPr>
          <a:lstStyle/>
          <a:p>
            <a:r>
              <a:rPr lang="en-US" altLang="zh-CN" dirty="0"/>
              <a:t>PSNR = 45dB</a:t>
            </a:r>
            <a:endParaRPr lang="zh-CN" altLang="en-US" dirty="0"/>
          </a:p>
        </p:txBody>
      </p:sp>
    </p:spTree>
    <p:extLst>
      <p:ext uri="{BB962C8B-B14F-4D97-AF65-F5344CB8AC3E}">
        <p14:creationId xmlns:p14="http://schemas.microsoft.com/office/powerpoint/2010/main" val="1318534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0E4CC3-C89C-4184-B37E-4B0FB1411EAF}"/>
              </a:ext>
            </a:extLst>
          </p:cNvPr>
          <p:cNvSpPr>
            <a:spLocks noGrp="1"/>
          </p:cNvSpPr>
          <p:nvPr>
            <p:ph type="title"/>
          </p:nvPr>
        </p:nvSpPr>
        <p:spPr/>
        <p:txBody>
          <a:bodyPr/>
          <a:lstStyle/>
          <a:p>
            <a:r>
              <a:rPr lang="en-US" altLang="zh-CN" dirty="0"/>
              <a:t>Simulation Results – Throughput and Packet Drop Rate</a:t>
            </a:r>
            <a:endParaRPr lang="zh-CN" altLang="en-US" dirty="0"/>
          </a:p>
        </p:txBody>
      </p:sp>
      <p:sp>
        <p:nvSpPr>
          <p:cNvPr id="4" name="日期占位符 3">
            <a:extLst>
              <a:ext uri="{FF2B5EF4-FFF2-40B4-BE49-F238E27FC236}">
                <a16:creationId xmlns:a16="http://schemas.microsoft.com/office/drawing/2014/main" id="{4E32C480-BACA-4059-AC93-5014EFCDE8CA}"/>
              </a:ext>
            </a:extLst>
          </p:cNvPr>
          <p:cNvSpPr>
            <a:spLocks noGrp="1"/>
          </p:cNvSpPr>
          <p:nvPr>
            <p:ph type="dt" sz="half" idx="10"/>
          </p:nvPr>
        </p:nvSpPr>
        <p:spPr/>
        <p:txBody>
          <a:bodyPr/>
          <a:lstStyle/>
          <a:p>
            <a:pPr>
              <a:defRPr/>
            </a:pPr>
            <a:r>
              <a:rPr lang="en-US" altLang="zh-CN"/>
              <a:t>May 2023</a:t>
            </a:r>
            <a:endParaRPr lang="en-US" altLang="zh-CN" dirty="0"/>
          </a:p>
        </p:txBody>
      </p:sp>
      <p:sp>
        <p:nvSpPr>
          <p:cNvPr id="5" name="页脚占位符 4">
            <a:extLst>
              <a:ext uri="{FF2B5EF4-FFF2-40B4-BE49-F238E27FC236}">
                <a16:creationId xmlns:a16="http://schemas.microsoft.com/office/drawing/2014/main" id="{380CE437-AA9A-41B1-AE2F-4E1BE7E4759D}"/>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97F68703-7ADC-422F-82C6-5D3BD15826E2}"/>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9</a:t>
            </a:fld>
            <a:endParaRPr lang="en-US" altLang="ko-KR"/>
          </a:p>
        </p:txBody>
      </p:sp>
      <p:pic>
        <p:nvPicPr>
          <p:cNvPr id="8" name="图片 7">
            <a:extLst>
              <a:ext uri="{FF2B5EF4-FFF2-40B4-BE49-F238E27FC236}">
                <a16:creationId xmlns:a16="http://schemas.microsoft.com/office/drawing/2014/main" id="{9AA5CEDD-7643-48F3-AF5B-F187619E8012}"/>
              </a:ext>
            </a:extLst>
          </p:cNvPr>
          <p:cNvPicPr>
            <a:picLocks noChangeAspect="1"/>
          </p:cNvPicPr>
          <p:nvPr/>
        </p:nvPicPr>
        <p:blipFill>
          <a:blip r:embed="rId2"/>
          <a:stretch>
            <a:fillRect/>
          </a:stretch>
        </p:blipFill>
        <p:spPr>
          <a:xfrm>
            <a:off x="2286000" y="1698072"/>
            <a:ext cx="6064241" cy="4569449"/>
          </a:xfrm>
          <a:prstGeom prst="rect">
            <a:avLst/>
          </a:prstGeom>
        </p:spPr>
      </p:pic>
      <p:sp>
        <p:nvSpPr>
          <p:cNvPr id="3" name="文本框 2"/>
          <p:cNvSpPr txBox="1"/>
          <p:nvPr/>
        </p:nvSpPr>
        <p:spPr>
          <a:xfrm>
            <a:off x="76200" y="1752600"/>
            <a:ext cx="1828800" cy="1169551"/>
          </a:xfrm>
          <a:prstGeom prst="rect">
            <a:avLst/>
          </a:prstGeom>
          <a:noFill/>
        </p:spPr>
        <p:txBody>
          <a:bodyPr wrap="square" rtlCol="0">
            <a:spAutoFit/>
          </a:bodyPr>
          <a:lstStyle/>
          <a:p>
            <a:r>
              <a:rPr lang="zh-CN" altLang="en-US" sz="1400" dirty="0"/>
              <a:t>（</a:t>
            </a:r>
            <a:r>
              <a:rPr lang="en-US" altLang="zh-CN" sz="1400" dirty="0" err="1"/>
              <a:t>a+b</a:t>
            </a:r>
            <a:r>
              <a:rPr lang="en-US" altLang="zh-CN" sz="1400" dirty="0"/>
              <a:t>) vs c </a:t>
            </a:r>
          </a:p>
          <a:p>
            <a:r>
              <a:rPr lang="en-US" altLang="zh-CN" sz="1400" dirty="0"/>
              <a:t>a means the MSDU life time of base layer</a:t>
            </a:r>
          </a:p>
          <a:p>
            <a:r>
              <a:rPr lang="en-US" altLang="zh-CN" sz="1400" dirty="0"/>
              <a:t>b: enhancement layer c: single layer</a:t>
            </a:r>
            <a:endParaRPr lang="zh-CN" altLang="en-US" sz="1400" dirty="0"/>
          </a:p>
        </p:txBody>
      </p:sp>
      <p:sp>
        <p:nvSpPr>
          <p:cNvPr id="7" name="文本框 6">
            <a:extLst>
              <a:ext uri="{FF2B5EF4-FFF2-40B4-BE49-F238E27FC236}">
                <a16:creationId xmlns:a16="http://schemas.microsoft.com/office/drawing/2014/main" id="{DEA758D3-D9A3-401F-9920-AE5882A717BC}"/>
              </a:ext>
            </a:extLst>
          </p:cNvPr>
          <p:cNvSpPr txBox="1"/>
          <p:nvPr/>
        </p:nvSpPr>
        <p:spPr>
          <a:xfrm>
            <a:off x="6019800" y="1825823"/>
            <a:ext cx="533400" cy="307777"/>
          </a:xfrm>
          <a:prstGeom prst="rect">
            <a:avLst/>
          </a:prstGeom>
          <a:noFill/>
        </p:spPr>
        <p:txBody>
          <a:bodyPr wrap="square" rtlCol="0">
            <a:spAutoFit/>
          </a:bodyPr>
          <a:lstStyle/>
          <a:p>
            <a:r>
              <a:rPr lang="en-US" altLang="zh-CN" sz="1400" dirty="0" err="1"/>
              <a:t>ms</a:t>
            </a:r>
            <a:endParaRPr lang="zh-CN" altLang="en-US" sz="1400" dirty="0"/>
          </a:p>
        </p:txBody>
      </p:sp>
    </p:spTree>
    <p:extLst>
      <p:ext uri="{BB962C8B-B14F-4D97-AF65-F5344CB8AC3E}">
        <p14:creationId xmlns:p14="http://schemas.microsoft.com/office/powerpoint/2010/main" val="426142811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239131</TotalTime>
  <Words>1582</Words>
  <Application>Microsoft Office PowerPoint</Application>
  <PresentationFormat>全屏显示(4:3)</PresentationFormat>
  <Paragraphs>241</Paragraphs>
  <Slides>17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17</vt:i4>
      </vt:variant>
    </vt:vector>
  </HeadingPairs>
  <TitlesOfParts>
    <vt:vector size="26" baseType="lpstr">
      <vt:lpstr>Arial Unicode MS</vt:lpstr>
      <vt:lpstr>굴림</vt:lpstr>
      <vt:lpstr>굴림</vt:lpstr>
      <vt:lpstr>MS Gothic</vt:lpstr>
      <vt:lpstr>等线</vt:lpstr>
      <vt:lpstr>Arial</vt:lpstr>
      <vt:lpstr>Cambria Math</vt:lpstr>
      <vt:lpstr>Times New Roman</vt:lpstr>
      <vt:lpstr>802-11-Submission</vt:lpstr>
      <vt:lpstr>Simulations on Application Awareness WLAN</vt:lpstr>
      <vt:lpstr>PowerPoint 演示文稿</vt:lpstr>
      <vt:lpstr>PowerPoint 演示文稿</vt:lpstr>
      <vt:lpstr>Layered QoS [2]</vt:lpstr>
      <vt:lpstr>Simulation Setup</vt:lpstr>
      <vt:lpstr>Traffic Rate</vt:lpstr>
      <vt:lpstr>Simulation Setup</vt:lpstr>
      <vt:lpstr>Simulation Setup</vt:lpstr>
      <vt:lpstr>Simulation Results – Throughput and Packet Drop Rate</vt:lpstr>
      <vt:lpstr>Simulation Results – PSNR</vt:lpstr>
      <vt:lpstr>Simulation Results Analysis</vt:lpstr>
      <vt:lpstr>Conclusion and Next Step</vt:lpstr>
      <vt:lpstr>Reference</vt:lpstr>
      <vt:lpstr>Reference</vt:lpstr>
      <vt:lpstr>Simulation Results – Throughput and Packet Drop Rate</vt:lpstr>
      <vt:lpstr>Simulation Results – Throughput and Packet Drop Rate</vt:lpstr>
      <vt:lpstr>Simulation Results – PSNR</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Ross Jian Yu</dc:creator>
  <cp:lastModifiedBy>Yujian (Ross Yu)</cp:lastModifiedBy>
  <cp:revision>4071</cp:revision>
  <cp:lastPrinted>2016-07-18T07:45:05Z</cp:lastPrinted>
  <dcterms:created xsi:type="dcterms:W3CDTF">2007-05-21T21:00:37Z</dcterms:created>
  <dcterms:modified xsi:type="dcterms:W3CDTF">2023-05-30T09:00:43Z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(3)qCX7rK4cuFd9Z5d7VbHx4TrDBdWBrRwbih/gWINmwycrZ7RxPkJkqfR/4KSvWh2YFJ+FlOlo
RyRl7qHBXGHmomA1wRjoO4RkPA2RHfGkMfC0LNQtgXUdP72t/fIJC1vvZToX9foBZh/mRzdc
bH4FKoPxT9n4TwHeElzGzm/Tm2/xPn4bNWtRMGavKy6bBf8hhmZNVuOPVRMFXNOqyg+U3ol0
vbLucPXqDJv4XSI6nW</vt:lpwstr>
  </property>
  <property fmtid="{D5CDD505-2E9C-101B-9397-08002B2CF9AE}" pid="3" name="_2015_ms_pID_7253431">
    <vt:lpwstr>YPA9iQnVV3IlnLqx/38G5PjXMUtZI6sAhTs9UEQCNYNOcVgZ2QxCXL
2gCDJ8ozR5jWV3KA5g6VnB3zS5Z7B8R6OemXOnHj1DPzs5ZW3S8ZT+yBSTT8Mot87GeSoMjL
8iOgJyKKp310YIRTmrsCkIC50hRd+2KCkYcfb+8Liy73+zJf1gUmBlH74www3QqprVdjLROi
ws3XMmmtlL/YbB2Zl7uoq7oW5j8HOOtBNd7V</vt:lpwstr>
  </property>
  <property fmtid="{D5CDD505-2E9C-101B-9397-08002B2CF9AE}" pid="4" name="_2015_ms_pID_7253432">
    <vt:lpwstr>FXfNemHfd+atjXf1fN9Ka4s=</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1683162218</vt:lpwstr>
  </property>
</Properties>
</file>