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4"/>
  </p:notesMasterIdLst>
  <p:handoutMasterIdLst>
    <p:handoutMasterId r:id="rId35"/>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46" r:id="rId15"/>
    <p:sldId id="1229" r:id="rId16"/>
    <p:sldId id="753" r:id="rId17"/>
    <p:sldId id="1107" r:id="rId18"/>
    <p:sldId id="1142" r:id="rId19"/>
    <p:sldId id="1181" r:id="rId20"/>
    <p:sldId id="1203" r:id="rId21"/>
    <p:sldId id="1244" r:id="rId22"/>
    <p:sldId id="1245" r:id="rId23"/>
    <p:sldId id="1254" r:id="rId24"/>
    <p:sldId id="1257" r:id="rId25"/>
    <p:sldId id="1258" r:id="rId26"/>
    <p:sldId id="1251" r:id="rId27"/>
    <p:sldId id="1255" r:id="rId28"/>
    <p:sldId id="1259" r:id="rId29"/>
    <p:sldId id="1261" r:id="rId30"/>
    <p:sldId id="1260" r:id="rId31"/>
    <p:sldId id="1262" r:id="rId32"/>
    <p:sldId id="1256" r:id="rId33"/>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varScale="1">
        <p:scale>
          <a:sx n="69" d="100"/>
          <a:sy n="69" d="100"/>
        </p:scale>
        <p:origin x="608" y="4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April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April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April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April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May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May 2023</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2023</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23</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/0931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1017-00-0amp-amp-sg-telecon-minutes-june-13th.docx" TargetMode="External"/><Relationship Id="rId2" Type="http://schemas.openxmlformats.org/officeDocument/2006/relationships/hyperlink" Target="https://mentor.ieee.org/802.11/dcn/23/11-23-0939-00-0amp-amp-sg-may-interim-minutes.docx" TargetMode="External"/><Relationship Id="rId1" Type="http://schemas.openxmlformats.org/officeDocument/2006/relationships/slideLayout" Target="../slideLayouts/slideLayout10.xml"/><Relationship Id="rId4" Type="http://schemas.openxmlformats.org/officeDocument/2006/relationships/hyperlink" Target="https://mentor.ieee.org/802.11/dcn/23/11-23-1078-00-0amp-amp-sg-telecon-minutes-june-27th.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SG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Jul Plenary</a:t>
            </a:r>
            <a:r>
              <a:rPr lang="en-US" altLang="en-US" kern="0" dirty="0" smtClean="0"/>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2023</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2023-05-27</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extLst>
              <p:ext uri="{D42A27DB-BD31-4B8C-83A1-F6EECF244321}">
                <p14:modId xmlns:p14="http://schemas.microsoft.com/office/powerpoint/2010/main" val="1479467965"/>
              </p:ext>
            </p:extLst>
          </p:nvPr>
        </p:nvGraphicFramePr>
        <p:xfrm>
          <a:off x="1971675" y="3281363"/>
          <a:ext cx="9326563" cy="1138237"/>
        </p:xfrm>
        <a:graphic>
          <a:graphicData uri="http://schemas.openxmlformats.org/presentationml/2006/ole">
            <mc:AlternateContent xmlns:mc="http://schemas.openxmlformats.org/markup-compatibility/2006">
              <mc:Choice xmlns:v="urn:schemas-microsoft-com:vml" Requires="v">
                <p:oleObj spid="_x0000_s4848" name="Document" r:id="rId3" imgW="8335379" imgH="1017693" progId="Word.Document.8">
                  <p:embed/>
                </p:oleObj>
              </mc:Choice>
              <mc:Fallback>
                <p:oleObj name="Document" r:id="rId3" imgW="8335379" imgH="1017693" progId="Word.Document.8">
                  <p:embed/>
                  <p:pic>
                    <p:nvPicPr>
                      <p:cNvPr id="0" name="图片 3075"/>
                      <p:cNvPicPr/>
                      <p:nvPr/>
                    </p:nvPicPr>
                    <p:blipFill>
                      <a:blip r:embed="rId4"/>
                      <a:stretch>
                        <a:fillRect/>
                      </a:stretch>
                    </p:blipFill>
                    <p:spPr>
                      <a:xfrm>
                        <a:off x="1971675" y="3281363"/>
                        <a:ext cx="9326563" cy="1138237"/>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1"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smtClean="0">
                <a:latin typeface="Arial" panose="020B0604020202020204" pitchFamily="34" charset="0"/>
                <a:cs typeface="Arial" panose="020B0604020202020204" pitchFamily="34" charset="0"/>
              </a:rPr>
              <a:t>guideline </a:t>
            </a:r>
            <a:r>
              <a:rPr lang="en-US" altLang="zh-CN" sz="1200" dirty="0">
                <a:latin typeface="Arial" panose="020B0604020202020204" pitchFamily="34" charset="0"/>
                <a:cs typeface="Arial" panose="020B0604020202020204" pitchFamily="34" charset="0"/>
              </a:rPr>
              <a:t>is subject to change.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1"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Suggested Best Practices in Mix-mode Meetings</a:t>
            </a:r>
            <a:endParaRPr lang="zh-CN" altLang="en-US" sz="2800" dirty="0"/>
          </a:p>
        </p:txBody>
      </p:sp>
      <p:sp>
        <p:nvSpPr>
          <p:cNvPr id="3" name="内容占位符 2"/>
          <p:cNvSpPr>
            <a:spLocks noGrp="1"/>
          </p:cNvSpPr>
          <p:nvPr>
            <p:ph idx="1"/>
          </p:nvPr>
        </p:nvSpPr>
        <p:spPr>
          <a:xfrm>
            <a:off x="928680" y="1866106"/>
            <a:ext cx="10361613" cy="4494213"/>
          </a:xfrm>
        </p:spPr>
        <p:txBody>
          <a:bodyPr>
            <a:normAutofit fontScale="85000" lnSpcReduction="20000"/>
          </a:bodyPr>
          <a:lstStyle/>
          <a:p>
            <a:pPr>
              <a:lnSpc>
                <a:spcPct val="120000"/>
              </a:lnSpc>
            </a:pPr>
            <a:r>
              <a:rPr lang="en-US" sz="2000" dirty="0"/>
              <a:t>In-room Attendees:</a:t>
            </a:r>
          </a:p>
          <a:p>
            <a:pPr lvl="1">
              <a:lnSpc>
                <a:spcPct val="120000"/>
              </a:lnSpc>
              <a:spcBef>
                <a:spcPts val="0"/>
              </a:spcBef>
            </a:pPr>
            <a:r>
              <a:rPr lang="en-US" sz="1800" dirty="0"/>
              <a:t>In </a:t>
            </a:r>
            <a:r>
              <a:rPr lang="en-US" sz="1800" dirty="0" err="1"/>
              <a:t>Webex</a:t>
            </a:r>
            <a:r>
              <a:rPr lang="en-US" sz="1800" dirty="0"/>
              <a:t> choose connect without audio before you join</a:t>
            </a:r>
          </a:p>
          <a:p>
            <a:pPr lvl="1">
              <a:lnSpc>
                <a:spcPct val="120000"/>
              </a:lnSpc>
              <a:spcBef>
                <a:spcPts val="0"/>
              </a:spcBef>
            </a:pPr>
            <a:r>
              <a:rPr lang="en-US" sz="1800" dirty="0"/>
              <a:t>Use the </a:t>
            </a:r>
            <a:r>
              <a:rPr lang="en-US" sz="1800" dirty="0" err="1"/>
              <a:t>Webex</a:t>
            </a:r>
            <a:r>
              <a:rPr lang="en-US" sz="1800" dirty="0"/>
              <a:t> queue to indicate you want to speak</a:t>
            </a:r>
          </a:p>
          <a:p>
            <a:pPr lvl="1">
              <a:lnSpc>
                <a:spcPct val="120000"/>
              </a:lnSpc>
              <a:spcBef>
                <a:spcPts val="0"/>
              </a:spcBef>
            </a:pPr>
            <a:r>
              <a:rPr lang="en-US" sz="1800" dirty="0"/>
              <a:t>Wait to be called on while standing/holding a microphone to make a comment</a:t>
            </a:r>
          </a:p>
          <a:p>
            <a:pPr lvl="1">
              <a:lnSpc>
                <a:spcPct val="120000"/>
              </a:lnSpc>
              <a:spcBef>
                <a:spcPts val="0"/>
              </a:spcBef>
            </a:pPr>
            <a:r>
              <a:rPr lang="en-US" sz="1800" dirty="0"/>
              <a:t>Repeat any questions that are inadvertently asked away from the microphone</a:t>
            </a:r>
          </a:p>
          <a:p>
            <a:pPr>
              <a:lnSpc>
                <a:spcPct val="120000"/>
              </a:lnSpc>
            </a:pPr>
            <a:r>
              <a:rPr lang="en-US" sz="2000" dirty="0"/>
              <a:t>Remote Attendees:</a:t>
            </a:r>
          </a:p>
          <a:p>
            <a:pPr lvl="1">
              <a:lnSpc>
                <a:spcPct val="120000"/>
              </a:lnSpc>
              <a:spcBef>
                <a:spcPts val="0"/>
              </a:spcBef>
            </a:pPr>
            <a:r>
              <a:rPr lang="en-US" sz="1800" dirty="0"/>
              <a:t>Join </a:t>
            </a:r>
            <a:r>
              <a:rPr lang="en-US" sz="1800" dirty="0" err="1"/>
              <a:t>Webex</a:t>
            </a:r>
            <a:r>
              <a:rPr lang="en-US" sz="1800" dirty="0"/>
              <a:t> and set </a:t>
            </a:r>
            <a:r>
              <a:rPr lang="en-US" sz="1800" dirty="0" err="1"/>
              <a:t>Webex</a:t>
            </a:r>
            <a:r>
              <a:rPr lang="en-US" sz="1800" dirty="0"/>
              <a:t> audio as ‘music’</a:t>
            </a:r>
          </a:p>
          <a:p>
            <a:pPr lvl="1">
              <a:lnSpc>
                <a:spcPct val="120000"/>
              </a:lnSpc>
              <a:spcBef>
                <a:spcPts val="0"/>
              </a:spcBef>
            </a:pPr>
            <a:r>
              <a:rPr lang="en-US" sz="1800" dirty="0"/>
              <a:t>Use the </a:t>
            </a:r>
            <a:r>
              <a:rPr lang="en-US" sz="1800" dirty="0" err="1"/>
              <a:t>Webex</a:t>
            </a:r>
            <a:r>
              <a:rPr lang="en-US" sz="1800" dirty="0"/>
              <a:t> chat window to indicate you want to speak (“q”)</a:t>
            </a:r>
          </a:p>
          <a:p>
            <a:pPr lvl="1">
              <a:lnSpc>
                <a:spcPct val="120000"/>
              </a:lnSpc>
              <a:spcBef>
                <a:spcPts val="0"/>
              </a:spcBef>
            </a:pPr>
            <a:r>
              <a:rPr lang="en-US" sz="1800" dirty="0"/>
              <a:t>Wait to be called on to speak</a:t>
            </a:r>
          </a:p>
          <a:p>
            <a:pPr>
              <a:lnSpc>
                <a:spcPct val="120000"/>
              </a:lnSpc>
            </a:pPr>
            <a:r>
              <a:rPr lang="en-US" sz="2000" dirty="0"/>
              <a:t>Host:</a:t>
            </a:r>
          </a:p>
          <a:p>
            <a:pPr lvl="1">
              <a:lnSpc>
                <a:spcPct val="120000"/>
              </a:lnSpc>
              <a:spcBef>
                <a:spcPts val="0"/>
              </a:spcBef>
            </a:pPr>
            <a:r>
              <a:rPr lang="en-US" sz="1800" dirty="0"/>
              <a:t>Disable Video for participants</a:t>
            </a:r>
          </a:p>
          <a:p>
            <a:pPr lvl="1">
              <a:lnSpc>
                <a:spcPct val="120000"/>
              </a:lnSpc>
              <a:spcBef>
                <a:spcPts val="0"/>
              </a:spcBef>
            </a:pPr>
            <a:r>
              <a:rPr lang="en-US" sz="1800" dirty="0"/>
              <a:t>Set up participants to mute on entry</a:t>
            </a:r>
          </a:p>
          <a:p>
            <a:pPr lvl="1">
              <a:lnSpc>
                <a:spcPct val="120000"/>
              </a:lnSpc>
              <a:spcBef>
                <a:spcPts val="0"/>
              </a:spcBef>
            </a:pPr>
            <a:r>
              <a:rPr lang="en-US" sz="1800" dirty="0"/>
              <a:t>Set up Audio Options: </a:t>
            </a:r>
          </a:p>
          <a:p>
            <a:pPr lvl="1">
              <a:lnSpc>
                <a:spcPct val="120000"/>
              </a:lnSpc>
              <a:spcBef>
                <a:spcPts val="0"/>
              </a:spcBef>
            </a:pPr>
            <a:r>
              <a:rPr lang="en-US" sz="1800" dirty="0"/>
              <a:t>	Microphone -&gt; USB,  Speaker -&gt; USB,  Smart Audio -&gt; Music</a:t>
            </a:r>
          </a:p>
          <a:p>
            <a:pPr lvl="1">
              <a:lnSpc>
                <a:spcPct val="120000"/>
              </a:lnSpc>
              <a:spcBef>
                <a:spcPts val="0"/>
              </a:spcBef>
            </a:pPr>
            <a:r>
              <a:rPr lang="en-US" sz="1800" dirty="0"/>
              <a:t>Use a designated person to monitor speaking requests (manage the queue</a:t>
            </a:r>
            <a:r>
              <a:rPr lang="en-US" sz="1800" dirty="0" smtClean="0"/>
              <a:t>).</a:t>
            </a:r>
            <a:endParaRPr lang="en-US" altLang="zh-CN" dirty="0" smtClean="0">
              <a:solidFill>
                <a:schemeClr val="tx1"/>
              </a:solidFill>
            </a:endParaRPr>
          </a:p>
          <a:p>
            <a:pPr>
              <a:lnSpc>
                <a:spcPct val="120000"/>
              </a:lnSpc>
            </a:pPr>
            <a:r>
              <a:rPr lang="en-US" altLang="zh-CN" sz="2100" dirty="0"/>
              <a:t>Reference:</a:t>
            </a:r>
          </a:p>
          <a:p>
            <a:pPr marL="99695" indent="0">
              <a:lnSpc>
                <a:spcPct val="120000"/>
              </a:lnSpc>
            </a:pPr>
            <a:r>
              <a:rPr lang="en-US" altLang="zh-CN" b="0" u="sng" dirty="0" smtClean="0">
                <a:hlinkClick r:id="rId2"/>
              </a:rPr>
              <a:t>https</a:t>
            </a:r>
            <a:r>
              <a:rPr lang="en-US" altLang="zh-CN" b="0" u="sng" dirty="0">
                <a:hlinkClick r:id="rId2"/>
              </a:rPr>
              <a:t>://</a:t>
            </a:r>
            <a:r>
              <a:rPr lang="en-US" altLang="zh-CN" b="0" u="sng" dirty="0" smtClean="0">
                <a:hlinkClick r:id="rId2"/>
              </a:rPr>
              <a:t>mentor.ieee.org/802-ec/dcn/22/ec-22-0204-00-00EC-2022-nov-ieee-802-mixed-mode-plenary-meeting-av-training.pptx</a:t>
            </a:r>
            <a:r>
              <a:rPr lang="en-US" altLang="zh-CN" b="0" u="sng" dirty="0" smtClean="0"/>
              <a:t> </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142716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942" y="685800"/>
            <a:ext cx="10820116" cy="1065213"/>
          </a:xfrm>
        </p:spPr>
        <p:txBody>
          <a:bodyPr/>
          <a:lstStyle/>
          <a:p>
            <a:r>
              <a:rPr lang="en-US" sz="3200" dirty="0"/>
              <a:t>Registration for the </a:t>
            </a:r>
            <a:r>
              <a:rPr lang="en-US" sz="3200" dirty="0" smtClean="0"/>
              <a:t>Jul 802 </a:t>
            </a:r>
            <a:r>
              <a:rPr lang="en-US" altLang="zh-CN" sz="3200" dirty="0" smtClean="0"/>
              <a:t>plenary</a:t>
            </a:r>
            <a:r>
              <a:rPr lang="en-US" sz="3200" dirty="0" smtClean="0"/>
              <a:t> </a:t>
            </a:r>
            <a:r>
              <a:rPr lang="en-US" sz="3200" dirty="0"/>
              <a:t>session</a:t>
            </a:r>
            <a:endParaRPr lang="zh-CN" altLang="en-US" sz="3200" dirty="0"/>
          </a:p>
        </p:txBody>
      </p:sp>
      <p:sp>
        <p:nvSpPr>
          <p:cNvPr id="3" name="内容占位符 2"/>
          <p:cNvSpPr>
            <a:spLocks noGrp="1"/>
          </p:cNvSpPr>
          <p:nvPr>
            <p:ph idx="1"/>
          </p:nvPr>
        </p:nvSpPr>
        <p:spPr>
          <a:xfrm>
            <a:off x="685942" y="1981200"/>
            <a:ext cx="10667856" cy="4113213"/>
          </a:xfrm>
        </p:spPr>
        <p:txBody>
          <a:bodyPr/>
          <a:lstStyle/>
          <a:p>
            <a:pPr>
              <a:buFont typeface="Arial" panose="020B0604020202020204" pitchFamily="34" charset="0"/>
              <a:buChar char="•"/>
            </a:pPr>
            <a:r>
              <a:rPr lang="en-US" altLang="zh-CN" sz="2400" dirty="0"/>
              <a:t>This meeting is part of the July 802 plenary session</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You must pay the registration fee whether attending in-person or remotely</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have not already done so, you can register here: </a:t>
            </a:r>
            <a:r>
              <a:rPr lang="en-US" altLang="zh-CN" sz="2400" dirty="0">
                <a:hlinkClick r:id="rId2"/>
              </a:rPr>
              <a:t>https://web.cvent.com/event/c50eaa77-9484-4a50-9d20-378149a0ecb6/summary</a:t>
            </a:r>
            <a:endParaRPr lang="en-US" altLang="zh-CN" sz="2400" dirty="0"/>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do not intend to register for this session you must leave this meeting and, if you have logged attendance on IMAT, email the 802.11 chair or vice chairs to have your attendance cancelled</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34093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696988" y="687431"/>
            <a:ext cx="10896450" cy="1065213"/>
          </a:xfrm>
        </p:spPr>
        <p:txBody>
          <a:bodyPr vert="horz" wrap="square" lIns="92160" tIns="46080" rIns="92160" bIns="46080" anchor="ctr" anchorCtr="0"/>
          <a:lstStyle/>
          <a:p>
            <a:pPr eaLnBrk="1" hangingPunct="1"/>
            <a:r>
              <a:rPr lang="en-US" altLang="zh-CN" sz="3200" dirty="0" smtClean="0"/>
              <a:t>AMP SG Meeting Plan during the 802 Jul Plenary Session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7" name="内容占位符 2"/>
          <p:cNvSpPr>
            <a:spLocks noGrp="1"/>
          </p:cNvSpPr>
          <p:nvPr/>
        </p:nvSpPr>
        <p:spPr>
          <a:xfrm>
            <a:off x="1600318" y="2252296"/>
            <a:ext cx="9143759" cy="3843634"/>
          </a:xfrm>
          <a:prstGeom prst="rect">
            <a:avLst/>
          </a:prstGeom>
          <a:noFill/>
          <a:ln w="9525">
            <a:noFill/>
          </a:ln>
        </p:spPr>
        <p:txBody>
          <a:bodyPr vert="horz" wrap="square" lIns="92160" tIns="46080" rIns="92160" bIns="46080" anchor="t" anchorCtr="0">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Jul 10</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a:t>
            </a:r>
            <a:r>
              <a:rPr lang="en-US" altLang="zh-CN" sz="2800" dirty="0">
                <a:solidFill>
                  <a:schemeClr val="tx1"/>
                </a:solidFill>
                <a:cs typeface="+mn-ea"/>
                <a:sym typeface="+mn-ea"/>
              </a:rPr>
              <a:t>Monday), </a:t>
            </a:r>
            <a:r>
              <a:rPr lang="en-US" altLang="zh-CN" sz="2800" dirty="0" smtClean="0">
                <a:solidFill>
                  <a:schemeClr val="tx1"/>
                </a:solidFill>
                <a:cs typeface="+mn-ea"/>
                <a:sym typeface="+mn-ea"/>
              </a:rPr>
              <a:t>8:00 </a:t>
            </a:r>
            <a:r>
              <a:rPr lang="en-US" altLang="zh-CN" sz="2800" dirty="0">
                <a:solidFill>
                  <a:schemeClr val="tx1"/>
                </a:solidFill>
                <a:cs typeface="+mn-ea"/>
                <a:sym typeface="+mn-ea"/>
              </a:rPr>
              <a:t>~ </a:t>
            </a:r>
            <a:r>
              <a:rPr lang="en-US" altLang="zh-CN" sz="2800" dirty="0" smtClean="0">
                <a:solidFill>
                  <a:schemeClr val="tx1"/>
                </a:solidFill>
                <a:cs typeface="+mn-ea"/>
                <a:sym typeface="+mn-ea"/>
              </a:rPr>
              <a:t>10:00, mixed mode</a:t>
            </a:r>
          </a:p>
          <a:p>
            <a:pPr marL="796925" lvl="1" indent="-334963">
              <a:lnSpc>
                <a:spcPct val="120000"/>
              </a:lnSpc>
              <a:spcAft>
                <a:spcPts val="600"/>
              </a:spcAft>
              <a:buFont typeface="Arial" panose="020B0604020202020204" pitchFamily="34" charset="0"/>
              <a:buChar char="•"/>
            </a:pPr>
            <a:r>
              <a:rPr lang="en-US" altLang="zh-CN" sz="2400" dirty="0" smtClean="0">
                <a:solidFill>
                  <a:schemeClr val="tx1"/>
                </a:solidFill>
                <a:sym typeface="+mn-ea"/>
              </a:rPr>
              <a:t>Local: Room 9; </a:t>
            </a:r>
            <a:r>
              <a:rPr lang="en-US" altLang="zh-CN" sz="2400" dirty="0" err="1">
                <a:solidFill>
                  <a:schemeClr val="tx1"/>
                </a:solidFill>
                <a:sym typeface="+mn-ea"/>
              </a:rPr>
              <a:t>Webex</a:t>
            </a:r>
            <a:r>
              <a:rPr lang="en-US" altLang="zh-CN" sz="2400" dirty="0">
                <a:solidFill>
                  <a:schemeClr val="tx1"/>
                </a:solidFill>
                <a:sym typeface="+mn-ea"/>
              </a:rPr>
              <a:t>: 2343 849 </a:t>
            </a:r>
            <a:r>
              <a:rPr lang="en-US" altLang="zh-CN" sz="2400" dirty="0" smtClean="0">
                <a:solidFill>
                  <a:schemeClr val="tx1"/>
                </a:solidFill>
                <a:sym typeface="+mn-ea"/>
              </a:rPr>
              <a:t>7086</a:t>
            </a:r>
            <a:endParaRPr lang="en-US" altLang="zh-CN" sz="2400" dirty="0">
              <a:solidFill>
                <a:schemeClr val="tx1"/>
              </a:solidFill>
              <a:sym typeface="+mn-ea"/>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Jul 12</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(Wednesday), 10:30 ~ 12:30, mixed mode</a:t>
            </a:r>
          </a:p>
          <a:p>
            <a:pPr marL="796925" lvl="1" indent="-334963">
              <a:lnSpc>
                <a:spcPct val="120000"/>
              </a:lnSpc>
              <a:spcAft>
                <a:spcPts val="600"/>
              </a:spcAft>
              <a:buFont typeface="Arial" panose="020B0604020202020204" pitchFamily="34" charset="0"/>
              <a:buChar char="•"/>
            </a:pPr>
            <a:r>
              <a:rPr lang="en-US" sz="2400" dirty="0" smtClean="0">
                <a:solidFill>
                  <a:schemeClr val="tx1"/>
                </a:solidFill>
              </a:rPr>
              <a:t>Local: Room 10; </a:t>
            </a:r>
            <a:r>
              <a:rPr lang="en-US" sz="2400" dirty="0" err="1">
                <a:solidFill>
                  <a:schemeClr val="tx1"/>
                </a:solidFill>
              </a:rPr>
              <a:t>Webex</a:t>
            </a:r>
            <a:r>
              <a:rPr lang="en-US" sz="2400" dirty="0">
                <a:solidFill>
                  <a:schemeClr val="tx1"/>
                </a:solidFill>
              </a:rPr>
              <a:t>: 2341 372 </a:t>
            </a:r>
            <a:r>
              <a:rPr lang="en-US" sz="2400" dirty="0" smtClean="0">
                <a:solidFill>
                  <a:schemeClr val="tx1"/>
                </a:solidFill>
              </a:rPr>
              <a:t>9992</a:t>
            </a:r>
            <a:endParaRPr lang="en-US" sz="2400" dirty="0">
              <a:solidFill>
                <a:schemeClr val="tx1"/>
              </a:solidFill>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Jul 13</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(Thursday</a:t>
            </a:r>
            <a:r>
              <a:rPr lang="en-US" altLang="zh-CN" sz="2800" dirty="0">
                <a:solidFill>
                  <a:schemeClr val="tx1"/>
                </a:solidFill>
                <a:cs typeface="+mn-ea"/>
                <a:sym typeface="+mn-ea"/>
              </a:rPr>
              <a:t>), 8:00 ~ 10:00, mixed mode</a:t>
            </a:r>
          </a:p>
          <a:p>
            <a:pPr marL="796925" lvl="1" indent="-334963">
              <a:lnSpc>
                <a:spcPct val="120000"/>
              </a:lnSpc>
              <a:spcAft>
                <a:spcPts val="600"/>
              </a:spcAft>
              <a:buFont typeface="Arial" panose="020B0604020202020204" pitchFamily="34" charset="0"/>
              <a:buChar char="•"/>
            </a:pPr>
            <a:r>
              <a:rPr lang="en-US" altLang="zh-CN" sz="2400" dirty="0">
                <a:solidFill>
                  <a:schemeClr val="tx1"/>
                </a:solidFill>
                <a:sym typeface="+mn-ea"/>
              </a:rPr>
              <a:t>Local: </a:t>
            </a:r>
            <a:r>
              <a:rPr lang="en-US" altLang="zh-CN" sz="2400" dirty="0" smtClean="0">
                <a:solidFill>
                  <a:schemeClr val="tx1"/>
                </a:solidFill>
                <a:sym typeface="+mn-ea"/>
              </a:rPr>
              <a:t>Room 9; </a:t>
            </a:r>
            <a:r>
              <a:rPr lang="en-US" altLang="zh-CN" sz="2400" dirty="0" err="1">
                <a:solidFill>
                  <a:schemeClr val="tx1"/>
                </a:solidFill>
                <a:sym typeface="+mn-ea"/>
              </a:rPr>
              <a:t>Webex</a:t>
            </a:r>
            <a:r>
              <a:rPr lang="en-US" altLang="zh-CN" sz="2400" dirty="0">
                <a:solidFill>
                  <a:schemeClr val="tx1"/>
                </a:solidFill>
                <a:sym typeface="+mn-ea"/>
              </a:rPr>
              <a:t>: 2348 235 </a:t>
            </a:r>
            <a:r>
              <a:rPr lang="en-US" altLang="zh-CN" sz="2400" dirty="0" smtClean="0">
                <a:solidFill>
                  <a:schemeClr val="tx1"/>
                </a:solidFill>
                <a:sym typeface="+mn-ea"/>
              </a:rPr>
              <a:t>0221</a:t>
            </a:r>
            <a:endParaRPr lang="en-US" altLang="zh-CN" sz="2800" dirty="0" smtClean="0">
              <a:solidFill>
                <a:schemeClr val="tx1"/>
              </a:solidFill>
              <a:cs typeface="+mn-ea"/>
              <a:sym typeface="+mn-ea"/>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Jul 13</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(Thursday), 13:30 </a:t>
            </a:r>
            <a:r>
              <a:rPr lang="en-US" altLang="zh-CN" sz="2800" dirty="0">
                <a:solidFill>
                  <a:schemeClr val="tx1"/>
                </a:solidFill>
                <a:cs typeface="+mn-ea"/>
                <a:sym typeface="+mn-ea"/>
              </a:rPr>
              <a:t>~ </a:t>
            </a:r>
            <a:r>
              <a:rPr lang="en-US" altLang="zh-CN" sz="2800" dirty="0" smtClean="0">
                <a:solidFill>
                  <a:schemeClr val="tx1"/>
                </a:solidFill>
                <a:cs typeface="+mn-ea"/>
                <a:sym typeface="+mn-ea"/>
              </a:rPr>
              <a:t>15:30</a:t>
            </a:r>
            <a:r>
              <a:rPr lang="en-US" altLang="zh-CN" sz="2800" dirty="0">
                <a:solidFill>
                  <a:schemeClr val="tx1"/>
                </a:solidFill>
                <a:cs typeface="+mn-ea"/>
                <a:sym typeface="+mn-ea"/>
              </a:rPr>
              <a:t>, </a:t>
            </a:r>
            <a:r>
              <a:rPr lang="en-US" altLang="zh-CN" sz="2800" dirty="0" smtClean="0">
                <a:solidFill>
                  <a:schemeClr val="tx1"/>
                </a:solidFill>
                <a:cs typeface="+mn-ea"/>
                <a:sym typeface="+mn-ea"/>
              </a:rPr>
              <a:t>mixed mode</a:t>
            </a:r>
          </a:p>
          <a:p>
            <a:pPr marL="796925" lvl="1" indent="-334963">
              <a:lnSpc>
                <a:spcPct val="120000"/>
              </a:lnSpc>
              <a:spcAft>
                <a:spcPts val="600"/>
              </a:spcAft>
              <a:buFont typeface="Arial" panose="020B0604020202020204" pitchFamily="34" charset="0"/>
              <a:buChar char="•"/>
            </a:pPr>
            <a:r>
              <a:rPr lang="en-US" altLang="zh-CN" sz="2400" dirty="0" smtClean="0">
                <a:solidFill>
                  <a:schemeClr val="tx1"/>
                </a:solidFill>
                <a:sym typeface="+mn-ea"/>
              </a:rPr>
              <a:t>Local: Room 9; </a:t>
            </a:r>
            <a:r>
              <a:rPr lang="en-US" altLang="zh-CN" sz="2400" dirty="0" err="1" smtClean="0">
                <a:solidFill>
                  <a:schemeClr val="tx1"/>
                </a:solidFill>
                <a:sym typeface="+mn-ea"/>
              </a:rPr>
              <a:t>Webex</a:t>
            </a:r>
            <a:r>
              <a:rPr lang="en-US" altLang="zh-CN" sz="2400" dirty="0">
                <a:solidFill>
                  <a:schemeClr val="tx1"/>
                </a:solidFill>
                <a:sym typeface="+mn-ea"/>
              </a:rPr>
              <a:t>: 2334 578 1286</a:t>
            </a:r>
          </a:p>
        </p:txBody>
      </p:sp>
      <p:sp>
        <p:nvSpPr>
          <p:cNvPr id="9"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t>Submission List (Call for submissions)</a:t>
            </a:r>
            <a:endParaRPr lang="en-US" altLang="zh-CN" sz="3200" dirty="0"/>
          </a:p>
        </p:txBody>
      </p:sp>
      <p:sp>
        <p:nvSpPr>
          <p:cNvPr id="7" name="文本占位符 2"/>
          <p:cNvSpPr>
            <a:spLocks noGrp="1"/>
          </p:cNvSpPr>
          <p:nvPr>
            <p:ph type="body" idx="1"/>
          </p:nvPr>
        </p:nvSpPr>
        <p:spPr>
          <a:xfrm>
            <a:off x="943946" y="1830388"/>
            <a:ext cx="10210532" cy="4570334"/>
          </a:xfrm>
          <a:noFill/>
        </p:spPr>
        <p:txBody>
          <a:bodyPr>
            <a:normAutofit fontScale="55000" lnSpcReduction="20000"/>
          </a:bodyPr>
          <a:lstStyle/>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11-23/0744, WUR applicability for AMP downlink, </a:t>
            </a:r>
            <a:r>
              <a:rPr lang="en-US" altLang="en-US" sz="1800" dirty="0" err="1" smtClean="0">
                <a:solidFill>
                  <a:srgbClr val="00B050"/>
                </a:solidFill>
                <a:latin typeface="Calibri" panose="020F0502020204030204" pitchFamily="34" charset="0"/>
                <a:cs typeface="Calibri" panose="020F0502020204030204" pitchFamily="34" charset="0"/>
              </a:rPr>
              <a:t>Amichai</a:t>
            </a:r>
            <a:r>
              <a:rPr lang="en-US" altLang="en-US" sz="1800" dirty="0" smtClean="0">
                <a:solidFill>
                  <a:srgbClr val="00B050"/>
                </a:solidFill>
                <a:latin typeface="Calibri" panose="020F0502020204030204" pitchFamily="34" charset="0"/>
                <a:cs typeface="Calibri" panose="020F0502020204030204" pitchFamily="34" charset="0"/>
              </a:rPr>
              <a:t> </a:t>
            </a:r>
            <a:r>
              <a:rPr lang="en-US" altLang="en-US" sz="1800" dirty="0" err="1" smtClean="0">
                <a:solidFill>
                  <a:srgbClr val="00B050"/>
                </a:solidFill>
                <a:latin typeface="Calibri" panose="020F0502020204030204" pitchFamily="34" charset="0"/>
                <a:cs typeface="Calibri" panose="020F0502020204030204" pitchFamily="34" charset="0"/>
              </a:rPr>
              <a:t>Sanderovich</a:t>
            </a:r>
            <a:r>
              <a:rPr lang="en-US" altLang="en-US" sz="1800" dirty="0" smtClean="0">
                <a:solidFill>
                  <a:srgbClr val="00B050"/>
                </a:solidFill>
                <a:latin typeface="Calibri" panose="020F0502020204030204" pitchFamily="34" charset="0"/>
                <a:cs typeface="Calibri" panose="020F0502020204030204" pitchFamily="34" charset="0"/>
              </a:rPr>
              <a:t> (</a:t>
            </a:r>
            <a:r>
              <a:rPr lang="en-US" altLang="en-US" sz="1800" dirty="0" err="1" smtClean="0">
                <a:solidFill>
                  <a:srgbClr val="00B050"/>
                </a:solidFill>
                <a:latin typeface="Calibri" panose="020F0502020204030204" pitchFamily="34" charset="0"/>
                <a:cs typeface="Calibri" panose="020F0502020204030204" pitchFamily="34" charset="0"/>
              </a:rPr>
              <a:t>Wiliot</a:t>
            </a:r>
            <a:r>
              <a:rPr lang="en-US" altLang="en-US" sz="18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11-23/0806, par-scope-text, Dave </a:t>
            </a:r>
            <a:r>
              <a:rPr lang="en-US" altLang="en-US" sz="1800" dirty="0" err="1" smtClean="0">
                <a:solidFill>
                  <a:srgbClr val="00B050"/>
                </a:solidFill>
                <a:latin typeface="Calibri" panose="020F0502020204030204" pitchFamily="34" charset="0"/>
                <a:cs typeface="Calibri" panose="020F0502020204030204" pitchFamily="34" charset="0"/>
              </a:rPr>
              <a:t>Halasz</a:t>
            </a:r>
            <a:r>
              <a:rPr lang="en-US" altLang="en-US" sz="1800" dirty="0" smtClean="0">
                <a:solidFill>
                  <a:srgbClr val="00B050"/>
                </a:solidFill>
                <a:latin typeface="Calibri" panose="020F0502020204030204" pitchFamily="34" charset="0"/>
                <a:cs typeface="Calibri" panose="020F0502020204030204" pitchFamily="34" charset="0"/>
              </a:rPr>
              <a:t> (Morse Micro)</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11-23/0827, AMP </a:t>
            </a:r>
            <a:r>
              <a:rPr lang="en-US" altLang="en-US" sz="1800" dirty="0" err="1" smtClean="0">
                <a:solidFill>
                  <a:srgbClr val="00B050"/>
                </a:solidFill>
                <a:latin typeface="Calibri" panose="020F0502020204030204" pitchFamily="34" charset="0"/>
                <a:cs typeface="Calibri" panose="020F0502020204030204" pitchFamily="34" charset="0"/>
              </a:rPr>
              <a:t>IoT</a:t>
            </a:r>
            <a:r>
              <a:rPr lang="en-US" altLang="en-US" sz="1800" dirty="0" smtClean="0">
                <a:solidFill>
                  <a:srgbClr val="00B050"/>
                </a:solidFill>
                <a:latin typeface="Calibri" panose="020F0502020204030204" pitchFamily="34" charset="0"/>
                <a:cs typeface="Calibri" panose="020F0502020204030204" pitchFamily="34" charset="0"/>
              </a:rPr>
              <a:t> Medium Access, Sebastian Max (Ericsson)</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11-23/0835, Use cases and Requirements, </a:t>
            </a:r>
            <a:r>
              <a:rPr lang="en-US" altLang="en-US" sz="1800" dirty="0" err="1" smtClean="0">
                <a:solidFill>
                  <a:srgbClr val="00B050"/>
                </a:solidFill>
                <a:latin typeface="Calibri" panose="020F0502020204030204" pitchFamily="34" charset="0"/>
                <a:cs typeface="Calibri" panose="020F0502020204030204" pitchFamily="34" charset="0"/>
              </a:rPr>
              <a:t>Yinan</a:t>
            </a:r>
            <a:r>
              <a:rPr lang="en-US" altLang="en-US" sz="180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11-23/0836, Discussion of Existing Technologies and Technical Challenges in AMP, </a:t>
            </a:r>
            <a:r>
              <a:rPr lang="en-US" altLang="en-US" sz="1800" dirty="0" err="1" smtClean="0">
                <a:solidFill>
                  <a:srgbClr val="00B050"/>
                </a:solidFill>
                <a:latin typeface="Calibri" panose="020F0502020204030204" pitchFamily="34" charset="0"/>
                <a:cs typeface="Calibri" panose="020F0502020204030204" pitchFamily="34" charset="0"/>
              </a:rPr>
              <a:t>Yinan</a:t>
            </a:r>
            <a:r>
              <a:rPr lang="en-US" altLang="en-US" sz="180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11-23/0837, Discussion on AMP PAR Scope, </a:t>
            </a:r>
            <a:r>
              <a:rPr lang="en-US" altLang="en-US" sz="1800" dirty="0" err="1" smtClean="0">
                <a:solidFill>
                  <a:srgbClr val="00B050"/>
                </a:solidFill>
                <a:latin typeface="Calibri" panose="020F0502020204030204" pitchFamily="34" charset="0"/>
                <a:cs typeface="Calibri" panose="020F0502020204030204" pitchFamily="34" charset="0"/>
              </a:rPr>
              <a:t>Yinan</a:t>
            </a:r>
            <a:r>
              <a:rPr lang="en-US" altLang="en-US" sz="180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11-23/0876</a:t>
            </a:r>
            <a:r>
              <a:rPr lang="en-US" altLang="en-US" sz="1800" dirty="0">
                <a:solidFill>
                  <a:srgbClr val="00B050"/>
                </a:solidFill>
                <a:latin typeface="Calibri" panose="020F0502020204030204" pitchFamily="34" charset="0"/>
                <a:cs typeface="Calibri" panose="020F0502020204030204" pitchFamily="34" charset="0"/>
              </a:rPr>
              <a:t>, X-band Operation, </a:t>
            </a:r>
            <a:r>
              <a:rPr lang="en-US" altLang="en-US" sz="1800" dirty="0" err="1">
                <a:solidFill>
                  <a:srgbClr val="00B050"/>
                </a:solidFill>
                <a:latin typeface="Calibri" panose="020F0502020204030204" pitchFamily="34" charset="0"/>
                <a:cs typeface="Calibri" panose="020F0502020204030204" pitchFamily="34" charset="0"/>
              </a:rPr>
              <a:t>Joerg</a:t>
            </a:r>
            <a:r>
              <a:rPr lang="en-US" altLang="en-US" sz="1800" dirty="0">
                <a:solidFill>
                  <a:srgbClr val="00B050"/>
                </a:solidFill>
                <a:latin typeface="Calibri" panose="020F0502020204030204" pitchFamily="34" charset="0"/>
                <a:cs typeface="Calibri" panose="020F0502020204030204" pitchFamily="34" charset="0"/>
              </a:rPr>
              <a:t> Robert (</a:t>
            </a:r>
            <a:r>
              <a:rPr lang="en-US" altLang="zh-CN" sz="1800" dirty="0">
                <a:solidFill>
                  <a:srgbClr val="00B050"/>
                </a:solidFill>
                <a:latin typeface="Calibri" panose="020F0502020204030204" pitchFamily="34" charset="0"/>
                <a:cs typeface="Calibri" panose="020F0502020204030204" pitchFamily="34" charset="0"/>
              </a:rPr>
              <a:t>TU </a:t>
            </a:r>
            <a:r>
              <a:rPr lang="en-US" altLang="zh-CN" sz="1800" dirty="0" err="1">
                <a:solidFill>
                  <a:srgbClr val="00B050"/>
                </a:solidFill>
                <a:latin typeface="Calibri" panose="020F0502020204030204" pitchFamily="34" charset="0"/>
                <a:cs typeface="Calibri" panose="020F0502020204030204" pitchFamily="34" charset="0"/>
              </a:rPr>
              <a:t>Ilmenau</a:t>
            </a:r>
            <a:r>
              <a:rPr lang="en-US" altLang="zh-CN" sz="1800" dirty="0">
                <a:solidFill>
                  <a:srgbClr val="00B050"/>
                </a:solidFill>
                <a:latin typeface="Calibri" panose="020F0502020204030204" pitchFamily="34" charset="0"/>
                <a:cs typeface="Calibri" panose="020F0502020204030204" pitchFamily="34" charset="0"/>
              </a:rPr>
              <a:t> / </a:t>
            </a:r>
            <a:r>
              <a:rPr lang="en-US" altLang="zh-CN" sz="1800" dirty="0" err="1">
                <a:solidFill>
                  <a:srgbClr val="00B050"/>
                </a:solidFill>
                <a:latin typeface="Calibri" panose="020F0502020204030204" pitchFamily="34" charset="0"/>
                <a:cs typeface="Calibri" panose="020F0502020204030204" pitchFamily="34" charset="0"/>
              </a:rPr>
              <a:t>Fraunhofer</a:t>
            </a:r>
            <a:r>
              <a:rPr lang="en-US" altLang="zh-CN" sz="1800" dirty="0">
                <a:solidFill>
                  <a:srgbClr val="00B050"/>
                </a:solidFill>
                <a:latin typeface="Calibri" panose="020F0502020204030204" pitchFamily="34" charset="0"/>
                <a:cs typeface="Calibri" panose="020F0502020204030204" pitchFamily="34" charset="0"/>
              </a:rPr>
              <a:t> IIS</a:t>
            </a:r>
            <a:r>
              <a:rPr lang="en-US" altLang="en-US" sz="18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11-23/1005, Discussion on Requirements for AMP Use Cases, </a:t>
            </a:r>
            <a:r>
              <a:rPr lang="en-US" altLang="en-US" sz="1800" dirty="0" err="1">
                <a:solidFill>
                  <a:srgbClr val="00B050"/>
                </a:solidFill>
                <a:latin typeface="Calibri" panose="020F0502020204030204" pitchFamily="34" charset="0"/>
                <a:cs typeface="Calibri" panose="020F0502020204030204" pitchFamily="34" charset="0"/>
              </a:rPr>
              <a:t>Yinan</a:t>
            </a:r>
            <a:r>
              <a:rPr lang="en-US" altLang="en-US" sz="180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a:solidFill>
                  <a:srgbClr val="FFC000"/>
                </a:solidFill>
                <a:latin typeface="Calibri" panose="020F0502020204030204" pitchFamily="34" charset="0"/>
                <a:cs typeface="Calibri" panose="020F0502020204030204" pitchFamily="34" charset="0"/>
              </a:rPr>
              <a:t>11-23/1006, ieee-802-11-amp-sg-proposed-par, Bo Sun (</a:t>
            </a:r>
            <a:r>
              <a:rPr lang="en-US" altLang="en-US" sz="1800" dirty="0" err="1">
                <a:solidFill>
                  <a:srgbClr val="FFC000"/>
                </a:solidFill>
                <a:latin typeface="Calibri" panose="020F0502020204030204" pitchFamily="34" charset="0"/>
                <a:cs typeface="Calibri" panose="020F0502020204030204" pitchFamily="34" charset="0"/>
              </a:rPr>
              <a:t>Sanechips</a:t>
            </a:r>
            <a:r>
              <a:rPr lang="en-US" altLang="en-US" sz="18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11-23/1063, </a:t>
            </a:r>
            <a:r>
              <a:rPr lang="en-US" altLang="zh-CN" sz="1800" dirty="0">
                <a:solidFill>
                  <a:srgbClr val="00B050"/>
                </a:solidFill>
                <a:latin typeface="Calibri" panose="020F0502020204030204" pitchFamily="34" charset="0"/>
                <a:cs typeface="Calibri" panose="020F0502020204030204" pitchFamily="34" charset="0"/>
              </a:rPr>
              <a:t>Further Discussion on Requirements for AMP Use Cases, </a:t>
            </a:r>
            <a:r>
              <a:rPr lang="en-US" altLang="zh-CN" sz="1800" dirty="0" err="1">
                <a:solidFill>
                  <a:srgbClr val="00B050"/>
                </a:solidFill>
                <a:latin typeface="Calibri" panose="020F0502020204030204" pitchFamily="34" charset="0"/>
                <a:cs typeface="Calibri" panose="020F0502020204030204" pitchFamily="34" charset="0"/>
              </a:rPr>
              <a:t>Yinan</a:t>
            </a:r>
            <a:r>
              <a:rPr lang="en-US" altLang="zh-CN" sz="180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11-23/1064, </a:t>
            </a:r>
            <a:r>
              <a:rPr lang="en-US" altLang="zh-CN" sz="1800" dirty="0">
                <a:solidFill>
                  <a:srgbClr val="00B050"/>
                </a:solidFill>
                <a:latin typeface="Calibri" panose="020F0502020204030204" pitchFamily="34" charset="0"/>
                <a:cs typeface="Calibri" panose="020F0502020204030204" pitchFamily="34" charset="0"/>
              </a:rPr>
              <a:t>Discussion on Frequency Band, Channel Bandwidth and Data Rate , </a:t>
            </a:r>
            <a:r>
              <a:rPr lang="en-US" altLang="zh-CN" sz="1800" dirty="0" err="1">
                <a:solidFill>
                  <a:srgbClr val="00B050"/>
                </a:solidFill>
                <a:latin typeface="Calibri" panose="020F0502020204030204" pitchFamily="34" charset="0"/>
                <a:cs typeface="Calibri" panose="020F0502020204030204" pitchFamily="34" charset="0"/>
              </a:rPr>
              <a:t>Yinan</a:t>
            </a:r>
            <a:r>
              <a:rPr lang="en-US" altLang="zh-CN" sz="180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11-23/1073, device density in logistics, </a:t>
            </a:r>
            <a:r>
              <a:rPr lang="en-US" altLang="en-US" sz="1800" dirty="0" err="1">
                <a:solidFill>
                  <a:srgbClr val="00B050"/>
                </a:solidFill>
                <a:latin typeface="Calibri" panose="020F0502020204030204" pitchFamily="34" charset="0"/>
                <a:cs typeface="Calibri" panose="020F0502020204030204" pitchFamily="34" charset="0"/>
              </a:rPr>
              <a:t>Joerg</a:t>
            </a:r>
            <a:r>
              <a:rPr lang="en-US" altLang="en-US" sz="1800" dirty="0">
                <a:solidFill>
                  <a:srgbClr val="00B050"/>
                </a:solidFill>
                <a:latin typeface="Calibri" panose="020F0502020204030204" pitchFamily="34" charset="0"/>
                <a:cs typeface="Calibri" panose="020F0502020204030204" pitchFamily="34" charset="0"/>
              </a:rPr>
              <a:t> Robert (</a:t>
            </a:r>
            <a:r>
              <a:rPr lang="en-US" altLang="zh-CN" sz="1800" dirty="0">
                <a:solidFill>
                  <a:srgbClr val="00B050"/>
                </a:solidFill>
                <a:latin typeface="Calibri" panose="020F0502020204030204" pitchFamily="34" charset="0"/>
                <a:cs typeface="Calibri" panose="020F0502020204030204" pitchFamily="34" charset="0"/>
              </a:rPr>
              <a:t>TU </a:t>
            </a:r>
            <a:r>
              <a:rPr lang="en-US" altLang="zh-CN" sz="1800" dirty="0" err="1">
                <a:solidFill>
                  <a:srgbClr val="00B050"/>
                </a:solidFill>
                <a:latin typeface="Calibri" panose="020F0502020204030204" pitchFamily="34" charset="0"/>
                <a:cs typeface="Calibri" panose="020F0502020204030204" pitchFamily="34" charset="0"/>
              </a:rPr>
              <a:t>Ilmenau</a:t>
            </a:r>
            <a:r>
              <a:rPr lang="en-US" altLang="zh-CN" sz="1800" dirty="0">
                <a:solidFill>
                  <a:srgbClr val="00B050"/>
                </a:solidFill>
                <a:latin typeface="Calibri" panose="020F0502020204030204" pitchFamily="34" charset="0"/>
                <a:cs typeface="Calibri" panose="020F0502020204030204" pitchFamily="34" charset="0"/>
              </a:rPr>
              <a:t> / </a:t>
            </a:r>
            <a:r>
              <a:rPr lang="en-US" altLang="zh-CN" sz="1800" dirty="0" err="1">
                <a:solidFill>
                  <a:srgbClr val="00B050"/>
                </a:solidFill>
                <a:latin typeface="Calibri" panose="020F0502020204030204" pitchFamily="34" charset="0"/>
                <a:cs typeface="Calibri" panose="020F0502020204030204" pitchFamily="34" charset="0"/>
              </a:rPr>
              <a:t>Fraunhofer</a:t>
            </a:r>
            <a:r>
              <a:rPr lang="en-US" altLang="zh-CN" sz="180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11-23/1074, Suggested PAR changes, </a:t>
            </a:r>
            <a:r>
              <a:rPr lang="en-US" altLang="en-US" sz="1800" dirty="0" err="1">
                <a:solidFill>
                  <a:srgbClr val="00B050"/>
                </a:solidFill>
                <a:latin typeface="Calibri" panose="020F0502020204030204" pitchFamily="34" charset="0"/>
                <a:cs typeface="Calibri" panose="020F0502020204030204" pitchFamily="34" charset="0"/>
              </a:rPr>
              <a:t>Amichai</a:t>
            </a:r>
            <a:r>
              <a:rPr lang="en-US" altLang="en-US" sz="1800" dirty="0">
                <a:solidFill>
                  <a:srgbClr val="00B050"/>
                </a:solidFill>
                <a:latin typeface="Calibri" panose="020F0502020204030204" pitchFamily="34" charset="0"/>
                <a:cs typeface="Calibri" panose="020F0502020204030204" pitchFamily="34" charset="0"/>
              </a:rPr>
              <a:t> </a:t>
            </a:r>
            <a:r>
              <a:rPr lang="en-US" altLang="en-US" sz="1800" dirty="0" err="1">
                <a:solidFill>
                  <a:srgbClr val="00B050"/>
                </a:solidFill>
                <a:latin typeface="Calibri" panose="020F0502020204030204" pitchFamily="34" charset="0"/>
                <a:cs typeface="Calibri" panose="020F0502020204030204" pitchFamily="34" charset="0"/>
              </a:rPr>
              <a:t>Sanderovich</a:t>
            </a:r>
            <a:r>
              <a:rPr lang="en-US" altLang="en-US" sz="1800" dirty="0">
                <a:solidFill>
                  <a:srgbClr val="00B050"/>
                </a:solidFill>
                <a:latin typeface="Calibri" panose="020F0502020204030204" pitchFamily="34" charset="0"/>
                <a:cs typeface="Calibri" panose="020F0502020204030204" pitchFamily="34" charset="0"/>
              </a:rPr>
              <a:t> (</a:t>
            </a:r>
            <a:r>
              <a:rPr lang="en-US" altLang="en-US" sz="1800" dirty="0" err="1">
                <a:solidFill>
                  <a:srgbClr val="00B050"/>
                </a:solidFill>
                <a:latin typeface="Calibri" panose="020F0502020204030204" pitchFamily="34" charset="0"/>
                <a:cs typeface="Calibri" panose="020F0502020204030204" pitchFamily="34" charset="0"/>
              </a:rPr>
              <a:t>Wiliot</a:t>
            </a:r>
            <a:r>
              <a:rPr lang="en-US" altLang="en-US" sz="18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11-23/1135, AMP STA, Sebastian Max (Ericsson)</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11-23/1140, Considerations for AMP Devices, </a:t>
            </a:r>
            <a:r>
              <a:rPr lang="en-US" altLang="en-US" sz="1800" dirty="0" err="1" smtClean="0">
                <a:solidFill>
                  <a:srgbClr val="00B050"/>
                </a:solidFill>
                <a:latin typeface="Calibri" panose="020F0502020204030204" pitchFamily="34" charset="0"/>
                <a:cs typeface="Calibri" panose="020F0502020204030204" pitchFamily="34" charset="0"/>
              </a:rPr>
              <a:t>Amichai</a:t>
            </a:r>
            <a:r>
              <a:rPr lang="en-US" altLang="en-US" sz="1800" dirty="0" smtClean="0">
                <a:solidFill>
                  <a:srgbClr val="00B050"/>
                </a:solidFill>
                <a:latin typeface="Calibri" panose="020F0502020204030204" pitchFamily="34" charset="0"/>
                <a:cs typeface="Calibri" panose="020F0502020204030204" pitchFamily="34" charset="0"/>
              </a:rPr>
              <a:t> </a:t>
            </a:r>
            <a:r>
              <a:rPr lang="en-US" altLang="en-US" sz="1800" dirty="0" err="1" smtClean="0">
                <a:solidFill>
                  <a:srgbClr val="00B050"/>
                </a:solidFill>
                <a:latin typeface="Calibri" panose="020F0502020204030204" pitchFamily="34" charset="0"/>
                <a:cs typeface="Calibri" panose="020F0502020204030204" pitchFamily="34" charset="0"/>
              </a:rPr>
              <a:t>Sanderovich</a:t>
            </a:r>
            <a:r>
              <a:rPr lang="en-US" altLang="en-US" sz="1800" dirty="0" smtClean="0">
                <a:solidFill>
                  <a:srgbClr val="00B050"/>
                </a:solidFill>
                <a:latin typeface="Calibri" panose="020F0502020204030204" pitchFamily="34" charset="0"/>
                <a:cs typeface="Calibri" panose="020F0502020204030204" pitchFamily="34" charset="0"/>
              </a:rPr>
              <a:t> (</a:t>
            </a:r>
            <a:r>
              <a:rPr lang="en-US" altLang="en-US" sz="1800" dirty="0" err="1" smtClean="0">
                <a:solidFill>
                  <a:srgbClr val="00B050"/>
                </a:solidFill>
                <a:latin typeface="Calibri" panose="020F0502020204030204" pitchFamily="34" charset="0"/>
                <a:cs typeface="Calibri" panose="020F0502020204030204" pitchFamily="34" charset="0"/>
              </a:rPr>
              <a:t>Wiliot</a:t>
            </a:r>
            <a:r>
              <a:rPr lang="en-US" altLang="en-US" sz="18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11-23/1168, AMP PAR Interoperability and Backward Compatibility, Sebastian Max (Ericsson)</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11-23/1189, Discussion on AMP Security, </a:t>
            </a:r>
            <a:r>
              <a:rPr lang="en-US" altLang="en-US" sz="1800" dirty="0" err="1" smtClean="0">
                <a:solidFill>
                  <a:schemeClr val="tx1"/>
                </a:solidFill>
                <a:latin typeface="Calibri" panose="020F0502020204030204" pitchFamily="34" charset="0"/>
                <a:cs typeface="Calibri" panose="020F0502020204030204" pitchFamily="34" charset="0"/>
              </a:rPr>
              <a:t>Weijie</a:t>
            </a:r>
            <a:r>
              <a:rPr lang="en-US" altLang="en-US" sz="1800" dirty="0" smtClean="0">
                <a:solidFill>
                  <a:schemeClr val="tx1"/>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11-23/1190, Further Discussion on AMP PAR, </a:t>
            </a:r>
            <a:r>
              <a:rPr lang="en-US" altLang="en-US" sz="1800" dirty="0" err="1" smtClean="0">
                <a:solidFill>
                  <a:schemeClr val="tx1"/>
                </a:solidFill>
                <a:latin typeface="Calibri" panose="020F0502020204030204" pitchFamily="34" charset="0"/>
                <a:cs typeface="Calibri" panose="020F0502020204030204" pitchFamily="34" charset="0"/>
              </a:rPr>
              <a:t>Yinan</a:t>
            </a:r>
            <a:r>
              <a:rPr lang="en-US" altLang="en-US" sz="1800" dirty="0" smtClean="0">
                <a:solidFill>
                  <a:schemeClr val="tx1"/>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11-23/1192, Distributed Microphone Smart Home Application for AMP </a:t>
            </a:r>
            <a:r>
              <a:rPr lang="en-US" altLang="en-US" sz="1800" dirty="0" err="1" smtClean="0">
                <a:solidFill>
                  <a:srgbClr val="00B050"/>
                </a:solidFill>
                <a:latin typeface="Calibri" panose="020F0502020204030204" pitchFamily="34" charset="0"/>
                <a:cs typeface="Calibri" panose="020F0502020204030204" pitchFamily="34" charset="0"/>
              </a:rPr>
              <a:t>IoT</a:t>
            </a:r>
            <a:r>
              <a:rPr lang="en-US" altLang="en-US" sz="1800" dirty="0" smtClean="0">
                <a:solidFill>
                  <a:srgbClr val="00B050"/>
                </a:solidFill>
                <a:latin typeface="Calibri" panose="020F0502020204030204" pitchFamily="34" charset="0"/>
                <a:cs typeface="Calibri" panose="020F0502020204030204" pitchFamily="34" charset="0"/>
              </a:rPr>
              <a:t> devices, </a:t>
            </a:r>
            <a:r>
              <a:rPr lang="en-US" altLang="en-US" sz="1800" dirty="0" err="1" smtClean="0">
                <a:solidFill>
                  <a:srgbClr val="00B050"/>
                </a:solidFill>
                <a:latin typeface="Calibri" panose="020F0502020204030204" pitchFamily="34" charset="0"/>
                <a:cs typeface="Calibri" panose="020F0502020204030204" pitchFamily="34" charset="0"/>
              </a:rPr>
              <a:t>Vytas</a:t>
            </a:r>
            <a:r>
              <a:rPr lang="en-US" altLang="en-US" sz="1800" dirty="0" smtClean="0">
                <a:solidFill>
                  <a:srgbClr val="00B050"/>
                </a:solidFill>
                <a:latin typeface="Calibri" panose="020F0502020204030204" pitchFamily="34" charset="0"/>
                <a:cs typeface="Calibri" panose="020F0502020204030204" pitchFamily="34" charset="0"/>
              </a:rPr>
              <a:t> </a:t>
            </a:r>
            <a:r>
              <a:rPr lang="en-US" altLang="en-US" sz="1800" dirty="0" err="1" smtClean="0">
                <a:solidFill>
                  <a:srgbClr val="00B050"/>
                </a:solidFill>
                <a:latin typeface="Calibri" panose="020F0502020204030204" pitchFamily="34" charset="0"/>
                <a:cs typeface="Calibri" panose="020F0502020204030204" pitchFamily="34" charset="0"/>
              </a:rPr>
              <a:t>Kezys</a:t>
            </a:r>
            <a:r>
              <a:rPr lang="en-US" altLang="en-US" sz="1800" dirty="0" smtClean="0">
                <a:solidFill>
                  <a:srgbClr val="00B050"/>
                </a:solidFill>
                <a:latin typeface="Calibri" panose="020F0502020204030204" pitchFamily="34" charset="0"/>
                <a:cs typeface="Calibri" panose="020F0502020204030204" pitchFamily="34" charset="0"/>
              </a:rPr>
              <a:t> (</a:t>
            </a:r>
            <a:r>
              <a:rPr lang="en-US" altLang="en-US" sz="1800" dirty="0" err="1" smtClean="0">
                <a:solidFill>
                  <a:srgbClr val="00B050"/>
                </a:solidFill>
                <a:latin typeface="Calibri" panose="020F0502020204030204" pitchFamily="34" charset="0"/>
                <a:cs typeface="Calibri" panose="020F0502020204030204" pitchFamily="34" charset="0"/>
              </a:rPr>
              <a:t>Haila</a:t>
            </a:r>
            <a:r>
              <a:rPr lang="en-US" altLang="en-US" sz="18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11-23/1195, Thoughts on AMP IOT and PAR, Bin Tian (Qualcomm)</a:t>
            </a:r>
          </a:p>
          <a:p>
            <a:pPr marL="800100" lvl="1" indent="-342900" algn="just">
              <a:buFontTx/>
              <a:buChar char="•"/>
              <a:defRPr/>
            </a:pPr>
            <a:r>
              <a:rPr lang="en-US" altLang="en-US" sz="1800" dirty="0" smtClean="0">
                <a:solidFill>
                  <a:srgbClr val="FFC000"/>
                </a:solidFill>
                <a:latin typeface="Calibri" panose="020F0502020204030204" pitchFamily="34" charset="0"/>
                <a:cs typeface="Calibri" panose="020F0502020204030204" pitchFamily="34" charset="0"/>
              </a:rPr>
              <a:t>11-23/1212, </a:t>
            </a:r>
            <a:r>
              <a:rPr lang="en-US" altLang="en-US" sz="1800" dirty="0" err="1" smtClean="0">
                <a:solidFill>
                  <a:srgbClr val="FFC000"/>
                </a:solidFill>
                <a:latin typeface="Calibri" panose="020F0502020204030204" pitchFamily="34" charset="0"/>
                <a:cs typeface="Calibri" panose="020F0502020204030204" pitchFamily="34" charset="0"/>
              </a:rPr>
              <a:t>Ieee</a:t>
            </a:r>
            <a:r>
              <a:rPr lang="en-US" altLang="en-US" sz="1800" dirty="0" smtClean="0">
                <a:solidFill>
                  <a:srgbClr val="FFC000"/>
                </a:solidFill>
                <a:latin typeface="Calibri" panose="020F0502020204030204" pitchFamily="34" charset="0"/>
                <a:cs typeface="Calibri" panose="020F0502020204030204" pitchFamily="34" charset="0"/>
              </a:rPr>
              <a:t> 802.11 AMP SG Proposed CSD, Bo Sun (</a:t>
            </a:r>
            <a:r>
              <a:rPr lang="en-US" altLang="en-US" sz="1800" dirty="0" err="1" smtClean="0">
                <a:solidFill>
                  <a:srgbClr val="FFC000"/>
                </a:solidFill>
                <a:latin typeface="Calibri" panose="020F0502020204030204" pitchFamily="34" charset="0"/>
                <a:cs typeface="Calibri" panose="020F0502020204030204" pitchFamily="34" charset="0"/>
              </a:rPr>
              <a:t>Sanechips</a:t>
            </a:r>
            <a:r>
              <a:rPr lang="en-US" altLang="en-US" sz="180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11-23/1220, AMP Device Density, </a:t>
            </a:r>
            <a:r>
              <a:rPr lang="en-US" altLang="en-US" sz="1800" dirty="0" err="1" smtClean="0">
                <a:solidFill>
                  <a:schemeClr val="tx1"/>
                </a:solidFill>
                <a:latin typeface="Calibri" panose="020F0502020204030204" pitchFamily="34" charset="0"/>
                <a:cs typeface="Calibri" panose="020F0502020204030204" pitchFamily="34" charset="0"/>
              </a:rPr>
              <a:t>Joerg</a:t>
            </a:r>
            <a:r>
              <a:rPr lang="en-US" altLang="en-US" sz="1800" dirty="0" smtClean="0">
                <a:solidFill>
                  <a:schemeClr val="tx1"/>
                </a:solidFill>
                <a:latin typeface="Calibri" panose="020F0502020204030204" pitchFamily="34" charset="0"/>
                <a:cs typeface="Calibri" panose="020F0502020204030204" pitchFamily="34" charset="0"/>
              </a:rPr>
              <a:t> Robert (TU </a:t>
            </a:r>
            <a:r>
              <a:rPr lang="en-US" altLang="zh-CN" sz="1800" dirty="0" err="1">
                <a:solidFill>
                  <a:schemeClr val="tx1"/>
                </a:solidFill>
                <a:latin typeface="Calibri" panose="020F0502020204030204" pitchFamily="34" charset="0"/>
                <a:cs typeface="Calibri" panose="020F0502020204030204" pitchFamily="34" charset="0"/>
              </a:rPr>
              <a:t>Ilmenau</a:t>
            </a:r>
            <a:r>
              <a:rPr lang="en-US" altLang="zh-CN" sz="1800" dirty="0">
                <a:solidFill>
                  <a:schemeClr val="tx1"/>
                </a:solidFill>
                <a:latin typeface="Calibri" panose="020F0502020204030204" pitchFamily="34" charset="0"/>
                <a:cs typeface="Calibri" panose="020F0502020204030204" pitchFamily="34" charset="0"/>
              </a:rPr>
              <a:t> / </a:t>
            </a:r>
            <a:r>
              <a:rPr lang="en-US" altLang="zh-CN" sz="1800" dirty="0" err="1">
                <a:solidFill>
                  <a:schemeClr val="tx1"/>
                </a:solidFill>
                <a:latin typeface="Calibri" panose="020F0502020204030204" pitchFamily="34" charset="0"/>
                <a:cs typeface="Calibri" panose="020F0502020204030204" pitchFamily="34" charset="0"/>
              </a:rPr>
              <a:t>Fraunhofer</a:t>
            </a:r>
            <a:r>
              <a:rPr lang="en-US" altLang="zh-CN" sz="1800" dirty="0">
                <a:solidFill>
                  <a:schemeClr val="tx1"/>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11-23/1221, Clock generation for X-Band Operation, </a:t>
            </a:r>
            <a:r>
              <a:rPr lang="en-US" altLang="en-US" sz="1800" dirty="0" err="1" smtClean="0">
                <a:solidFill>
                  <a:schemeClr val="tx1"/>
                </a:solidFill>
                <a:latin typeface="Calibri" panose="020F0502020204030204" pitchFamily="34" charset="0"/>
                <a:cs typeface="Calibri" panose="020F0502020204030204" pitchFamily="34" charset="0"/>
              </a:rPr>
              <a:t>Joerg</a:t>
            </a:r>
            <a:r>
              <a:rPr lang="en-US" altLang="en-US" sz="1800" dirty="0" smtClean="0">
                <a:solidFill>
                  <a:schemeClr val="tx1"/>
                </a:solidFill>
                <a:latin typeface="Calibri" panose="020F0502020204030204" pitchFamily="34" charset="0"/>
                <a:cs typeface="Calibri" panose="020F0502020204030204" pitchFamily="34" charset="0"/>
              </a:rPr>
              <a:t> Robert (TU </a:t>
            </a:r>
            <a:r>
              <a:rPr lang="en-US" altLang="zh-CN" sz="1800" dirty="0" err="1">
                <a:solidFill>
                  <a:schemeClr val="tx1"/>
                </a:solidFill>
                <a:latin typeface="Calibri" panose="020F0502020204030204" pitchFamily="34" charset="0"/>
                <a:cs typeface="Calibri" panose="020F0502020204030204" pitchFamily="34" charset="0"/>
              </a:rPr>
              <a:t>Ilmenau</a:t>
            </a:r>
            <a:r>
              <a:rPr lang="en-US" altLang="zh-CN" sz="1800" dirty="0">
                <a:solidFill>
                  <a:schemeClr val="tx1"/>
                </a:solidFill>
                <a:latin typeface="Calibri" panose="020F0502020204030204" pitchFamily="34" charset="0"/>
                <a:cs typeface="Calibri" panose="020F0502020204030204" pitchFamily="34" charset="0"/>
              </a:rPr>
              <a:t> / </a:t>
            </a:r>
            <a:r>
              <a:rPr lang="en-US" altLang="zh-CN" sz="1800" dirty="0" err="1">
                <a:solidFill>
                  <a:schemeClr val="tx1"/>
                </a:solidFill>
                <a:latin typeface="Calibri" panose="020F0502020204030204" pitchFamily="34" charset="0"/>
                <a:cs typeface="Calibri" panose="020F0502020204030204" pitchFamily="34" charset="0"/>
              </a:rPr>
              <a:t>Fraunhofer</a:t>
            </a:r>
            <a:r>
              <a:rPr lang="en-US" altLang="zh-CN" sz="1800" dirty="0">
                <a:solidFill>
                  <a:schemeClr val="tx1"/>
                </a:solidFill>
                <a:latin typeface="Calibri" panose="020F0502020204030204" pitchFamily="34" charset="0"/>
                <a:cs typeface="Calibri" panose="020F0502020204030204" pitchFamily="34" charset="0"/>
              </a:rPr>
              <a:t> IIS</a:t>
            </a:r>
            <a:r>
              <a:rPr lang="en-US" altLang="zh-CN" sz="180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800" dirty="0" smtClean="0">
                <a:solidFill>
                  <a:schemeClr val="tx1"/>
                </a:solidFill>
                <a:latin typeface="Calibri" panose="020F0502020204030204" pitchFamily="34" charset="0"/>
                <a:cs typeface="Calibri" panose="020F0502020204030204" pitchFamily="34" charset="0"/>
              </a:rPr>
              <a:t>11-23/1232, Power Consumption </a:t>
            </a:r>
            <a:r>
              <a:rPr lang="en-US" altLang="zh-CN" sz="1800" dirty="0" err="1" smtClean="0">
                <a:solidFill>
                  <a:schemeClr val="tx1"/>
                </a:solidFill>
                <a:latin typeface="Calibri" panose="020F0502020204030204" pitchFamily="34" charset="0"/>
                <a:cs typeface="Calibri" panose="020F0502020204030204" pitchFamily="34" charset="0"/>
              </a:rPr>
              <a:t>Calculaton</a:t>
            </a:r>
            <a:r>
              <a:rPr lang="en-US" altLang="zh-CN" sz="1800" dirty="0" smtClean="0">
                <a:solidFill>
                  <a:schemeClr val="tx1"/>
                </a:solidFill>
                <a:latin typeface="Calibri" panose="020F0502020204030204" pitchFamily="34" charset="0"/>
                <a:cs typeface="Calibri" panose="020F0502020204030204" pitchFamily="34" charset="0"/>
              </a:rPr>
              <a:t>, </a:t>
            </a:r>
            <a:r>
              <a:rPr lang="en-US" altLang="zh-CN" sz="1800" dirty="0" err="1" smtClean="0">
                <a:solidFill>
                  <a:schemeClr val="tx1"/>
                </a:solidFill>
                <a:latin typeface="Calibri" panose="020F0502020204030204" pitchFamily="34" charset="0"/>
                <a:cs typeface="Calibri" panose="020F0502020204030204" pitchFamily="34" charset="0"/>
              </a:rPr>
              <a:t>Joerg</a:t>
            </a:r>
            <a:r>
              <a:rPr lang="en-US" altLang="zh-CN" sz="1800" dirty="0" smtClean="0">
                <a:solidFill>
                  <a:schemeClr val="tx1"/>
                </a:solidFill>
                <a:latin typeface="Calibri" panose="020F0502020204030204" pitchFamily="34" charset="0"/>
                <a:cs typeface="Calibri" panose="020F0502020204030204" pitchFamily="34" charset="0"/>
              </a:rPr>
              <a:t> Robert (TU </a:t>
            </a:r>
            <a:r>
              <a:rPr lang="en-US" altLang="zh-CN" sz="1800" dirty="0" err="1">
                <a:solidFill>
                  <a:schemeClr val="tx1"/>
                </a:solidFill>
                <a:latin typeface="Calibri" panose="020F0502020204030204" pitchFamily="34" charset="0"/>
                <a:cs typeface="Calibri" panose="020F0502020204030204" pitchFamily="34" charset="0"/>
              </a:rPr>
              <a:t>Ilmenau</a:t>
            </a:r>
            <a:r>
              <a:rPr lang="en-US" altLang="zh-CN" sz="1800" dirty="0">
                <a:solidFill>
                  <a:schemeClr val="tx1"/>
                </a:solidFill>
                <a:latin typeface="Calibri" panose="020F0502020204030204" pitchFamily="34" charset="0"/>
                <a:cs typeface="Calibri" panose="020F0502020204030204" pitchFamily="34" charset="0"/>
              </a:rPr>
              <a:t> / </a:t>
            </a:r>
            <a:r>
              <a:rPr lang="en-US" altLang="zh-CN" sz="1800" dirty="0" err="1">
                <a:solidFill>
                  <a:schemeClr val="tx1"/>
                </a:solidFill>
                <a:latin typeface="Calibri" panose="020F0502020204030204" pitchFamily="34" charset="0"/>
                <a:cs typeface="Calibri" panose="020F0502020204030204" pitchFamily="34" charset="0"/>
              </a:rPr>
              <a:t>Fraunhofer</a:t>
            </a:r>
            <a:r>
              <a:rPr lang="en-US" altLang="zh-CN" sz="1800" dirty="0">
                <a:solidFill>
                  <a:schemeClr val="tx1"/>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11-23/1271, AMP PAR Scope Modification Suggestions, Rakesh </a:t>
            </a:r>
            <a:r>
              <a:rPr lang="en-US" altLang="en-US" sz="1800" dirty="0" err="1" smtClean="0">
                <a:solidFill>
                  <a:schemeClr val="tx1"/>
                </a:solidFill>
                <a:latin typeface="Calibri" panose="020F0502020204030204" pitchFamily="34" charset="0"/>
                <a:cs typeface="Calibri" panose="020F0502020204030204" pitchFamily="34" charset="0"/>
              </a:rPr>
              <a:t>Taori</a:t>
            </a:r>
            <a:r>
              <a:rPr lang="en-US" altLang="en-US" sz="1800" dirty="0" smtClean="0">
                <a:solidFill>
                  <a:schemeClr val="tx1"/>
                </a:solidFill>
                <a:latin typeface="Calibri" panose="020F0502020204030204" pitchFamily="34" charset="0"/>
                <a:cs typeface="Calibri" panose="020F0502020204030204" pitchFamily="34" charset="0"/>
              </a:rPr>
              <a:t> (Infineon Technologies)</a:t>
            </a:r>
          </a:p>
          <a:p>
            <a:pPr marL="800100" lvl="1" indent="-342900" algn="just">
              <a:buFontTx/>
              <a:buChar char="•"/>
              <a:defRPr/>
            </a:pPr>
            <a:r>
              <a:rPr lang="en-US" altLang="en-US" sz="1800" dirty="0"/>
              <a:t>11-23/1287, Revision Proposal for AMP CSD, </a:t>
            </a:r>
            <a:r>
              <a:rPr lang="en-US" altLang="en-US" sz="1800" dirty="0" err="1"/>
              <a:t>Weijie</a:t>
            </a:r>
            <a:r>
              <a:rPr lang="en-US" altLang="en-US" sz="1800" dirty="0"/>
              <a:t> </a:t>
            </a:r>
            <a:r>
              <a:rPr lang="en-US" altLang="en-US" sz="1800" dirty="0" smtClean="0"/>
              <a:t>Xu (OPPO)</a:t>
            </a:r>
            <a:endParaRPr lang="en-US" altLang="en-US" sz="1800" dirty="0">
              <a:solidFill>
                <a:schemeClr val="tx1"/>
              </a:solidFill>
            </a:endParaRPr>
          </a:p>
          <a:p>
            <a:pPr marL="800100" lvl="1" indent="-342900" algn="just">
              <a:lnSpc>
                <a:spcPct val="120000"/>
              </a:lnSpc>
              <a:buFontTx/>
              <a:buChar char="•"/>
              <a:defRPr/>
            </a:pPr>
            <a:endParaRPr lang="en-US" altLang="zh-CN" sz="1800" dirty="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8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SG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Jul Plenary 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10</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Approve meeting </a:t>
            </a:r>
            <a:r>
              <a:rPr lang="en-GB" altLang="en-US" dirty="0" smtClean="0"/>
              <a:t>agenda</a:t>
            </a:r>
          </a:p>
          <a:p>
            <a:pPr lvl="0" eaLnBrk="0" hangingPunct="0">
              <a:defRPr/>
            </a:pPr>
            <a:r>
              <a:rPr lang="en-GB" altLang="en-US" dirty="0" smtClean="0"/>
              <a:t>AMP SG timeline review</a:t>
            </a:r>
          </a:p>
          <a:p>
            <a:pPr lvl="0" eaLnBrk="0" hangingPunct="0">
              <a:defRPr/>
            </a:pPr>
            <a:r>
              <a:rPr lang="en-GB" altLang="en-US" dirty="0" smtClean="0"/>
              <a:t>AMP PAR/CSD initial draft framework (11-23/1006, 11-23/1212)</a:t>
            </a:r>
            <a:endParaRPr lang="en-GB" altLang="en-US" dirty="0"/>
          </a:p>
          <a:p>
            <a:pPr eaLnBrk="0" hangingPunct="0">
              <a:defRPr/>
            </a:pPr>
            <a:r>
              <a:rPr lang="en-US" altLang="en-GB" dirty="0" smtClean="0"/>
              <a:t>Contribution discussion</a:t>
            </a:r>
          </a:p>
          <a:p>
            <a:pPr lvl="1" eaLnBrk="0" hangingPunct="0">
              <a:buFontTx/>
              <a:buChar char="–"/>
              <a:defRPr/>
            </a:pPr>
            <a:r>
              <a:rPr lang="en-US" altLang="en-US" dirty="0" smtClean="0">
                <a:solidFill>
                  <a:srgbClr val="00B050"/>
                </a:solidFill>
              </a:rPr>
              <a:t>11-23/1135</a:t>
            </a:r>
            <a:r>
              <a:rPr lang="en-US" altLang="en-US" dirty="0">
                <a:solidFill>
                  <a:srgbClr val="00B050"/>
                </a:solidFill>
              </a:rPr>
              <a:t>, AMP STA, Sebastian Max (Ericsson)</a:t>
            </a:r>
          </a:p>
          <a:p>
            <a:pPr lvl="1" eaLnBrk="0" hangingPunct="0">
              <a:buFontTx/>
              <a:buChar char="–"/>
              <a:defRPr/>
            </a:pPr>
            <a:r>
              <a:rPr lang="en-US" altLang="en-US" dirty="0" smtClean="0">
                <a:solidFill>
                  <a:srgbClr val="00B050"/>
                </a:solidFill>
              </a:rPr>
              <a:t>11-23/1168</a:t>
            </a:r>
            <a:r>
              <a:rPr lang="en-US" altLang="en-US" dirty="0">
                <a:solidFill>
                  <a:srgbClr val="00B050"/>
                </a:solidFill>
              </a:rPr>
              <a:t>, AMP PAR Interoperability and Backward Compatibility, Sebastian Max (Ericsson)</a:t>
            </a:r>
          </a:p>
          <a:p>
            <a:pPr lvl="1" eaLnBrk="0" hangingPunct="0">
              <a:buFontTx/>
              <a:buChar char="–"/>
              <a:defRPr/>
            </a:pPr>
            <a:r>
              <a:rPr lang="en-US" altLang="en-US" dirty="0"/>
              <a:t>11-23/1189, Discussion on AMP Security, </a:t>
            </a:r>
            <a:r>
              <a:rPr lang="en-US" altLang="en-US" dirty="0" err="1"/>
              <a:t>Weijie</a:t>
            </a:r>
            <a:r>
              <a:rPr lang="en-US" altLang="en-US" dirty="0"/>
              <a:t> Xu (OPPO</a:t>
            </a:r>
            <a:r>
              <a:rPr lang="en-US" altLang="en-US" dirty="0" smtClean="0"/>
              <a:t>)</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and if in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teleconference,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AMP TIG/SG Timeline Plan</a:t>
            </a:r>
            <a:endParaRPr lang="zh-CN" altLang="en-US" sz="2800" dirty="0"/>
          </a:p>
        </p:txBody>
      </p:sp>
      <p:sp>
        <p:nvSpPr>
          <p:cNvPr id="3" name="内容占位符 2"/>
          <p:cNvSpPr>
            <a:spLocks noGrp="1"/>
          </p:cNvSpPr>
          <p:nvPr>
            <p:ph idx="1"/>
          </p:nvPr>
        </p:nvSpPr>
        <p:spPr>
          <a:xfrm>
            <a:off x="914400" y="1828843"/>
            <a:ext cx="10361613" cy="2970103"/>
          </a:xfrm>
        </p:spPr>
        <p:txBody>
          <a:bodyPr>
            <a:normAutofit/>
          </a:bodyPr>
          <a:lstStyle/>
          <a:p>
            <a:pPr marL="285750">
              <a:lnSpc>
                <a:spcPct val="120000"/>
              </a:lnSpc>
              <a:spcAft>
                <a:spcPts val="600"/>
              </a:spcAft>
              <a:buFontTx/>
              <a:buChar char="-"/>
              <a:defRPr/>
            </a:pPr>
            <a:r>
              <a:rPr lang="en-US" altLang="zh-CN" dirty="0" smtClean="0">
                <a:sym typeface="+mn-ea"/>
              </a:rPr>
              <a:t>The AMP TIG was formed at the 2022 May session and kicked off during 2022 Jul session</a:t>
            </a:r>
          </a:p>
          <a:p>
            <a:pPr marL="285750">
              <a:lnSpc>
                <a:spcPct val="120000"/>
              </a:lnSpc>
              <a:spcAft>
                <a:spcPts val="600"/>
              </a:spcAft>
              <a:buFontTx/>
              <a:buChar char="-"/>
              <a:defRPr/>
            </a:pPr>
            <a:r>
              <a:rPr lang="en-US" altLang="zh-CN" dirty="0" smtClean="0">
                <a:sym typeface="+mn-ea"/>
              </a:rPr>
              <a:t>The AMP TIG completed its work in 2023 Mar session and decided to move forward to SG.</a:t>
            </a:r>
          </a:p>
          <a:p>
            <a:pPr marL="285750">
              <a:lnSpc>
                <a:spcPct val="120000"/>
              </a:lnSpc>
              <a:spcAft>
                <a:spcPts val="600"/>
              </a:spcAft>
              <a:buFontTx/>
              <a:buChar char="-"/>
              <a:defRPr/>
            </a:pPr>
            <a:r>
              <a:rPr lang="en-US" altLang="zh-CN" dirty="0" smtClean="0">
                <a:sym typeface="+mn-ea"/>
              </a:rPr>
              <a:t>The AMP SG was formed in Mar 2023 to develop AMP PAR/CSD.</a:t>
            </a:r>
            <a:endParaRPr lang="en-US" altLang="zh-CN" dirty="0">
              <a:sym typeface="+mn-ea"/>
            </a:endParaRPr>
          </a:p>
          <a:p>
            <a:pPr marL="586105" lvl="1">
              <a:lnSpc>
                <a:spcPct val="120000"/>
              </a:lnSpc>
              <a:spcAft>
                <a:spcPts val="600"/>
              </a:spcAft>
              <a:buFontTx/>
              <a:buChar char="-"/>
            </a:pPr>
            <a:r>
              <a:rPr lang="en-US" sz="1400" dirty="0" smtClean="0"/>
              <a:t>The </a:t>
            </a:r>
            <a:r>
              <a:rPr lang="en-US" sz="1400" dirty="0"/>
              <a:t>Study Group will investigate MAC and PHY capabilities to enable 802.11 WLAN support of ultra-low complexity and ultra-low power consumption (e.g. less than one </a:t>
            </a:r>
            <a:r>
              <a:rPr lang="en-US" sz="1400" dirty="0" err="1"/>
              <a:t>milliwatt</a:t>
            </a:r>
            <a:r>
              <a:rPr lang="en-US" sz="1400" dirty="0"/>
              <a:t>) devices powered by ambient power source</a:t>
            </a:r>
            <a:r>
              <a:rPr lang="en-US" sz="1400" dirty="0">
                <a:solidFill>
                  <a:schemeClr val="tx1"/>
                </a:solidFill>
              </a:rPr>
              <a:t>, and reuse existing 802.11 features as much as possible, with a target start of the task group in Jan </a:t>
            </a:r>
            <a:r>
              <a:rPr lang="en-US" sz="1400" dirty="0" smtClean="0">
                <a:solidFill>
                  <a:schemeClr val="tx1"/>
                </a:solidFill>
              </a:rPr>
              <a:t>2024</a:t>
            </a:r>
            <a:endParaRPr lang="en-US" altLang="zh-CN" sz="1400" dirty="0">
              <a:sym typeface="+mn-ea"/>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cxnSp>
        <p:nvCxnSpPr>
          <p:cNvPr id="8" name="直接箭头连接符 7"/>
          <p:cNvCxnSpPr/>
          <p:nvPr/>
        </p:nvCxnSpPr>
        <p:spPr bwMode="auto">
          <a:xfrm>
            <a:off x="990734" y="5569727"/>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9" name="文本框 8"/>
          <p:cNvSpPr txBox="1"/>
          <p:nvPr/>
        </p:nvSpPr>
        <p:spPr>
          <a:xfrm>
            <a:off x="1027715" y="5697167"/>
            <a:ext cx="990574" cy="276999"/>
          </a:xfrm>
          <a:prstGeom prst="rect">
            <a:avLst/>
          </a:prstGeom>
          <a:noFill/>
        </p:spPr>
        <p:txBody>
          <a:bodyPr wrap="square" rtlCol="0">
            <a:spAutoFit/>
          </a:bodyPr>
          <a:lstStyle/>
          <a:p>
            <a:r>
              <a:rPr lang="en-US" dirty="0" smtClean="0"/>
              <a:t>May 2023</a:t>
            </a:r>
            <a:endParaRPr lang="en-US" dirty="0"/>
          </a:p>
        </p:txBody>
      </p:sp>
      <p:sp>
        <p:nvSpPr>
          <p:cNvPr id="10" name="文本框 9"/>
          <p:cNvSpPr txBox="1"/>
          <p:nvPr/>
        </p:nvSpPr>
        <p:spPr>
          <a:xfrm>
            <a:off x="3285360" y="5697167"/>
            <a:ext cx="990574" cy="276999"/>
          </a:xfrm>
          <a:prstGeom prst="rect">
            <a:avLst/>
          </a:prstGeom>
          <a:noFill/>
        </p:spPr>
        <p:txBody>
          <a:bodyPr wrap="square" rtlCol="0">
            <a:spAutoFit/>
          </a:bodyPr>
          <a:lstStyle/>
          <a:p>
            <a:r>
              <a:rPr lang="en-US" dirty="0" smtClean="0"/>
              <a:t>Jul 2023</a:t>
            </a:r>
            <a:endParaRPr lang="en-US" dirty="0"/>
          </a:p>
        </p:txBody>
      </p:sp>
      <p:sp>
        <p:nvSpPr>
          <p:cNvPr id="11" name="文本框 10"/>
          <p:cNvSpPr txBox="1"/>
          <p:nvPr/>
        </p:nvSpPr>
        <p:spPr>
          <a:xfrm>
            <a:off x="5543005" y="5697167"/>
            <a:ext cx="990574" cy="276999"/>
          </a:xfrm>
          <a:prstGeom prst="rect">
            <a:avLst/>
          </a:prstGeom>
          <a:noFill/>
        </p:spPr>
        <p:txBody>
          <a:bodyPr wrap="square" rtlCol="0">
            <a:spAutoFit/>
          </a:bodyPr>
          <a:lstStyle/>
          <a:p>
            <a:r>
              <a:rPr lang="en-US" dirty="0" smtClean="0"/>
              <a:t>Sep 2023</a:t>
            </a:r>
            <a:endParaRPr lang="en-US" dirty="0"/>
          </a:p>
        </p:txBody>
      </p:sp>
      <p:sp>
        <p:nvSpPr>
          <p:cNvPr id="12" name="文本框 11"/>
          <p:cNvSpPr txBox="1"/>
          <p:nvPr/>
        </p:nvSpPr>
        <p:spPr>
          <a:xfrm>
            <a:off x="7800650" y="5697166"/>
            <a:ext cx="990574" cy="276999"/>
          </a:xfrm>
          <a:prstGeom prst="rect">
            <a:avLst/>
          </a:prstGeom>
          <a:noFill/>
        </p:spPr>
        <p:txBody>
          <a:bodyPr wrap="square" rtlCol="0">
            <a:spAutoFit/>
          </a:bodyPr>
          <a:lstStyle/>
          <a:p>
            <a:r>
              <a:rPr lang="en-US" dirty="0" smtClean="0"/>
              <a:t>Nov 2023</a:t>
            </a:r>
            <a:endParaRPr lang="en-US" dirty="0"/>
          </a:p>
        </p:txBody>
      </p:sp>
      <p:sp>
        <p:nvSpPr>
          <p:cNvPr id="13" name="文本框 12"/>
          <p:cNvSpPr txBox="1"/>
          <p:nvPr/>
        </p:nvSpPr>
        <p:spPr>
          <a:xfrm>
            <a:off x="10058296" y="5701636"/>
            <a:ext cx="990574" cy="276999"/>
          </a:xfrm>
          <a:prstGeom prst="rect">
            <a:avLst/>
          </a:prstGeom>
          <a:noFill/>
        </p:spPr>
        <p:txBody>
          <a:bodyPr wrap="square" rtlCol="0">
            <a:spAutoFit/>
          </a:bodyPr>
          <a:lstStyle/>
          <a:p>
            <a:r>
              <a:rPr lang="en-US" dirty="0" smtClean="0"/>
              <a:t>Jan 2024</a:t>
            </a:r>
            <a:endParaRPr lang="en-US" dirty="0"/>
          </a:p>
        </p:txBody>
      </p:sp>
      <p:sp>
        <p:nvSpPr>
          <p:cNvPr id="14" name="椭圆 13"/>
          <p:cNvSpPr/>
          <p:nvPr/>
        </p:nvSpPr>
        <p:spPr bwMode="auto">
          <a:xfrm>
            <a:off x="1419911" y="5519151"/>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3646821" y="5493529"/>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5873731" y="5519085"/>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8100641" y="552626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8" name="椭圆 17"/>
          <p:cNvSpPr/>
          <p:nvPr/>
        </p:nvSpPr>
        <p:spPr bwMode="auto">
          <a:xfrm>
            <a:off x="10327550" y="5525854"/>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9" name="文本框 18"/>
          <p:cNvSpPr txBox="1"/>
          <p:nvPr/>
        </p:nvSpPr>
        <p:spPr>
          <a:xfrm>
            <a:off x="914536" y="4876762"/>
            <a:ext cx="1312346" cy="461665"/>
          </a:xfrm>
          <a:prstGeom prst="rect">
            <a:avLst/>
          </a:prstGeom>
          <a:noFill/>
        </p:spPr>
        <p:txBody>
          <a:bodyPr wrap="square" rtlCol="0">
            <a:spAutoFit/>
          </a:bodyPr>
          <a:lstStyle/>
          <a:p>
            <a:r>
              <a:rPr lang="en-US" dirty="0" smtClean="0"/>
              <a:t>SG Kick-off</a:t>
            </a:r>
          </a:p>
          <a:p>
            <a:r>
              <a:rPr lang="en-US" dirty="0" smtClean="0"/>
              <a:t>PAR/CSD draft</a:t>
            </a:r>
            <a:endParaRPr lang="en-US" dirty="0"/>
          </a:p>
        </p:txBody>
      </p:sp>
      <p:sp>
        <p:nvSpPr>
          <p:cNvPr id="20" name="文本框 19"/>
          <p:cNvSpPr txBox="1"/>
          <p:nvPr/>
        </p:nvSpPr>
        <p:spPr>
          <a:xfrm>
            <a:off x="5001972" y="4894322"/>
            <a:ext cx="1856008" cy="461665"/>
          </a:xfrm>
          <a:prstGeom prst="rect">
            <a:avLst/>
          </a:prstGeom>
          <a:noFill/>
        </p:spPr>
        <p:txBody>
          <a:bodyPr wrap="square" rtlCol="0">
            <a:spAutoFit/>
          </a:bodyPr>
          <a:lstStyle/>
          <a:p>
            <a:r>
              <a:rPr lang="en-US" dirty="0" smtClean="0"/>
              <a:t>WG approve PAR/CSD submitted to EC for review </a:t>
            </a:r>
            <a:endParaRPr lang="en-US" dirty="0"/>
          </a:p>
        </p:txBody>
      </p:sp>
      <p:sp>
        <p:nvSpPr>
          <p:cNvPr id="21" name="文本框 20"/>
          <p:cNvSpPr txBox="1"/>
          <p:nvPr/>
        </p:nvSpPr>
        <p:spPr>
          <a:xfrm>
            <a:off x="7467564" y="4876762"/>
            <a:ext cx="1506984" cy="461665"/>
          </a:xfrm>
          <a:prstGeom prst="rect">
            <a:avLst/>
          </a:prstGeom>
          <a:noFill/>
        </p:spPr>
        <p:txBody>
          <a:bodyPr wrap="square" rtlCol="0">
            <a:spAutoFit/>
          </a:bodyPr>
          <a:lstStyle/>
          <a:p>
            <a:r>
              <a:rPr lang="en-US" dirty="0" smtClean="0"/>
              <a:t>Comments reply and potential update</a:t>
            </a:r>
            <a:endParaRPr lang="en-US" dirty="0"/>
          </a:p>
        </p:txBody>
      </p:sp>
      <p:sp>
        <p:nvSpPr>
          <p:cNvPr id="22" name="文本框 21"/>
          <p:cNvSpPr txBox="1"/>
          <p:nvPr/>
        </p:nvSpPr>
        <p:spPr>
          <a:xfrm>
            <a:off x="9964176" y="5061428"/>
            <a:ext cx="990574" cy="276999"/>
          </a:xfrm>
          <a:prstGeom prst="rect">
            <a:avLst/>
          </a:prstGeom>
          <a:noFill/>
        </p:spPr>
        <p:txBody>
          <a:bodyPr wrap="square" rtlCol="0">
            <a:spAutoFit/>
          </a:bodyPr>
          <a:lstStyle/>
          <a:p>
            <a:r>
              <a:rPr lang="en-US" dirty="0" smtClean="0"/>
              <a:t>TG kickoff</a:t>
            </a:r>
            <a:endParaRPr lang="en-US" dirty="0"/>
          </a:p>
        </p:txBody>
      </p:sp>
      <p:sp>
        <p:nvSpPr>
          <p:cNvPr id="23" name="文本框 22"/>
          <p:cNvSpPr txBox="1"/>
          <p:nvPr/>
        </p:nvSpPr>
        <p:spPr>
          <a:xfrm>
            <a:off x="3200476" y="4876762"/>
            <a:ext cx="990574" cy="461665"/>
          </a:xfrm>
          <a:prstGeom prst="rect">
            <a:avLst/>
          </a:prstGeom>
          <a:noFill/>
        </p:spPr>
        <p:txBody>
          <a:bodyPr wrap="square" rtlCol="0">
            <a:spAutoFit/>
          </a:bodyPr>
          <a:lstStyle/>
          <a:p>
            <a:r>
              <a:rPr lang="en-US" dirty="0" smtClean="0"/>
              <a:t>PAR/CSD development</a:t>
            </a:r>
            <a:endParaRPr lang="en-US" dirty="0"/>
          </a:p>
        </p:txBody>
      </p:sp>
      <p:sp>
        <p:nvSpPr>
          <p:cNvPr id="25"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302280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a:t>
            </a:r>
            <a:r>
              <a:rPr lang="en-US" altLang="en-US" sz="3200" dirty="0">
                <a:solidFill>
                  <a:srgbClr val="0000FF"/>
                </a:solidFill>
                <a:latin typeface="Arial Black" panose="020B0A04020102020204" pitchFamily="34" charset="0"/>
              </a:rPr>
              <a:t>S</a:t>
            </a:r>
            <a:r>
              <a:rPr lang="en-US" altLang="en-US" sz="3200" dirty="0" smtClean="0">
                <a:solidFill>
                  <a:srgbClr val="0000FF"/>
                </a:solidFill>
                <a:latin typeface="Arial Black" panose="020B0A04020102020204" pitchFamily="34" charset="0"/>
              </a:rPr>
              <a:t>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Jul Plenary 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12</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smtClean="0">
                <a:latin typeface="Arial" panose="020B0604020202020204" pitchFamily="34" charset="0"/>
              </a:rPr>
              <a:t>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620669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a:t>Approve </a:t>
            </a:r>
            <a:r>
              <a:rPr lang="en-GB" altLang="en-US" dirty="0" smtClean="0"/>
              <a:t>AMP SG meeting minutes</a:t>
            </a:r>
            <a:endParaRPr lang="en-GB" altLang="en-US" dirty="0"/>
          </a:p>
          <a:p>
            <a:pPr eaLnBrk="0" hangingPunct="0">
              <a:defRPr/>
            </a:pPr>
            <a:r>
              <a:rPr lang="en-US" altLang="en-GB" dirty="0" smtClean="0"/>
              <a:t>Contribution </a:t>
            </a:r>
            <a:r>
              <a:rPr lang="en-US" altLang="en-GB" dirty="0"/>
              <a:t>discussion</a:t>
            </a:r>
          </a:p>
          <a:p>
            <a:pPr lvl="1" eaLnBrk="0" hangingPunct="0">
              <a:defRPr/>
            </a:pPr>
            <a:r>
              <a:rPr lang="en-US" altLang="en-US" dirty="0" smtClean="0">
                <a:solidFill>
                  <a:srgbClr val="00B050"/>
                </a:solidFill>
              </a:rPr>
              <a:t>11-23/1140</a:t>
            </a:r>
            <a:r>
              <a:rPr lang="en-US" altLang="en-US" dirty="0">
                <a:solidFill>
                  <a:srgbClr val="00B050"/>
                </a:solidFill>
              </a:rPr>
              <a:t>, Considerations for AMP Devices, </a:t>
            </a:r>
            <a:r>
              <a:rPr lang="en-US" altLang="en-US" dirty="0" err="1">
                <a:solidFill>
                  <a:srgbClr val="00B050"/>
                </a:solidFill>
              </a:rPr>
              <a:t>Amichai</a:t>
            </a:r>
            <a:r>
              <a:rPr lang="en-US" altLang="en-US" dirty="0">
                <a:solidFill>
                  <a:srgbClr val="00B050"/>
                </a:solidFill>
              </a:rPr>
              <a:t> </a:t>
            </a:r>
            <a:r>
              <a:rPr lang="en-US" altLang="en-US" dirty="0" err="1">
                <a:solidFill>
                  <a:srgbClr val="00B050"/>
                </a:solidFill>
              </a:rPr>
              <a:t>Sanderovich</a:t>
            </a:r>
            <a:r>
              <a:rPr lang="en-US" altLang="en-US" dirty="0">
                <a:solidFill>
                  <a:srgbClr val="00B050"/>
                </a:solidFill>
              </a:rPr>
              <a:t> (</a:t>
            </a:r>
            <a:r>
              <a:rPr lang="en-US" altLang="en-US" dirty="0" err="1">
                <a:solidFill>
                  <a:srgbClr val="00B050"/>
                </a:solidFill>
              </a:rPr>
              <a:t>Wiliot</a:t>
            </a:r>
            <a:r>
              <a:rPr lang="en-US" altLang="en-US" dirty="0" smtClean="0">
                <a:solidFill>
                  <a:srgbClr val="00B050"/>
                </a:solidFill>
              </a:rPr>
              <a:t>)</a:t>
            </a:r>
          </a:p>
          <a:p>
            <a:pPr lvl="1" eaLnBrk="0" hangingPunct="0">
              <a:defRPr/>
            </a:pPr>
            <a:r>
              <a:rPr lang="en-US" altLang="en-US" dirty="0">
                <a:solidFill>
                  <a:srgbClr val="00B050"/>
                </a:solidFill>
              </a:rPr>
              <a:t>11-23/1192, Distributed Microphone Smart Home Application for AMP </a:t>
            </a:r>
            <a:r>
              <a:rPr lang="en-US" altLang="en-US" dirty="0" err="1">
                <a:solidFill>
                  <a:srgbClr val="00B050"/>
                </a:solidFill>
              </a:rPr>
              <a:t>IoT</a:t>
            </a:r>
            <a:r>
              <a:rPr lang="en-US" altLang="en-US" dirty="0">
                <a:solidFill>
                  <a:srgbClr val="00B050"/>
                </a:solidFill>
              </a:rPr>
              <a:t> devices, </a:t>
            </a:r>
            <a:r>
              <a:rPr lang="en-US" altLang="en-US" dirty="0" err="1">
                <a:solidFill>
                  <a:srgbClr val="00B050"/>
                </a:solidFill>
              </a:rPr>
              <a:t>Vytas</a:t>
            </a:r>
            <a:r>
              <a:rPr lang="en-US" altLang="en-US" dirty="0">
                <a:solidFill>
                  <a:srgbClr val="00B050"/>
                </a:solidFill>
              </a:rPr>
              <a:t> </a:t>
            </a:r>
            <a:r>
              <a:rPr lang="en-US" altLang="en-US" dirty="0" err="1">
                <a:solidFill>
                  <a:srgbClr val="00B050"/>
                </a:solidFill>
              </a:rPr>
              <a:t>Kezys</a:t>
            </a:r>
            <a:r>
              <a:rPr lang="en-US" altLang="en-US" dirty="0">
                <a:solidFill>
                  <a:srgbClr val="00B050"/>
                </a:solidFill>
              </a:rPr>
              <a:t> (</a:t>
            </a:r>
            <a:r>
              <a:rPr lang="en-US" altLang="en-US" dirty="0" err="1">
                <a:solidFill>
                  <a:srgbClr val="00B050"/>
                </a:solidFill>
              </a:rPr>
              <a:t>Haila</a:t>
            </a:r>
            <a:r>
              <a:rPr lang="en-US" altLang="en-US" dirty="0">
                <a:solidFill>
                  <a:srgbClr val="00B050"/>
                </a:solidFill>
              </a:rPr>
              <a:t>)</a:t>
            </a:r>
          </a:p>
          <a:p>
            <a:pPr lvl="1" eaLnBrk="0" hangingPunct="0">
              <a:defRPr/>
            </a:pPr>
            <a:r>
              <a:rPr lang="en-US" altLang="en-US" dirty="0" smtClean="0">
                <a:solidFill>
                  <a:srgbClr val="00B050"/>
                </a:solidFill>
              </a:rPr>
              <a:t>11-23/1195</a:t>
            </a:r>
            <a:r>
              <a:rPr lang="en-US" altLang="en-US" dirty="0">
                <a:solidFill>
                  <a:srgbClr val="00B050"/>
                </a:solidFill>
              </a:rPr>
              <a:t>, Thoughts on AMP IOT and PAR, Bin Tian (Qualcomm)</a:t>
            </a:r>
          </a:p>
          <a:p>
            <a:pPr lvl="1" eaLnBrk="0" hangingPunct="0">
              <a:defRPr/>
            </a:pPr>
            <a:r>
              <a:rPr lang="en-US" altLang="en-US" dirty="0" smtClean="0"/>
              <a:t>11-23/1189</a:t>
            </a:r>
            <a:r>
              <a:rPr lang="en-US" altLang="en-US" dirty="0"/>
              <a:t>, Discussion on AMP Security, </a:t>
            </a:r>
            <a:r>
              <a:rPr lang="en-US" altLang="en-US" dirty="0" err="1"/>
              <a:t>Weijie</a:t>
            </a:r>
            <a:r>
              <a:rPr lang="en-US" altLang="en-US" dirty="0"/>
              <a:t> Xu (OPPO)</a:t>
            </a:r>
          </a:p>
          <a:p>
            <a:pPr lvl="1" eaLnBrk="0" hangingPunct="0">
              <a:buFontTx/>
              <a:buChar char="–"/>
              <a:defRPr/>
            </a:pPr>
            <a:r>
              <a:rPr lang="en-US" altLang="en-US" sz="2100" dirty="0" smtClean="0"/>
              <a:t>11-23/1190</a:t>
            </a:r>
            <a:r>
              <a:rPr lang="en-US" altLang="en-US" sz="2100" dirty="0"/>
              <a:t>, Further Discussion on AMP PAR, </a:t>
            </a:r>
            <a:r>
              <a:rPr lang="en-US" altLang="en-US" sz="2100" dirty="0" err="1"/>
              <a:t>Yinan</a:t>
            </a:r>
            <a:r>
              <a:rPr lang="en-US" altLang="en-US" sz="2100" dirty="0"/>
              <a:t> Qi (OPPO</a:t>
            </a:r>
            <a:r>
              <a:rPr lang="en-US" altLang="en-US" sz="2100" dirty="0" smtClean="0"/>
              <a:t>)</a:t>
            </a:r>
          </a:p>
          <a:p>
            <a:pPr lvl="1" eaLnBrk="0" hangingPunct="0">
              <a:defRPr/>
            </a:pPr>
            <a:r>
              <a:rPr lang="en-US" altLang="en-US" sz="2100" dirty="0" smtClean="0"/>
              <a:t>11-23/1271, AMP PAR Scope Modification </a:t>
            </a:r>
            <a:r>
              <a:rPr lang="en-US" altLang="en-US" sz="2100" dirty="0"/>
              <a:t>Suggestions, Rakesh </a:t>
            </a:r>
            <a:r>
              <a:rPr lang="en-US" altLang="en-US" sz="2100" dirty="0" err="1"/>
              <a:t>Taori</a:t>
            </a:r>
            <a:r>
              <a:rPr lang="en-US" altLang="en-US" sz="2100" dirty="0"/>
              <a:t> (Infineon </a:t>
            </a:r>
            <a:r>
              <a:rPr lang="en-US" altLang="en-US" sz="2100" dirty="0" smtClean="0"/>
              <a:t>Technologies) </a:t>
            </a:r>
            <a:endParaRPr lang="en-US" altLang="en-US" sz="2100" dirty="0"/>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174335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Approve AMP SG </a:t>
            </a:r>
            <a:r>
              <a:rPr lang="en-US" altLang="en-US" sz="3200" b="1" dirty="0" smtClean="0">
                <a:solidFill>
                  <a:schemeClr val="tx2"/>
                </a:solidFill>
              </a:rPr>
              <a:t>Meeting</a:t>
            </a:r>
            <a:r>
              <a:rPr lang="en-US" altLang="en-US" sz="3200" b="1" dirty="0" smtClean="0">
                <a:solidFill>
                  <a:schemeClr val="tx2"/>
                </a:solidFill>
                <a:latin typeface="Times New Roman" panose="02020603050405020304" pitchFamily="18" charset="0"/>
              </a:rPr>
              <a:t> Minutes</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Approve the meeting minutes for AMP SG meetings during 802 May interim session and for AMP SG teleconferences after 802 May interim session as below:</a:t>
            </a:r>
          </a:p>
          <a:p>
            <a:pPr lvl="1" indent="-342900" eaLnBrk="0" hangingPunct="0">
              <a:buFontTx/>
              <a:buChar char="-"/>
              <a:defRPr/>
            </a:pPr>
            <a:r>
              <a:rPr lang="en-GB" altLang="en-US" dirty="0">
                <a:hlinkClick r:id="rId2"/>
              </a:rPr>
              <a:t>https://</a:t>
            </a:r>
            <a:r>
              <a:rPr lang="en-GB" altLang="en-US" dirty="0" smtClean="0">
                <a:hlinkClick r:id="rId2"/>
              </a:rPr>
              <a:t>mentor.ieee.org/802.11/dcn/23/11-23-0939-00-0amp-amp-sg-may-interim-minutes.docx</a:t>
            </a:r>
            <a:endParaRPr lang="en-GB" altLang="en-US" dirty="0" smtClean="0"/>
          </a:p>
          <a:p>
            <a:pPr lvl="1" indent="-342900" eaLnBrk="0" hangingPunct="0">
              <a:buFontTx/>
              <a:buChar char="-"/>
              <a:defRPr/>
            </a:pPr>
            <a:r>
              <a:rPr lang="en-GB" altLang="en-US" dirty="0">
                <a:hlinkClick r:id="rId3"/>
              </a:rPr>
              <a:t>https://</a:t>
            </a:r>
            <a:r>
              <a:rPr lang="en-GB" altLang="en-US" dirty="0" smtClean="0">
                <a:hlinkClick r:id="rId3"/>
              </a:rPr>
              <a:t>mentor.ieee.org/802.11/dcn/23/11-23-1017-00-0amp-amp-sg-telecon-minutes-june-13th.docx</a:t>
            </a:r>
            <a:endParaRPr lang="en-GB" altLang="en-US" dirty="0" smtClean="0"/>
          </a:p>
          <a:p>
            <a:pPr lvl="1" indent="-342900" eaLnBrk="0" hangingPunct="0">
              <a:buFontTx/>
              <a:buChar char="-"/>
              <a:defRPr/>
            </a:pPr>
            <a:r>
              <a:rPr lang="en-GB" altLang="en-US" dirty="0">
                <a:hlinkClick r:id="rId4"/>
              </a:rPr>
              <a:t>https://</a:t>
            </a:r>
            <a:r>
              <a:rPr lang="en-GB" altLang="en-US" dirty="0" smtClean="0">
                <a:hlinkClick r:id="rId4"/>
              </a:rPr>
              <a:t>mentor.ieee.org/802.11/dcn/23/11-23-1078-00-0amp-amp-sg-telecon-minutes-june-27th.docx</a:t>
            </a:r>
            <a:endParaRPr lang="en-GB" altLang="en-US" dirty="0" smtClean="0"/>
          </a:p>
          <a:p>
            <a:pPr marL="0" lvl="0" indent="0" eaLnBrk="0" hangingPunct="0">
              <a:buNone/>
              <a:defRPr/>
            </a:pPr>
            <a:endParaRPr lang="en-GB" altLang="en-US" dirty="0" smtClean="0"/>
          </a:p>
          <a:p>
            <a:pPr marL="0" lvl="0" indent="0" eaLnBrk="0" hangingPunct="0">
              <a:buNone/>
              <a:defRPr/>
            </a:pPr>
            <a:r>
              <a:rPr lang="en-GB" altLang="en-US" dirty="0" smtClean="0"/>
              <a:t>Moved: Harry </a:t>
            </a:r>
            <a:r>
              <a:rPr lang="en-GB" altLang="en-US" dirty="0" err="1" smtClean="0"/>
              <a:t>Hao</a:t>
            </a:r>
            <a:r>
              <a:rPr lang="en-GB" altLang="en-US" dirty="0" smtClean="0"/>
              <a:t> Wang</a:t>
            </a:r>
          </a:p>
          <a:p>
            <a:pPr marL="0" lvl="0" indent="0" eaLnBrk="0" hangingPunct="0">
              <a:buNone/>
              <a:defRPr/>
            </a:pPr>
            <a:r>
              <a:rPr lang="en-GB" altLang="en-US" dirty="0" smtClean="0"/>
              <a:t>Seconded: </a:t>
            </a:r>
            <a:r>
              <a:rPr lang="en-GB" altLang="en-US" dirty="0" err="1" smtClean="0"/>
              <a:t>Weijie</a:t>
            </a:r>
            <a:r>
              <a:rPr lang="en-GB" altLang="en-US" dirty="0" smtClean="0"/>
              <a:t> Xu</a:t>
            </a:r>
          </a:p>
          <a:p>
            <a:pPr marL="0" lvl="0" indent="0" eaLnBrk="0" hangingPunct="0">
              <a:buNone/>
              <a:defRPr/>
            </a:pPr>
            <a:r>
              <a:rPr lang="en-GB" altLang="en-US" dirty="0" smtClean="0"/>
              <a:t>Result: Approved with unanimous consensus</a:t>
            </a:r>
            <a:endParaRPr lang="en-GB" altLang="en-US"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9753434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a:t>
            </a:r>
            <a:r>
              <a:rPr lang="en-US" altLang="en-US" sz="3200" dirty="0">
                <a:solidFill>
                  <a:srgbClr val="0000FF"/>
                </a:solidFill>
                <a:latin typeface="Arial Black" panose="020B0A04020102020204" pitchFamily="34" charset="0"/>
              </a:rPr>
              <a:t>S</a:t>
            </a:r>
            <a:r>
              <a:rPr lang="en-US" altLang="en-US" sz="3200" dirty="0" smtClean="0">
                <a:solidFill>
                  <a:srgbClr val="0000FF"/>
                </a:solidFill>
                <a:latin typeface="Arial Black" panose="020B0A04020102020204" pitchFamily="34" charset="0"/>
              </a:rPr>
              <a:t>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Jul Plenary 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13</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smtClean="0">
                <a:latin typeface="Arial" panose="020B0604020202020204" pitchFamily="34" charset="0"/>
              </a:rPr>
              <a:t>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8441241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PAR/CSD Contribution </a:t>
            </a:r>
            <a:r>
              <a:rPr lang="en-US" altLang="en-GB" dirty="0"/>
              <a:t>discussion</a:t>
            </a:r>
          </a:p>
          <a:p>
            <a:pPr lvl="1" eaLnBrk="0" hangingPunct="0">
              <a:defRPr/>
            </a:pPr>
            <a:r>
              <a:rPr lang="en-US" altLang="en-US" dirty="0" smtClean="0">
                <a:solidFill>
                  <a:srgbClr val="00B050"/>
                </a:solidFill>
              </a:rPr>
              <a:t>11-23/1190</a:t>
            </a:r>
            <a:r>
              <a:rPr lang="en-US" altLang="en-US" dirty="0">
                <a:solidFill>
                  <a:srgbClr val="00B050"/>
                </a:solidFill>
              </a:rPr>
              <a:t>, Further Discussion on AMP PAR, </a:t>
            </a:r>
            <a:r>
              <a:rPr lang="en-US" altLang="en-US" dirty="0" err="1">
                <a:solidFill>
                  <a:srgbClr val="00B050"/>
                </a:solidFill>
              </a:rPr>
              <a:t>Yinan</a:t>
            </a:r>
            <a:r>
              <a:rPr lang="en-US" altLang="en-US" dirty="0">
                <a:solidFill>
                  <a:srgbClr val="00B050"/>
                </a:solidFill>
              </a:rPr>
              <a:t> Qi (OPPO</a:t>
            </a:r>
            <a:r>
              <a:rPr lang="en-US" altLang="en-US" dirty="0" smtClean="0">
                <a:solidFill>
                  <a:srgbClr val="00B050"/>
                </a:solidFill>
              </a:rPr>
              <a:t>)</a:t>
            </a:r>
          </a:p>
          <a:p>
            <a:pPr lvl="1" eaLnBrk="0" hangingPunct="0">
              <a:defRPr/>
            </a:pPr>
            <a:r>
              <a:rPr lang="en-US" altLang="en-US" sz="2100" dirty="0">
                <a:solidFill>
                  <a:srgbClr val="00B050"/>
                </a:solidFill>
              </a:rPr>
              <a:t>11-23/1220, AMP Device Density, </a:t>
            </a:r>
            <a:r>
              <a:rPr lang="en-US" altLang="en-US" sz="2100" dirty="0" err="1">
                <a:solidFill>
                  <a:srgbClr val="00B050"/>
                </a:solidFill>
              </a:rPr>
              <a:t>Joerg</a:t>
            </a:r>
            <a:r>
              <a:rPr lang="en-US" altLang="en-US" sz="2100" dirty="0">
                <a:solidFill>
                  <a:srgbClr val="00B050"/>
                </a:solidFill>
              </a:rPr>
              <a:t> Robert (TU </a:t>
            </a:r>
            <a:r>
              <a:rPr lang="en-US" altLang="zh-CN" sz="2100" dirty="0" err="1">
                <a:solidFill>
                  <a:srgbClr val="00B050"/>
                </a:solidFill>
              </a:rPr>
              <a:t>Ilmenau</a:t>
            </a:r>
            <a:r>
              <a:rPr lang="en-US" altLang="zh-CN" sz="2100" dirty="0">
                <a:solidFill>
                  <a:srgbClr val="00B050"/>
                </a:solidFill>
              </a:rPr>
              <a:t> / </a:t>
            </a:r>
            <a:r>
              <a:rPr lang="en-US" altLang="zh-CN" sz="2100" dirty="0" err="1">
                <a:solidFill>
                  <a:srgbClr val="00B050"/>
                </a:solidFill>
              </a:rPr>
              <a:t>Fraunhofer</a:t>
            </a:r>
            <a:r>
              <a:rPr lang="en-US" altLang="zh-CN" sz="2100" dirty="0">
                <a:solidFill>
                  <a:srgbClr val="00B050"/>
                </a:solidFill>
              </a:rPr>
              <a:t> IIS)</a:t>
            </a:r>
          </a:p>
          <a:p>
            <a:pPr lvl="1" eaLnBrk="0" hangingPunct="0">
              <a:defRPr/>
            </a:pPr>
            <a:r>
              <a:rPr lang="en-US" altLang="en-US" sz="2100" dirty="0" smtClean="0">
                <a:solidFill>
                  <a:srgbClr val="00B050"/>
                </a:solidFill>
              </a:rPr>
              <a:t>11-23/1271</a:t>
            </a:r>
            <a:r>
              <a:rPr lang="en-US" altLang="en-US" sz="2100" dirty="0">
                <a:solidFill>
                  <a:srgbClr val="00B050"/>
                </a:solidFill>
              </a:rPr>
              <a:t>, AMP PAR Scope Modification Suggestions, Rakesh </a:t>
            </a:r>
            <a:r>
              <a:rPr lang="en-US" altLang="en-US" sz="2100" dirty="0" err="1">
                <a:solidFill>
                  <a:srgbClr val="00B050"/>
                </a:solidFill>
              </a:rPr>
              <a:t>Taori</a:t>
            </a:r>
            <a:r>
              <a:rPr lang="en-US" altLang="en-US" sz="2100" dirty="0">
                <a:solidFill>
                  <a:srgbClr val="00B050"/>
                </a:solidFill>
              </a:rPr>
              <a:t> (Infineon Technologies) </a:t>
            </a:r>
            <a:endParaRPr lang="en-US" altLang="en-US" sz="2100" dirty="0" smtClean="0">
              <a:solidFill>
                <a:srgbClr val="00B050"/>
              </a:solidFill>
            </a:endParaRPr>
          </a:p>
          <a:p>
            <a:pPr lvl="1" eaLnBrk="0" hangingPunct="0">
              <a:defRPr/>
            </a:pPr>
            <a:r>
              <a:rPr lang="en-US" altLang="en-US" sz="2100" dirty="0" smtClean="0">
                <a:solidFill>
                  <a:srgbClr val="00B050"/>
                </a:solidFill>
              </a:rPr>
              <a:t>11-23/1287, Revision Proposal for AMP CSD, </a:t>
            </a:r>
            <a:r>
              <a:rPr lang="en-US" altLang="en-US" sz="2100" dirty="0" err="1" smtClean="0">
                <a:solidFill>
                  <a:srgbClr val="00B050"/>
                </a:solidFill>
              </a:rPr>
              <a:t>Weijie</a:t>
            </a:r>
            <a:r>
              <a:rPr lang="en-US" altLang="en-US" sz="2100" dirty="0" smtClean="0">
                <a:solidFill>
                  <a:srgbClr val="00B050"/>
                </a:solidFill>
              </a:rPr>
              <a:t> Xu (OPPO)</a:t>
            </a:r>
            <a:endParaRPr lang="en-US" altLang="en-US" sz="2100" dirty="0"/>
          </a:p>
          <a:p>
            <a:pPr eaLnBrk="0" hangingPunct="0">
              <a:defRPr/>
            </a:pPr>
            <a:r>
              <a:rPr lang="en-US" altLang="en-GB" dirty="0" smtClean="0"/>
              <a:t>PAR/CSD SPs </a:t>
            </a:r>
          </a:p>
          <a:p>
            <a:pPr eaLnBrk="0" hangingPunct="0">
              <a:defRPr/>
            </a:pPr>
            <a:r>
              <a:rPr lang="en-US" altLang="en-GB" dirty="0" smtClean="0"/>
              <a:t>Contribution </a:t>
            </a:r>
            <a:r>
              <a:rPr lang="en-US" altLang="en-GB" dirty="0"/>
              <a:t>discussion</a:t>
            </a:r>
          </a:p>
          <a:p>
            <a:pPr lvl="1" eaLnBrk="0" hangingPunct="0">
              <a:defRPr/>
            </a:pPr>
            <a:r>
              <a:rPr lang="en-US" altLang="en-US" dirty="0" smtClean="0"/>
              <a:t>None</a:t>
            </a:r>
            <a:endParaRPr lang="en-US" altLang="en-US" dirty="0"/>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7945086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a:t>
            </a:r>
            <a:r>
              <a:rPr lang="en-US" altLang="en-US" sz="3200" dirty="0">
                <a:solidFill>
                  <a:srgbClr val="0000FF"/>
                </a:solidFill>
                <a:latin typeface="Arial Black" panose="020B0A04020102020204" pitchFamily="34" charset="0"/>
              </a:rPr>
              <a:t>S</a:t>
            </a:r>
            <a:r>
              <a:rPr lang="en-US" altLang="en-US" sz="3200" dirty="0" smtClean="0">
                <a:solidFill>
                  <a:srgbClr val="0000FF"/>
                </a:solidFill>
                <a:latin typeface="Arial Black" panose="020B0A04020102020204" pitchFamily="34" charset="0"/>
              </a:rPr>
              <a:t>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Jul Plenary 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13</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Vice </a:t>
            </a:r>
            <a:r>
              <a:rPr lang="en-US" altLang="en-US" sz="2000" kern="0" dirty="0">
                <a:latin typeface="Arial" panose="020B0604020202020204" pitchFamily="34" charset="0"/>
              </a:rPr>
              <a:t>Chair:	Steve </a:t>
            </a:r>
            <a:r>
              <a:rPr lang="en-US" altLang="en-US" sz="2000" kern="0" dirty="0" err="1">
                <a:latin typeface="Arial" panose="020B0604020202020204" pitchFamily="34" charset="0"/>
              </a:rPr>
              <a:t>Shellhammer</a:t>
            </a:r>
            <a:r>
              <a:rPr lang="en-US" altLang="en-US" sz="2000" kern="0" dirty="0">
                <a:latin typeface="Arial" panose="020B0604020202020204" pitchFamily="34" charset="0"/>
              </a:rPr>
              <a:t> (Qualcomm)</a:t>
            </a:r>
          </a:p>
          <a:p>
            <a:pPr lvl="0">
              <a:lnSpc>
                <a:spcPct val="90000"/>
              </a:lnSpc>
              <a:buNone/>
              <a:defRPr/>
            </a:pPr>
            <a:r>
              <a:rPr lang="en-US" altLang="en-US" sz="2000" kern="0" dirty="0">
                <a:latin typeface="Arial" panose="020B0604020202020204" pitchFamily="34" charset="0"/>
              </a:rPr>
              <a:t>	    		Secretary: 	</a:t>
            </a:r>
            <a:r>
              <a:rPr lang="en-US" altLang="en-US" sz="2000" kern="0" dirty="0" err="1">
                <a:latin typeface="Arial" panose="020B0604020202020204" pitchFamily="34" charset="0"/>
              </a:rPr>
              <a:t>Hao</a:t>
            </a:r>
            <a:r>
              <a:rPr lang="en-US" altLang="en-US" sz="2000" kern="0" dirty="0">
                <a:latin typeface="Arial" panose="020B0604020202020204" pitchFamily="34" charset="0"/>
              </a:rPr>
              <a:t> Wang (</a:t>
            </a:r>
            <a:r>
              <a:rPr lang="en-US" altLang="en-US" sz="2000" kern="0" dirty="0" err="1">
                <a:latin typeface="Arial" panose="020B0604020202020204" pitchFamily="34" charset="0"/>
              </a:rPr>
              <a:t>Tencent</a:t>
            </a:r>
            <a:r>
              <a:rPr lang="en-US" altLang="en-US" sz="2000" kern="0" dirty="0">
                <a:latin typeface="Arial" panose="020B0604020202020204" pitchFamily="34" charset="0"/>
              </a:rPr>
              <a:t>) </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7903029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lvl="0" eaLnBrk="0" hangingPunct="0">
              <a:defRPr/>
            </a:pPr>
            <a:r>
              <a:rPr lang="en-GB" altLang="en-US" dirty="0" smtClean="0"/>
              <a:t>PAR baseline SP (11-23/1190r4) </a:t>
            </a:r>
            <a:r>
              <a:rPr lang="en-GB" altLang="en-US" strike="sngStrike" dirty="0" smtClean="0"/>
              <a:t>and motion (11-23/1006r2)</a:t>
            </a:r>
          </a:p>
          <a:p>
            <a:pPr lvl="0" eaLnBrk="0" hangingPunct="0">
              <a:defRPr/>
            </a:pPr>
            <a:r>
              <a:rPr lang="en-GB" altLang="en-US" strike="sngStrike" dirty="0" smtClean="0"/>
              <a:t>CSD baseline SP (11-23/1287r1)and motion (11-23/1212r1)</a:t>
            </a:r>
            <a:endParaRPr lang="en-GB" altLang="en-US" strike="sngStrike" dirty="0"/>
          </a:p>
          <a:p>
            <a:pPr eaLnBrk="0" hangingPunct="0">
              <a:defRPr/>
            </a:pPr>
            <a:r>
              <a:rPr lang="en-US" altLang="en-GB" dirty="0"/>
              <a:t>Contribution discussion</a:t>
            </a:r>
          </a:p>
          <a:p>
            <a:pPr lvl="1" eaLnBrk="0" hangingPunct="0">
              <a:defRPr/>
            </a:pPr>
            <a:r>
              <a:rPr lang="en-US" altLang="en-US" dirty="0">
                <a:solidFill>
                  <a:srgbClr val="00B050"/>
                </a:solidFill>
              </a:rPr>
              <a:t>11-23/1189, Discussion on AMP Security, </a:t>
            </a:r>
            <a:r>
              <a:rPr lang="en-US" altLang="en-US" dirty="0" err="1">
                <a:solidFill>
                  <a:srgbClr val="00B050"/>
                </a:solidFill>
              </a:rPr>
              <a:t>Weijie</a:t>
            </a:r>
            <a:r>
              <a:rPr lang="en-US" altLang="en-US" dirty="0">
                <a:solidFill>
                  <a:srgbClr val="00B050"/>
                </a:solidFill>
              </a:rPr>
              <a:t> Xu (OPPO)</a:t>
            </a:r>
          </a:p>
          <a:p>
            <a:pPr lvl="1" eaLnBrk="0" hangingPunct="0">
              <a:buFontTx/>
              <a:buChar char="–"/>
              <a:defRPr/>
            </a:pPr>
            <a:r>
              <a:rPr lang="en-US" altLang="en-US" dirty="0">
                <a:solidFill>
                  <a:srgbClr val="00B050"/>
                </a:solidFill>
              </a:rPr>
              <a:t>11-23/1221, Clock generation for X-Band Operation, </a:t>
            </a:r>
            <a:r>
              <a:rPr lang="en-US" altLang="en-US" dirty="0" err="1">
                <a:solidFill>
                  <a:srgbClr val="00B050"/>
                </a:solidFill>
              </a:rPr>
              <a:t>Joerg</a:t>
            </a:r>
            <a:r>
              <a:rPr lang="en-US" altLang="en-US" dirty="0">
                <a:solidFill>
                  <a:srgbClr val="00B050"/>
                </a:solidFill>
              </a:rPr>
              <a:t> Robert (TU </a:t>
            </a:r>
            <a:r>
              <a:rPr lang="en-US" altLang="zh-CN" dirty="0" err="1">
                <a:solidFill>
                  <a:srgbClr val="00B050"/>
                </a:solidFill>
              </a:rPr>
              <a:t>Ilmenau</a:t>
            </a:r>
            <a:r>
              <a:rPr lang="en-US" altLang="zh-CN" dirty="0">
                <a:solidFill>
                  <a:srgbClr val="00B050"/>
                </a:solidFill>
              </a:rPr>
              <a:t> / </a:t>
            </a:r>
            <a:r>
              <a:rPr lang="en-US" altLang="zh-CN" dirty="0" err="1">
                <a:solidFill>
                  <a:srgbClr val="00B050"/>
                </a:solidFill>
              </a:rPr>
              <a:t>Fraunhofer</a:t>
            </a:r>
            <a:r>
              <a:rPr lang="en-US" altLang="zh-CN" dirty="0">
                <a:solidFill>
                  <a:srgbClr val="00B050"/>
                </a:solidFill>
              </a:rPr>
              <a:t> IIS)</a:t>
            </a:r>
          </a:p>
          <a:p>
            <a:pPr lvl="1" eaLnBrk="0" hangingPunct="0">
              <a:buFontTx/>
              <a:buChar char="–"/>
              <a:defRPr/>
            </a:pPr>
            <a:r>
              <a:rPr lang="en-US" altLang="zh-CN" dirty="0">
                <a:solidFill>
                  <a:srgbClr val="00B050"/>
                </a:solidFill>
              </a:rPr>
              <a:t>11-23/1232, Power Consumption </a:t>
            </a:r>
            <a:r>
              <a:rPr lang="en-US" altLang="zh-CN" dirty="0" err="1">
                <a:solidFill>
                  <a:srgbClr val="00B050"/>
                </a:solidFill>
              </a:rPr>
              <a:t>Calculaton</a:t>
            </a:r>
            <a:r>
              <a:rPr lang="en-US" altLang="zh-CN" dirty="0">
                <a:solidFill>
                  <a:srgbClr val="00B050"/>
                </a:solidFill>
              </a:rPr>
              <a:t>, </a:t>
            </a:r>
            <a:r>
              <a:rPr lang="en-US" altLang="zh-CN" dirty="0" err="1">
                <a:solidFill>
                  <a:srgbClr val="00B050"/>
                </a:solidFill>
              </a:rPr>
              <a:t>Joerg</a:t>
            </a:r>
            <a:r>
              <a:rPr lang="en-US" altLang="zh-CN" dirty="0">
                <a:solidFill>
                  <a:srgbClr val="00B050"/>
                </a:solidFill>
              </a:rPr>
              <a:t> Robert (TU </a:t>
            </a:r>
            <a:r>
              <a:rPr lang="en-US" altLang="zh-CN" dirty="0" err="1">
                <a:solidFill>
                  <a:srgbClr val="00B050"/>
                </a:solidFill>
              </a:rPr>
              <a:t>Ilmenau</a:t>
            </a:r>
            <a:r>
              <a:rPr lang="en-US" altLang="zh-CN" dirty="0">
                <a:solidFill>
                  <a:srgbClr val="00B050"/>
                </a:solidFill>
              </a:rPr>
              <a:t> / </a:t>
            </a:r>
            <a:r>
              <a:rPr lang="en-US" altLang="zh-CN" dirty="0" err="1">
                <a:solidFill>
                  <a:srgbClr val="00B050"/>
                </a:solidFill>
              </a:rPr>
              <a:t>Fraunhofer</a:t>
            </a:r>
            <a:r>
              <a:rPr lang="en-US" altLang="zh-CN" dirty="0">
                <a:solidFill>
                  <a:srgbClr val="00B050"/>
                </a:solidFill>
              </a:rPr>
              <a:t> IIS)</a:t>
            </a:r>
          </a:p>
          <a:p>
            <a:pPr eaLnBrk="0" hangingPunct="0">
              <a:defRPr/>
            </a:pPr>
            <a:r>
              <a:rPr lang="en-US" altLang="en-GB" dirty="0" smtClean="0"/>
              <a:t>Teleconference </a:t>
            </a:r>
            <a:r>
              <a:rPr lang="en-US" altLang="en-GB" dirty="0" smtClean="0"/>
              <a:t>Plan</a:t>
            </a: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Adjourn</a:t>
            </a:r>
            <a:endParaRPr lang="en-GB" altLang="en-US"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206553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PAR </a:t>
            </a:r>
            <a:r>
              <a:rPr lang="en-US" altLang="en-US" sz="3200" b="1" dirty="0" smtClean="0">
                <a:solidFill>
                  <a:schemeClr val="tx2"/>
                </a:solidFill>
                <a:latin typeface="Times New Roman" panose="02020603050405020304" pitchFamily="18" charset="0"/>
              </a:rPr>
              <a:t>Scope </a:t>
            </a:r>
            <a:r>
              <a:rPr lang="en-US" altLang="en-US" sz="3200" b="1" dirty="0" smtClean="0">
                <a:solidFill>
                  <a:schemeClr val="tx2"/>
                </a:solidFill>
                <a:latin typeface="Times New Roman" panose="02020603050405020304" pitchFamily="18" charset="0"/>
              </a:rPr>
              <a:t>baseline content </a:t>
            </a:r>
            <a:r>
              <a:rPr lang="en-US" altLang="en-US" sz="3200" b="1" dirty="0" smtClean="0">
                <a:solidFill>
                  <a:schemeClr val="tx2"/>
                </a:solidFill>
                <a:latin typeface="Times New Roman" panose="02020603050405020304" pitchFamily="18" charset="0"/>
              </a:rPr>
              <a:t>SP</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08209" y="1870075"/>
            <a:ext cx="10375582" cy="4517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smtClean="0"/>
              <a:t>Do you agree following sentences as AMP PAR Scope baseline </a:t>
            </a:r>
            <a:r>
              <a:rPr lang="en-GB" altLang="en-US" dirty="0" smtClean="0"/>
              <a:t>content?</a:t>
            </a:r>
            <a:endParaRPr lang="en-GB" altLang="en-US" dirty="0" smtClean="0"/>
          </a:p>
          <a:p>
            <a:pPr marL="0" lvl="0" indent="0" eaLnBrk="0" hangingPunct="0">
              <a:buNone/>
              <a:defRPr/>
            </a:pPr>
            <a:endParaRPr lang="en-GB" altLang="en-US" dirty="0" smtClean="0"/>
          </a:p>
          <a:p>
            <a:pPr marL="0" marR="0" indent="0">
              <a:spcBef>
                <a:spcPts val="0"/>
              </a:spcBef>
              <a:spcAft>
                <a:spcPts val="0"/>
              </a:spcAft>
              <a:buNone/>
            </a:pPr>
            <a:r>
              <a:rPr lang="en-GB" altLang="zh-CN" sz="2000" dirty="0">
                <a:ea typeface="SimSun" panose="02010600030101010101" pitchFamily="2" charset="-122"/>
              </a:rPr>
              <a:t>This amendment defines modifications to both the IEEE 802.11 Medium Access Control layer (MAC) and Physical Layers (PHY) to enable operation of ambient powered </a:t>
            </a:r>
            <a:r>
              <a:rPr lang="en-GB" altLang="zh-CN" sz="2000" dirty="0" smtClean="0">
                <a:ea typeface="SimSun" panose="02010600030101010101" pitchFamily="2" charset="-122"/>
              </a:rPr>
              <a:t>devices </a:t>
            </a:r>
            <a:r>
              <a:rPr lang="en-GB" altLang="zh-CN" sz="2000" dirty="0">
                <a:ea typeface="SimSun" panose="02010600030101010101" pitchFamily="2" charset="-122"/>
              </a:rPr>
              <a:t>by energy harvesting. This amendment defines:</a:t>
            </a:r>
          </a:p>
          <a:p>
            <a:pPr marL="0" marR="0" indent="0">
              <a:spcBef>
                <a:spcPts val="0"/>
              </a:spcBef>
              <a:spcAft>
                <a:spcPts val="0"/>
              </a:spcAft>
              <a:buNone/>
            </a:pPr>
            <a:endParaRPr lang="en-GB" altLang="zh-CN" sz="2000" dirty="0">
              <a:ea typeface="SimSun" panose="02010600030101010101" pitchFamily="2" charset="-122"/>
            </a:endParaRPr>
          </a:p>
          <a:p>
            <a:pPr marR="0">
              <a:spcBef>
                <a:spcPts val="0"/>
              </a:spcBef>
              <a:spcAft>
                <a:spcPts val="0"/>
              </a:spcAft>
              <a:buFontTx/>
              <a:buChar char="-"/>
            </a:pPr>
            <a:r>
              <a:rPr lang="en-GB" altLang="zh-CN" sz="2000" dirty="0">
                <a:ea typeface="SimSun" panose="02010600030101010101" pitchFamily="2" charset="-122"/>
              </a:rPr>
              <a:t>at least one mode of data communication in sub-1GHz or 2.4 GHz band</a:t>
            </a:r>
          </a:p>
          <a:p>
            <a:pPr marR="0">
              <a:spcBef>
                <a:spcPts val="0"/>
              </a:spcBef>
              <a:spcAft>
                <a:spcPts val="0"/>
              </a:spcAft>
              <a:buFontTx/>
              <a:buChar char="-"/>
            </a:pPr>
            <a:r>
              <a:rPr lang="en-GB" altLang="zh-CN" sz="2000" dirty="0">
                <a:ea typeface="SimSun" panose="02010600030101010101" pitchFamily="2" charset="-122"/>
              </a:rPr>
              <a:t>at least one mode of data communication with legacy WLAN networks in 2.4GHz band</a:t>
            </a:r>
          </a:p>
          <a:p>
            <a:pPr>
              <a:spcBef>
                <a:spcPts val="0"/>
              </a:spcBef>
              <a:spcAft>
                <a:spcPts val="0"/>
              </a:spcAft>
              <a:buFontTx/>
              <a:buChar char="-"/>
            </a:pPr>
            <a:r>
              <a:rPr lang="en-GB" altLang="zh-CN" sz="2000" dirty="0">
                <a:ea typeface="SimSun" panose="02010600030101010101" pitchFamily="2" charset="-122"/>
              </a:rPr>
              <a:t>at least one mode to support RF energy harvesting in sub-1GHz or 2.4GHz </a:t>
            </a:r>
          </a:p>
          <a:p>
            <a:pPr marR="0">
              <a:spcBef>
                <a:spcPts val="0"/>
              </a:spcBef>
              <a:spcAft>
                <a:spcPts val="0"/>
              </a:spcAft>
              <a:buFontTx/>
              <a:buChar char="-"/>
            </a:pPr>
            <a:r>
              <a:rPr lang="en-GB" altLang="zh-CN" sz="2000" dirty="0">
                <a:ea typeface="SimSun" panose="02010600030101010101" pitchFamily="2" charset="-122"/>
              </a:rPr>
              <a:t>at least one mode to support positioning function</a:t>
            </a:r>
          </a:p>
          <a:p>
            <a:pPr marL="0" marR="0" indent="0">
              <a:spcBef>
                <a:spcPts val="0"/>
              </a:spcBef>
              <a:spcAft>
                <a:spcPts val="0"/>
              </a:spcAft>
              <a:buNone/>
            </a:pPr>
            <a:r>
              <a:rPr lang="en-GB" altLang="zh-CN" sz="2000" dirty="0">
                <a:ea typeface="SimSun" panose="02010600030101010101" pitchFamily="2" charset="-122"/>
              </a:rPr>
              <a:t> </a:t>
            </a:r>
          </a:p>
          <a:p>
            <a:pPr marL="0" marR="0" indent="0" algn="just">
              <a:spcBef>
                <a:spcPts val="0"/>
              </a:spcBef>
              <a:spcAft>
                <a:spcPts val="0"/>
              </a:spcAft>
              <a:buNone/>
            </a:pPr>
            <a:r>
              <a:rPr lang="en-GB" altLang="zh-CN" sz="2000" dirty="0">
                <a:ea typeface="SimSun" panose="02010600030101010101" pitchFamily="2" charset="-122"/>
              </a:rPr>
              <a:t>This amendment shall provide coexistence with deployed devices compliant with IEEE </a:t>
            </a:r>
            <a:r>
              <a:rPr lang="en-GB" altLang="zh-CN" sz="2000" dirty="0" err="1">
                <a:ea typeface="SimSun" panose="02010600030101010101" pitchFamily="2" charset="-122"/>
              </a:rPr>
              <a:t>Std</a:t>
            </a:r>
            <a:r>
              <a:rPr lang="en-GB" altLang="zh-CN" sz="2000" dirty="0">
                <a:ea typeface="SimSun" panose="02010600030101010101" pitchFamily="2" charset="-122"/>
              </a:rPr>
              <a:t> 802.11™-2020 and operating in the same band.</a:t>
            </a:r>
          </a:p>
          <a:p>
            <a:pPr marL="0" marR="0" indent="0" algn="just">
              <a:spcBef>
                <a:spcPts val="0"/>
              </a:spcBef>
              <a:spcAft>
                <a:spcPts val="0"/>
              </a:spcAft>
              <a:buNone/>
            </a:pPr>
            <a:endParaRPr lang="en-GB" altLang="zh-CN" sz="2000" dirty="0">
              <a:ea typeface="SimSun" panose="02010600030101010101" pitchFamily="2" charset="-122"/>
            </a:endParaRPr>
          </a:p>
          <a:p>
            <a:pPr marL="0" marR="0" indent="0" algn="just">
              <a:spcBef>
                <a:spcPts val="0"/>
              </a:spcBef>
              <a:spcAft>
                <a:spcPts val="0"/>
              </a:spcAft>
              <a:buNone/>
            </a:pPr>
            <a:r>
              <a:rPr lang="en-GB" altLang="zh-CN" sz="2000" dirty="0">
                <a:ea typeface="SimSun" panose="02010600030101010101" pitchFamily="2" charset="-122"/>
              </a:rPr>
              <a:t>Note: this baseline version is subject to further changes depending on discussion.</a:t>
            </a:r>
          </a:p>
          <a:p>
            <a:pPr marL="0" marR="0" indent="0" eaLnBrk="0" hangingPunct="0">
              <a:buNone/>
              <a:defRPr/>
            </a:pPr>
            <a:endParaRPr lang="en-GB" altLang="zh-CN" i="1" dirty="0"/>
          </a:p>
          <a:p>
            <a:pPr marL="0" marR="0" indent="0" eaLnBrk="0" hangingPunct="0">
              <a:buNone/>
              <a:defRPr/>
            </a:pPr>
            <a:r>
              <a:rPr lang="en-GB" altLang="zh-CN" i="1" dirty="0" smtClean="0"/>
              <a:t>Result: </a:t>
            </a:r>
            <a:r>
              <a:rPr lang="en-GB" altLang="zh-CN" i="1" dirty="0" smtClean="0"/>
              <a:t>29Y/19N/3A</a:t>
            </a:r>
            <a:endParaRPr lang="en-GB" altLang="zh-CN" i="1"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8565163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PAR baseline Motion (Cancelled)</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08209" y="1870075"/>
            <a:ext cx="10375582" cy="4517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Approve the content included in 11-23/1006r2 as the baseline of AMP PAR document? </a:t>
            </a:r>
          </a:p>
          <a:p>
            <a:pPr lvl="0" eaLnBrk="0" hangingPunct="0">
              <a:defRPr/>
            </a:pPr>
            <a:endParaRPr lang="en-GB" altLang="zh-CN" sz="2000" dirty="0">
              <a:ea typeface="SimSun" panose="02010600030101010101" pitchFamily="2" charset="-122"/>
            </a:endParaRPr>
          </a:p>
          <a:p>
            <a:pPr marL="0" lvl="0" indent="0" eaLnBrk="0" hangingPunct="0">
              <a:buNone/>
              <a:defRPr/>
            </a:pPr>
            <a:r>
              <a:rPr lang="en-GB" altLang="zh-CN" sz="2000" dirty="0" smtClean="0">
                <a:ea typeface="SimSun" panose="02010600030101010101" pitchFamily="2" charset="-122"/>
              </a:rPr>
              <a:t>Note</a:t>
            </a:r>
            <a:r>
              <a:rPr lang="en-GB" altLang="zh-CN" sz="2000" dirty="0">
                <a:ea typeface="SimSun" panose="02010600030101010101" pitchFamily="2" charset="-122"/>
              </a:rPr>
              <a:t>: this baseline version is subject to further changes depending on discussion.</a:t>
            </a:r>
          </a:p>
          <a:p>
            <a:pPr marL="0" marR="0" indent="0" eaLnBrk="0" hangingPunct="0">
              <a:buNone/>
              <a:defRPr/>
            </a:pPr>
            <a:endParaRPr lang="en-GB" altLang="zh-CN" i="1" dirty="0"/>
          </a:p>
          <a:p>
            <a:pPr marL="0" marR="0" indent="0" eaLnBrk="0" hangingPunct="0">
              <a:buNone/>
              <a:defRPr/>
            </a:pPr>
            <a:r>
              <a:rPr lang="en-GB" altLang="zh-CN" i="1" dirty="0" smtClean="0"/>
              <a:t>Moved:</a:t>
            </a:r>
          </a:p>
          <a:p>
            <a:pPr marL="0" marR="0" indent="0" eaLnBrk="0" hangingPunct="0">
              <a:buNone/>
              <a:defRPr/>
            </a:pPr>
            <a:r>
              <a:rPr lang="en-GB" altLang="zh-CN" i="1" dirty="0" smtClean="0"/>
              <a:t>Seconded:</a:t>
            </a:r>
          </a:p>
          <a:p>
            <a:pPr marL="0" marR="0" indent="0" eaLnBrk="0" hangingPunct="0">
              <a:buNone/>
              <a:defRPr/>
            </a:pPr>
            <a:endParaRPr lang="en-GB" altLang="zh-CN" i="1" dirty="0"/>
          </a:p>
          <a:p>
            <a:pPr marL="0" marR="0" indent="0" eaLnBrk="0" hangingPunct="0">
              <a:buNone/>
              <a:defRPr/>
            </a:pPr>
            <a:r>
              <a:rPr lang="en-GB" altLang="zh-CN" i="1" dirty="0" smtClean="0"/>
              <a:t>Result</a:t>
            </a:r>
            <a:r>
              <a:rPr lang="en-GB" altLang="zh-CN" i="1" dirty="0" smtClean="0"/>
              <a:t>: Y/N/A</a:t>
            </a:r>
            <a:endParaRPr lang="en-GB" altLang="zh-CN" i="1"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858594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CSD framework doc update SP (Cancelled)</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08209" y="1870075"/>
            <a:ext cx="10375582" cy="4517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smtClean="0"/>
              <a:t>Do you agree </a:t>
            </a:r>
            <a:r>
              <a:rPr lang="en-GB" altLang="en-US" dirty="0" smtClean="0"/>
              <a:t>to accept the proposed modification to the example content in 11-23/1287r2 </a:t>
            </a:r>
            <a:r>
              <a:rPr lang="en-GB" altLang="en-US" dirty="0" smtClean="0"/>
              <a:t>as part of the AMP CSD framework content? </a:t>
            </a:r>
          </a:p>
          <a:p>
            <a:pPr lvl="0" eaLnBrk="0" hangingPunct="0">
              <a:defRPr/>
            </a:pPr>
            <a:endParaRPr lang="en-GB" altLang="zh-CN" sz="2000" dirty="0">
              <a:ea typeface="SimSun" panose="02010600030101010101" pitchFamily="2" charset="-122"/>
            </a:endParaRPr>
          </a:p>
          <a:p>
            <a:pPr marL="0" marR="0" indent="0" eaLnBrk="0" hangingPunct="0">
              <a:buNone/>
              <a:defRPr/>
            </a:pPr>
            <a:endParaRPr lang="en-GB" altLang="zh-CN" i="1" dirty="0"/>
          </a:p>
          <a:p>
            <a:pPr marL="0" marR="0" indent="0" eaLnBrk="0" hangingPunct="0">
              <a:buNone/>
              <a:defRPr/>
            </a:pPr>
            <a:r>
              <a:rPr lang="en-GB" altLang="zh-CN" i="1" dirty="0" smtClean="0"/>
              <a:t>Result: Y/N/A</a:t>
            </a:r>
            <a:endParaRPr lang="en-GB" altLang="zh-CN" i="1"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8057610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CSD baseline Motion (Cancelled)</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08209" y="1870075"/>
            <a:ext cx="10375582" cy="4517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Approve the content included in 11-23/1212r1 as the baseline of AMP CSD document? </a:t>
            </a:r>
          </a:p>
          <a:p>
            <a:pPr lvl="0" eaLnBrk="0" hangingPunct="0">
              <a:defRPr/>
            </a:pPr>
            <a:endParaRPr lang="en-GB" altLang="zh-CN" sz="2000" dirty="0">
              <a:ea typeface="SimSun" panose="02010600030101010101" pitchFamily="2" charset="-122"/>
            </a:endParaRPr>
          </a:p>
          <a:p>
            <a:pPr marL="0" lvl="0" indent="0" eaLnBrk="0" hangingPunct="0">
              <a:buNone/>
              <a:defRPr/>
            </a:pPr>
            <a:r>
              <a:rPr lang="en-GB" altLang="zh-CN" sz="2000" dirty="0" smtClean="0">
                <a:ea typeface="SimSun" panose="02010600030101010101" pitchFamily="2" charset="-122"/>
              </a:rPr>
              <a:t>Note</a:t>
            </a:r>
            <a:r>
              <a:rPr lang="en-GB" altLang="zh-CN" sz="2000" dirty="0">
                <a:ea typeface="SimSun" panose="02010600030101010101" pitchFamily="2" charset="-122"/>
              </a:rPr>
              <a:t>: this baseline version is subject to further changes depending on discussion.</a:t>
            </a:r>
          </a:p>
          <a:p>
            <a:pPr marL="0" marR="0" indent="0" eaLnBrk="0" hangingPunct="0">
              <a:buNone/>
              <a:defRPr/>
            </a:pPr>
            <a:endParaRPr lang="en-GB" altLang="zh-CN" i="1" dirty="0" smtClean="0"/>
          </a:p>
          <a:p>
            <a:pPr marL="0" marR="0" indent="0" eaLnBrk="0" hangingPunct="0">
              <a:buNone/>
              <a:defRPr/>
            </a:pPr>
            <a:r>
              <a:rPr lang="en-GB" altLang="zh-CN" i="1" dirty="0" smtClean="0"/>
              <a:t>Moved:</a:t>
            </a:r>
          </a:p>
          <a:p>
            <a:pPr marL="0" marR="0" indent="0" eaLnBrk="0" hangingPunct="0">
              <a:buNone/>
              <a:defRPr/>
            </a:pPr>
            <a:r>
              <a:rPr lang="en-GB" altLang="zh-CN" i="1" dirty="0" smtClean="0"/>
              <a:t>Seconded:</a:t>
            </a:r>
          </a:p>
          <a:p>
            <a:pPr marL="0" marR="0" indent="0" eaLnBrk="0" hangingPunct="0">
              <a:buNone/>
              <a:defRPr/>
            </a:pPr>
            <a:endParaRPr lang="en-GB" altLang="zh-CN" i="1" dirty="0"/>
          </a:p>
          <a:p>
            <a:pPr marL="0" marR="0" indent="0" eaLnBrk="0" hangingPunct="0">
              <a:buNone/>
              <a:defRPr/>
            </a:pPr>
            <a:r>
              <a:rPr lang="en-GB" altLang="zh-CN" i="1" dirty="0" smtClean="0"/>
              <a:t>Result: Y/N/A</a:t>
            </a:r>
            <a:endParaRPr lang="en-GB" altLang="zh-CN" i="1"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113390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AMP SG Teleconference Plan</a:t>
            </a:r>
            <a:endParaRPr lang="en-US" dirty="0"/>
          </a:p>
        </p:txBody>
      </p:sp>
      <p:sp>
        <p:nvSpPr>
          <p:cNvPr id="3" name="内容占位符 2"/>
          <p:cNvSpPr>
            <a:spLocks noGrp="1"/>
          </p:cNvSpPr>
          <p:nvPr>
            <p:ph idx="1"/>
          </p:nvPr>
        </p:nvSpPr>
        <p:spPr/>
        <p:txBody>
          <a:bodyPr/>
          <a:lstStyle/>
          <a:p>
            <a:pPr>
              <a:lnSpc>
                <a:spcPct val="150000"/>
              </a:lnSpc>
              <a:spcBef>
                <a:spcPts val="600"/>
              </a:spcBef>
              <a:spcAft>
                <a:spcPts val="600"/>
              </a:spcAft>
            </a:pPr>
            <a:r>
              <a:rPr lang="en-US" sz="2400" dirty="0" smtClean="0"/>
              <a:t>Proposed AMP SG teleconference plan after Jul 802 plenary session:</a:t>
            </a:r>
          </a:p>
          <a:p>
            <a:pPr marL="586105" lvl="1" indent="-285750">
              <a:lnSpc>
                <a:spcPct val="150000"/>
              </a:lnSpc>
              <a:spcBef>
                <a:spcPts val="600"/>
              </a:spcBef>
              <a:spcAft>
                <a:spcPts val="600"/>
              </a:spcAft>
              <a:buFont typeface="Arial" panose="020B0604020202020204" pitchFamily="34" charset="0"/>
              <a:buChar char="•"/>
            </a:pPr>
            <a:r>
              <a:rPr lang="en-US" sz="2400" dirty="0" smtClean="0"/>
              <a:t>Aug 8</a:t>
            </a:r>
            <a:r>
              <a:rPr lang="en-US" sz="2400" baseline="30000" dirty="0" smtClean="0"/>
              <a:t>th</a:t>
            </a:r>
            <a:r>
              <a:rPr lang="en-US" sz="2400" dirty="0" smtClean="0"/>
              <a:t>, 10:00am, ET; 2 hours, </a:t>
            </a:r>
            <a:r>
              <a:rPr lang="en-US" sz="2400" dirty="0" err="1" smtClean="0"/>
              <a:t>webex</a:t>
            </a:r>
            <a:endParaRPr lang="en-US" sz="2400" dirty="0" smtClean="0"/>
          </a:p>
          <a:p>
            <a:pPr marL="586105" lvl="1" indent="-285750">
              <a:lnSpc>
                <a:spcPct val="150000"/>
              </a:lnSpc>
              <a:spcBef>
                <a:spcPts val="600"/>
              </a:spcBef>
              <a:spcAft>
                <a:spcPts val="600"/>
              </a:spcAft>
              <a:buFont typeface="Arial" panose="020B0604020202020204" pitchFamily="34" charset="0"/>
              <a:buChar char="•"/>
            </a:pPr>
            <a:r>
              <a:rPr lang="en-US" sz="2400" dirty="0" smtClean="0"/>
              <a:t>Aug 29</a:t>
            </a:r>
            <a:r>
              <a:rPr lang="en-US" sz="2400" baseline="30000" dirty="0" smtClean="0"/>
              <a:t>th</a:t>
            </a:r>
            <a:r>
              <a:rPr lang="en-US" sz="2400" dirty="0" smtClean="0"/>
              <a:t>, 10:00am, ET; 2 hours, </a:t>
            </a:r>
            <a:r>
              <a:rPr lang="en-US" sz="2400" dirty="0" err="1" smtClean="0"/>
              <a:t>webex</a:t>
            </a:r>
            <a:endParaRPr lang="en-US" sz="2400" dirty="0" smtClean="0"/>
          </a:p>
          <a:p>
            <a:pPr marL="586105" lvl="1" indent="-285750">
              <a:lnSpc>
                <a:spcPct val="150000"/>
              </a:lnSpc>
              <a:spcBef>
                <a:spcPts val="600"/>
              </a:spcBef>
              <a:spcAft>
                <a:spcPts val="600"/>
              </a:spcAft>
              <a:buFont typeface="Arial" panose="020B0604020202020204" pitchFamily="34" charset="0"/>
              <a:buChar char="•"/>
            </a:pPr>
            <a:r>
              <a:rPr lang="en-US" sz="2400" dirty="0" smtClean="0"/>
              <a:t>Sep 5</a:t>
            </a:r>
            <a:r>
              <a:rPr lang="en-US" sz="2400" baseline="30000" dirty="0" smtClean="0"/>
              <a:t>th</a:t>
            </a:r>
            <a:r>
              <a:rPr lang="en-US" sz="2400" dirty="0" smtClean="0"/>
              <a:t>, 10:00am, ET; 2 hours, </a:t>
            </a:r>
            <a:r>
              <a:rPr lang="en-US" sz="2400" dirty="0" err="1" smtClean="0"/>
              <a:t>webex</a:t>
            </a:r>
            <a:endParaRPr 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9274255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157161</TotalTime>
  <Words>2999</Words>
  <Application>Microsoft Office PowerPoint</Application>
  <PresentationFormat>宽屏</PresentationFormat>
  <Paragraphs>442</Paragraphs>
  <Slides>32</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32</vt:i4>
      </vt:variant>
    </vt:vector>
  </HeadingPairs>
  <TitlesOfParts>
    <vt:vector size="44" baseType="lpstr">
      <vt:lpstr>Arial Unicode MS</vt:lpstr>
      <vt:lpstr>Monotype Sorts</vt:lpstr>
      <vt:lpstr>MS Gothic</vt:lpstr>
      <vt:lpstr>MS PGothic</vt:lpstr>
      <vt:lpstr>SimSun</vt:lpstr>
      <vt:lpstr>Arial</vt:lpstr>
      <vt:lpstr>Arial Black</vt:lpstr>
      <vt:lpstr>Calibri</vt:lpstr>
      <vt:lpstr>Cambria</vt:lpstr>
      <vt:lpstr>Times New Roman</vt:lpstr>
      <vt:lpstr>802-11-Submission-16-9</vt:lpstr>
      <vt:lpstr>Document</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Suggested Best Practices in Mix-mode Meetings</vt:lpstr>
      <vt:lpstr>Registration for the Jul 802 plenary session</vt:lpstr>
      <vt:lpstr>AMP SG Meeting Plan during the 802 Jul Plenary Session</vt:lpstr>
      <vt:lpstr>Submission List (Call for submissions)</vt:lpstr>
      <vt:lpstr>IEEE 802.11 AMP SG Meeting During IEEE 802.11 Jul Plenary 2023</vt:lpstr>
      <vt:lpstr>PowerPoint 演示文稿</vt:lpstr>
      <vt:lpstr>AMP TIG/SG Timeline Plan</vt:lpstr>
      <vt:lpstr>IEEE 802.11 AMP SG Meeting During IEEE 802.11 Jul Plenary 2023</vt:lpstr>
      <vt:lpstr>PowerPoint 演示文稿</vt:lpstr>
      <vt:lpstr>PowerPoint 演示文稿</vt:lpstr>
      <vt:lpstr>IEEE 802.11 AMP SG Meeting During IEEE 802.11 Jul Plenary 2023</vt:lpstr>
      <vt:lpstr>PowerPoint 演示文稿</vt:lpstr>
      <vt:lpstr>IEEE 802.11 AMP SG Meeting During IEEE 802.11 Jul Plenary 2023</vt:lpstr>
      <vt:lpstr>PowerPoint 演示文稿</vt:lpstr>
      <vt:lpstr>PowerPoint 演示文稿</vt:lpstr>
      <vt:lpstr>PowerPoint 演示文稿</vt:lpstr>
      <vt:lpstr>PowerPoint 演示文稿</vt:lpstr>
      <vt:lpstr>PowerPoint 演示文稿</vt:lpstr>
      <vt:lpstr>AMP SG Teleconference Plan</vt:lpstr>
    </vt:vector>
  </TitlesOfParts>
  <Manager>Mr. Bo Sun</Manager>
  <Company>ZTE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 SG Meeting Agenda</dc:title>
  <dc:subject>IEEE 802.11 TGbd Meeting Agenda</dc:subject>
  <dc:creator>Mr. Bo Sun</dc:creator>
  <cp:keywords>May 2022</cp:keywords>
  <cp:lastModifiedBy>0318003590</cp:lastModifiedBy>
  <cp:revision>5680</cp:revision>
  <cp:lastPrinted>2014-11-04T15:04:00Z</cp:lastPrinted>
  <dcterms:created xsi:type="dcterms:W3CDTF">2007-04-17T18:10:00Z</dcterms:created>
  <dcterms:modified xsi:type="dcterms:W3CDTF">2023-07-13T13:31:25Z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