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54" r:id="rId24"/>
    <p:sldId id="1257" r:id="rId25"/>
    <p:sldId id="1258" r:id="rId26"/>
    <p:sldId id="1251" r:id="rId27"/>
    <p:sldId id="1255" r:id="rId28"/>
    <p:sldId id="1259" r:id="rId29"/>
    <p:sldId id="1261" r:id="rId30"/>
    <p:sldId id="1260" r:id="rId31"/>
    <p:sldId id="1262" r:id="rId32"/>
    <p:sldId id="1256"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May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May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/0931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017-00-0amp-amp-sg-telecon-minutes-june-13th.docx" TargetMode="External"/><Relationship Id="rId2" Type="http://schemas.openxmlformats.org/officeDocument/2006/relationships/hyperlink" Target="https://mentor.ieee.org/802.11/dcn/23/11-23-0939-00-0amp-amp-sg-may-interim-minutes.docx" TargetMode="External"/><Relationship Id="rId1" Type="http://schemas.openxmlformats.org/officeDocument/2006/relationships/slideLayout" Target="../slideLayouts/slideLayout10.xml"/><Relationship Id="rId4" Type="http://schemas.openxmlformats.org/officeDocument/2006/relationships/hyperlink" Target="https://mentor.ieee.org/802.11/dcn/23/11-23-1078-00-0amp-amp-sg-telecon-minutes-june-27th.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2023-05-27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41"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1"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Suggested Best Practices in Mix-mode Meetings</a:t>
            </a:r>
            <a:endParaRPr lang="zh-CN" altLang="en-US" sz="2800" dirty="0"/>
          </a:p>
        </p:txBody>
      </p:sp>
      <p:sp>
        <p:nvSpPr>
          <p:cNvPr id="3" name="内容占位符 2"/>
          <p:cNvSpPr>
            <a:spLocks noGrp="1"/>
          </p:cNvSpPr>
          <p:nvPr>
            <p:ph idx="1"/>
          </p:nvPr>
        </p:nvSpPr>
        <p:spPr>
          <a:xfrm>
            <a:off x="928680" y="1866106"/>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a:t>
            </a:r>
            <a:r>
              <a:rPr lang="en-US" sz="3200" dirty="0" smtClean="0"/>
              <a:t>Jul 802 </a:t>
            </a:r>
            <a:r>
              <a:rPr lang="en-US" altLang="zh-CN" sz="3200" dirty="0" smtClean="0"/>
              <a:t>plenary</a:t>
            </a:r>
            <a:r>
              <a:rPr lang="en-US" sz="3200" dirty="0" smtClean="0"/>
              <a:t> </a:t>
            </a:r>
            <a:r>
              <a:rPr lang="en-US"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July 802 plenary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https://web.cvent.com/event/c50eaa77-9484-4a50-9d20-378149a0ecb6/summary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87431"/>
            <a:ext cx="10896450" cy="1065213"/>
          </a:xfrm>
        </p:spPr>
        <p:txBody>
          <a:bodyPr vert="horz" wrap="square" lIns="92160" tIns="46080" rIns="92160" bIns="46080" anchor="ctr" anchorCtr="0"/>
          <a:lstStyle/>
          <a:p>
            <a:pPr eaLnBrk="1" hangingPunct="1"/>
            <a:r>
              <a:rPr lang="en-US" altLang="zh-CN" sz="3200" dirty="0" smtClean="0"/>
              <a:t>AMP SG Meeting Plan during the 802 Jul Plenary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10</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a:solidFill>
                  <a:schemeClr val="tx1"/>
                </a:solidFill>
                <a:sym typeface="+mn-ea"/>
              </a:rPr>
              <a:t>Webex</a:t>
            </a:r>
            <a:r>
              <a:rPr lang="en-US" altLang="zh-CN" sz="2400" dirty="0">
                <a:solidFill>
                  <a:schemeClr val="tx1"/>
                </a:solidFill>
                <a:sym typeface="+mn-ea"/>
              </a:rPr>
              <a:t>: 2343 849 </a:t>
            </a:r>
            <a:r>
              <a:rPr lang="en-US" altLang="zh-CN" sz="2400" dirty="0" smtClean="0">
                <a:solidFill>
                  <a:schemeClr val="tx1"/>
                </a:solidFill>
                <a:sym typeface="+mn-ea"/>
              </a:rPr>
              <a:t>7086</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12</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marL="796925" lvl="1" indent="-334963">
              <a:lnSpc>
                <a:spcPct val="120000"/>
              </a:lnSpc>
              <a:spcAft>
                <a:spcPts val="600"/>
              </a:spcAft>
              <a:buFont typeface="Arial" panose="020B0604020202020204" pitchFamily="34" charset="0"/>
              <a:buChar char="•"/>
            </a:pPr>
            <a:r>
              <a:rPr lang="en-US" sz="2400" dirty="0" smtClean="0">
                <a:solidFill>
                  <a:schemeClr val="tx1"/>
                </a:solidFill>
              </a:rPr>
              <a:t>Local: Room 10; </a:t>
            </a:r>
            <a:r>
              <a:rPr lang="en-US" sz="2400" dirty="0" err="1">
                <a:solidFill>
                  <a:schemeClr val="tx1"/>
                </a:solidFill>
              </a:rPr>
              <a:t>Webex</a:t>
            </a:r>
            <a:r>
              <a:rPr lang="en-US" sz="2400" dirty="0">
                <a:solidFill>
                  <a:schemeClr val="tx1"/>
                </a:solidFill>
              </a:rPr>
              <a:t>: 2341 372 </a:t>
            </a:r>
            <a:r>
              <a:rPr lang="en-US" sz="2400" dirty="0" smtClean="0">
                <a:solidFill>
                  <a:schemeClr val="tx1"/>
                </a:solidFill>
              </a:rPr>
              <a:t>9992</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a:t>
            </a:r>
            <a:r>
              <a:rPr lang="en-US" altLang="zh-CN" sz="2800" dirty="0">
                <a:solidFill>
                  <a:schemeClr val="tx1"/>
                </a:solidFill>
                <a:cs typeface="+mn-ea"/>
                <a:sym typeface="+mn-ea"/>
              </a:rPr>
              <a:t>), 8:00 ~ 10:00, mixed mode</a:t>
            </a:r>
          </a:p>
          <a:p>
            <a:pPr marL="796925" lvl="1" indent="-334963">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smtClean="0">
                <a:solidFill>
                  <a:schemeClr val="tx1"/>
                </a:solidFill>
                <a:sym typeface="+mn-ea"/>
              </a:rPr>
              <a:t>Room 9; </a:t>
            </a:r>
            <a:r>
              <a:rPr lang="en-US" altLang="zh-CN" sz="2400" dirty="0" err="1">
                <a:solidFill>
                  <a:schemeClr val="tx1"/>
                </a:solidFill>
                <a:sym typeface="+mn-ea"/>
              </a:rPr>
              <a:t>Webex</a:t>
            </a:r>
            <a:r>
              <a:rPr lang="en-US" altLang="zh-CN" sz="2400" dirty="0">
                <a:solidFill>
                  <a:schemeClr val="tx1"/>
                </a:solidFill>
                <a:sym typeface="+mn-ea"/>
              </a:rPr>
              <a:t>: 2348 235 </a:t>
            </a:r>
            <a:r>
              <a:rPr lang="en-US" altLang="zh-CN" sz="2400" dirty="0" smtClean="0">
                <a:solidFill>
                  <a:schemeClr val="tx1"/>
                </a:solidFill>
                <a:sym typeface="+mn-ea"/>
              </a:rPr>
              <a:t>0221</a:t>
            </a:r>
            <a:endParaRPr lang="en-US" altLang="zh-CN" sz="2800" dirty="0" smtClean="0">
              <a:solidFill>
                <a:schemeClr val="tx1"/>
              </a:solidFill>
              <a:cs typeface="+mn-ea"/>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Jul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marL="796925" lvl="1" indent="-334963">
              <a:lnSpc>
                <a:spcPct val="120000"/>
              </a:lnSpc>
              <a:spcAft>
                <a:spcPts val="600"/>
              </a:spcAft>
              <a:buFont typeface="Arial" panose="020B0604020202020204" pitchFamily="34" charset="0"/>
              <a:buChar char="•"/>
            </a:pPr>
            <a:r>
              <a:rPr lang="en-US" altLang="zh-CN" sz="2400" dirty="0" smtClean="0">
                <a:solidFill>
                  <a:schemeClr val="tx1"/>
                </a:solidFill>
                <a:sym typeface="+mn-ea"/>
              </a:rPr>
              <a:t>Local: Room 9; </a:t>
            </a:r>
            <a:r>
              <a:rPr lang="en-US" altLang="zh-CN" sz="2400" dirty="0" err="1" smtClean="0">
                <a:solidFill>
                  <a:schemeClr val="tx1"/>
                </a:solidFill>
                <a:sym typeface="+mn-ea"/>
              </a:rPr>
              <a:t>Webex</a:t>
            </a:r>
            <a:r>
              <a:rPr lang="en-US" altLang="zh-CN" sz="2400" dirty="0">
                <a:solidFill>
                  <a:schemeClr val="tx1"/>
                </a:solidFill>
                <a:sym typeface="+mn-ea"/>
              </a:rPr>
              <a:t>: 2334 578 1286</a:t>
            </a: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Submission List (Call for submissions)</a:t>
            </a:r>
            <a:endParaRPr lang="en-US" altLang="zh-CN" sz="3200" dirty="0"/>
          </a:p>
        </p:txBody>
      </p:sp>
      <p:sp>
        <p:nvSpPr>
          <p:cNvPr id="7" name="文本占位符 2"/>
          <p:cNvSpPr>
            <a:spLocks noGrp="1"/>
          </p:cNvSpPr>
          <p:nvPr>
            <p:ph type="body" idx="1"/>
          </p:nvPr>
        </p:nvSpPr>
        <p:spPr>
          <a:xfrm>
            <a:off x="943946" y="1830388"/>
            <a:ext cx="10210532" cy="4570334"/>
          </a:xfrm>
          <a:noFill/>
        </p:spPr>
        <p:txBody>
          <a:bodyPr>
            <a:normAutofit fontScale="55000" lnSpcReduction="20000"/>
          </a:bodyPr>
          <a:lstStyle/>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11-23/0806, par-scope-text, Dave </a:t>
            </a:r>
            <a:r>
              <a:rPr lang="en-US" altLang="en-US" sz="1800" dirty="0" err="1" smtClean="0">
                <a:solidFill>
                  <a:srgbClr val="00B050"/>
                </a:solidFill>
                <a:latin typeface="Calibri" panose="020F0502020204030204" pitchFamily="34" charset="0"/>
                <a:cs typeface="Calibri" panose="020F0502020204030204" pitchFamily="34" charset="0"/>
              </a:rPr>
              <a:t>Halasz</a:t>
            </a:r>
            <a:r>
              <a:rPr lang="en-US" altLang="en-US" sz="180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11-23/0827,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dirty="0" err="1" smtClean="0">
                <a:solidFill>
                  <a:srgbClr val="00B050"/>
                </a:solidFill>
                <a:latin typeface="Calibri" panose="020F0502020204030204" pitchFamily="34" charset="0"/>
                <a:cs typeface="Calibri" panose="020F0502020204030204" pitchFamily="34" charset="0"/>
              </a:rPr>
              <a:t>Yinan</a:t>
            </a:r>
            <a:r>
              <a:rPr lang="en-US" altLang="en-US" sz="180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11-23/0876</a:t>
            </a:r>
            <a:r>
              <a:rPr lang="en-US" altLang="en-US" sz="1800" dirty="0">
                <a:solidFill>
                  <a:srgbClr val="00B050"/>
                </a:solidFill>
                <a:latin typeface="Calibri" panose="020F0502020204030204" pitchFamily="34" charset="0"/>
                <a:cs typeface="Calibri" panose="020F0502020204030204" pitchFamily="34" charset="0"/>
              </a:rPr>
              <a:t>, X-band Operation,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dirty="0" err="1">
                <a:solidFill>
                  <a:srgbClr val="00B050"/>
                </a:solidFill>
                <a:latin typeface="Calibri" panose="020F0502020204030204" pitchFamily="34" charset="0"/>
                <a:cs typeface="Calibri" panose="020F0502020204030204" pitchFamily="34" charset="0"/>
              </a:rPr>
              <a:t>Yinan</a:t>
            </a:r>
            <a:r>
              <a:rPr lang="en-US" altLang="en-US"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FFC000"/>
                </a:solidFill>
                <a:latin typeface="Calibri" panose="020F0502020204030204" pitchFamily="34" charset="0"/>
                <a:cs typeface="Calibri" panose="020F0502020204030204" pitchFamily="34" charset="0"/>
              </a:rPr>
              <a:t>11-23/1006, ieee-802-11-amp-sg-proposed-par, Bo Sun (</a:t>
            </a:r>
            <a:r>
              <a:rPr lang="en-US" altLang="en-US" sz="1800" dirty="0" err="1">
                <a:solidFill>
                  <a:srgbClr val="FFC000"/>
                </a:solidFill>
                <a:latin typeface="Calibri" panose="020F0502020204030204" pitchFamily="34" charset="0"/>
                <a:cs typeface="Calibri" panose="020F0502020204030204" pitchFamily="34" charset="0"/>
              </a:rPr>
              <a:t>Sanechips</a:t>
            </a:r>
            <a:r>
              <a:rPr lang="en-US" altLang="en-US" sz="18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11-23/1063, </a:t>
            </a:r>
            <a:r>
              <a:rPr lang="en-US" altLang="zh-CN" sz="1800" dirty="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11-23/1064, </a:t>
            </a:r>
            <a:r>
              <a:rPr lang="en-US" altLang="zh-CN" sz="1800" dirty="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dirty="0" err="1">
                <a:solidFill>
                  <a:srgbClr val="00B050"/>
                </a:solidFill>
                <a:latin typeface="Calibri" panose="020F0502020204030204" pitchFamily="34" charset="0"/>
                <a:cs typeface="Calibri" panose="020F0502020204030204" pitchFamily="34" charset="0"/>
              </a:rPr>
              <a:t>Yinan</a:t>
            </a:r>
            <a:r>
              <a:rPr lang="en-US" altLang="zh-CN" sz="180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11-23/1073, device density in logistics, </a:t>
            </a:r>
            <a:r>
              <a:rPr lang="en-US" altLang="en-US" sz="1800" dirty="0" err="1">
                <a:solidFill>
                  <a:srgbClr val="00B050"/>
                </a:solidFill>
                <a:latin typeface="Calibri" panose="020F0502020204030204" pitchFamily="34" charset="0"/>
                <a:cs typeface="Calibri" panose="020F0502020204030204" pitchFamily="34" charset="0"/>
              </a:rPr>
              <a:t>Joerg</a:t>
            </a:r>
            <a:r>
              <a:rPr lang="en-US" altLang="en-US" sz="1800" dirty="0">
                <a:solidFill>
                  <a:srgbClr val="00B050"/>
                </a:solidFill>
                <a:latin typeface="Calibri" panose="020F0502020204030204" pitchFamily="34" charset="0"/>
                <a:cs typeface="Calibri" panose="020F0502020204030204" pitchFamily="34" charset="0"/>
              </a:rPr>
              <a:t> Robert (</a:t>
            </a:r>
            <a:r>
              <a:rPr lang="en-US" altLang="zh-CN" sz="1800" dirty="0">
                <a:solidFill>
                  <a:srgbClr val="00B050"/>
                </a:solidFill>
                <a:latin typeface="Calibri" panose="020F0502020204030204" pitchFamily="34" charset="0"/>
                <a:cs typeface="Calibri" panose="020F0502020204030204" pitchFamily="34" charset="0"/>
              </a:rPr>
              <a:t>TU </a:t>
            </a:r>
            <a:r>
              <a:rPr lang="en-US" altLang="zh-CN" sz="1800" dirty="0" err="1">
                <a:solidFill>
                  <a:srgbClr val="00B050"/>
                </a:solidFill>
                <a:latin typeface="Calibri" panose="020F0502020204030204" pitchFamily="34" charset="0"/>
                <a:cs typeface="Calibri" panose="020F0502020204030204" pitchFamily="34" charset="0"/>
              </a:rPr>
              <a:t>Ilmenau</a:t>
            </a:r>
            <a:r>
              <a:rPr lang="en-US" altLang="zh-CN" sz="1800" dirty="0">
                <a:solidFill>
                  <a:srgbClr val="00B050"/>
                </a:solidFill>
                <a:latin typeface="Calibri" panose="020F0502020204030204" pitchFamily="34" charset="0"/>
                <a:cs typeface="Calibri" panose="020F0502020204030204" pitchFamily="34" charset="0"/>
              </a:rPr>
              <a:t> / </a:t>
            </a:r>
            <a:r>
              <a:rPr lang="en-US" altLang="zh-CN" sz="1800" dirty="0" err="1">
                <a:solidFill>
                  <a:srgbClr val="00B050"/>
                </a:solidFill>
                <a:latin typeface="Calibri" panose="020F0502020204030204" pitchFamily="34" charset="0"/>
                <a:cs typeface="Calibri" panose="020F0502020204030204" pitchFamily="34" charset="0"/>
              </a:rPr>
              <a:t>Fraunhofer</a:t>
            </a:r>
            <a:r>
              <a:rPr lang="en-US" altLang="zh-CN" sz="180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a:solidFill>
                  <a:srgbClr val="00B050"/>
                </a:solidFill>
                <a:latin typeface="Calibri" panose="020F0502020204030204" pitchFamily="34" charset="0"/>
                <a:cs typeface="Calibri" panose="020F0502020204030204" pitchFamily="34" charset="0"/>
              </a:rPr>
              <a:t>11-23/1074, Suggested PAR changes, </a:t>
            </a:r>
            <a:r>
              <a:rPr lang="en-US" altLang="en-US" sz="1800" dirty="0" err="1">
                <a:solidFill>
                  <a:srgbClr val="00B050"/>
                </a:solidFill>
                <a:latin typeface="Calibri" panose="020F0502020204030204" pitchFamily="34" charset="0"/>
                <a:cs typeface="Calibri" panose="020F0502020204030204" pitchFamily="34" charset="0"/>
              </a:rPr>
              <a:t>Amichai</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Sanderovich</a:t>
            </a:r>
            <a:r>
              <a:rPr lang="en-US" altLang="en-US" sz="1800" dirty="0">
                <a:solidFill>
                  <a:srgbClr val="00B050"/>
                </a:solidFill>
                <a:latin typeface="Calibri" panose="020F0502020204030204" pitchFamily="34" charset="0"/>
                <a:cs typeface="Calibri" panose="020F0502020204030204" pitchFamily="34" charset="0"/>
              </a:rPr>
              <a:t> (</a:t>
            </a:r>
            <a:r>
              <a:rPr lang="en-US" altLang="en-US" sz="1800" dirty="0" err="1">
                <a:solidFill>
                  <a:srgbClr val="00B050"/>
                </a:solidFill>
                <a:latin typeface="Calibri" panose="020F0502020204030204" pitchFamily="34" charset="0"/>
                <a:cs typeface="Calibri" panose="020F0502020204030204" pitchFamily="34" charset="0"/>
              </a:rPr>
              <a:t>Wiliot</a:t>
            </a:r>
            <a:r>
              <a:rPr lang="en-US" altLang="en-US" sz="18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dirty="0" err="1" smtClean="0">
                <a:solidFill>
                  <a:srgbClr val="00B050"/>
                </a:solidFill>
                <a:latin typeface="Calibri" panose="020F0502020204030204" pitchFamily="34" charset="0"/>
                <a:cs typeface="Calibri" panose="020F0502020204030204" pitchFamily="34" charset="0"/>
              </a:rPr>
              <a:t>Amichai</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Sanderovich</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Wiliot</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11-23/1189, Discussion on AMP Security, </a:t>
            </a:r>
            <a:r>
              <a:rPr lang="en-US" altLang="en-US" sz="1800" dirty="0" err="1" smtClean="0">
                <a:solidFill>
                  <a:schemeClr val="tx1"/>
                </a:solidFill>
                <a:latin typeface="Calibri" panose="020F0502020204030204" pitchFamily="34" charset="0"/>
                <a:cs typeface="Calibri" panose="020F0502020204030204" pitchFamily="34" charset="0"/>
              </a:rPr>
              <a:t>Weijie</a:t>
            </a:r>
            <a:r>
              <a:rPr lang="en-US" altLang="en-US" sz="180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11-23/1190, Further Discussion on AMP PAR,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dirty="0" err="1" smtClean="0">
                <a:solidFill>
                  <a:srgbClr val="00B050"/>
                </a:solidFill>
                <a:latin typeface="Calibri" panose="020F0502020204030204" pitchFamily="34" charset="0"/>
                <a:cs typeface="Calibri" panose="020F0502020204030204" pitchFamily="34" charset="0"/>
              </a:rPr>
              <a:t>IoT</a:t>
            </a:r>
            <a:r>
              <a:rPr lang="en-US" altLang="en-US" sz="1800" dirty="0" smtClean="0">
                <a:solidFill>
                  <a:srgbClr val="00B050"/>
                </a:solidFill>
                <a:latin typeface="Calibri" panose="020F0502020204030204" pitchFamily="34" charset="0"/>
                <a:cs typeface="Calibri" panose="020F0502020204030204" pitchFamily="34" charset="0"/>
              </a:rPr>
              <a:t> devices, </a:t>
            </a:r>
            <a:r>
              <a:rPr lang="en-US" altLang="en-US" sz="1800" dirty="0" err="1" smtClean="0">
                <a:solidFill>
                  <a:srgbClr val="00B050"/>
                </a:solidFill>
                <a:latin typeface="Calibri" panose="020F0502020204030204" pitchFamily="34" charset="0"/>
                <a:cs typeface="Calibri" panose="020F0502020204030204" pitchFamily="34" charset="0"/>
              </a:rPr>
              <a:t>Vytas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Kezys</a:t>
            </a:r>
            <a:r>
              <a:rPr lang="en-US" altLang="en-US" sz="1800" dirty="0" smtClean="0">
                <a:solidFill>
                  <a:srgbClr val="00B050"/>
                </a:solidFill>
                <a:latin typeface="Calibri" panose="020F0502020204030204" pitchFamily="34" charset="0"/>
                <a:cs typeface="Calibri" panose="020F0502020204030204" pitchFamily="34" charset="0"/>
              </a:rPr>
              <a:t> (</a:t>
            </a:r>
            <a:r>
              <a:rPr lang="en-US" altLang="en-US" sz="1800" dirty="0" err="1" smtClean="0">
                <a:solidFill>
                  <a:srgbClr val="00B050"/>
                </a:solidFill>
                <a:latin typeface="Calibri" panose="020F0502020204030204" pitchFamily="34" charset="0"/>
                <a:cs typeface="Calibri" panose="020F0502020204030204" pitchFamily="34" charset="0"/>
              </a:rPr>
              <a:t>Haila</a:t>
            </a:r>
            <a:r>
              <a:rPr lang="en-US" altLang="en-US" sz="18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dirty="0" smtClean="0">
                <a:solidFill>
                  <a:srgbClr val="FFC000"/>
                </a:solidFill>
                <a:latin typeface="Calibri" panose="020F0502020204030204" pitchFamily="34" charset="0"/>
                <a:cs typeface="Calibri" panose="020F0502020204030204" pitchFamily="34" charset="0"/>
              </a:rPr>
              <a:t>11-23/1212, </a:t>
            </a:r>
            <a:r>
              <a:rPr lang="en-US" altLang="en-US" sz="1800" dirty="0" err="1" smtClean="0">
                <a:solidFill>
                  <a:srgbClr val="FFC000"/>
                </a:solidFill>
                <a:latin typeface="Calibri" panose="020F0502020204030204" pitchFamily="34" charset="0"/>
                <a:cs typeface="Calibri" panose="020F0502020204030204" pitchFamily="34" charset="0"/>
              </a:rPr>
              <a:t>Ieee</a:t>
            </a:r>
            <a:r>
              <a:rPr lang="en-US" altLang="en-US" sz="1800" dirty="0" smtClean="0">
                <a:solidFill>
                  <a:srgbClr val="FFC000"/>
                </a:solidFill>
                <a:latin typeface="Calibri" panose="020F0502020204030204" pitchFamily="34" charset="0"/>
                <a:cs typeface="Calibri" panose="020F0502020204030204" pitchFamily="34" charset="0"/>
              </a:rPr>
              <a:t> 802.11 AMP SG Proposed CSD, Bo Sun (</a:t>
            </a:r>
            <a:r>
              <a:rPr lang="en-US" altLang="en-US" sz="1800" dirty="0" err="1" smtClean="0">
                <a:solidFill>
                  <a:srgbClr val="FFC000"/>
                </a:solidFill>
                <a:latin typeface="Calibri" panose="020F0502020204030204" pitchFamily="34" charset="0"/>
                <a:cs typeface="Calibri" panose="020F0502020204030204" pitchFamily="34" charset="0"/>
              </a:rPr>
              <a:t>Sanechips</a:t>
            </a:r>
            <a:r>
              <a:rPr lang="en-US" altLang="en-US" sz="18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11-23/1220, AMP Device Density,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11-23/1221, Clock generation for X-Band Operation, </a:t>
            </a:r>
            <a:r>
              <a:rPr lang="en-US" altLang="en-US" sz="1800" dirty="0" err="1" smtClean="0">
                <a:solidFill>
                  <a:schemeClr val="tx1"/>
                </a:solidFill>
                <a:latin typeface="Calibri" panose="020F0502020204030204" pitchFamily="34" charset="0"/>
                <a:cs typeface="Calibri" panose="020F0502020204030204" pitchFamily="34" charset="0"/>
              </a:rPr>
              <a:t>Joerg</a:t>
            </a:r>
            <a:r>
              <a:rPr lang="en-US" altLang="en-US"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11-23/1232, Power Consumption </a:t>
            </a:r>
            <a:r>
              <a:rPr lang="en-US" altLang="zh-CN" sz="1800" dirty="0" err="1" smtClean="0">
                <a:solidFill>
                  <a:schemeClr val="tx1"/>
                </a:solidFill>
                <a:latin typeface="Calibri" panose="020F0502020204030204" pitchFamily="34" charset="0"/>
                <a:cs typeface="Calibri" panose="020F0502020204030204" pitchFamily="34" charset="0"/>
              </a:rPr>
              <a:t>Calculaton</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Joerg</a:t>
            </a:r>
            <a:r>
              <a:rPr lang="en-US" altLang="zh-CN" sz="1800" dirty="0" smtClean="0">
                <a:solidFill>
                  <a:schemeClr val="tx1"/>
                </a:solidFill>
                <a:latin typeface="Calibri" panose="020F0502020204030204" pitchFamily="34" charset="0"/>
                <a:cs typeface="Calibri" panose="020F0502020204030204" pitchFamily="34" charset="0"/>
              </a:rPr>
              <a:t> Robert (TU </a:t>
            </a:r>
            <a:r>
              <a:rPr lang="en-US" altLang="zh-CN" sz="1800" dirty="0" err="1">
                <a:solidFill>
                  <a:schemeClr val="tx1"/>
                </a:solidFill>
                <a:latin typeface="Calibri" panose="020F0502020204030204" pitchFamily="34" charset="0"/>
                <a:cs typeface="Calibri" panose="020F0502020204030204" pitchFamily="34" charset="0"/>
              </a:rPr>
              <a:t>Ilmenau</a:t>
            </a:r>
            <a:r>
              <a:rPr lang="en-US" altLang="zh-CN" sz="1800" dirty="0">
                <a:solidFill>
                  <a:schemeClr val="tx1"/>
                </a:solidFill>
                <a:latin typeface="Calibri" panose="020F0502020204030204" pitchFamily="34" charset="0"/>
                <a:cs typeface="Calibri" panose="020F0502020204030204" pitchFamily="34" charset="0"/>
              </a:rPr>
              <a:t> / </a:t>
            </a:r>
            <a:r>
              <a:rPr lang="en-US" altLang="zh-CN" sz="1800" dirty="0" err="1">
                <a:solidFill>
                  <a:schemeClr val="tx1"/>
                </a:solidFill>
                <a:latin typeface="Calibri" panose="020F0502020204030204" pitchFamily="34" charset="0"/>
                <a:cs typeface="Calibri" panose="020F0502020204030204" pitchFamily="34" charset="0"/>
              </a:rPr>
              <a:t>Fraunhofer</a:t>
            </a:r>
            <a:r>
              <a:rPr lang="en-US" altLang="zh-CN" sz="1800" dirty="0">
                <a:solidFill>
                  <a:schemeClr val="tx1"/>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11-23/1271, AMP PAR Scope Modification Suggestions, Rakesh </a:t>
            </a:r>
            <a:r>
              <a:rPr lang="en-US" altLang="en-US" sz="1800" dirty="0" err="1" smtClean="0">
                <a:solidFill>
                  <a:schemeClr val="tx1"/>
                </a:solidFill>
                <a:latin typeface="Calibri" panose="020F0502020204030204" pitchFamily="34" charset="0"/>
                <a:cs typeface="Calibri" panose="020F0502020204030204" pitchFamily="34" charset="0"/>
              </a:rPr>
              <a:t>Taori</a:t>
            </a:r>
            <a:r>
              <a:rPr lang="en-US" altLang="en-US" sz="1800" dirty="0" smtClean="0">
                <a:solidFill>
                  <a:schemeClr val="tx1"/>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dirty="0"/>
              <a:t>11-23/1287, Revision Proposal for AMP CSD, </a:t>
            </a:r>
            <a:r>
              <a:rPr lang="en-US" altLang="en-US" sz="1800" dirty="0" err="1"/>
              <a:t>Weijie</a:t>
            </a:r>
            <a:r>
              <a:rPr lang="en-US" altLang="en-US" sz="1800" dirty="0"/>
              <a:t> </a:t>
            </a:r>
            <a:r>
              <a:rPr lang="en-US" altLang="en-US" sz="1800" dirty="0" smtClean="0"/>
              <a:t>Xu (OPPO)</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10</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GB" altLang="en-US" dirty="0" smtClean="0"/>
              <a:t>AMP SG timeline review</a:t>
            </a:r>
          </a:p>
          <a:p>
            <a:pPr lvl="0" eaLnBrk="0" hangingPunct="0">
              <a:defRPr/>
            </a:pPr>
            <a:r>
              <a:rPr lang="en-GB" altLang="en-US" dirty="0" smtClean="0"/>
              <a:t>AMP PAR/CSD initial draft framework (11-23/1006, 11-23/1212)</a:t>
            </a:r>
            <a:endParaRPr lang="en-GB" altLang="en-US" dirty="0"/>
          </a:p>
          <a:p>
            <a:pPr eaLnBrk="0" hangingPunct="0">
              <a:defRPr/>
            </a:pPr>
            <a:r>
              <a:rPr lang="en-US" altLang="en-GB" dirty="0" smtClean="0"/>
              <a:t>Contribution discussion</a:t>
            </a:r>
          </a:p>
          <a:p>
            <a:pPr lvl="1" eaLnBrk="0" hangingPunct="0">
              <a:buFontTx/>
              <a:buChar char="–"/>
              <a:defRPr/>
            </a:pPr>
            <a:r>
              <a:rPr lang="en-US" altLang="en-US" dirty="0" smtClean="0">
                <a:solidFill>
                  <a:srgbClr val="00B050"/>
                </a:solidFill>
              </a:rPr>
              <a:t>11-23/1135</a:t>
            </a:r>
            <a:r>
              <a:rPr lang="en-US" altLang="en-US" dirty="0">
                <a:solidFill>
                  <a:srgbClr val="00B050"/>
                </a:solidFill>
              </a:rPr>
              <a:t>, AMP STA, Sebastian Max (Ericsson)</a:t>
            </a:r>
          </a:p>
          <a:p>
            <a:pPr lvl="1" eaLnBrk="0" hangingPunct="0">
              <a:buFontTx/>
              <a:buChar char="–"/>
              <a:defRPr/>
            </a:pPr>
            <a:r>
              <a:rPr lang="en-US" altLang="en-US" dirty="0" smtClean="0">
                <a:solidFill>
                  <a:srgbClr val="00B050"/>
                </a:solidFill>
              </a:rPr>
              <a:t>11-23/1168</a:t>
            </a:r>
            <a:r>
              <a:rPr lang="en-US" altLang="en-US" dirty="0">
                <a:solidFill>
                  <a:srgbClr val="00B050"/>
                </a:solidFill>
              </a:rPr>
              <a:t>, AMP PAR Interoperability and Backward Compatibility, Sebastian Max (Ericsson)</a:t>
            </a:r>
          </a:p>
          <a:p>
            <a:pPr lvl="1" eaLnBrk="0" hangingPunct="0">
              <a:buFontTx/>
              <a:buChar char="–"/>
              <a:defRPr/>
            </a:pPr>
            <a:r>
              <a:rPr lang="en-US" altLang="en-US" dirty="0"/>
              <a:t>11-23/1189, Discussion on AMP Security, </a:t>
            </a:r>
            <a:r>
              <a:rPr lang="en-US" altLang="en-US" dirty="0" err="1"/>
              <a:t>Weijie</a:t>
            </a:r>
            <a:r>
              <a:rPr lang="en-US" altLang="en-US" dirty="0"/>
              <a:t> Xu (OPPO</a:t>
            </a:r>
            <a:r>
              <a:rPr lang="en-US" altLang="en-US" dirty="0" smtClean="0"/>
              <a:t>)</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TIG/SG Timeline Plan</a:t>
            </a:r>
            <a:endParaRPr lang="zh-CN" altLang="en-US" sz="2800" dirty="0"/>
          </a:p>
        </p:txBody>
      </p:sp>
      <p:sp>
        <p:nvSpPr>
          <p:cNvPr id="3" name="内容占位符 2"/>
          <p:cNvSpPr>
            <a:spLocks noGrp="1"/>
          </p:cNvSpPr>
          <p:nvPr>
            <p:ph idx="1"/>
          </p:nvPr>
        </p:nvSpPr>
        <p:spPr>
          <a:xfrm>
            <a:off x="914400" y="1828843"/>
            <a:ext cx="10361613" cy="2970103"/>
          </a:xfrm>
        </p:spPr>
        <p:txBody>
          <a:bodyPr>
            <a:normAutofit/>
          </a:bodyPr>
          <a:lstStyle/>
          <a:p>
            <a:pPr marL="285750">
              <a:lnSpc>
                <a:spcPct val="120000"/>
              </a:lnSpc>
              <a:spcAft>
                <a:spcPts val="600"/>
              </a:spcAft>
              <a:buFontTx/>
              <a:buChar char="-"/>
              <a:defRPr/>
            </a:pPr>
            <a:r>
              <a:rPr lang="en-US" altLang="zh-CN"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dirty="0" smtClean="0">
                <a:sym typeface="+mn-ea"/>
              </a:rPr>
              <a:t>The AMP SG was formed in Mar 2023 to develop AMP PAR/CSD.</a:t>
            </a:r>
            <a:endParaRPr lang="en-US" altLang="zh-CN" dirty="0">
              <a:sym typeface="+mn-ea"/>
            </a:endParaRPr>
          </a:p>
          <a:p>
            <a:pPr marL="586105" lvl="1">
              <a:lnSpc>
                <a:spcPct val="120000"/>
              </a:lnSpc>
              <a:spcAft>
                <a:spcPts val="600"/>
              </a:spcAft>
              <a:buFontTx/>
              <a:buChar char="-"/>
            </a:pPr>
            <a:r>
              <a:rPr lang="en-US" sz="1400" dirty="0" smtClean="0"/>
              <a:t>The </a:t>
            </a:r>
            <a:r>
              <a:rPr lang="en-US" sz="1400" dirty="0"/>
              <a:t>Study Group will investigate MAC and PHY capabilities to enable 802.11 WLAN support of ultra-low complexity and ultra-low power consumption (e.g. less than one </a:t>
            </a:r>
            <a:r>
              <a:rPr lang="en-US" sz="1400" dirty="0" err="1"/>
              <a:t>milliwatt</a:t>
            </a:r>
            <a:r>
              <a:rPr lang="en-US" sz="1400" dirty="0"/>
              <a:t>) devices powered by ambient power source</a:t>
            </a:r>
            <a:r>
              <a:rPr lang="en-US" sz="1400" dirty="0">
                <a:solidFill>
                  <a:schemeClr val="tx1"/>
                </a:solidFill>
              </a:rPr>
              <a:t>, and reuse existing 802.11 features as much as possible, with a target start of the task group in Jan </a:t>
            </a:r>
            <a:r>
              <a:rPr lang="en-US" sz="1400" dirty="0" smtClean="0">
                <a:solidFill>
                  <a:schemeClr val="tx1"/>
                </a:solidFill>
              </a:rPr>
              <a:t>2024</a:t>
            </a:r>
            <a:endParaRPr lang="en-US" altLang="zh-CN" sz="14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569727"/>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5697167"/>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5697167"/>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5697167"/>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5697166"/>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5701636"/>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51915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493529"/>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519085"/>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52626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525854"/>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4876762"/>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001972" y="4894322"/>
            <a:ext cx="1856008" cy="461665"/>
          </a:xfrm>
          <a:prstGeom prst="rect">
            <a:avLst/>
          </a:prstGeom>
          <a:noFill/>
        </p:spPr>
        <p:txBody>
          <a:bodyPr wrap="square" rtlCol="0">
            <a:spAutoFit/>
          </a:bodyPr>
          <a:lstStyle/>
          <a:p>
            <a:r>
              <a:rPr lang="en-US" dirty="0" smtClean="0"/>
              <a:t>WG approve PAR/CSD submitted to EC for review </a:t>
            </a:r>
            <a:endParaRPr lang="en-US" dirty="0"/>
          </a:p>
        </p:txBody>
      </p:sp>
      <p:sp>
        <p:nvSpPr>
          <p:cNvPr id="21" name="文本框 20"/>
          <p:cNvSpPr txBox="1"/>
          <p:nvPr/>
        </p:nvSpPr>
        <p:spPr>
          <a:xfrm>
            <a:off x="7467564" y="4876762"/>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061428"/>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4876762"/>
            <a:ext cx="990574" cy="461665"/>
          </a:xfrm>
          <a:prstGeom prst="rect">
            <a:avLst/>
          </a:prstGeom>
          <a:noFill/>
        </p:spPr>
        <p:txBody>
          <a:bodyPr wrap="square" rtlCol="0">
            <a:spAutoFit/>
          </a:bodyPr>
          <a:lstStyle/>
          <a:p>
            <a:r>
              <a:rPr lang="en-US" dirty="0" smtClean="0"/>
              <a:t>PAR/CSD development</a:t>
            </a:r>
            <a:endParaRPr lang="en-US" dirty="0"/>
          </a:p>
        </p:txBody>
      </p:sp>
      <p:sp>
        <p:nvSpPr>
          <p:cNvPr id="25"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Approve </a:t>
            </a:r>
            <a:r>
              <a:rPr lang="en-GB" altLang="en-US" dirty="0" smtClean="0"/>
              <a:t>AMP SG meeting minutes</a:t>
            </a:r>
            <a:endParaRPr lang="en-GB" altLang="en-US" dirty="0"/>
          </a:p>
          <a:p>
            <a:pPr eaLnBrk="0" hangingPunct="0">
              <a:defRPr/>
            </a:pPr>
            <a:r>
              <a:rPr lang="en-US" altLang="en-GB" dirty="0" smtClean="0"/>
              <a:t>Contribution </a:t>
            </a:r>
            <a:r>
              <a:rPr lang="en-US" altLang="en-GB" dirty="0"/>
              <a:t>discussion</a:t>
            </a:r>
          </a:p>
          <a:p>
            <a:pPr lvl="1" eaLnBrk="0" hangingPunct="0">
              <a:defRPr/>
            </a:pPr>
            <a:r>
              <a:rPr lang="en-US" altLang="en-US" dirty="0" smtClean="0">
                <a:solidFill>
                  <a:srgbClr val="00B050"/>
                </a:solidFill>
              </a:rPr>
              <a:t>11-23/1140</a:t>
            </a:r>
            <a:r>
              <a:rPr lang="en-US" altLang="en-US" dirty="0">
                <a:solidFill>
                  <a:srgbClr val="00B050"/>
                </a:solidFill>
              </a:rPr>
              <a:t>, Considerations for AMP Devices, </a:t>
            </a:r>
            <a:r>
              <a:rPr lang="en-US" altLang="en-US" dirty="0" err="1">
                <a:solidFill>
                  <a:srgbClr val="00B050"/>
                </a:solidFill>
              </a:rPr>
              <a:t>Amichai</a:t>
            </a:r>
            <a:r>
              <a:rPr lang="en-US" altLang="en-US" dirty="0">
                <a:solidFill>
                  <a:srgbClr val="00B050"/>
                </a:solidFill>
              </a:rPr>
              <a:t> </a:t>
            </a:r>
            <a:r>
              <a:rPr lang="en-US" altLang="en-US" dirty="0" err="1">
                <a:solidFill>
                  <a:srgbClr val="00B050"/>
                </a:solidFill>
              </a:rPr>
              <a:t>Sanderovich</a:t>
            </a:r>
            <a:r>
              <a:rPr lang="en-US" altLang="en-US" dirty="0">
                <a:solidFill>
                  <a:srgbClr val="00B050"/>
                </a:solidFill>
              </a:rPr>
              <a:t> (</a:t>
            </a:r>
            <a:r>
              <a:rPr lang="en-US" altLang="en-US" dirty="0" err="1">
                <a:solidFill>
                  <a:srgbClr val="00B050"/>
                </a:solidFill>
              </a:rPr>
              <a:t>Wiliot</a:t>
            </a:r>
            <a:r>
              <a:rPr lang="en-US" altLang="en-US" dirty="0" smtClean="0">
                <a:solidFill>
                  <a:srgbClr val="00B050"/>
                </a:solidFill>
              </a:rPr>
              <a:t>)</a:t>
            </a:r>
          </a:p>
          <a:p>
            <a:pPr lvl="1" eaLnBrk="0" hangingPunct="0">
              <a:defRPr/>
            </a:pPr>
            <a:r>
              <a:rPr lang="en-US" altLang="en-US" dirty="0">
                <a:solidFill>
                  <a:srgbClr val="00B050"/>
                </a:solidFill>
              </a:rPr>
              <a:t>11-23/1192, Distributed Microphone Smart Home Application for AMP </a:t>
            </a:r>
            <a:r>
              <a:rPr lang="en-US" altLang="en-US" dirty="0" err="1">
                <a:solidFill>
                  <a:srgbClr val="00B050"/>
                </a:solidFill>
              </a:rPr>
              <a:t>IoT</a:t>
            </a:r>
            <a:r>
              <a:rPr lang="en-US" altLang="en-US" dirty="0">
                <a:solidFill>
                  <a:srgbClr val="00B050"/>
                </a:solidFill>
              </a:rPr>
              <a:t> devices, </a:t>
            </a:r>
            <a:r>
              <a:rPr lang="en-US" altLang="en-US" dirty="0" err="1">
                <a:solidFill>
                  <a:srgbClr val="00B050"/>
                </a:solidFill>
              </a:rPr>
              <a:t>Vytas</a:t>
            </a:r>
            <a:r>
              <a:rPr lang="en-US" altLang="en-US" dirty="0">
                <a:solidFill>
                  <a:srgbClr val="00B050"/>
                </a:solidFill>
              </a:rPr>
              <a:t> </a:t>
            </a:r>
            <a:r>
              <a:rPr lang="en-US" altLang="en-US" dirty="0" err="1">
                <a:solidFill>
                  <a:srgbClr val="00B050"/>
                </a:solidFill>
              </a:rPr>
              <a:t>Kezys</a:t>
            </a:r>
            <a:r>
              <a:rPr lang="en-US" altLang="en-US" dirty="0">
                <a:solidFill>
                  <a:srgbClr val="00B050"/>
                </a:solidFill>
              </a:rPr>
              <a:t> (</a:t>
            </a:r>
            <a:r>
              <a:rPr lang="en-US" altLang="en-US" dirty="0" err="1">
                <a:solidFill>
                  <a:srgbClr val="00B050"/>
                </a:solidFill>
              </a:rPr>
              <a:t>Haila</a:t>
            </a:r>
            <a:r>
              <a:rPr lang="en-US" altLang="en-US" dirty="0">
                <a:solidFill>
                  <a:srgbClr val="00B050"/>
                </a:solidFill>
              </a:rPr>
              <a:t>)</a:t>
            </a:r>
          </a:p>
          <a:p>
            <a:pPr lvl="1" eaLnBrk="0" hangingPunct="0">
              <a:defRPr/>
            </a:pPr>
            <a:r>
              <a:rPr lang="en-US" altLang="en-US" dirty="0" smtClean="0">
                <a:solidFill>
                  <a:srgbClr val="00B050"/>
                </a:solidFill>
              </a:rPr>
              <a:t>11-23/1195</a:t>
            </a:r>
            <a:r>
              <a:rPr lang="en-US" altLang="en-US" dirty="0">
                <a:solidFill>
                  <a:srgbClr val="00B050"/>
                </a:solidFill>
              </a:rPr>
              <a:t>, Thoughts on AMP IOT and PAR, Bin Tian (Qualcomm)</a:t>
            </a:r>
          </a:p>
          <a:p>
            <a:pPr lvl="1" eaLnBrk="0" hangingPunct="0">
              <a:defRPr/>
            </a:pPr>
            <a:r>
              <a:rPr lang="en-US" altLang="en-US" dirty="0" smtClean="0"/>
              <a:t>11-23/1189</a:t>
            </a:r>
            <a:r>
              <a:rPr lang="en-US" altLang="en-US" dirty="0"/>
              <a:t>, Discussion on AMP Security, </a:t>
            </a:r>
            <a:r>
              <a:rPr lang="en-US" altLang="en-US" dirty="0" err="1"/>
              <a:t>Weijie</a:t>
            </a:r>
            <a:r>
              <a:rPr lang="en-US" altLang="en-US" dirty="0"/>
              <a:t> Xu (OPPO)</a:t>
            </a:r>
          </a:p>
          <a:p>
            <a:pPr lvl="1" eaLnBrk="0" hangingPunct="0">
              <a:buFontTx/>
              <a:buChar char="–"/>
              <a:defRPr/>
            </a:pPr>
            <a:r>
              <a:rPr lang="en-US" altLang="en-US" sz="2100" dirty="0" smtClean="0"/>
              <a:t>11-23/1190</a:t>
            </a:r>
            <a:r>
              <a:rPr lang="en-US" altLang="en-US" sz="2100" dirty="0"/>
              <a:t>, Further Discussion on AMP PAR, </a:t>
            </a:r>
            <a:r>
              <a:rPr lang="en-US" altLang="en-US" sz="2100" dirty="0" err="1"/>
              <a:t>Yinan</a:t>
            </a:r>
            <a:r>
              <a:rPr lang="en-US" altLang="en-US" sz="2100" dirty="0"/>
              <a:t> Qi (OPPO</a:t>
            </a:r>
            <a:r>
              <a:rPr lang="en-US" altLang="en-US" sz="2100" dirty="0" smtClean="0"/>
              <a:t>)</a:t>
            </a:r>
          </a:p>
          <a:p>
            <a:pPr lvl="1" eaLnBrk="0" hangingPunct="0">
              <a:defRPr/>
            </a:pPr>
            <a:r>
              <a:rPr lang="en-US" altLang="en-US" sz="2100" dirty="0" smtClean="0"/>
              <a:t>11-23/1271, AMP PAR Scope Modification </a:t>
            </a:r>
            <a:r>
              <a:rPr lang="en-US" altLang="en-US" sz="2100" dirty="0"/>
              <a:t>Suggestions, Rakesh </a:t>
            </a:r>
            <a:r>
              <a:rPr lang="en-US" altLang="en-US" sz="2100" dirty="0" err="1"/>
              <a:t>Taori</a:t>
            </a:r>
            <a:r>
              <a:rPr lang="en-US" altLang="en-US" sz="2100" dirty="0"/>
              <a:t> (Infineon </a:t>
            </a:r>
            <a:r>
              <a:rPr lang="en-US" altLang="en-US" sz="2100" dirty="0" smtClean="0"/>
              <a:t>Technologies) </a:t>
            </a:r>
            <a:endParaRPr lang="en-US" altLang="en-US" sz="2100"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May interim session and for AMP SG teleconferences after 802 May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mentor.ieee.org/802.11/dcn/23/11-23-0939-00-0amp-amp-sg-may-interim-minutes.docx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mentor.ieee.org/802.11/dcn/23/11-23-1017-00-0amp-amp-sg-telecon-minutes-june-13th.docx</a:t>
            </a:r>
            <a:endParaRPr lang="en-GB" altLang="en-US" dirty="0" smtClean="0"/>
          </a:p>
          <a:p>
            <a:pPr lvl="1" indent="-342900" eaLnBrk="0" hangingPunct="0">
              <a:buFontTx/>
              <a:buChar char="-"/>
              <a:defRPr/>
            </a:pPr>
            <a:r>
              <a:rPr lang="en-GB" altLang="en-US" dirty="0">
                <a:hlinkClick r:id="rId4"/>
              </a:rPr>
              <a:t>https://</a:t>
            </a:r>
            <a:r>
              <a:rPr lang="en-GB" altLang="en-US" dirty="0" smtClean="0">
                <a:hlinkClick r:id="rId4"/>
              </a:rPr>
              <a:t>mentor.ieee.org/802.11/dcn/23/11-23-1078-00-0amp-amp-sg-telecon-minutes-june-27th.docx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r>
              <a:rPr lang="en-GB" altLang="en-US" dirty="0" err="1" smtClean="0"/>
              <a:t>Weijie</a:t>
            </a:r>
            <a:r>
              <a:rPr lang="en-GB" altLang="en-US" dirty="0" smtClean="0"/>
              <a:t> Xu</a:t>
            </a:r>
          </a:p>
          <a:p>
            <a:pPr marL="0" lvl="0" indent="0" eaLnBrk="0" hangingPunct="0">
              <a:buNone/>
              <a:defRPr/>
            </a:pPr>
            <a:r>
              <a:rPr lang="en-GB" altLang="en-US" dirty="0" smtClean="0"/>
              <a:t>Result: Approved with unanimous consensus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44124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PAR/CSD Contribution </a:t>
            </a:r>
            <a:r>
              <a:rPr lang="en-US" altLang="en-GB" dirty="0"/>
              <a:t>discussion</a:t>
            </a:r>
          </a:p>
          <a:p>
            <a:pPr lvl="1" eaLnBrk="0" hangingPunct="0">
              <a:defRPr/>
            </a:pPr>
            <a:r>
              <a:rPr lang="en-US" altLang="en-US" dirty="0" smtClean="0">
                <a:solidFill>
                  <a:srgbClr val="00B050"/>
                </a:solidFill>
              </a:rPr>
              <a:t>11-23/1190</a:t>
            </a:r>
            <a:r>
              <a:rPr lang="en-US" altLang="en-US" dirty="0">
                <a:solidFill>
                  <a:srgbClr val="00B050"/>
                </a:solidFill>
              </a:rPr>
              <a:t>, Further Discussion on AMP PAR, </a:t>
            </a:r>
            <a:r>
              <a:rPr lang="en-US" altLang="en-US" dirty="0" err="1">
                <a:solidFill>
                  <a:srgbClr val="00B050"/>
                </a:solidFill>
              </a:rPr>
              <a:t>Yinan</a:t>
            </a:r>
            <a:r>
              <a:rPr lang="en-US" altLang="en-US" dirty="0">
                <a:solidFill>
                  <a:srgbClr val="00B050"/>
                </a:solidFill>
              </a:rPr>
              <a:t> Qi (OPPO</a:t>
            </a:r>
            <a:r>
              <a:rPr lang="en-US" altLang="en-US" dirty="0" smtClean="0">
                <a:solidFill>
                  <a:srgbClr val="00B050"/>
                </a:solidFill>
              </a:rPr>
              <a:t>)</a:t>
            </a:r>
          </a:p>
          <a:p>
            <a:pPr lvl="1" eaLnBrk="0" hangingPunct="0">
              <a:defRPr/>
            </a:pPr>
            <a:r>
              <a:rPr lang="en-US" altLang="en-US" sz="2100" dirty="0">
                <a:solidFill>
                  <a:srgbClr val="00B050"/>
                </a:solidFill>
              </a:rPr>
              <a:t>11-23/1220, AMP Device Density, </a:t>
            </a:r>
            <a:r>
              <a:rPr lang="en-US" altLang="en-US" sz="2100" dirty="0" err="1">
                <a:solidFill>
                  <a:srgbClr val="00B050"/>
                </a:solidFill>
              </a:rPr>
              <a:t>Joerg</a:t>
            </a:r>
            <a:r>
              <a:rPr lang="en-US" altLang="en-US"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 / </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smtClean="0">
                <a:solidFill>
                  <a:srgbClr val="00B050"/>
                </a:solidFill>
              </a:rPr>
              <a:t>11-23/1271</a:t>
            </a:r>
            <a:r>
              <a:rPr lang="en-US" altLang="en-US" sz="2100" dirty="0">
                <a:solidFill>
                  <a:srgbClr val="00B050"/>
                </a:solidFill>
              </a:rPr>
              <a:t>, AMP PAR Scope Modification Suggestions, Rakesh </a:t>
            </a:r>
            <a:r>
              <a:rPr lang="en-US" altLang="en-US" sz="2100" dirty="0" err="1">
                <a:solidFill>
                  <a:srgbClr val="00B050"/>
                </a:solidFill>
              </a:rPr>
              <a:t>Taori</a:t>
            </a:r>
            <a:r>
              <a:rPr lang="en-US" altLang="en-US" sz="2100" dirty="0">
                <a:solidFill>
                  <a:srgbClr val="00B050"/>
                </a:solidFill>
              </a:rPr>
              <a:t> (Infineon Technologies) </a:t>
            </a:r>
            <a:endParaRPr lang="en-US" altLang="en-US" sz="2100" dirty="0" smtClean="0">
              <a:solidFill>
                <a:srgbClr val="00B050"/>
              </a:solidFill>
            </a:endParaRPr>
          </a:p>
          <a:p>
            <a:pPr lvl="1" eaLnBrk="0" hangingPunct="0">
              <a:defRPr/>
            </a:pPr>
            <a:r>
              <a:rPr lang="en-US" altLang="en-US" sz="2100" dirty="0" smtClean="0">
                <a:solidFill>
                  <a:srgbClr val="00B050"/>
                </a:solidFill>
              </a:rPr>
              <a:t>11-23/1287, Revision Proposal for AMP CSD, </a:t>
            </a:r>
            <a:r>
              <a:rPr lang="en-US" altLang="en-US" sz="2100" dirty="0" err="1" smtClean="0">
                <a:solidFill>
                  <a:srgbClr val="00B050"/>
                </a:solidFill>
              </a:rPr>
              <a:t>Weijie</a:t>
            </a:r>
            <a:r>
              <a:rPr lang="en-US" altLang="en-US" sz="2100" dirty="0" smtClean="0">
                <a:solidFill>
                  <a:srgbClr val="00B050"/>
                </a:solidFill>
              </a:rPr>
              <a:t> Xu (OPPO)</a:t>
            </a:r>
            <a:endParaRPr lang="en-US" altLang="en-US" sz="2100" dirty="0"/>
          </a:p>
          <a:p>
            <a:pPr eaLnBrk="0" hangingPunct="0">
              <a:defRPr/>
            </a:pPr>
            <a:r>
              <a:rPr lang="en-US" altLang="en-GB" dirty="0" smtClean="0"/>
              <a:t>PAR/CSD SPs </a:t>
            </a:r>
          </a:p>
          <a:p>
            <a:pPr eaLnBrk="0" hangingPunct="0">
              <a:defRPr/>
            </a:pPr>
            <a:r>
              <a:rPr lang="en-US" altLang="en-GB" dirty="0" smtClean="0"/>
              <a:t>Contribution </a:t>
            </a:r>
            <a:r>
              <a:rPr lang="en-US" altLang="en-GB" dirty="0"/>
              <a:t>discussion</a:t>
            </a:r>
          </a:p>
          <a:p>
            <a:pPr lvl="1" eaLnBrk="0" hangingPunct="0">
              <a:defRPr/>
            </a:pPr>
            <a:r>
              <a:rPr lang="en-US" altLang="en-US" dirty="0" smtClean="0"/>
              <a:t>None</a:t>
            </a:r>
            <a:endParaRPr lang="en-US" altLang="en-US"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45086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Jul Plenary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Vice </a:t>
            </a:r>
            <a:r>
              <a:rPr lang="en-US" altLang="en-US" sz="2000" kern="0" dirty="0">
                <a:latin typeface="Arial" panose="020B0604020202020204" pitchFamily="34" charset="0"/>
              </a:rPr>
              <a:t>Chair:	Steve </a:t>
            </a:r>
            <a:r>
              <a:rPr lang="en-US" altLang="en-US" sz="2000" kern="0" dirty="0" err="1">
                <a:latin typeface="Arial" panose="020B0604020202020204" pitchFamily="34" charset="0"/>
              </a:rPr>
              <a:t>Shellhammer</a:t>
            </a:r>
            <a:r>
              <a:rPr lang="en-US" altLang="en-US" sz="2000" kern="0" dirty="0">
                <a:latin typeface="Arial" panose="020B0604020202020204" pitchFamily="34" charset="0"/>
              </a:rPr>
              <a:t> (Qualcomm)</a:t>
            </a:r>
          </a:p>
          <a:p>
            <a:pPr lvl="0">
              <a:lnSpc>
                <a:spcPct val="90000"/>
              </a:lnSpc>
              <a:buNone/>
              <a:defRPr/>
            </a:pPr>
            <a:r>
              <a:rPr lang="en-US" altLang="en-US" sz="2000" kern="0" dirty="0">
                <a:latin typeface="Arial" panose="020B0604020202020204" pitchFamily="34" charset="0"/>
              </a:rPr>
              <a:t>	    		Secretary: 	</a:t>
            </a:r>
            <a:r>
              <a:rPr lang="en-US" altLang="en-US" sz="2000" kern="0" dirty="0" err="1">
                <a:latin typeface="Arial" panose="020B0604020202020204" pitchFamily="34" charset="0"/>
              </a:rPr>
              <a:t>Hao</a:t>
            </a:r>
            <a:r>
              <a:rPr lang="en-US" altLang="en-US" sz="2000" kern="0" dirty="0">
                <a:latin typeface="Arial" panose="020B0604020202020204" pitchFamily="34" charset="0"/>
              </a:rPr>
              <a:t> Wang (</a:t>
            </a:r>
            <a:r>
              <a:rPr lang="en-US" altLang="en-US" sz="2000" kern="0" dirty="0" err="1">
                <a:latin typeface="Arial" panose="020B0604020202020204" pitchFamily="34" charset="0"/>
              </a:rPr>
              <a:t>Tencent</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lvl="0" eaLnBrk="0" hangingPunct="0">
              <a:defRPr/>
            </a:pPr>
            <a:r>
              <a:rPr lang="en-GB" altLang="en-US" dirty="0" smtClean="0"/>
              <a:t>PAR baseline SP (11-23/1190r4) and motion (11-23/1006r2)</a:t>
            </a:r>
          </a:p>
          <a:p>
            <a:pPr lvl="0" eaLnBrk="0" hangingPunct="0">
              <a:defRPr/>
            </a:pPr>
            <a:r>
              <a:rPr lang="en-GB" altLang="en-US" dirty="0" smtClean="0"/>
              <a:t>CSD baseline SP (11-23/1287r1)and motion (11-23/1212r1)</a:t>
            </a:r>
            <a:endParaRPr lang="en-GB" altLang="en-US" dirty="0"/>
          </a:p>
          <a:p>
            <a:pPr eaLnBrk="0" hangingPunct="0">
              <a:defRPr/>
            </a:pPr>
            <a:r>
              <a:rPr lang="en-US" altLang="en-GB" dirty="0"/>
              <a:t>Contribution discussion</a:t>
            </a:r>
          </a:p>
          <a:p>
            <a:pPr lvl="1" eaLnBrk="0" hangingPunct="0">
              <a:defRPr/>
            </a:pPr>
            <a:r>
              <a:rPr lang="en-US" altLang="en-US" dirty="0"/>
              <a:t>11-23/1189, Discussion on AMP Security, </a:t>
            </a:r>
            <a:r>
              <a:rPr lang="en-US" altLang="en-US" dirty="0" err="1"/>
              <a:t>Weijie</a:t>
            </a:r>
            <a:r>
              <a:rPr lang="en-US" altLang="en-US" dirty="0"/>
              <a:t> Xu (OPPO)</a:t>
            </a:r>
          </a:p>
          <a:p>
            <a:pPr lvl="1" eaLnBrk="0" hangingPunct="0">
              <a:buFontTx/>
              <a:buChar char="–"/>
              <a:defRPr/>
            </a:pPr>
            <a:r>
              <a:rPr lang="en-US" altLang="en-US" dirty="0"/>
              <a:t>11-23/1221, Clock generation for X-Band Operation, </a:t>
            </a:r>
            <a:r>
              <a:rPr lang="en-US" altLang="en-US" dirty="0" err="1"/>
              <a:t>Joerg</a:t>
            </a:r>
            <a:r>
              <a:rPr lang="en-US" altLang="en-US" dirty="0"/>
              <a:t> Robert (TU </a:t>
            </a:r>
            <a:r>
              <a:rPr lang="en-US" altLang="zh-CN" dirty="0" err="1"/>
              <a:t>Ilmenau</a:t>
            </a:r>
            <a:r>
              <a:rPr lang="en-US" altLang="zh-CN" dirty="0"/>
              <a:t> / </a:t>
            </a:r>
            <a:r>
              <a:rPr lang="en-US" altLang="zh-CN" dirty="0" err="1"/>
              <a:t>Fraunhofer</a:t>
            </a:r>
            <a:r>
              <a:rPr lang="en-US" altLang="zh-CN" dirty="0"/>
              <a:t> IIS)</a:t>
            </a:r>
          </a:p>
          <a:p>
            <a:pPr lvl="1" eaLnBrk="0" hangingPunct="0">
              <a:buFontTx/>
              <a:buChar char="–"/>
              <a:defRPr/>
            </a:pPr>
            <a:r>
              <a:rPr lang="en-US" altLang="zh-CN" dirty="0"/>
              <a:t>11-23/1232, Power Consumption </a:t>
            </a:r>
            <a:r>
              <a:rPr lang="en-US" altLang="zh-CN" dirty="0" err="1"/>
              <a:t>Calculaton</a:t>
            </a:r>
            <a:r>
              <a:rPr lang="en-US" altLang="zh-CN" dirty="0"/>
              <a:t>, </a:t>
            </a:r>
            <a:r>
              <a:rPr lang="en-US" altLang="zh-CN" dirty="0" err="1"/>
              <a:t>Joerg</a:t>
            </a:r>
            <a:r>
              <a:rPr lang="en-US" altLang="zh-CN" dirty="0"/>
              <a:t> Robert (TU </a:t>
            </a:r>
            <a:r>
              <a:rPr lang="en-US" altLang="zh-CN" dirty="0" err="1"/>
              <a:t>Ilmenau</a:t>
            </a:r>
            <a:r>
              <a:rPr lang="en-US" altLang="zh-CN" dirty="0"/>
              <a:t> / </a:t>
            </a:r>
            <a:r>
              <a:rPr lang="en-US" altLang="zh-CN" dirty="0" err="1"/>
              <a:t>Fraunhofer</a:t>
            </a:r>
            <a:r>
              <a:rPr lang="en-US" altLang="zh-CN" dirty="0"/>
              <a:t> IIS)</a:t>
            </a:r>
          </a:p>
          <a:p>
            <a:pPr lvl="1" eaLnBrk="0" hangingPunct="0">
              <a:defRPr/>
            </a:pPr>
            <a:r>
              <a:rPr lang="en-US" altLang="en-US" dirty="0"/>
              <a:t>TBD</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PAR </a:t>
            </a:r>
            <a:r>
              <a:rPr lang="en-US" altLang="en-US" sz="3200" b="1" dirty="0" smtClean="0">
                <a:solidFill>
                  <a:schemeClr val="tx2"/>
                </a:solidFill>
                <a:latin typeface="Times New Roman" panose="02020603050405020304" pitchFamily="18" charset="0"/>
              </a:rPr>
              <a:t>Scope </a:t>
            </a:r>
            <a:r>
              <a:rPr lang="en-US" altLang="en-US" sz="3200" b="1" dirty="0" smtClean="0">
                <a:solidFill>
                  <a:schemeClr val="tx2"/>
                </a:solidFill>
                <a:latin typeface="Times New Roman" panose="02020603050405020304" pitchFamily="18" charset="0"/>
              </a:rPr>
              <a:t>baseline content </a:t>
            </a:r>
            <a:r>
              <a:rPr lang="en-US" altLang="en-US" sz="3200" b="1" dirty="0" smtClean="0">
                <a:solidFill>
                  <a:schemeClr val="tx2"/>
                </a:solidFill>
                <a:latin typeface="Times New Roman" panose="02020603050405020304" pitchFamily="18" charset="0"/>
              </a:rPr>
              <a:t>SP</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Do you agree following sentences as AMP PAR Scope baseline </a:t>
            </a:r>
            <a:r>
              <a:rPr lang="en-GB" altLang="en-US" dirty="0" smtClean="0"/>
              <a:t>content?</a:t>
            </a:r>
            <a:endParaRPr lang="en-GB" altLang="en-US" dirty="0" smtClean="0"/>
          </a:p>
          <a:p>
            <a:pPr marL="0" lvl="0" indent="0" eaLnBrk="0" hangingPunct="0">
              <a:buNone/>
              <a:defRPr/>
            </a:pPr>
            <a:endParaRPr lang="en-GB" altLang="en-US" dirty="0" smtClean="0"/>
          </a:p>
          <a:p>
            <a:pPr marL="0" marR="0" indent="0">
              <a:spcBef>
                <a:spcPts val="0"/>
              </a:spcBef>
              <a:spcAft>
                <a:spcPts val="0"/>
              </a:spcAft>
              <a:buNone/>
            </a:pPr>
            <a:r>
              <a:rPr lang="en-GB" altLang="zh-CN" sz="2000" dirty="0">
                <a:ea typeface="SimSun" panose="02010600030101010101" pitchFamily="2" charset="-122"/>
              </a:rPr>
              <a:t>This amendment defines modifications to both the IEEE 802.11 Medium Access Control layer (MAC) and Physical Layers (PHY) to enable operation of ambient powered (AMP) devices by energy harvesting. This amendment defines:</a:t>
            </a:r>
          </a:p>
          <a:p>
            <a:pPr marL="0" marR="0" indent="0">
              <a:spcBef>
                <a:spcPts val="0"/>
              </a:spcBef>
              <a:spcAft>
                <a:spcPts val="0"/>
              </a:spcAft>
              <a:buNone/>
            </a:pPr>
            <a:endParaRPr lang="en-GB" altLang="zh-CN" sz="2000" dirty="0">
              <a:ea typeface="SimSun" panose="02010600030101010101" pitchFamily="2" charset="-122"/>
            </a:endParaRPr>
          </a:p>
          <a:p>
            <a:pPr marR="0">
              <a:spcBef>
                <a:spcPts val="0"/>
              </a:spcBef>
              <a:spcAft>
                <a:spcPts val="0"/>
              </a:spcAft>
              <a:buFontTx/>
              <a:buChar char="-"/>
            </a:pPr>
            <a:r>
              <a:rPr lang="en-GB" altLang="zh-CN" sz="2000" dirty="0">
                <a:ea typeface="SimSun" panose="02010600030101010101" pitchFamily="2" charset="-122"/>
              </a:rPr>
              <a:t>at least one mode of data communication in sub-1GHz or 2.4 GHz band</a:t>
            </a:r>
          </a:p>
          <a:p>
            <a:pPr marR="0">
              <a:spcBef>
                <a:spcPts val="0"/>
              </a:spcBef>
              <a:spcAft>
                <a:spcPts val="0"/>
              </a:spcAft>
              <a:buFontTx/>
              <a:buChar char="-"/>
            </a:pPr>
            <a:r>
              <a:rPr lang="en-GB" altLang="zh-CN" sz="2000" dirty="0">
                <a:ea typeface="SimSun" panose="02010600030101010101" pitchFamily="2" charset="-122"/>
              </a:rPr>
              <a:t>at least one mode of data communication with legacy WLAN networks in 2.4GHz band</a:t>
            </a:r>
          </a:p>
          <a:p>
            <a:pPr>
              <a:spcBef>
                <a:spcPts val="0"/>
              </a:spcBef>
              <a:spcAft>
                <a:spcPts val="0"/>
              </a:spcAft>
              <a:buFontTx/>
              <a:buChar char="-"/>
            </a:pPr>
            <a:r>
              <a:rPr lang="en-GB" altLang="zh-CN" sz="2000" dirty="0">
                <a:ea typeface="SimSun" panose="02010600030101010101" pitchFamily="2" charset="-122"/>
              </a:rPr>
              <a:t>at least one mode to support RF energy harvesting in sub-1GHz or 2.4GHz </a:t>
            </a:r>
          </a:p>
          <a:p>
            <a:pPr marR="0">
              <a:spcBef>
                <a:spcPts val="0"/>
              </a:spcBef>
              <a:spcAft>
                <a:spcPts val="0"/>
              </a:spcAft>
              <a:buFontTx/>
              <a:buChar char="-"/>
            </a:pPr>
            <a:r>
              <a:rPr lang="en-GB" altLang="zh-CN" sz="2000" dirty="0">
                <a:ea typeface="SimSun" panose="02010600030101010101" pitchFamily="2" charset="-122"/>
              </a:rPr>
              <a:t>at least one mode to support positioning function</a:t>
            </a:r>
          </a:p>
          <a:p>
            <a:pPr marL="0" marR="0" indent="0">
              <a:spcBef>
                <a:spcPts val="0"/>
              </a:spcBef>
              <a:spcAft>
                <a:spcPts val="0"/>
              </a:spcAft>
              <a:buNone/>
            </a:pPr>
            <a:r>
              <a:rPr lang="en-GB" altLang="zh-CN" sz="2000" dirty="0">
                <a:ea typeface="SimSun" panose="02010600030101010101" pitchFamily="2" charset="-122"/>
              </a:rPr>
              <a:t> </a:t>
            </a:r>
          </a:p>
          <a:p>
            <a:pPr marL="0" marR="0" indent="0" algn="just">
              <a:spcBef>
                <a:spcPts val="0"/>
              </a:spcBef>
              <a:spcAft>
                <a:spcPts val="0"/>
              </a:spcAft>
              <a:buNone/>
            </a:pPr>
            <a:r>
              <a:rPr lang="en-GB" altLang="zh-CN" sz="2000" dirty="0">
                <a:ea typeface="SimSun" panose="02010600030101010101" pitchFamily="2" charset="-122"/>
              </a:rPr>
              <a:t>This amendment shall provide coexistence with deployed devices compliant with IEEE </a:t>
            </a:r>
            <a:r>
              <a:rPr lang="en-GB" altLang="zh-CN" sz="2000" dirty="0" err="1">
                <a:ea typeface="SimSun" panose="02010600030101010101" pitchFamily="2" charset="-122"/>
              </a:rPr>
              <a:t>Std</a:t>
            </a:r>
            <a:r>
              <a:rPr lang="en-GB" altLang="zh-CN" sz="2000" dirty="0">
                <a:ea typeface="SimSun" panose="02010600030101010101" pitchFamily="2" charset="-122"/>
              </a:rPr>
              <a:t> 802.11™-2020 and operating in the same band.</a:t>
            </a:r>
          </a:p>
          <a:p>
            <a:pPr marL="0" marR="0" indent="0" algn="just">
              <a:spcBef>
                <a:spcPts val="0"/>
              </a:spcBef>
              <a:spcAft>
                <a:spcPts val="0"/>
              </a:spcAft>
              <a:buNone/>
            </a:pPr>
            <a:endParaRPr lang="en-GB" altLang="zh-CN" sz="2000" dirty="0">
              <a:ea typeface="SimSun" panose="02010600030101010101" pitchFamily="2" charset="-122"/>
            </a:endParaRPr>
          </a:p>
          <a:p>
            <a:pPr marL="0" marR="0" indent="0" algn="just">
              <a:spcBef>
                <a:spcPts val="0"/>
              </a:spcBef>
              <a:spcAft>
                <a:spcPts val="0"/>
              </a:spcAft>
              <a:buNone/>
            </a:pPr>
            <a:r>
              <a:rPr lang="en-GB" altLang="zh-CN" sz="2000" dirty="0">
                <a:ea typeface="SimSun" panose="02010600030101010101" pitchFamily="2" charset="-122"/>
              </a:rPr>
              <a:t>Note: this baseline version is subject to further changes depending on discussion.</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56516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PAR baseline Motion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11-23/1006r2 as the baseline of AMP PAR document? </a:t>
            </a:r>
          </a:p>
          <a:p>
            <a:pPr lvl="0" eaLnBrk="0" hangingPunct="0">
              <a:defRPr/>
            </a:pPr>
            <a:endParaRPr lang="en-GB" altLang="zh-CN" sz="2000" dirty="0">
              <a:ea typeface="SimSun" panose="02010600030101010101" pitchFamily="2" charset="-122"/>
            </a:endParaRPr>
          </a:p>
          <a:p>
            <a:pPr marL="0" lvl="0" indent="0" eaLnBrk="0" hangingPunct="0">
              <a:buNone/>
              <a:defRPr/>
            </a:pPr>
            <a:r>
              <a:rPr lang="en-GB" altLang="zh-CN" sz="2000" dirty="0" smtClean="0">
                <a:ea typeface="SimSun" panose="02010600030101010101" pitchFamily="2" charset="-122"/>
              </a:rPr>
              <a:t>Note</a:t>
            </a:r>
            <a:r>
              <a:rPr lang="en-GB" altLang="zh-CN" sz="2000" dirty="0">
                <a:ea typeface="SimSun" panose="02010600030101010101" pitchFamily="2" charset="-122"/>
              </a:rPr>
              <a:t>: this baseline version is subject to further changes depending on discussion.</a:t>
            </a: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a:t>
            </a:r>
            <a:r>
              <a:rPr lang="en-GB" altLang="zh-CN" i="1" dirty="0" smtClean="0"/>
              <a: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85859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CSD baseline content </a:t>
            </a:r>
            <a:r>
              <a:rPr lang="en-US" altLang="en-US" sz="3200" b="1" dirty="0" smtClean="0">
                <a:solidFill>
                  <a:schemeClr val="tx2"/>
                </a:solidFill>
                <a:latin typeface="Times New Roman" panose="02020603050405020304" pitchFamily="18" charset="0"/>
              </a:rPr>
              <a:t>SP</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Do you agree </a:t>
            </a:r>
            <a:r>
              <a:rPr lang="en-GB" altLang="en-US" dirty="0" smtClean="0"/>
              <a:t>to accept the proposed modification to the example content in 11-23/1287r1 </a:t>
            </a:r>
            <a:r>
              <a:rPr lang="en-GB" altLang="en-US" dirty="0" smtClean="0"/>
              <a:t>as part of the AMP CSD baseline content? </a:t>
            </a:r>
          </a:p>
          <a:p>
            <a:pPr lvl="0" eaLnBrk="0" hangingPunct="0">
              <a:defRPr/>
            </a:pPr>
            <a:endParaRPr lang="en-GB" altLang="zh-CN" sz="2000" dirty="0">
              <a:ea typeface="SimSun" panose="02010600030101010101" pitchFamily="2" charset="-122"/>
            </a:endParaRPr>
          </a:p>
          <a:p>
            <a:pPr marL="0" lvl="0" indent="0" eaLnBrk="0" hangingPunct="0">
              <a:buNone/>
              <a:defRPr/>
            </a:pPr>
            <a:r>
              <a:rPr lang="en-GB" altLang="zh-CN" sz="2000" dirty="0" smtClean="0">
                <a:ea typeface="SimSun" panose="02010600030101010101" pitchFamily="2" charset="-122"/>
              </a:rPr>
              <a:t>Note</a:t>
            </a:r>
            <a:r>
              <a:rPr lang="en-GB" altLang="zh-CN" sz="2000" dirty="0">
                <a:ea typeface="SimSun" panose="02010600030101010101" pitchFamily="2" charset="-122"/>
              </a:rPr>
              <a:t>: this baseline version is subject to further changes depending on discussion.</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80576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CSD baseline Motion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08209" y="1870075"/>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content included in 11-23/1212r1 as the baseline of AMP CSD document? </a:t>
            </a:r>
          </a:p>
          <a:p>
            <a:pPr lvl="0" eaLnBrk="0" hangingPunct="0">
              <a:defRPr/>
            </a:pPr>
            <a:endParaRPr lang="en-GB" altLang="zh-CN" sz="2000" dirty="0">
              <a:ea typeface="SimSun" panose="02010600030101010101" pitchFamily="2" charset="-122"/>
            </a:endParaRPr>
          </a:p>
          <a:p>
            <a:pPr marL="0" lvl="0" indent="0" eaLnBrk="0" hangingPunct="0">
              <a:buNone/>
              <a:defRPr/>
            </a:pPr>
            <a:r>
              <a:rPr lang="en-GB" altLang="zh-CN" sz="2000" dirty="0" smtClean="0">
                <a:ea typeface="SimSun" panose="02010600030101010101" pitchFamily="2" charset="-122"/>
              </a:rPr>
              <a:t>Note</a:t>
            </a:r>
            <a:r>
              <a:rPr lang="en-GB" altLang="zh-CN" sz="2000" dirty="0">
                <a:ea typeface="SimSun" panose="02010600030101010101" pitchFamily="2" charset="-122"/>
              </a:rPr>
              <a:t>: this baseline version is subject to further changes depending on discussion.</a:t>
            </a:r>
          </a:p>
          <a:p>
            <a:pPr marL="0" marR="0" indent="0" eaLnBrk="0" hangingPunct="0">
              <a:buNone/>
              <a:defRPr/>
            </a:pPr>
            <a:endParaRPr lang="en-GB" altLang="zh-CN" i="1" dirty="0" smtClean="0"/>
          </a:p>
          <a:p>
            <a:pPr marL="0" marR="0" indent="0" eaLnBrk="0" hangingPunct="0">
              <a:buNone/>
              <a:defRPr/>
            </a:pPr>
            <a:r>
              <a:rPr lang="en-GB" altLang="zh-CN" i="1" dirty="0" smtClean="0"/>
              <a:t>Moved:</a:t>
            </a:r>
          </a:p>
          <a:p>
            <a:pPr marL="0" marR="0" indent="0" eaLnBrk="0" hangingPunct="0">
              <a:buNone/>
              <a:defRPr/>
            </a:pPr>
            <a:r>
              <a:rPr lang="en-GB" altLang="zh-CN" i="1" dirty="0" smtClean="0"/>
              <a:t>Seconded:</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11339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Jul 802 plenary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Aug 8</a:t>
            </a:r>
            <a:r>
              <a:rPr lang="en-US" sz="2400" baseline="30000" dirty="0" smtClean="0"/>
              <a:t>th</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Aug 22</a:t>
            </a:r>
            <a:r>
              <a:rPr lang="en-US" sz="2400" baseline="30000" dirty="0" smtClean="0"/>
              <a:t>nd</a:t>
            </a:r>
            <a:r>
              <a:rPr lang="en-US" sz="2400" dirty="0" smtClean="0"/>
              <a:t>,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Sep 5</a:t>
            </a:r>
            <a:r>
              <a:rPr lang="en-US" sz="2400" baseline="30000" dirty="0" smtClean="0"/>
              <a:t>th</a:t>
            </a:r>
            <a:r>
              <a:rPr lang="en-US" sz="2400" dirty="0" smtClean="0"/>
              <a:t>,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27425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May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156993</TotalTime>
  <Words>3007</Words>
  <Application>Microsoft Office PowerPoint</Application>
  <PresentationFormat>宽屏</PresentationFormat>
  <Paragraphs>444</Paragraphs>
  <Slides>32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4" baseType="lpstr">
      <vt:lpstr>Arial Unicode MS</vt:lpstr>
      <vt:lpstr>Monotype Sorts</vt:lpstr>
      <vt:lpstr>MS Gothic</vt:lpstr>
      <vt:lpstr>MS PGothic</vt:lpstr>
      <vt:lpstr>SimSun</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Jul 802 plenary session</vt:lpstr>
      <vt:lpstr>AMP SG Meeting Plan during the 802 Jul Plenary Session</vt:lpstr>
      <vt:lpstr>Submission List (Call for submissions)</vt:lpstr>
      <vt:lpstr>IEEE 802.11 AMP SG Meeting During IEEE 802.11 Jul Plenary 2023</vt:lpstr>
      <vt:lpstr>PowerPoint 演示文稿</vt:lpstr>
      <vt:lpstr>AMP TIG/SG Timeline Plan</vt:lpstr>
      <vt:lpstr>IEEE 802.11 AMP SG Meeting During IEEE 802.11 Jul Plenary 2023</vt:lpstr>
      <vt:lpstr>PowerPoint 演示文稿</vt:lpstr>
      <vt:lpstr>PowerPoint 演示文稿</vt:lpstr>
      <vt:lpstr>IEEE 802.11 AMP SG Meeting During IEEE 802.11 Jul Plenary 2023</vt:lpstr>
      <vt:lpstr>PowerPoint 演示文稿</vt:lpstr>
      <vt:lpstr>IEEE 802.11 AMP SG Meeting During IEEE 802.11 Jul Plenary 2023</vt:lpstr>
      <vt:lpstr>PowerPoint 演示文稿</vt:lpstr>
      <vt:lpstr>PowerPoint 演示文稿</vt:lpstr>
      <vt:lpstr>PowerPoint 演示文稿</vt:lpstr>
      <vt:lpstr>PowerPoint 演示文稿</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TGbd Meeting Agenda</dc:subject>
  <dc:creator>Mr. Bo Sun</dc:creator>
  <cp:keywords>May 2022</cp:keywords>
  <cp:lastModifiedBy>0318003590</cp:lastModifiedBy>
  <cp:revision>5676</cp:revision>
  <cp:lastPrinted>2014-11-04T15:04:00Z</cp:lastPrinted>
  <dcterms:created xsi:type="dcterms:W3CDTF">2007-04-17T18:10:00Z</dcterms:created>
  <dcterms:modified xsi:type="dcterms:W3CDTF">2023-07-13T10:43:08Z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