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54" r:id="rId24"/>
    <p:sldId id="1257" r:id="rId25"/>
    <p:sldId id="1258" r:id="rId26"/>
    <p:sldId id="1251" r:id="rId27"/>
    <p:sldId id="1255" r:id="rId28"/>
    <p:sldId id="1256" r:id="rId2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/0931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017-00-0amp-amp-sg-telecon-minutes-june-13th.docx" TargetMode="External"/><Relationship Id="rId2" Type="http://schemas.openxmlformats.org/officeDocument/2006/relationships/hyperlink" Target="https://mentor.ieee.org/802.11/dcn/23/11-23-0939-00-0amp-amp-sg-may-interim-minutes.docx" TargetMode="External"/><Relationship Id="rId1" Type="http://schemas.openxmlformats.org/officeDocument/2006/relationships/slideLayout" Target="../slideLayouts/slideLayout10.xml"/><Relationship Id="rId4" Type="http://schemas.openxmlformats.org/officeDocument/2006/relationships/hyperlink" Target="https://mentor.ieee.org/802.11/dcn/23/11-23-1078-00-0amp-amp-sg-telecon-minutes-june-27th.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2023-05-27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830"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1"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1"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Suggested Best Practices in Mix-mode Meetings</a:t>
            </a:r>
            <a:endParaRPr lang="zh-CN" altLang="en-US" sz="2800" dirty="0"/>
          </a:p>
        </p:txBody>
      </p:sp>
      <p:sp>
        <p:nvSpPr>
          <p:cNvPr id="3" name="内容占位符 2"/>
          <p:cNvSpPr>
            <a:spLocks noGrp="1"/>
          </p:cNvSpPr>
          <p:nvPr>
            <p:ph idx="1"/>
          </p:nvPr>
        </p:nvSpPr>
        <p:spPr>
          <a:xfrm>
            <a:off x="928680" y="1866106"/>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942" y="685800"/>
            <a:ext cx="10820116" cy="1065213"/>
          </a:xfrm>
        </p:spPr>
        <p:txBody>
          <a:bodyPr/>
          <a:lstStyle/>
          <a:p>
            <a:r>
              <a:rPr lang="en-US" sz="3200" dirty="0"/>
              <a:t>Registration for the </a:t>
            </a:r>
            <a:r>
              <a:rPr lang="en-US" sz="3200" dirty="0" smtClean="0"/>
              <a:t>Jul 802 </a:t>
            </a:r>
            <a:r>
              <a:rPr lang="en-US" altLang="zh-CN" sz="3200" dirty="0" smtClean="0"/>
              <a:t>plenary</a:t>
            </a:r>
            <a:r>
              <a:rPr lang="en-US" sz="3200" dirty="0" smtClean="0"/>
              <a:t> </a:t>
            </a:r>
            <a:r>
              <a:rPr lang="en-US"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altLang="zh-CN" sz="2400" dirty="0"/>
              <a:t>This meeting is part of the July 802 plenary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whether attending in-person or remotely</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https://web.cvent.com/event/c50eaa77-9484-4a50-9d20-378149a0ecb6/summary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87431"/>
            <a:ext cx="10896450" cy="1065213"/>
          </a:xfrm>
        </p:spPr>
        <p:txBody>
          <a:bodyPr vert="horz" wrap="square" lIns="92160" tIns="46080" rIns="92160" bIns="46080" anchor="ctr" anchorCtr="0"/>
          <a:lstStyle/>
          <a:p>
            <a:pPr eaLnBrk="1" hangingPunct="1"/>
            <a:r>
              <a:rPr lang="en-US" altLang="zh-CN" sz="3200" dirty="0" smtClean="0"/>
              <a:t>AMP SG Meeting Plan during the 802 Jul Plenary 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10</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Room 9; </a:t>
            </a:r>
            <a:r>
              <a:rPr lang="en-US" altLang="zh-CN" sz="2400" dirty="0" err="1">
                <a:solidFill>
                  <a:schemeClr val="tx1"/>
                </a:solidFill>
                <a:sym typeface="+mn-ea"/>
              </a:rPr>
              <a:t>Webex</a:t>
            </a:r>
            <a:r>
              <a:rPr lang="en-US" altLang="zh-CN" sz="2400" dirty="0">
                <a:solidFill>
                  <a:schemeClr val="tx1"/>
                </a:solidFill>
                <a:sym typeface="+mn-ea"/>
              </a:rPr>
              <a:t>: 2343 849 </a:t>
            </a:r>
            <a:r>
              <a:rPr lang="en-US" altLang="zh-CN" sz="2400" dirty="0" smtClean="0">
                <a:solidFill>
                  <a:schemeClr val="tx1"/>
                </a:solidFill>
                <a:sym typeface="+mn-ea"/>
              </a:rPr>
              <a:t>7086</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12</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10:30 ~ 12:30, mixed mode</a:t>
            </a:r>
          </a:p>
          <a:p>
            <a:pPr marL="796925" lvl="1" indent="-334963">
              <a:lnSpc>
                <a:spcPct val="120000"/>
              </a:lnSpc>
              <a:spcAft>
                <a:spcPts val="600"/>
              </a:spcAft>
              <a:buFont typeface="Arial" panose="020B0604020202020204" pitchFamily="34" charset="0"/>
              <a:buChar char="•"/>
            </a:pPr>
            <a:r>
              <a:rPr lang="en-US" sz="2400" dirty="0" smtClean="0">
                <a:solidFill>
                  <a:schemeClr val="tx1"/>
                </a:solidFill>
              </a:rPr>
              <a:t>Local: Room 10; </a:t>
            </a:r>
            <a:r>
              <a:rPr lang="en-US" sz="2400" dirty="0" err="1">
                <a:solidFill>
                  <a:schemeClr val="tx1"/>
                </a:solidFill>
              </a:rPr>
              <a:t>Webex</a:t>
            </a:r>
            <a:r>
              <a:rPr lang="en-US" sz="2400" dirty="0">
                <a:solidFill>
                  <a:schemeClr val="tx1"/>
                </a:solidFill>
              </a:rPr>
              <a:t>: 2341 372 </a:t>
            </a:r>
            <a:r>
              <a:rPr lang="en-US" sz="2400" dirty="0" smtClean="0">
                <a:solidFill>
                  <a:schemeClr val="tx1"/>
                </a:solidFill>
              </a:rPr>
              <a:t>9992</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a:t>
            </a:r>
            <a:r>
              <a:rPr lang="en-US" altLang="zh-CN" sz="2800" dirty="0">
                <a:solidFill>
                  <a:schemeClr val="tx1"/>
                </a:solidFill>
                <a:cs typeface="+mn-ea"/>
                <a:sym typeface="+mn-ea"/>
              </a:rPr>
              <a:t>), 8:00 ~ 10:00, mixed mode</a:t>
            </a:r>
          </a:p>
          <a:p>
            <a:pPr marL="796925" lvl="1" indent="-334963">
              <a:lnSpc>
                <a:spcPct val="120000"/>
              </a:lnSpc>
              <a:spcAft>
                <a:spcPts val="600"/>
              </a:spcAft>
              <a:buFont typeface="Arial" panose="020B0604020202020204" pitchFamily="34" charset="0"/>
              <a:buChar char="•"/>
            </a:pPr>
            <a:r>
              <a:rPr lang="en-US" altLang="zh-CN" sz="2400" dirty="0">
                <a:solidFill>
                  <a:schemeClr val="tx1"/>
                </a:solidFill>
                <a:sym typeface="+mn-ea"/>
              </a:rPr>
              <a:t>Local: </a:t>
            </a:r>
            <a:r>
              <a:rPr lang="en-US" altLang="zh-CN" sz="2400" dirty="0" smtClean="0">
                <a:solidFill>
                  <a:schemeClr val="tx1"/>
                </a:solidFill>
                <a:sym typeface="+mn-ea"/>
              </a:rPr>
              <a:t>Room 9; </a:t>
            </a:r>
            <a:r>
              <a:rPr lang="en-US" altLang="zh-CN" sz="2400" dirty="0" err="1">
                <a:solidFill>
                  <a:schemeClr val="tx1"/>
                </a:solidFill>
                <a:sym typeface="+mn-ea"/>
              </a:rPr>
              <a:t>Webex</a:t>
            </a:r>
            <a:r>
              <a:rPr lang="en-US" altLang="zh-CN" sz="2400" dirty="0">
                <a:solidFill>
                  <a:schemeClr val="tx1"/>
                </a:solidFill>
                <a:sym typeface="+mn-ea"/>
              </a:rPr>
              <a:t>: 2348 235 </a:t>
            </a:r>
            <a:r>
              <a:rPr lang="en-US" altLang="zh-CN" sz="2400" dirty="0" smtClean="0">
                <a:solidFill>
                  <a:schemeClr val="tx1"/>
                </a:solidFill>
                <a:sym typeface="+mn-ea"/>
              </a:rPr>
              <a:t>0221</a:t>
            </a:r>
            <a:endParaRPr lang="en-US" altLang="zh-CN" sz="2800" dirty="0" smtClean="0">
              <a:solidFill>
                <a:schemeClr val="tx1"/>
              </a:solidFill>
              <a:cs typeface="+mn-ea"/>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a:t>
            </a:r>
            <a:r>
              <a:rPr lang="en-US" altLang="zh-CN" sz="2800" dirty="0">
                <a:solidFill>
                  <a:schemeClr val="tx1"/>
                </a:solidFill>
                <a:cs typeface="+mn-ea"/>
                <a:sym typeface="+mn-ea"/>
              </a:rPr>
              <a:t>~ </a:t>
            </a:r>
            <a:r>
              <a:rPr lang="en-US" altLang="zh-CN" sz="2800" dirty="0" smtClean="0">
                <a:solidFill>
                  <a:schemeClr val="tx1"/>
                </a:solidFill>
                <a:cs typeface="+mn-ea"/>
                <a:sym typeface="+mn-ea"/>
              </a:rPr>
              <a:t>15:30</a:t>
            </a:r>
            <a:r>
              <a:rPr lang="en-US" altLang="zh-CN" sz="2800" dirty="0">
                <a:solidFill>
                  <a:schemeClr val="tx1"/>
                </a:solidFill>
                <a:cs typeface="+mn-ea"/>
                <a:sym typeface="+mn-ea"/>
              </a:rPr>
              <a:t>, </a:t>
            </a:r>
            <a:r>
              <a:rPr lang="en-US" altLang="zh-CN" sz="2800" dirty="0" smtClean="0">
                <a:solidFill>
                  <a:schemeClr val="tx1"/>
                </a:solidFill>
                <a:cs typeface="+mn-ea"/>
                <a:sym typeface="+mn-ea"/>
              </a:rPr>
              <a:t>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Room 9; </a:t>
            </a:r>
            <a:r>
              <a:rPr lang="en-US" altLang="zh-CN" sz="2400" dirty="0" err="1" smtClean="0">
                <a:solidFill>
                  <a:schemeClr val="tx1"/>
                </a:solidFill>
                <a:sym typeface="+mn-ea"/>
              </a:rPr>
              <a:t>Webex</a:t>
            </a:r>
            <a:r>
              <a:rPr lang="en-US" altLang="zh-CN" sz="2400" dirty="0">
                <a:solidFill>
                  <a:schemeClr val="tx1"/>
                </a:solidFill>
                <a:sym typeface="+mn-ea"/>
              </a:rPr>
              <a:t>: 2334 578 1286</a:t>
            </a: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Submission List (Call for submissions)</a:t>
            </a:r>
            <a:endParaRPr lang="en-US" altLang="zh-CN" sz="3200" dirty="0"/>
          </a:p>
        </p:txBody>
      </p:sp>
      <p:sp>
        <p:nvSpPr>
          <p:cNvPr id="7" name="文本占位符 2"/>
          <p:cNvSpPr>
            <a:spLocks noGrp="1"/>
          </p:cNvSpPr>
          <p:nvPr>
            <p:ph type="body" idx="1"/>
          </p:nvPr>
        </p:nvSpPr>
        <p:spPr>
          <a:xfrm>
            <a:off x="943946" y="1830388"/>
            <a:ext cx="10210532" cy="4570334"/>
          </a:xfrm>
          <a:noFill/>
        </p:spPr>
        <p:txBody>
          <a:bodyPr>
            <a:normAutofit fontScale="55000" lnSpcReduction="20000"/>
          </a:bodyPr>
          <a:lstStyle/>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dirty="0" err="1" smtClean="0">
                <a:solidFill>
                  <a:srgbClr val="00B050"/>
                </a:solidFill>
                <a:latin typeface="Calibri" panose="020F0502020204030204" pitchFamily="34" charset="0"/>
                <a:cs typeface="Calibri" panose="020F0502020204030204" pitchFamily="34" charset="0"/>
              </a:rPr>
              <a:t>Amichai</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Sanderovich</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Wiliot</a:t>
            </a:r>
            <a:r>
              <a:rPr lang="en-US" altLang="en-US" sz="18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11-23/0806, par-scope-text, Dave </a:t>
            </a:r>
            <a:r>
              <a:rPr lang="en-US" altLang="en-US" sz="1800" dirty="0" err="1" smtClean="0">
                <a:solidFill>
                  <a:srgbClr val="00B050"/>
                </a:solidFill>
                <a:latin typeface="Calibri" panose="020F0502020204030204" pitchFamily="34" charset="0"/>
                <a:cs typeface="Calibri" panose="020F0502020204030204" pitchFamily="34" charset="0"/>
              </a:rPr>
              <a:t>Halasz</a:t>
            </a:r>
            <a:r>
              <a:rPr lang="en-US" altLang="en-US" sz="180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11-23/0827, AMP </a:t>
            </a:r>
            <a:r>
              <a:rPr lang="en-US" altLang="en-US" sz="1800" dirty="0" err="1" smtClean="0">
                <a:solidFill>
                  <a:srgbClr val="00B050"/>
                </a:solidFill>
                <a:latin typeface="Calibri" panose="020F0502020204030204" pitchFamily="34" charset="0"/>
                <a:cs typeface="Calibri" panose="020F0502020204030204" pitchFamily="34" charset="0"/>
              </a:rPr>
              <a:t>IoT</a:t>
            </a:r>
            <a:r>
              <a:rPr lang="en-US" altLang="en-US" sz="180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11-23/0876</a:t>
            </a:r>
            <a:r>
              <a:rPr lang="en-US" altLang="en-US" sz="1800" dirty="0">
                <a:solidFill>
                  <a:srgbClr val="00B050"/>
                </a:solidFill>
                <a:latin typeface="Calibri" panose="020F0502020204030204" pitchFamily="34" charset="0"/>
                <a:cs typeface="Calibri" panose="020F0502020204030204" pitchFamily="34" charset="0"/>
              </a:rPr>
              <a:t>, X-band Operation,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a:t>
            </a:r>
            <a:r>
              <a:rPr lang="en-US" altLang="zh-CN" sz="1800" dirty="0">
                <a:solidFill>
                  <a:srgbClr val="00B050"/>
                </a:solidFill>
                <a:latin typeface="Calibri" panose="020F0502020204030204" pitchFamily="34" charset="0"/>
                <a:cs typeface="Calibri" panose="020F0502020204030204" pitchFamily="34" charset="0"/>
              </a:rPr>
              <a:t>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dirty="0" err="1">
                <a:solidFill>
                  <a:srgbClr val="00B050"/>
                </a:solidFill>
                <a:latin typeface="Calibri" panose="020F0502020204030204" pitchFamily="34" charset="0"/>
                <a:cs typeface="Calibri" panose="020F0502020204030204" pitchFamily="34" charset="0"/>
              </a:rPr>
              <a:t>Yinan</a:t>
            </a:r>
            <a:r>
              <a:rPr lang="en-US" altLang="en-US"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FFC000"/>
                </a:solidFill>
                <a:latin typeface="Calibri" panose="020F0502020204030204" pitchFamily="34" charset="0"/>
                <a:cs typeface="Calibri" panose="020F0502020204030204" pitchFamily="34" charset="0"/>
              </a:rPr>
              <a:t>11-23/1006, ieee-802-11-amp-sg-proposed-par, Bo Sun (</a:t>
            </a:r>
            <a:r>
              <a:rPr lang="en-US" altLang="en-US" sz="1800" dirty="0" err="1">
                <a:solidFill>
                  <a:srgbClr val="FFC000"/>
                </a:solidFill>
                <a:latin typeface="Calibri" panose="020F0502020204030204" pitchFamily="34" charset="0"/>
                <a:cs typeface="Calibri" panose="020F0502020204030204" pitchFamily="34" charset="0"/>
              </a:rPr>
              <a:t>Sanechips</a:t>
            </a:r>
            <a:r>
              <a:rPr lang="en-US" altLang="en-US" sz="18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11-23/1063, </a:t>
            </a:r>
            <a:r>
              <a:rPr lang="en-US" altLang="zh-CN" sz="1800" dirty="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dirty="0" err="1">
                <a:solidFill>
                  <a:srgbClr val="00B050"/>
                </a:solidFill>
                <a:latin typeface="Calibri" panose="020F0502020204030204" pitchFamily="34" charset="0"/>
                <a:cs typeface="Calibri" panose="020F0502020204030204" pitchFamily="34" charset="0"/>
              </a:rPr>
              <a:t>Yinan</a:t>
            </a:r>
            <a:r>
              <a:rPr lang="en-US" altLang="zh-CN"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11-23/1064, </a:t>
            </a:r>
            <a:r>
              <a:rPr lang="en-US" altLang="zh-CN" sz="1800" dirty="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dirty="0" err="1">
                <a:solidFill>
                  <a:srgbClr val="00B050"/>
                </a:solidFill>
                <a:latin typeface="Calibri" panose="020F0502020204030204" pitchFamily="34" charset="0"/>
                <a:cs typeface="Calibri" panose="020F0502020204030204" pitchFamily="34" charset="0"/>
              </a:rPr>
              <a:t>Yinan</a:t>
            </a:r>
            <a:r>
              <a:rPr lang="en-US" altLang="zh-CN"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11-23/1073, device density in logistics,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a:t>
            </a:r>
            <a:r>
              <a:rPr lang="en-US" altLang="zh-CN" sz="1800" dirty="0">
                <a:solidFill>
                  <a:srgbClr val="00B050"/>
                </a:solidFill>
                <a:latin typeface="Calibri" panose="020F0502020204030204" pitchFamily="34" charset="0"/>
                <a:cs typeface="Calibri" panose="020F0502020204030204" pitchFamily="34" charset="0"/>
              </a:rPr>
              <a:t>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11-23/1074, Suggested PAR changes, </a:t>
            </a:r>
            <a:r>
              <a:rPr lang="en-US" altLang="en-US" sz="1800" dirty="0" err="1">
                <a:solidFill>
                  <a:srgbClr val="00B050"/>
                </a:solidFill>
                <a:latin typeface="Calibri" panose="020F0502020204030204" pitchFamily="34" charset="0"/>
                <a:cs typeface="Calibri" panose="020F0502020204030204" pitchFamily="34" charset="0"/>
              </a:rPr>
              <a:t>Amichai</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Sanderovich</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Wiliot</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dirty="0" err="1" smtClean="0">
                <a:solidFill>
                  <a:srgbClr val="00B050"/>
                </a:solidFill>
                <a:latin typeface="Calibri" panose="020F0502020204030204" pitchFamily="34" charset="0"/>
                <a:cs typeface="Calibri" panose="020F0502020204030204" pitchFamily="34" charset="0"/>
              </a:rPr>
              <a:t>Amichai</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Sanderovich</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Wiliot</a:t>
            </a:r>
            <a:r>
              <a:rPr lang="en-US" altLang="en-US" sz="18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11-23/1189, Discussion on AMP Security, </a:t>
            </a:r>
            <a:r>
              <a:rPr lang="en-US" altLang="en-US" sz="1800" dirty="0" err="1" smtClean="0">
                <a:solidFill>
                  <a:schemeClr val="tx1"/>
                </a:solidFill>
                <a:latin typeface="Calibri" panose="020F0502020204030204" pitchFamily="34" charset="0"/>
                <a:cs typeface="Calibri" panose="020F0502020204030204" pitchFamily="34" charset="0"/>
              </a:rPr>
              <a:t>Weijie</a:t>
            </a:r>
            <a:r>
              <a:rPr lang="en-US" altLang="en-US" sz="180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11-23/1190, Further Discussion on AMP PAR,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dirty="0" err="1" smtClean="0">
                <a:solidFill>
                  <a:srgbClr val="00B050"/>
                </a:solidFill>
                <a:latin typeface="Calibri" panose="020F0502020204030204" pitchFamily="34" charset="0"/>
                <a:cs typeface="Calibri" panose="020F0502020204030204" pitchFamily="34" charset="0"/>
              </a:rPr>
              <a:t>IoT</a:t>
            </a:r>
            <a:r>
              <a:rPr lang="en-US" altLang="en-US" sz="1800" dirty="0" smtClean="0">
                <a:solidFill>
                  <a:srgbClr val="00B050"/>
                </a:solidFill>
                <a:latin typeface="Calibri" panose="020F0502020204030204" pitchFamily="34" charset="0"/>
                <a:cs typeface="Calibri" panose="020F0502020204030204" pitchFamily="34" charset="0"/>
              </a:rPr>
              <a:t> devices, </a:t>
            </a:r>
            <a:r>
              <a:rPr lang="en-US" altLang="en-US" sz="1800" dirty="0" err="1" smtClean="0">
                <a:solidFill>
                  <a:srgbClr val="00B050"/>
                </a:solidFill>
                <a:latin typeface="Calibri" panose="020F0502020204030204" pitchFamily="34" charset="0"/>
                <a:cs typeface="Calibri" panose="020F0502020204030204" pitchFamily="34" charset="0"/>
              </a:rPr>
              <a:t>Vytas</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Kezys</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Haila</a:t>
            </a:r>
            <a:r>
              <a:rPr lang="en-US" altLang="en-US" sz="18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dirty="0" smtClean="0">
                <a:solidFill>
                  <a:srgbClr val="FFC000"/>
                </a:solidFill>
                <a:latin typeface="Calibri" panose="020F0502020204030204" pitchFamily="34" charset="0"/>
                <a:cs typeface="Calibri" panose="020F0502020204030204" pitchFamily="34" charset="0"/>
              </a:rPr>
              <a:t>11-23/1212, </a:t>
            </a:r>
            <a:r>
              <a:rPr lang="en-US" altLang="en-US" sz="1800" dirty="0" err="1" smtClean="0">
                <a:solidFill>
                  <a:srgbClr val="FFC000"/>
                </a:solidFill>
                <a:latin typeface="Calibri" panose="020F0502020204030204" pitchFamily="34" charset="0"/>
                <a:cs typeface="Calibri" panose="020F0502020204030204" pitchFamily="34" charset="0"/>
              </a:rPr>
              <a:t>Ieee</a:t>
            </a:r>
            <a:r>
              <a:rPr lang="en-US" altLang="en-US" sz="1800" dirty="0" smtClean="0">
                <a:solidFill>
                  <a:srgbClr val="FFC000"/>
                </a:solidFill>
                <a:latin typeface="Calibri" panose="020F0502020204030204" pitchFamily="34" charset="0"/>
                <a:cs typeface="Calibri" panose="020F0502020204030204" pitchFamily="34" charset="0"/>
              </a:rPr>
              <a:t> 802.11 AMP SG Proposed CSD, Bo Sun (</a:t>
            </a:r>
            <a:r>
              <a:rPr lang="en-US" altLang="en-US" sz="1800" dirty="0" err="1" smtClean="0">
                <a:solidFill>
                  <a:srgbClr val="FFC000"/>
                </a:solidFill>
                <a:latin typeface="Calibri" panose="020F0502020204030204" pitchFamily="34" charset="0"/>
                <a:cs typeface="Calibri" panose="020F0502020204030204" pitchFamily="34" charset="0"/>
              </a:rPr>
              <a:t>Sanechips</a:t>
            </a:r>
            <a:r>
              <a:rPr lang="en-US" altLang="en-US" sz="18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11-23/1220, AMP Device Density, </a:t>
            </a:r>
            <a:r>
              <a:rPr lang="en-US" altLang="en-US" sz="1800" dirty="0" err="1" smtClean="0">
                <a:solidFill>
                  <a:schemeClr val="tx1"/>
                </a:solidFill>
                <a:latin typeface="Calibri" panose="020F0502020204030204" pitchFamily="34" charset="0"/>
                <a:cs typeface="Calibri" panose="020F0502020204030204" pitchFamily="34" charset="0"/>
              </a:rPr>
              <a:t>Joerg</a:t>
            </a:r>
            <a:r>
              <a:rPr lang="en-US" altLang="en-US" sz="1800" dirty="0" smtClean="0">
                <a:solidFill>
                  <a:schemeClr val="tx1"/>
                </a:solidFill>
                <a:latin typeface="Calibri" panose="020F0502020204030204" pitchFamily="34" charset="0"/>
                <a:cs typeface="Calibri" panose="020F0502020204030204" pitchFamily="34" charset="0"/>
              </a:rPr>
              <a:t> Robert (TU </a:t>
            </a:r>
            <a:r>
              <a:rPr lang="en-US" altLang="zh-CN" sz="1800" dirty="0" err="1">
                <a:solidFill>
                  <a:schemeClr val="tx1"/>
                </a:solidFill>
                <a:latin typeface="Calibri" panose="020F0502020204030204" pitchFamily="34" charset="0"/>
                <a:cs typeface="Calibri" panose="020F0502020204030204" pitchFamily="34" charset="0"/>
              </a:rPr>
              <a:t>Ilmenau</a:t>
            </a:r>
            <a:r>
              <a:rPr lang="en-US" altLang="zh-CN" sz="1800" dirty="0">
                <a:solidFill>
                  <a:schemeClr val="tx1"/>
                </a:solidFill>
                <a:latin typeface="Calibri" panose="020F0502020204030204" pitchFamily="34" charset="0"/>
                <a:cs typeface="Calibri" panose="020F0502020204030204" pitchFamily="34" charset="0"/>
              </a:rPr>
              <a:t> / </a:t>
            </a:r>
            <a:r>
              <a:rPr lang="en-US" altLang="zh-CN" sz="1800" dirty="0" err="1">
                <a:solidFill>
                  <a:schemeClr val="tx1"/>
                </a:solidFill>
                <a:latin typeface="Calibri" panose="020F0502020204030204" pitchFamily="34" charset="0"/>
                <a:cs typeface="Calibri" panose="020F0502020204030204" pitchFamily="34" charset="0"/>
              </a:rPr>
              <a:t>Fraunhofer</a:t>
            </a:r>
            <a:r>
              <a:rPr lang="en-US" altLang="zh-CN" sz="1800" dirty="0">
                <a:solidFill>
                  <a:schemeClr val="tx1"/>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11-23/1221, Clock generation for X-Band Operation, </a:t>
            </a:r>
            <a:r>
              <a:rPr lang="en-US" altLang="en-US" sz="1800" dirty="0" err="1" smtClean="0">
                <a:solidFill>
                  <a:schemeClr val="tx1"/>
                </a:solidFill>
                <a:latin typeface="Calibri" panose="020F0502020204030204" pitchFamily="34" charset="0"/>
                <a:cs typeface="Calibri" panose="020F0502020204030204" pitchFamily="34" charset="0"/>
              </a:rPr>
              <a:t>Joerg</a:t>
            </a:r>
            <a:r>
              <a:rPr lang="en-US" altLang="en-US" sz="1800" dirty="0" smtClean="0">
                <a:solidFill>
                  <a:schemeClr val="tx1"/>
                </a:solidFill>
                <a:latin typeface="Calibri" panose="020F0502020204030204" pitchFamily="34" charset="0"/>
                <a:cs typeface="Calibri" panose="020F0502020204030204" pitchFamily="34" charset="0"/>
              </a:rPr>
              <a:t> Robert (TU </a:t>
            </a:r>
            <a:r>
              <a:rPr lang="en-US" altLang="zh-CN" sz="1800" dirty="0" err="1">
                <a:solidFill>
                  <a:schemeClr val="tx1"/>
                </a:solidFill>
                <a:latin typeface="Calibri" panose="020F0502020204030204" pitchFamily="34" charset="0"/>
                <a:cs typeface="Calibri" panose="020F0502020204030204" pitchFamily="34" charset="0"/>
              </a:rPr>
              <a:t>Ilmenau</a:t>
            </a:r>
            <a:r>
              <a:rPr lang="en-US" altLang="zh-CN" sz="1800" dirty="0">
                <a:solidFill>
                  <a:schemeClr val="tx1"/>
                </a:solidFill>
                <a:latin typeface="Calibri" panose="020F0502020204030204" pitchFamily="34" charset="0"/>
                <a:cs typeface="Calibri" panose="020F0502020204030204" pitchFamily="34" charset="0"/>
              </a:rPr>
              <a:t> / </a:t>
            </a:r>
            <a:r>
              <a:rPr lang="en-US" altLang="zh-CN" sz="1800" dirty="0" err="1">
                <a:solidFill>
                  <a:schemeClr val="tx1"/>
                </a:solidFill>
                <a:latin typeface="Calibri" panose="020F0502020204030204" pitchFamily="34" charset="0"/>
                <a:cs typeface="Calibri" panose="020F0502020204030204" pitchFamily="34" charset="0"/>
              </a:rPr>
              <a:t>Fraunhofer</a:t>
            </a:r>
            <a:r>
              <a:rPr lang="en-US" altLang="zh-CN" sz="1800" dirty="0">
                <a:solidFill>
                  <a:schemeClr val="tx1"/>
                </a:solidFill>
                <a:latin typeface="Calibri" panose="020F0502020204030204" pitchFamily="34" charset="0"/>
                <a:cs typeface="Calibri" panose="020F0502020204030204" pitchFamily="34" charset="0"/>
              </a:rPr>
              <a:t> IIS</a:t>
            </a:r>
            <a:r>
              <a:rPr lang="en-US" altLang="zh-CN" sz="18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800" dirty="0" smtClean="0">
                <a:solidFill>
                  <a:schemeClr val="tx1"/>
                </a:solidFill>
                <a:latin typeface="Calibri" panose="020F0502020204030204" pitchFamily="34" charset="0"/>
                <a:cs typeface="Calibri" panose="020F0502020204030204" pitchFamily="34" charset="0"/>
              </a:rPr>
              <a:t>11-23/1232, Power Consumption </a:t>
            </a:r>
            <a:r>
              <a:rPr lang="en-US" altLang="zh-CN" sz="1800" dirty="0" err="1" smtClean="0">
                <a:solidFill>
                  <a:schemeClr val="tx1"/>
                </a:solidFill>
                <a:latin typeface="Calibri" panose="020F0502020204030204" pitchFamily="34" charset="0"/>
                <a:cs typeface="Calibri" panose="020F0502020204030204" pitchFamily="34" charset="0"/>
              </a:rPr>
              <a:t>Calculaton</a:t>
            </a:r>
            <a:r>
              <a:rPr lang="en-US" altLang="zh-CN" sz="1800" dirty="0" smtClean="0">
                <a:solidFill>
                  <a:schemeClr val="tx1"/>
                </a:solidFill>
                <a:latin typeface="Calibri" panose="020F0502020204030204" pitchFamily="34" charset="0"/>
                <a:cs typeface="Calibri" panose="020F0502020204030204" pitchFamily="34" charset="0"/>
              </a:rPr>
              <a:t>, </a:t>
            </a:r>
            <a:r>
              <a:rPr lang="en-US" altLang="zh-CN" sz="1800" dirty="0" err="1" smtClean="0">
                <a:solidFill>
                  <a:schemeClr val="tx1"/>
                </a:solidFill>
                <a:latin typeface="Calibri" panose="020F0502020204030204" pitchFamily="34" charset="0"/>
                <a:cs typeface="Calibri" panose="020F0502020204030204" pitchFamily="34" charset="0"/>
              </a:rPr>
              <a:t>Joerg</a:t>
            </a:r>
            <a:r>
              <a:rPr lang="en-US" altLang="zh-CN" sz="1800" dirty="0" smtClean="0">
                <a:solidFill>
                  <a:schemeClr val="tx1"/>
                </a:solidFill>
                <a:latin typeface="Calibri" panose="020F0502020204030204" pitchFamily="34" charset="0"/>
                <a:cs typeface="Calibri" panose="020F0502020204030204" pitchFamily="34" charset="0"/>
              </a:rPr>
              <a:t> Robert (TU </a:t>
            </a:r>
            <a:r>
              <a:rPr lang="en-US" altLang="zh-CN" sz="1800" dirty="0" err="1">
                <a:solidFill>
                  <a:schemeClr val="tx1"/>
                </a:solidFill>
                <a:latin typeface="Calibri" panose="020F0502020204030204" pitchFamily="34" charset="0"/>
                <a:cs typeface="Calibri" panose="020F0502020204030204" pitchFamily="34" charset="0"/>
              </a:rPr>
              <a:t>Ilmenau</a:t>
            </a:r>
            <a:r>
              <a:rPr lang="en-US" altLang="zh-CN" sz="1800" dirty="0">
                <a:solidFill>
                  <a:schemeClr val="tx1"/>
                </a:solidFill>
                <a:latin typeface="Calibri" panose="020F0502020204030204" pitchFamily="34" charset="0"/>
                <a:cs typeface="Calibri" panose="020F0502020204030204" pitchFamily="34" charset="0"/>
              </a:rPr>
              <a:t> / </a:t>
            </a:r>
            <a:r>
              <a:rPr lang="en-US" altLang="zh-CN" sz="1800" dirty="0" err="1">
                <a:solidFill>
                  <a:schemeClr val="tx1"/>
                </a:solidFill>
                <a:latin typeface="Calibri" panose="020F0502020204030204" pitchFamily="34" charset="0"/>
                <a:cs typeface="Calibri" panose="020F0502020204030204" pitchFamily="34" charset="0"/>
              </a:rPr>
              <a:t>Fraunhofer</a:t>
            </a:r>
            <a:r>
              <a:rPr lang="en-US" altLang="zh-CN" sz="1800" dirty="0">
                <a:solidFill>
                  <a:schemeClr val="tx1"/>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11-23/1271, AMP PAR Scope Modification Suggestions, Rakesh </a:t>
            </a:r>
            <a:r>
              <a:rPr lang="en-US" altLang="en-US" sz="1800" dirty="0" err="1" smtClean="0">
                <a:solidFill>
                  <a:schemeClr val="tx1"/>
                </a:solidFill>
                <a:latin typeface="Calibri" panose="020F0502020204030204" pitchFamily="34" charset="0"/>
                <a:cs typeface="Calibri" panose="020F0502020204030204" pitchFamily="34" charset="0"/>
              </a:rPr>
              <a:t>Taori</a:t>
            </a:r>
            <a:r>
              <a:rPr lang="en-US" altLang="en-US" sz="1800" dirty="0" smtClean="0">
                <a:solidFill>
                  <a:schemeClr val="tx1"/>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dirty="0"/>
              <a:t>11-23/1287, Revision Proposal for AMP CSD, </a:t>
            </a:r>
            <a:r>
              <a:rPr lang="en-US" altLang="en-US" sz="1800" dirty="0" err="1"/>
              <a:t>Weijie</a:t>
            </a:r>
            <a:r>
              <a:rPr lang="en-US" altLang="en-US" sz="1800" dirty="0"/>
              <a:t> </a:t>
            </a:r>
            <a:r>
              <a:rPr lang="en-US" altLang="en-US" sz="1800" dirty="0" smtClean="0"/>
              <a:t>Xu (OPPO)</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SG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10</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GB" altLang="en-US" dirty="0" smtClean="0"/>
              <a:t>AMP SG timeline review</a:t>
            </a:r>
          </a:p>
          <a:p>
            <a:pPr lvl="0" eaLnBrk="0" hangingPunct="0">
              <a:defRPr/>
            </a:pPr>
            <a:r>
              <a:rPr lang="en-GB" altLang="en-US" dirty="0" smtClean="0"/>
              <a:t>AMP PAR/CSD initial draft framework (11-23/1006, 11-23/1212)</a:t>
            </a:r>
            <a:endParaRPr lang="en-GB" altLang="en-US" dirty="0"/>
          </a:p>
          <a:p>
            <a:pPr eaLnBrk="0" hangingPunct="0">
              <a:defRPr/>
            </a:pPr>
            <a:r>
              <a:rPr lang="en-US" altLang="en-GB" dirty="0" smtClean="0"/>
              <a:t>Contribution discussion</a:t>
            </a:r>
          </a:p>
          <a:p>
            <a:pPr lvl="1" eaLnBrk="0" hangingPunct="0">
              <a:buFontTx/>
              <a:buChar char="–"/>
              <a:defRPr/>
            </a:pPr>
            <a:r>
              <a:rPr lang="en-US" altLang="en-US" dirty="0" smtClean="0">
                <a:solidFill>
                  <a:srgbClr val="00B050"/>
                </a:solidFill>
              </a:rPr>
              <a:t>11-23/1135</a:t>
            </a:r>
            <a:r>
              <a:rPr lang="en-US" altLang="en-US" dirty="0">
                <a:solidFill>
                  <a:srgbClr val="00B050"/>
                </a:solidFill>
              </a:rPr>
              <a:t>, AMP STA, Sebastian Max (Ericsson)</a:t>
            </a:r>
          </a:p>
          <a:p>
            <a:pPr lvl="1" eaLnBrk="0" hangingPunct="0">
              <a:buFontTx/>
              <a:buChar char="–"/>
              <a:defRPr/>
            </a:pPr>
            <a:r>
              <a:rPr lang="en-US" altLang="en-US" dirty="0" smtClean="0">
                <a:solidFill>
                  <a:srgbClr val="00B050"/>
                </a:solidFill>
              </a:rPr>
              <a:t>11-23/1168</a:t>
            </a:r>
            <a:r>
              <a:rPr lang="en-US" altLang="en-US" dirty="0">
                <a:solidFill>
                  <a:srgbClr val="00B050"/>
                </a:solidFill>
              </a:rPr>
              <a:t>, AMP PAR Interoperability and Backward Compatibility, Sebastian Max (Ericsson)</a:t>
            </a:r>
          </a:p>
          <a:p>
            <a:pPr lvl="1" eaLnBrk="0" hangingPunct="0">
              <a:buFontTx/>
              <a:buChar char="–"/>
              <a:defRPr/>
            </a:pPr>
            <a:r>
              <a:rPr lang="en-US" altLang="en-US" dirty="0"/>
              <a:t>11-23/1189, Discussion on AMP Security, </a:t>
            </a:r>
            <a:r>
              <a:rPr lang="en-US" altLang="en-US" dirty="0" err="1"/>
              <a:t>Weijie</a:t>
            </a:r>
            <a:r>
              <a:rPr lang="en-US" altLang="en-US" dirty="0"/>
              <a:t> Xu (OPPO</a:t>
            </a:r>
            <a:r>
              <a:rPr lang="en-US" altLang="en-US" dirty="0" smtClean="0"/>
              <a: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TIG/SG Timeline Plan</a:t>
            </a:r>
            <a:endParaRPr lang="zh-CN" altLang="en-US" sz="2800" dirty="0"/>
          </a:p>
        </p:txBody>
      </p:sp>
      <p:sp>
        <p:nvSpPr>
          <p:cNvPr id="3" name="内容占位符 2"/>
          <p:cNvSpPr>
            <a:spLocks noGrp="1"/>
          </p:cNvSpPr>
          <p:nvPr>
            <p:ph idx="1"/>
          </p:nvPr>
        </p:nvSpPr>
        <p:spPr>
          <a:xfrm>
            <a:off x="914400" y="1828843"/>
            <a:ext cx="10361613" cy="2970103"/>
          </a:xfrm>
        </p:spPr>
        <p:txBody>
          <a:bodyPr>
            <a:normAutofit/>
          </a:bodyPr>
          <a:lstStyle/>
          <a:p>
            <a:pPr marL="285750">
              <a:lnSpc>
                <a:spcPct val="120000"/>
              </a:lnSpc>
              <a:spcAft>
                <a:spcPts val="600"/>
              </a:spcAft>
              <a:buFontTx/>
              <a:buChar char="-"/>
              <a:defRPr/>
            </a:pPr>
            <a:r>
              <a:rPr lang="en-US" altLang="zh-CN"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dirty="0" smtClean="0">
                <a:sym typeface="+mn-ea"/>
              </a:rPr>
              <a:t>The AMP SG was formed in Mar 2023 to develop AMP PAR/CSD.</a:t>
            </a:r>
            <a:endParaRPr lang="en-US" altLang="zh-CN" dirty="0">
              <a:sym typeface="+mn-ea"/>
            </a:endParaRPr>
          </a:p>
          <a:p>
            <a:pPr marL="586105" lvl="1">
              <a:lnSpc>
                <a:spcPct val="120000"/>
              </a:lnSpc>
              <a:spcAft>
                <a:spcPts val="600"/>
              </a:spcAft>
              <a:buFontTx/>
              <a:buChar char="-"/>
            </a:pPr>
            <a:r>
              <a:rPr lang="en-US" sz="1400" dirty="0" smtClean="0"/>
              <a:t>The </a:t>
            </a:r>
            <a:r>
              <a:rPr lang="en-US" sz="1400" dirty="0"/>
              <a:t>Study Group will investigate MAC and PHY capabilities to enable 802.11 WLAN support of ultra-low complexity and ultra-low power consumption (e.g. less than one </a:t>
            </a:r>
            <a:r>
              <a:rPr lang="en-US" sz="1400" dirty="0" err="1"/>
              <a:t>milliwatt</a:t>
            </a:r>
            <a:r>
              <a:rPr lang="en-US" sz="1400" dirty="0"/>
              <a:t>) devices powered by ambient power source</a:t>
            </a:r>
            <a:r>
              <a:rPr lang="en-US" sz="1400" dirty="0">
                <a:solidFill>
                  <a:schemeClr val="tx1"/>
                </a:solidFill>
              </a:rPr>
              <a:t>, and reuse existing 802.11 features as much as possible, with a target start of the task group in Jan </a:t>
            </a:r>
            <a:r>
              <a:rPr lang="en-US" sz="1400" dirty="0" smtClean="0">
                <a:solidFill>
                  <a:schemeClr val="tx1"/>
                </a:solidFill>
              </a:rPr>
              <a:t>2024</a:t>
            </a:r>
            <a:endParaRPr lang="en-US" altLang="zh-CN" sz="14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cxnSp>
        <p:nvCxnSpPr>
          <p:cNvPr id="8" name="直接箭头连接符 7"/>
          <p:cNvCxnSpPr/>
          <p:nvPr/>
        </p:nvCxnSpPr>
        <p:spPr bwMode="auto">
          <a:xfrm>
            <a:off x="990734" y="5569727"/>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5697167"/>
            <a:ext cx="990574" cy="276999"/>
          </a:xfrm>
          <a:prstGeom prst="rect">
            <a:avLst/>
          </a:prstGeom>
          <a:noFill/>
        </p:spPr>
        <p:txBody>
          <a:bodyPr wrap="square" rtlCol="0">
            <a:spAutoFit/>
          </a:bodyPr>
          <a:lstStyle/>
          <a:p>
            <a:r>
              <a:rPr lang="en-US" dirty="0" smtClean="0"/>
              <a:t>May 2023</a:t>
            </a:r>
            <a:endParaRPr lang="en-US" dirty="0"/>
          </a:p>
        </p:txBody>
      </p:sp>
      <p:sp>
        <p:nvSpPr>
          <p:cNvPr id="10" name="文本框 9"/>
          <p:cNvSpPr txBox="1"/>
          <p:nvPr/>
        </p:nvSpPr>
        <p:spPr>
          <a:xfrm>
            <a:off x="3285360" y="5697167"/>
            <a:ext cx="990574" cy="276999"/>
          </a:xfrm>
          <a:prstGeom prst="rect">
            <a:avLst/>
          </a:prstGeom>
          <a:noFill/>
        </p:spPr>
        <p:txBody>
          <a:bodyPr wrap="square" rtlCol="0">
            <a:spAutoFit/>
          </a:bodyPr>
          <a:lstStyle/>
          <a:p>
            <a:r>
              <a:rPr lang="en-US" dirty="0" smtClean="0"/>
              <a:t>Jul 2023</a:t>
            </a:r>
            <a:endParaRPr lang="en-US" dirty="0"/>
          </a:p>
        </p:txBody>
      </p:sp>
      <p:sp>
        <p:nvSpPr>
          <p:cNvPr id="11" name="文本框 10"/>
          <p:cNvSpPr txBox="1"/>
          <p:nvPr/>
        </p:nvSpPr>
        <p:spPr>
          <a:xfrm>
            <a:off x="5543005" y="5697167"/>
            <a:ext cx="990574" cy="276999"/>
          </a:xfrm>
          <a:prstGeom prst="rect">
            <a:avLst/>
          </a:prstGeom>
          <a:noFill/>
        </p:spPr>
        <p:txBody>
          <a:bodyPr wrap="square" rtlCol="0">
            <a:spAutoFit/>
          </a:bodyPr>
          <a:lstStyle/>
          <a:p>
            <a:r>
              <a:rPr lang="en-US" dirty="0" smtClean="0"/>
              <a:t>Sep 2023</a:t>
            </a:r>
            <a:endParaRPr lang="en-US" dirty="0"/>
          </a:p>
        </p:txBody>
      </p:sp>
      <p:sp>
        <p:nvSpPr>
          <p:cNvPr id="12" name="文本框 11"/>
          <p:cNvSpPr txBox="1"/>
          <p:nvPr/>
        </p:nvSpPr>
        <p:spPr>
          <a:xfrm>
            <a:off x="7800650" y="5697166"/>
            <a:ext cx="990574" cy="276999"/>
          </a:xfrm>
          <a:prstGeom prst="rect">
            <a:avLst/>
          </a:prstGeom>
          <a:noFill/>
        </p:spPr>
        <p:txBody>
          <a:bodyPr wrap="square" rtlCol="0">
            <a:spAutoFit/>
          </a:bodyPr>
          <a:lstStyle/>
          <a:p>
            <a:r>
              <a:rPr lang="en-US" dirty="0" smtClean="0"/>
              <a:t>Nov 2023</a:t>
            </a:r>
            <a:endParaRPr lang="en-US" dirty="0"/>
          </a:p>
        </p:txBody>
      </p:sp>
      <p:sp>
        <p:nvSpPr>
          <p:cNvPr id="13" name="文本框 12"/>
          <p:cNvSpPr txBox="1"/>
          <p:nvPr/>
        </p:nvSpPr>
        <p:spPr>
          <a:xfrm>
            <a:off x="10058296" y="5701636"/>
            <a:ext cx="990574" cy="276999"/>
          </a:xfrm>
          <a:prstGeom prst="rect">
            <a:avLst/>
          </a:prstGeom>
          <a:noFill/>
        </p:spPr>
        <p:txBody>
          <a:bodyPr wrap="square" rtlCol="0">
            <a:spAutoFit/>
          </a:bodyPr>
          <a:lstStyle/>
          <a:p>
            <a:r>
              <a:rPr lang="en-US" dirty="0" smtClean="0"/>
              <a:t>Jan 2024</a:t>
            </a:r>
            <a:endParaRPr lang="en-US" dirty="0"/>
          </a:p>
        </p:txBody>
      </p:sp>
      <p:sp>
        <p:nvSpPr>
          <p:cNvPr id="14" name="椭圆 13"/>
          <p:cNvSpPr/>
          <p:nvPr/>
        </p:nvSpPr>
        <p:spPr bwMode="auto">
          <a:xfrm>
            <a:off x="1419911" y="551915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493529"/>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519085"/>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52626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525854"/>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4876762"/>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20" name="文本框 19"/>
          <p:cNvSpPr txBox="1"/>
          <p:nvPr/>
        </p:nvSpPr>
        <p:spPr>
          <a:xfrm>
            <a:off x="5001972" y="4894322"/>
            <a:ext cx="1856008" cy="461665"/>
          </a:xfrm>
          <a:prstGeom prst="rect">
            <a:avLst/>
          </a:prstGeom>
          <a:noFill/>
        </p:spPr>
        <p:txBody>
          <a:bodyPr wrap="square" rtlCol="0">
            <a:spAutoFit/>
          </a:bodyPr>
          <a:lstStyle/>
          <a:p>
            <a:r>
              <a:rPr lang="en-US" dirty="0" smtClean="0"/>
              <a:t>WG approve PAR/CSD submitted to EC for review </a:t>
            </a:r>
            <a:endParaRPr lang="en-US" dirty="0"/>
          </a:p>
        </p:txBody>
      </p:sp>
      <p:sp>
        <p:nvSpPr>
          <p:cNvPr id="21" name="文本框 20"/>
          <p:cNvSpPr txBox="1"/>
          <p:nvPr/>
        </p:nvSpPr>
        <p:spPr>
          <a:xfrm>
            <a:off x="7467564" y="4876762"/>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2" name="文本框 21"/>
          <p:cNvSpPr txBox="1"/>
          <p:nvPr/>
        </p:nvSpPr>
        <p:spPr>
          <a:xfrm>
            <a:off x="9964176" y="5061428"/>
            <a:ext cx="990574" cy="276999"/>
          </a:xfrm>
          <a:prstGeom prst="rect">
            <a:avLst/>
          </a:prstGeom>
          <a:noFill/>
        </p:spPr>
        <p:txBody>
          <a:bodyPr wrap="square" rtlCol="0">
            <a:spAutoFit/>
          </a:bodyPr>
          <a:lstStyle/>
          <a:p>
            <a:r>
              <a:rPr lang="en-US" dirty="0" smtClean="0"/>
              <a:t>TG kickoff</a:t>
            </a:r>
            <a:endParaRPr lang="en-US" dirty="0"/>
          </a:p>
        </p:txBody>
      </p:sp>
      <p:sp>
        <p:nvSpPr>
          <p:cNvPr id="23" name="文本框 22"/>
          <p:cNvSpPr txBox="1"/>
          <p:nvPr/>
        </p:nvSpPr>
        <p:spPr>
          <a:xfrm>
            <a:off x="3200476" y="4876762"/>
            <a:ext cx="990574" cy="461665"/>
          </a:xfrm>
          <a:prstGeom prst="rect">
            <a:avLst/>
          </a:prstGeom>
          <a:noFill/>
        </p:spPr>
        <p:txBody>
          <a:bodyPr wrap="square" rtlCol="0">
            <a:spAutoFit/>
          </a:bodyPr>
          <a:lstStyle/>
          <a:p>
            <a:r>
              <a:rPr lang="en-US" dirty="0" smtClean="0"/>
              <a:t>PAR/CSD development</a:t>
            </a:r>
            <a:endParaRPr lang="en-US" dirty="0"/>
          </a:p>
        </p:txBody>
      </p:sp>
      <p:sp>
        <p:nvSpPr>
          <p:cNvPr id="25"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Approve </a:t>
            </a:r>
            <a:r>
              <a:rPr lang="en-GB" altLang="en-US" dirty="0" smtClean="0"/>
              <a:t>AMP SG meeting minutes</a:t>
            </a:r>
            <a:endParaRPr lang="en-GB" altLang="en-US" dirty="0"/>
          </a:p>
          <a:p>
            <a:pPr eaLnBrk="0" hangingPunct="0">
              <a:defRPr/>
            </a:pPr>
            <a:r>
              <a:rPr lang="en-US" altLang="en-GB" dirty="0" smtClean="0"/>
              <a:t>Contribution </a:t>
            </a:r>
            <a:r>
              <a:rPr lang="en-US" altLang="en-GB" dirty="0"/>
              <a:t>discussion</a:t>
            </a:r>
          </a:p>
          <a:p>
            <a:pPr lvl="1" eaLnBrk="0" hangingPunct="0">
              <a:defRPr/>
            </a:pPr>
            <a:r>
              <a:rPr lang="en-US" altLang="en-US" dirty="0" smtClean="0">
                <a:solidFill>
                  <a:srgbClr val="00B050"/>
                </a:solidFill>
              </a:rPr>
              <a:t>11-23/1140</a:t>
            </a:r>
            <a:r>
              <a:rPr lang="en-US" altLang="en-US" dirty="0">
                <a:solidFill>
                  <a:srgbClr val="00B050"/>
                </a:solidFill>
              </a:rPr>
              <a:t>, Considerations for AMP Devices, </a:t>
            </a:r>
            <a:r>
              <a:rPr lang="en-US" altLang="en-US" dirty="0" err="1">
                <a:solidFill>
                  <a:srgbClr val="00B050"/>
                </a:solidFill>
              </a:rPr>
              <a:t>Amichai</a:t>
            </a:r>
            <a:r>
              <a:rPr lang="en-US" altLang="en-US" dirty="0">
                <a:solidFill>
                  <a:srgbClr val="00B050"/>
                </a:solidFill>
              </a:rPr>
              <a:t> </a:t>
            </a:r>
            <a:r>
              <a:rPr lang="en-US" altLang="en-US" dirty="0" err="1">
                <a:solidFill>
                  <a:srgbClr val="00B050"/>
                </a:solidFill>
              </a:rPr>
              <a:t>Sanderovich</a:t>
            </a:r>
            <a:r>
              <a:rPr lang="en-US" altLang="en-US" dirty="0">
                <a:solidFill>
                  <a:srgbClr val="00B050"/>
                </a:solidFill>
              </a:rPr>
              <a:t> (</a:t>
            </a:r>
            <a:r>
              <a:rPr lang="en-US" altLang="en-US" dirty="0" err="1">
                <a:solidFill>
                  <a:srgbClr val="00B050"/>
                </a:solidFill>
              </a:rPr>
              <a:t>Wiliot</a:t>
            </a:r>
            <a:r>
              <a:rPr lang="en-US" altLang="en-US" dirty="0" smtClean="0">
                <a:solidFill>
                  <a:srgbClr val="00B050"/>
                </a:solidFill>
              </a:rPr>
              <a:t>)</a:t>
            </a:r>
            <a:endParaRPr lang="en-US" altLang="en-US" dirty="0" smtClean="0">
              <a:solidFill>
                <a:srgbClr val="00B050"/>
              </a:solidFill>
            </a:endParaRPr>
          </a:p>
          <a:p>
            <a:pPr lvl="1" eaLnBrk="0" hangingPunct="0">
              <a:defRPr/>
            </a:pPr>
            <a:r>
              <a:rPr lang="en-US" altLang="en-US" dirty="0">
                <a:solidFill>
                  <a:srgbClr val="00B050"/>
                </a:solidFill>
              </a:rPr>
              <a:t>11-23/1192, Distributed Microphone Smart Home Application for AMP </a:t>
            </a:r>
            <a:r>
              <a:rPr lang="en-US" altLang="en-US" dirty="0" err="1">
                <a:solidFill>
                  <a:srgbClr val="00B050"/>
                </a:solidFill>
              </a:rPr>
              <a:t>IoT</a:t>
            </a:r>
            <a:r>
              <a:rPr lang="en-US" altLang="en-US" dirty="0">
                <a:solidFill>
                  <a:srgbClr val="00B050"/>
                </a:solidFill>
              </a:rPr>
              <a:t> devices, </a:t>
            </a:r>
            <a:r>
              <a:rPr lang="en-US" altLang="en-US" dirty="0" err="1">
                <a:solidFill>
                  <a:srgbClr val="00B050"/>
                </a:solidFill>
              </a:rPr>
              <a:t>Vytas</a:t>
            </a:r>
            <a:r>
              <a:rPr lang="en-US" altLang="en-US" dirty="0">
                <a:solidFill>
                  <a:srgbClr val="00B050"/>
                </a:solidFill>
              </a:rPr>
              <a:t> </a:t>
            </a:r>
            <a:r>
              <a:rPr lang="en-US" altLang="en-US" dirty="0" err="1">
                <a:solidFill>
                  <a:srgbClr val="00B050"/>
                </a:solidFill>
              </a:rPr>
              <a:t>Kezys</a:t>
            </a:r>
            <a:r>
              <a:rPr lang="en-US" altLang="en-US" dirty="0">
                <a:solidFill>
                  <a:srgbClr val="00B050"/>
                </a:solidFill>
              </a:rPr>
              <a:t> (</a:t>
            </a:r>
            <a:r>
              <a:rPr lang="en-US" altLang="en-US" dirty="0" err="1">
                <a:solidFill>
                  <a:srgbClr val="00B050"/>
                </a:solidFill>
              </a:rPr>
              <a:t>Haila</a:t>
            </a:r>
            <a:r>
              <a:rPr lang="en-US" altLang="en-US" dirty="0">
                <a:solidFill>
                  <a:srgbClr val="00B050"/>
                </a:solidFill>
              </a:rPr>
              <a:t>)</a:t>
            </a:r>
          </a:p>
          <a:p>
            <a:pPr lvl="1" eaLnBrk="0" hangingPunct="0">
              <a:defRPr/>
            </a:pPr>
            <a:r>
              <a:rPr lang="en-US" altLang="en-US" dirty="0" smtClean="0">
                <a:solidFill>
                  <a:srgbClr val="00B050"/>
                </a:solidFill>
              </a:rPr>
              <a:t>11-23/1195</a:t>
            </a:r>
            <a:r>
              <a:rPr lang="en-US" altLang="en-US" dirty="0">
                <a:solidFill>
                  <a:srgbClr val="00B050"/>
                </a:solidFill>
              </a:rPr>
              <a:t>, Thoughts on AMP IOT and PAR, Bin Tian (Qualcomm)</a:t>
            </a:r>
          </a:p>
          <a:p>
            <a:pPr lvl="1" eaLnBrk="0" hangingPunct="0">
              <a:defRPr/>
            </a:pPr>
            <a:r>
              <a:rPr lang="en-US" altLang="en-US" dirty="0" smtClean="0"/>
              <a:t>11-23/1189</a:t>
            </a:r>
            <a:r>
              <a:rPr lang="en-US" altLang="en-US" dirty="0"/>
              <a:t>, Discussion on AMP Security, </a:t>
            </a:r>
            <a:r>
              <a:rPr lang="en-US" altLang="en-US" dirty="0" err="1"/>
              <a:t>Weijie</a:t>
            </a:r>
            <a:r>
              <a:rPr lang="en-US" altLang="en-US" dirty="0"/>
              <a:t> Xu (OPPO)</a:t>
            </a:r>
          </a:p>
          <a:p>
            <a:pPr lvl="1" eaLnBrk="0" hangingPunct="0">
              <a:buFontTx/>
              <a:buChar char="–"/>
              <a:defRPr/>
            </a:pPr>
            <a:r>
              <a:rPr lang="en-US" altLang="en-US" sz="2100" dirty="0" smtClean="0"/>
              <a:t>11-23/1190</a:t>
            </a:r>
            <a:r>
              <a:rPr lang="en-US" altLang="en-US" sz="2100" dirty="0"/>
              <a:t>, Further Discussion on AMP PAR, </a:t>
            </a:r>
            <a:r>
              <a:rPr lang="en-US" altLang="en-US" sz="2100" dirty="0" err="1"/>
              <a:t>Yinan</a:t>
            </a:r>
            <a:r>
              <a:rPr lang="en-US" altLang="en-US" sz="2100" dirty="0"/>
              <a:t> Qi (OPPO</a:t>
            </a:r>
            <a:r>
              <a:rPr lang="en-US" altLang="en-US" sz="2100" dirty="0" smtClean="0"/>
              <a:t>)</a:t>
            </a:r>
          </a:p>
          <a:p>
            <a:pPr lvl="1" eaLnBrk="0" hangingPunct="0">
              <a:defRPr/>
            </a:pPr>
            <a:r>
              <a:rPr lang="en-US" altLang="en-US" sz="2100" dirty="0" smtClean="0"/>
              <a:t>11-23/1271, AMP PAR Scope Modification </a:t>
            </a:r>
            <a:r>
              <a:rPr lang="en-US" altLang="en-US" sz="2100" dirty="0"/>
              <a:t>Suggestions, </a:t>
            </a:r>
            <a:r>
              <a:rPr lang="en-US" altLang="en-US" sz="2100" dirty="0"/>
              <a:t>Rakesh </a:t>
            </a:r>
            <a:r>
              <a:rPr lang="en-US" altLang="en-US" sz="2100" dirty="0" err="1"/>
              <a:t>Taori</a:t>
            </a:r>
            <a:r>
              <a:rPr lang="en-US" altLang="en-US" sz="2100" dirty="0"/>
              <a:t> (Infineon </a:t>
            </a:r>
            <a:r>
              <a:rPr lang="en-US" altLang="en-US" sz="2100" dirty="0" smtClean="0"/>
              <a:t>Technologies) </a:t>
            </a:r>
            <a:endParaRPr lang="en-US" altLang="en-US" sz="2100"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May interim session and for AMP SG teleconferences after 802 May interim 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mentor.ieee.org/802.11/dcn/23/11-23-0939-00-0amp-amp-sg-may-interim-minutes.docx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mentor.ieee.org/802.11/dcn/23/11-23-1017-00-0amp-amp-sg-telecon-minutes-june-13th.docx</a:t>
            </a:r>
            <a:endParaRPr lang="en-GB" altLang="en-US" dirty="0" smtClean="0"/>
          </a:p>
          <a:p>
            <a:pPr lvl="1" indent="-342900" eaLnBrk="0" hangingPunct="0">
              <a:buFontTx/>
              <a:buChar char="-"/>
              <a:defRPr/>
            </a:pPr>
            <a:r>
              <a:rPr lang="en-GB" altLang="en-US" dirty="0">
                <a:hlinkClick r:id="rId4"/>
              </a:rPr>
              <a:t>https://</a:t>
            </a:r>
            <a:r>
              <a:rPr lang="en-GB" altLang="en-US" dirty="0" smtClean="0">
                <a:hlinkClick r:id="rId4"/>
              </a:rPr>
              <a:t>mentor.ieee.org/802.11/dcn/23/11-23-1078-00-0amp-amp-sg-telecon-minutes-june-27th.docx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GB" altLang="en-US" dirty="0" err="1" smtClean="0"/>
              <a:t>Weijie</a:t>
            </a:r>
            <a:r>
              <a:rPr lang="en-GB" altLang="en-US" dirty="0" smtClean="0"/>
              <a:t> Xu</a:t>
            </a:r>
          </a:p>
          <a:p>
            <a:pPr marL="0" lvl="0" indent="0" eaLnBrk="0" hangingPunct="0">
              <a:buNone/>
              <a:defRPr/>
            </a:pPr>
            <a:r>
              <a:rPr lang="en-GB" altLang="en-US" dirty="0" smtClean="0"/>
              <a:t>Result</a:t>
            </a:r>
            <a:r>
              <a:rPr lang="en-GB" altLang="en-US" dirty="0" smtClean="0"/>
              <a:t>: </a:t>
            </a:r>
            <a:r>
              <a:rPr lang="en-GB" altLang="en-US" dirty="0" smtClean="0"/>
              <a:t>Approved with unanimous consensus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75343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441241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PAR/CSD Contribution </a:t>
            </a:r>
            <a:r>
              <a:rPr lang="en-US" altLang="en-GB" dirty="0"/>
              <a:t>discussion</a:t>
            </a:r>
          </a:p>
          <a:p>
            <a:pPr lvl="1" eaLnBrk="0" hangingPunct="0">
              <a:defRPr/>
            </a:pPr>
            <a:r>
              <a:rPr lang="en-US" altLang="en-US" dirty="0" smtClean="0"/>
              <a:t>11-23/1190</a:t>
            </a:r>
            <a:r>
              <a:rPr lang="en-US" altLang="en-US" dirty="0"/>
              <a:t>, Further Discussion on AMP PAR, </a:t>
            </a:r>
            <a:r>
              <a:rPr lang="en-US" altLang="en-US" dirty="0" err="1"/>
              <a:t>Yinan</a:t>
            </a:r>
            <a:r>
              <a:rPr lang="en-US" altLang="en-US" dirty="0"/>
              <a:t> Qi (OPPO</a:t>
            </a:r>
            <a:r>
              <a:rPr lang="en-US" altLang="en-US" dirty="0" smtClean="0"/>
              <a:t>)</a:t>
            </a:r>
          </a:p>
          <a:p>
            <a:pPr lvl="1" eaLnBrk="0" hangingPunct="0">
              <a:defRPr/>
            </a:pPr>
            <a:r>
              <a:rPr lang="en-US" altLang="en-US" sz="2100" dirty="0"/>
              <a:t>11-23/1220, </a:t>
            </a:r>
            <a:r>
              <a:rPr lang="en-US" altLang="en-US" sz="2100" dirty="0"/>
              <a:t>AMP Device Density, </a:t>
            </a:r>
            <a:r>
              <a:rPr lang="en-US" altLang="en-US" sz="2100" dirty="0" err="1"/>
              <a:t>Joerg</a:t>
            </a:r>
            <a:r>
              <a:rPr lang="en-US" altLang="en-US" sz="2100" dirty="0"/>
              <a:t> Robert (TU </a:t>
            </a:r>
            <a:r>
              <a:rPr lang="en-US" altLang="zh-CN" sz="2100" dirty="0" err="1"/>
              <a:t>Ilmenau</a:t>
            </a:r>
            <a:r>
              <a:rPr lang="en-US" altLang="zh-CN" sz="2100" dirty="0"/>
              <a:t> / </a:t>
            </a:r>
            <a:r>
              <a:rPr lang="en-US" altLang="zh-CN" sz="2100" dirty="0" err="1"/>
              <a:t>Fraunhofer</a:t>
            </a:r>
            <a:r>
              <a:rPr lang="en-US" altLang="zh-CN" sz="2100" dirty="0"/>
              <a:t> IIS)</a:t>
            </a:r>
          </a:p>
          <a:p>
            <a:pPr lvl="1" eaLnBrk="0" hangingPunct="0">
              <a:defRPr/>
            </a:pPr>
            <a:r>
              <a:rPr lang="en-US" altLang="en-US" sz="2100" dirty="0" smtClean="0"/>
              <a:t>11-23/1271</a:t>
            </a:r>
            <a:r>
              <a:rPr lang="en-US" altLang="en-US" sz="2100" dirty="0"/>
              <a:t>, AMP PAR Scope Modification Suggestions, Rakesh </a:t>
            </a:r>
            <a:r>
              <a:rPr lang="en-US" altLang="en-US" sz="2100" dirty="0" err="1"/>
              <a:t>Taori</a:t>
            </a:r>
            <a:r>
              <a:rPr lang="en-US" altLang="en-US" sz="2100" dirty="0"/>
              <a:t> (Infineon Technologies) </a:t>
            </a:r>
            <a:endParaRPr lang="en-US" altLang="en-US" sz="2100" dirty="0" smtClean="0"/>
          </a:p>
          <a:p>
            <a:pPr lvl="1" eaLnBrk="0" hangingPunct="0">
              <a:defRPr/>
            </a:pPr>
            <a:r>
              <a:rPr lang="en-US" altLang="en-US" sz="2100" dirty="0" smtClean="0"/>
              <a:t>11-23/1287, Revision Proposal for AMP CSD, </a:t>
            </a:r>
            <a:r>
              <a:rPr lang="en-US" altLang="en-US" sz="2100" dirty="0" err="1" smtClean="0"/>
              <a:t>Weijie</a:t>
            </a:r>
            <a:r>
              <a:rPr lang="en-US" altLang="en-US" sz="2100" dirty="0" smtClean="0"/>
              <a:t> Xu (OPPO)</a:t>
            </a:r>
            <a:endParaRPr lang="en-US" altLang="en-US" sz="2100" dirty="0"/>
          </a:p>
          <a:p>
            <a:pPr lvl="1" eaLnBrk="0" hangingPunct="0">
              <a:defRPr/>
            </a:pPr>
            <a:r>
              <a:rPr lang="en-US" altLang="en-US" sz="2100" dirty="0" smtClean="0"/>
              <a:t>TBD</a:t>
            </a:r>
            <a:endParaRPr lang="en-US" altLang="en-US" sz="2100" dirty="0"/>
          </a:p>
          <a:p>
            <a:pPr eaLnBrk="0" hangingPunct="0">
              <a:defRPr/>
            </a:pPr>
            <a:r>
              <a:rPr lang="en-US" altLang="en-GB" dirty="0" smtClean="0"/>
              <a:t>PAR/CSD SPs </a:t>
            </a:r>
          </a:p>
          <a:p>
            <a:pPr eaLnBrk="0" hangingPunct="0">
              <a:defRPr/>
            </a:pPr>
            <a:r>
              <a:rPr lang="en-US" altLang="en-GB" dirty="0" smtClean="0"/>
              <a:t>Contribution </a:t>
            </a:r>
            <a:r>
              <a:rPr lang="en-US" altLang="en-GB" dirty="0"/>
              <a:t>discussion</a:t>
            </a:r>
          </a:p>
          <a:p>
            <a:pPr lvl="1" eaLnBrk="0" hangingPunct="0">
              <a:defRPr/>
            </a:pPr>
            <a:r>
              <a:rPr lang="en-US" altLang="en-US" dirty="0" smtClean="0"/>
              <a:t>TBD</a:t>
            </a:r>
            <a:endParaRPr lang="en-US" altLang="en-US"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945086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Vice </a:t>
            </a:r>
            <a:r>
              <a:rPr lang="en-US" altLang="en-US" sz="2000" kern="0" dirty="0">
                <a:latin typeface="Arial" panose="020B0604020202020204" pitchFamily="34" charset="0"/>
              </a:rPr>
              <a:t>Chair:	Steve </a:t>
            </a:r>
            <a:r>
              <a:rPr lang="en-US" altLang="en-US" sz="2000" kern="0" dirty="0" err="1">
                <a:latin typeface="Arial" panose="020B0604020202020204" pitchFamily="34" charset="0"/>
              </a:rPr>
              <a:t>Shellhammer</a:t>
            </a:r>
            <a:r>
              <a:rPr lang="en-US" altLang="en-US" sz="2000" kern="0" dirty="0">
                <a:latin typeface="Arial" panose="020B0604020202020204" pitchFamily="34" charset="0"/>
              </a:rPr>
              <a:t> (Qualcomm)</a:t>
            </a:r>
          </a:p>
          <a:p>
            <a:pPr lvl="0">
              <a:lnSpc>
                <a:spcPct val="90000"/>
              </a:lnSpc>
              <a:buNone/>
              <a:defRPr/>
            </a:pPr>
            <a:r>
              <a:rPr lang="en-US" altLang="en-US" sz="2000" kern="0" dirty="0">
                <a:latin typeface="Arial" panose="020B0604020202020204" pitchFamily="34" charset="0"/>
              </a:rPr>
              <a:t>	    		Secretary: 	</a:t>
            </a:r>
            <a:r>
              <a:rPr lang="en-US" altLang="en-US" sz="2000" kern="0" dirty="0" err="1">
                <a:latin typeface="Arial" panose="020B0604020202020204" pitchFamily="34" charset="0"/>
              </a:rPr>
              <a:t>Hao</a:t>
            </a:r>
            <a:r>
              <a:rPr lang="en-US" altLang="en-US" sz="2000" kern="0" dirty="0">
                <a:latin typeface="Arial" panose="020B0604020202020204" pitchFamily="34" charset="0"/>
              </a:rPr>
              <a:t> Wang (</a:t>
            </a:r>
            <a:r>
              <a:rPr lang="en-US" altLang="en-US" sz="2000" kern="0" dirty="0" err="1">
                <a:latin typeface="Arial" panose="020B0604020202020204" pitchFamily="34" charset="0"/>
              </a:rPr>
              <a:t>Tencent</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903029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lvl="0" eaLnBrk="0" hangingPunct="0">
              <a:defRPr/>
            </a:pPr>
            <a:r>
              <a:rPr lang="en-GB" altLang="en-US" dirty="0" smtClean="0"/>
              <a:t>PAR/CSD baseline motion</a:t>
            </a:r>
            <a:endParaRPr lang="en-GB" altLang="en-US" dirty="0"/>
          </a:p>
          <a:p>
            <a:pPr eaLnBrk="0" hangingPunct="0">
              <a:defRPr/>
            </a:pPr>
            <a:r>
              <a:rPr lang="en-US" altLang="en-GB" dirty="0"/>
              <a:t>Contribution discussion</a:t>
            </a:r>
          </a:p>
          <a:p>
            <a:pPr lvl="1" eaLnBrk="0" hangingPunct="0">
              <a:defRPr/>
            </a:pPr>
            <a:r>
              <a:rPr lang="en-US" altLang="en-US" dirty="0"/>
              <a:t>11-23/1189, Discussion on AMP Security, </a:t>
            </a:r>
            <a:r>
              <a:rPr lang="en-US" altLang="en-US" dirty="0" err="1"/>
              <a:t>Weijie</a:t>
            </a:r>
            <a:r>
              <a:rPr lang="en-US" altLang="en-US" dirty="0"/>
              <a:t> Xu (OPPO)</a:t>
            </a:r>
          </a:p>
          <a:p>
            <a:pPr lvl="1" eaLnBrk="0" hangingPunct="0">
              <a:buFontTx/>
              <a:buChar char="–"/>
              <a:defRPr/>
            </a:pPr>
            <a:r>
              <a:rPr lang="en-US" altLang="en-US" dirty="0"/>
              <a:t>11-23/1221, Clock generation for X-Band Operation, </a:t>
            </a:r>
            <a:r>
              <a:rPr lang="en-US" altLang="en-US" dirty="0" err="1"/>
              <a:t>Joerg</a:t>
            </a:r>
            <a:r>
              <a:rPr lang="en-US" altLang="en-US" dirty="0"/>
              <a:t> Robert (TU </a:t>
            </a:r>
            <a:r>
              <a:rPr lang="en-US" altLang="zh-CN" dirty="0" err="1"/>
              <a:t>Ilmenau</a:t>
            </a:r>
            <a:r>
              <a:rPr lang="en-US" altLang="zh-CN" dirty="0"/>
              <a:t> / </a:t>
            </a:r>
            <a:r>
              <a:rPr lang="en-US" altLang="zh-CN" dirty="0" err="1"/>
              <a:t>Fraunhofer</a:t>
            </a:r>
            <a:r>
              <a:rPr lang="en-US" altLang="zh-CN" dirty="0"/>
              <a:t> IIS)</a:t>
            </a:r>
          </a:p>
          <a:p>
            <a:pPr lvl="1" eaLnBrk="0" hangingPunct="0">
              <a:buFontTx/>
              <a:buChar char="–"/>
              <a:defRPr/>
            </a:pPr>
            <a:r>
              <a:rPr lang="en-US" altLang="zh-CN" dirty="0"/>
              <a:t>11-23/1232, Power Consumption </a:t>
            </a:r>
            <a:r>
              <a:rPr lang="en-US" altLang="zh-CN" dirty="0" err="1"/>
              <a:t>Calculaton</a:t>
            </a:r>
            <a:r>
              <a:rPr lang="en-US" altLang="zh-CN" dirty="0"/>
              <a:t>, </a:t>
            </a:r>
            <a:r>
              <a:rPr lang="en-US" altLang="zh-CN" dirty="0" err="1"/>
              <a:t>Joerg</a:t>
            </a:r>
            <a:r>
              <a:rPr lang="en-US" altLang="zh-CN" dirty="0"/>
              <a:t> Robert (TU </a:t>
            </a:r>
            <a:r>
              <a:rPr lang="en-US" altLang="zh-CN" dirty="0" err="1"/>
              <a:t>Ilmenau</a:t>
            </a:r>
            <a:r>
              <a:rPr lang="en-US" altLang="zh-CN" dirty="0"/>
              <a:t> / </a:t>
            </a:r>
            <a:r>
              <a:rPr lang="en-US" altLang="zh-CN" dirty="0" err="1"/>
              <a:t>Fraunhofer</a:t>
            </a:r>
            <a:r>
              <a:rPr lang="en-US" altLang="zh-CN" dirty="0"/>
              <a:t> IIS)</a:t>
            </a:r>
          </a:p>
          <a:p>
            <a:pPr lvl="1" eaLnBrk="0" hangingPunct="0">
              <a:defRPr/>
            </a:pPr>
            <a:r>
              <a:rPr lang="en-US" altLang="en-US" dirty="0"/>
              <a:t>TBD</a:t>
            </a:r>
            <a:endParaRPr lang="en-US" altLang="en-GB" dirty="0"/>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0655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AMP SG Teleconference Plan</a:t>
            </a:r>
            <a:endParaRPr lang="en-US" dirty="0"/>
          </a:p>
        </p:txBody>
      </p:sp>
      <p:sp>
        <p:nvSpPr>
          <p:cNvPr id="3" name="内容占位符 2"/>
          <p:cNvSpPr>
            <a:spLocks noGrp="1"/>
          </p:cNvSpPr>
          <p:nvPr>
            <p:ph idx="1"/>
          </p:nvPr>
        </p:nvSpPr>
        <p:spPr/>
        <p:txBody>
          <a:bodyPr/>
          <a:lstStyle/>
          <a:p>
            <a:pPr>
              <a:lnSpc>
                <a:spcPct val="150000"/>
              </a:lnSpc>
              <a:spcBef>
                <a:spcPts val="600"/>
              </a:spcBef>
              <a:spcAft>
                <a:spcPts val="600"/>
              </a:spcAft>
            </a:pPr>
            <a:r>
              <a:rPr lang="en-US" sz="2400" dirty="0" smtClean="0"/>
              <a:t>Proposed AMP SG teleconference plan after Jul 802 plenary session:</a:t>
            </a:r>
          </a:p>
          <a:p>
            <a:pPr marL="586105" lvl="1" indent="-285750">
              <a:lnSpc>
                <a:spcPct val="150000"/>
              </a:lnSpc>
              <a:spcBef>
                <a:spcPts val="600"/>
              </a:spcBef>
              <a:spcAft>
                <a:spcPts val="600"/>
              </a:spcAft>
              <a:buFont typeface="Arial" panose="020B0604020202020204" pitchFamily="34" charset="0"/>
              <a:buChar char="•"/>
            </a:pPr>
            <a:r>
              <a:rPr lang="en-US" sz="2400" dirty="0" smtClean="0"/>
              <a:t>Aug 8</a:t>
            </a:r>
            <a:r>
              <a:rPr lang="en-US" sz="2400" baseline="30000" dirty="0" smtClean="0"/>
              <a:t>th</a:t>
            </a:r>
            <a:r>
              <a:rPr lang="en-US" sz="2400" dirty="0" smtClean="0"/>
              <a:t>,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Aug 22</a:t>
            </a:r>
            <a:r>
              <a:rPr lang="en-US" sz="2400" baseline="30000" dirty="0" smtClean="0"/>
              <a:t>nd</a:t>
            </a:r>
            <a:r>
              <a:rPr lang="en-US" sz="2400" dirty="0" smtClean="0"/>
              <a:t>,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Sep 5</a:t>
            </a:r>
            <a:r>
              <a:rPr lang="en-US" sz="2400" baseline="30000" dirty="0" smtClean="0"/>
              <a:t>th</a:t>
            </a:r>
            <a:r>
              <a:rPr lang="en-US" sz="2400" dirty="0" smtClean="0"/>
              <a:t>, 10:00am, ET; 2 hours, </a:t>
            </a:r>
            <a:r>
              <a:rPr lang="en-US" sz="2400" dirty="0" err="1" smtClean="0"/>
              <a:t>webex</a:t>
            </a:r>
            <a:endParaRPr 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27425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156785</TotalTime>
  <Words>2730</Words>
  <Application>Microsoft Office PowerPoint</Application>
  <PresentationFormat>宽屏</PresentationFormat>
  <Paragraphs>393</Paragraphs>
  <Slides>28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28</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Jul 802 plenary session</vt:lpstr>
      <vt:lpstr>AMP SG Meeting Plan during the 802 Jul Plenary Session</vt:lpstr>
      <vt:lpstr>Submission List (Call for submissions)</vt:lpstr>
      <vt:lpstr>IEEE 802.11 AMP SG Meeting During IEEE 802.11 Jul Plenary 2023</vt:lpstr>
      <vt:lpstr>PowerPoint 演示文稿</vt:lpstr>
      <vt:lpstr>AMP TIG/SG Timeline Plan</vt:lpstr>
      <vt:lpstr>IEEE 802.11 AMP SG Meeting During IEEE 802.11 Jul Plenary 2023</vt:lpstr>
      <vt:lpstr>PowerPoint 演示文稿</vt:lpstr>
      <vt:lpstr>PowerPoint 演示文稿</vt:lpstr>
      <vt:lpstr>IEEE 802.11 AMP SG Meeting During IEEE 802.11 Jul Plenary 2023</vt:lpstr>
      <vt:lpstr>PowerPoint 演示文稿</vt:lpstr>
      <vt:lpstr>IEEE 802.11 AMP SG Meeting During IEEE 802.11 Jul Plenary 2023</vt:lpstr>
      <vt:lpstr>PowerPoint 演示文稿</vt:lpstr>
      <vt:lpstr>AMP SG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TGbd Meeting Agenda</dc:subject>
  <dc:creator>Mr. Bo Sun</dc:creator>
  <cp:keywords>May 2022</cp:keywords>
  <cp:lastModifiedBy>0318003590</cp:lastModifiedBy>
  <cp:revision>5666</cp:revision>
  <cp:lastPrinted>2014-11-04T15:04:00Z</cp:lastPrinted>
  <dcterms:created xsi:type="dcterms:W3CDTF">2007-04-17T18:10:00Z</dcterms:created>
  <dcterms:modified xsi:type="dcterms:W3CDTF">2023-07-13T05:36:28Z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