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0"/>
  </p:notesMasterIdLst>
  <p:handoutMasterIdLst>
    <p:handoutMasterId r:id="rId31"/>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46" r:id="rId15"/>
    <p:sldId id="1229" r:id="rId16"/>
    <p:sldId id="753" r:id="rId17"/>
    <p:sldId id="1107" r:id="rId18"/>
    <p:sldId id="1142" r:id="rId19"/>
    <p:sldId id="1181" r:id="rId20"/>
    <p:sldId id="1203" r:id="rId21"/>
    <p:sldId id="1244" r:id="rId22"/>
    <p:sldId id="1245" r:id="rId23"/>
    <p:sldId id="1254" r:id="rId24"/>
    <p:sldId id="1257" r:id="rId25"/>
    <p:sldId id="1258" r:id="rId26"/>
    <p:sldId id="1251" r:id="rId27"/>
    <p:sldId id="1255" r:id="rId28"/>
    <p:sldId id="1256" r:id="rId29"/>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93" autoAdjust="0"/>
    <p:restoredTop sz="95405"/>
  </p:normalViewPr>
  <p:slideViewPr>
    <p:cSldViewPr showGuides="1">
      <p:cViewPr varScale="1">
        <p:scale>
          <a:sx n="69" d="100"/>
          <a:sy n="69" d="100"/>
        </p:scale>
        <p:origin x="608" y="4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April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April 2023</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April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April 2023</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May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May 2023</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May 2023</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23</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/0931</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1017-00-0amp-amp-sg-telecon-minutes-june-13th.docx" TargetMode="External"/><Relationship Id="rId2" Type="http://schemas.openxmlformats.org/officeDocument/2006/relationships/hyperlink" Target="https://mentor.ieee.org/802.11/dcn/23/11-23-0939-00-0amp-amp-sg-may-interim-minutes.docx" TargetMode="External"/><Relationship Id="rId1" Type="http://schemas.openxmlformats.org/officeDocument/2006/relationships/slideLayout" Target="../slideLayouts/slideLayout10.xml"/><Relationship Id="rId4" Type="http://schemas.openxmlformats.org/officeDocument/2006/relationships/hyperlink" Target="https://mentor.ieee.org/802.11/dcn/23/11-23-1078-00-0amp-amp-sg-telecon-minutes-june-27th.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SG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Jul Plenary</a:t>
            </a:r>
            <a:r>
              <a:rPr lang="en-US" altLang="en-US" kern="0" dirty="0" smtClean="0"/>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2023</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2023-05-27</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extLst>
              <p:ext uri="{D42A27DB-BD31-4B8C-83A1-F6EECF244321}">
                <p14:modId xmlns:p14="http://schemas.microsoft.com/office/powerpoint/2010/main" val="1479467965"/>
              </p:ext>
            </p:extLst>
          </p:nvPr>
        </p:nvGraphicFramePr>
        <p:xfrm>
          <a:off x="1971675" y="3281363"/>
          <a:ext cx="9326563" cy="1138237"/>
        </p:xfrm>
        <a:graphic>
          <a:graphicData uri="http://schemas.openxmlformats.org/presentationml/2006/ole">
            <mc:AlternateContent xmlns:mc="http://schemas.openxmlformats.org/markup-compatibility/2006">
              <mc:Choice xmlns:v="urn:schemas-microsoft-com:vml" Requires="v">
                <p:oleObj spid="_x0000_s4801" name="Document" r:id="rId3" imgW="8335379" imgH="1017693" progId="Word.Document.8">
                  <p:embed/>
                </p:oleObj>
              </mc:Choice>
              <mc:Fallback>
                <p:oleObj name="Document" r:id="rId3" imgW="8335379" imgH="1017693" progId="Word.Document.8">
                  <p:embed/>
                  <p:pic>
                    <p:nvPicPr>
                      <p:cNvPr id="0" name="图片 3075"/>
                      <p:cNvPicPr/>
                      <p:nvPr/>
                    </p:nvPicPr>
                    <p:blipFill>
                      <a:blip r:embed="rId4"/>
                      <a:stretch>
                        <a:fillRect/>
                      </a:stretch>
                    </p:blipFill>
                    <p:spPr>
                      <a:xfrm>
                        <a:off x="1971675" y="3281363"/>
                        <a:ext cx="9326563" cy="1138237"/>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1"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a:t>
            </a:r>
            <a:r>
              <a:rPr lang="en-US" altLang="zh-CN" dirty="0" smtClean="0"/>
              <a:t>AMP TIG Teleconference/E-meeting</a:t>
            </a:r>
            <a:endParaRPr lang="en-US" altLang="zh-CN" dirty="0"/>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smtClean="0">
                <a:latin typeface="Arial" panose="020B0604020202020204" pitchFamily="34" charset="0"/>
                <a:cs typeface="Arial" panose="020B0604020202020204" pitchFamily="34" charset="0"/>
              </a:rPr>
              <a:t>guideline </a:t>
            </a:r>
            <a:r>
              <a:rPr lang="en-US" altLang="zh-CN" sz="1200" dirty="0">
                <a:latin typeface="Arial" panose="020B0604020202020204" pitchFamily="34" charset="0"/>
                <a:cs typeface="Arial" panose="020B0604020202020204" pitchFamily="34" charset="0"/>
              </a:rPr>
              <a:t>is subject to change.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10"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1"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Suggested Best Practices in Mix-mode Meetings</a:t>
            </a:r>
            <a:endParaRPr lang="zh-CN" altLang="en-US" sz="2800" dirty="0"/>
          </a:p>
        </p:txBody>
      </p:sp>
      <p:sp>
        <p:nvSpPr>
          <p:cNvPr id="3" name="内容占位符 2"/>
          <p:cNvSpPr>
            <a:spLocks noGrp="1"/>
          </p:cNvSpPr>
          <p:nvPr>
            <p:ph idx="1"/>
          </p:nvPr>
        </p:nvSpPr>
        <p:spPr>
          <a:xfrm>
            <a:off x="928680" y="1866106"/>
            <a:ext cx="10361613" cy="4494213"/>
          </a:xfrm>
        </p:spPr>
        <p:txBody>
          <a:bodyPr>
            <a:normAutofit fontScale="85000" lnSpcReduction="20000"/>
          </a:bodyPr>
          <a:lstStyle/>
          <a:p>
            <a:pPr>
              <a:lnSpc>
                <a:spcPct val="120000"/>
              </a:lnSpc>
            </a:pPr>
            <a:r>
              <a:rPr lang="en-US" sz="2000" dirty="0"/>
              <a:t>In-room Attendees:</a:t>
            </a:r>
          </a:p>
          <a:p>
            <a:pPr lvl="1">
              <a:lnSpc>
                <a:spcPct val="120000"/>
              </a:lnSpc>
              <a:spcBef>
                <a:spcPts val="0"/>
              </a:spcBef>
            </a:pPr>
            <a:r>
              <a:rPr lang="en-US" sz="1800" dirty="0"/>
              <a:t>In </a:t>
            </a:r>
            <a:r>
              <a:rPr lang="en-US" sz="1800" dirty="0" err="1"/>
              <a:t>Webex</a:t>
            </a:r>
            <a:r>
              <a:rPr lang="en-US" sz="1800" dirty="0"/>
              <a:t> choose connect without audio before you join</a:t>
            </a:r>
          </a:p>
          <a:p>
            <a:pPr lvl="1">
              <a:lnSpc>
                <a:spcPct val="120000"/>
              </a:lnSpc>
              <a:spcBef>
                <a:spcPts val="0"/>
              </a:spcBef>
            </a:pPr>
            <a:r>
              <a:rPr lang="en-US" sz="1800" dirty="0"/>
              <a:t>Use the </a:t>
            </a:r>
            <a:r>
              <a:rPr lang="en-US" sz="1800" dirty="0" err="1"/>
              <a:t>Webex</a:t>
            </a:r>
            <a:r>
              <a:rPr lang="en-US" sz="1800" dirty="0"/>
              <a:t> queue to indicate you want to speak</a:t>
            </a:r>
          </a:p>
          <a:p>
            <a:pPr lvl="1">
              <a:lnSpc>
                <a:spcPct val="120000"/>
              </a:lnSpc>
              <a:spcBef>
                <a:spcPts val="0"/>
              </a:spcBef>
            </a:pPr>
            <a:r>
              <a:rPr lang="en-US" sz="1800" dirty="0"/>
              <a:t>Wait to be called on while standing/holding a microphone to make a comment</a:t>
            </a:r>
          </a:p>
          <a:p>
            <a:pPr lvl="1">
              <a:lnSpc>
                <a:spcPct val="120000"/>
              </a:lnSpc>
              <a:spcBef>
                <a:spcPts val="0"/>
              </a:spcBef>
            </a:pPr>
            <a:r>
              <a:rPr lang="en-US" sz="1800" dirty="0"/>
              <a:t>Repeat any questions that are inadvertently asked away from the microphone</a:t>
            </a:r>
          </a:p>
          <a:p>
            <a:pPr>
              <a:lnSpc>
                <a:spcPct val="120000"/>
              </a:lnSpc>
            </a:pPr>
            <a:r>
              <a:rPr lang="en-US" sz="2000" dirty="0"/>
              <a:t>Remote Attendees:</a:t>
            </a:r>
          </a:p>
          <a:p>
            <a:pPr lvl="1">
              <a:lnSpc>
                <a:spcPct val="120000"/>
              </a:lnSpc>
              <a:spcBef>
                <a:spcPts val="0"/>
              </a:spcBef>
            </a:pPr>
            <a:r>
              <a:rPr lang="en-US" sz="1800" dirty="0"/>
              <a:t>Join </a:t>
            </a:r>
            <a:r>
              <a:rPr lang="en-US" sz="1800" dirty="0" err="1"/>
              <a:t>Webex</a:t>
            </a:r>
            <a:r>
              <a:rPr lang="en-US" sz="1800" dirty="0"/>
              <a:t> and set </a:t>
            </a:r>
            <a:r>
              <a:rPr lang="en-US" sz="1800" dirty="0" err="1"/>
              <a:t>Webex</a:t>
            </a:r>
            <a:r>
              <a:rPr lang="en-US" sz="1800" dirty="0"/>
              <a:t> audio as ‘music’</a:t>
            </a:r>
          </a:p>
          <a:p>
            <a:pPr lvl="1">
              <a:lnSpc>
                <a:spcPct val="120000"/>
              </a:lnSpc>
              <a:spcBef>
                <a:spcPts val="0"/>
              </a:spcBef>
            </a:pPr>
            <a:r>
              <a:rPr lang="en-US" sz="1800" dirty="0"/>
              <a:t>Use the </a:t>
            </a:r>
            <a:r>
              <a:rPr lang="en-US" sz="1800" dirty="0" err="1"/>
              <a:t>Webex</a:t>
            </a:r>
            <a:r>
              <a:rPr lang="en-US" sz="1800" dirty="0"/>
              <a:t> chat window to indicate you want to speak (“q”)</a:t>
            </a:r>
          </a:p>
          <a:p>
            <a:pPr lvl="1">
              <a:lnSpc>
                <a:spcPct val="120000"/>
              </a:lnSpc>
              <a:spcBef>
                <a:spcPts val="0"/>
              </a:spcBef>
            </a:pPr>
            <a:r>
              <a:rPr lang="en-US" sz="1800" dirty="0"/>
              <a:t>Wait to be called on to speak</a:t>
            </a:r>
          </a:p>
          <a:p>
            <a:pPr>
              <a:lnSpc>
                <a:spcPct val="120000"/>
              </a:lnSpc>
            </a:pPr>
            <a:r>
              <a:rPr lang="en-US" sz="2000" dirty="0"/>
              <a:t>Host:</a:t>
            </a:r>
          </a:p>
          <a:p>
            <a:pPr lvl="1">
              <a:lnSpc>
                <a:spcPct val="120000"/>
              </a:lnSpc>
              <a:spcBef>
                <a:spcPts val="0"/>
              </a:spcBef>
            </a:pPr>
            <a:r>
              <a:rPr lang="en-US" sz="1800" dirty="0"/>
              <a:t>Disable Video for participants</a:t>
            </a:r>
          </a:p>
          <a:p>
            <a:pPr lvl="1">
              <a:lnSpc>
                <a:spcPct val="120000"/>
              </a:lnSpc>
              <a:spcBef>
                <a:spcPts val="0"/>
              </a:spcBef>
            </a:pPr>
            <a:r>
              <a:rPr lang="en-US" sz="1800" dirty="0"/>
              <a:t>Set up participants to mute on entry</a:t>
            </a:r>
          </a:p>
          <a:p>
            <a:pPr lvl="1">
              <a:lnSpc>
                <a:spcPct val="120000"/>
              </a:lnSpc>
              <a:spcBef>
                <a:spcPts val="0"/>
              </a:spcBef>
            </a:pPr>
            <a:r>
              <a:rPr lang="en-US" sz="1800" dirty="0"/>
              <a:t>Set up Audio Options: </a:t>
            </a:r>
          </a:p>
          <a:p>
            <a:pPr lvl="1">
              <a:lnSpc>
                <a:spcPct val="120000"/>
              </a:lnSpc>
              <a:spcBef>
                <a:spcPts val="0"/>
              </a:spcBef>
            </a:pPr>
            <a:r>
              <a:rPr lang="en-US" sz="1800" dirty="0"/>
              <a:t>	Microphone -&gt; USB,  Speaker -&gt; USB,  Smart Audio -&gt; Music</a:t>
            </a:r>
          </a:p>
          <a:p>
            <a:pPr lvl="1">
              <a:lnSpc>
                <a:spcPct val="120000"/>
              </a:lnSpc>
              <a:spcBef>
                <a:spcPts val="0"/>
              </a:spcBef>
            </a:pPr>
            <a:r>
              <a:rPr lang="en-US" sz="1800" dirty="0"/>
              <a:t>Use a designated person to monitor speaking requests (manage the queue</a:t>
            </a:r>
            <a:r>
              <a:rPr lang="en-US" sz="1800" dirty="0" smtClean="0"/>
              <a:t>).</a:t>
            </a:r>
            <a:endParaRPr lang="en-US" altLang="zh-CN" dirty="0" smtClean="0">
              <a:solidFill>
                <a:schemeClr val="tx1"/>
              </a:solidFill>
            </a:endParaRPr>
          </a:p>
          <a:p>
            <a:pPr>
              <a:lnSpc>
                <a:spcPct val="120000"/>
              </a:lnSpc>
            </a:pPr>
            <a:r>
              <a:rPr lang="en-US" altLang="zh-CN" sz="2100" dirty="0"/>
              <a:t>Reference:</a:t>
            </a:r>
          </a:p>
          <a:p>
            <a:pPr marL="99695" indent="0">
              <a:lnSpc>
                <a:spcPct val="120000"/>
              </a:lnSpc>
            </a:pPr>
            <a:r>
              <a:rPr lang="en-US" altLang="zh-CN" b="0" u="sng" dirty="0" smtClean="0">
                <a:hlinkClick r:id="rId2"/>
              </a:rPr>
              <a:t>https</a:t>
            </a:r>
            <a:r>
              <a:rPr lang="en-US" altLang="zh-CN" b="0" u="sng" dirty="0">
                <a:hlinkClick r:id="rId2"/>
              </a:rPr>
              <a:t>://</a:t>
            </a:r>
            <a:r>
              <a:rPr lang="en-US" altLang="zh-CN" b="0" u="sng" dirty="0" smtClean="0">
                <a:hlinkClick r:id="rId2"/>
              </a:rPr>
              <a:t>mentor.ieee.org/802-ec/dcn/22/ec-22-0204-00-00EC-2022-nov-ieee-802-mixed-mode-plenary-meeting-av-training.pptx</a:t>
            </a:r>
            <a:r>
              <a:rPr lang="en-US" altLang="zh-CN" b="0" u="sng" dirty="0" smtClean="0"/>
              <a:t> </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142716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942" y="685800"/>
            <a:ext cx="10820116" cy="1065213"/>
          </a:xfrm>
        </p:spPr>
        <p:txBody>
          <a:bodyPr/>
          <a:lstStyle/>
          <a:p>
            <a:r>
              <a:rPr lang="en-US" sz="3200" dirty="0"/>
              <a:t>Registration for the </a:t>
            </a:r>
            <a:r>
              <a:rPr lang="en-US" sz="3200" dirty="0" smtClean="0"/>
              <a:t>Jul 802 </a:t>
            </a:r>
            <a:r>
              <a:rPr lang="en-US" altLang="zh-CN" sz="3200" dirty="0" smtClean="0"/>
              <a:t>plenary</a:t>
            </a:r>
            <a:r>
              <a:rPr lang="en-US" sz="3200" dirty="0" smtClean="0"/>
              <a:t> </a:t>
            </a:r>
            <a:r>
              <a:rPr lang="en-US" sz="3200" dirty="0"/>
              <a:t>session</a:t>
            </a:r>
            <a:endParaRPr lang="zh-CN" altLang="en-US" sz="3200" dirty="0"/>
          </a:p>
        </p:txBody>
      </p:sp>
      <p:sp>
        <p:nvSpPr>
          <p:cNvPr id="3" name="内容占位符 2"/>
          <p:cNvSpPr>
            <a:spLocks noGrp="1"/>
          </p:cNvSpPr>
          <p:nvPr>
            <p:ph idx="1"/>
          </p:nvPr>
        </p:nvSpPr>
        <p:spPr>
          <a:xfrm>
            <a:off x="685942" y="1981200"/>
            <a:ext cx="10667856" cy="4113213"/>
          </a:xfrm>
        </p:spPr>
        <p:txBody>
          <a:bodyPr/>
          <a:lstStyle/>
          <a:p>
            <a:pPr>
              <a:buFont typeface="Arial" panose="020B0604020202020204" pitchFamily="34" charset="0"/>
              <a:buChar char="•"/>
            </a:pPr>
            <a:r>
              <a:rPr lang="en-US" altLang="zh-CN" sz="2400" dirty="0"/>
              <a:t>This meeting is part of the July 802 plenary session</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You must pay the registration fee whether attending in-person or remotely</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have not already done so, you can register here: </a:t>
            </a:r>
            <a:r>
              <a:rPr lang="en-US" altLang="zh-CN" sz="2400" dirty="0">
                <a:hlinkClick r:id="rId2"/>
              </a:rPr>
              <a:t>https://web.cvent.com/event/c50eaa77-9484-4a50-9d20-378149a0ecb6/summary</a:t>
            </a:r>
            <a:endParaRPr lang="en-US" altLang="zh-CN" sz="2400" dirty="0"/>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do not intend to register for this session you must leave this meeting and, if you have logged attendance on IMAT, email the 802.11 chair or vice chairs to have your attendance cancelled</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340938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696988" y="687431"/>
            <a:ext cx="10896450" cy="1065213"/>
          </a:xfrm>
        </p:spPr>
        <p:txBody>
          <a:bodyPr vert="horz" wrap="square" lIns="92160" tIns="46080" rIns="92160" bIns="46080" anchor="ctr" anchorCtr="0"/>
          <a:lstStyle/>
          <a:p>
            <a:pPr eaLnBrk="1" hangingPunct="1"/>
            <a:r>
              <a:rPr lang="en-US" altLang="zh-CN" sz="3200" dirty="0" smtClean="0"/>
              <a:t>AMP SG Meeting Plan during the 802 Jul Plenary Session</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7" name="内容占位符 2"/>
          <p:cNvSpPr>
            <a:spLocks noGrp="1"/>
          </p:cNvSpPr>
          <p:nvPr/>
        </p:nvSpPr>
        <p:spPr>
          <a:xfrm>
            <a:off x="1600318" y="2252296"/>
            <a:ext cx="9143759" cy="3843634"/>
          </a:xfrm>
          <a:prstGeom prst="rect">
            <a:avLst/>
          </a:prstGeom>
          <a:noFill/>
          <a:ln w="9525">
            <a:noFill/>
          </a:ln>
        </p:spPr>
        <p:txBody>
          <a:bodyPr vert="horz" wrap="square" lIns="92160" tIns="46080" rIns="92160" bIns="46080" anchor="t" anchorCtr="0">
            <a:normAutofit fontScale="85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Jul 10</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a:t>
            </a:r>
            <a:r>
              <a:rPr lang="en-US" altLang="zh-CN" sz="2800" dirty="0">
                <a:solidFill>
                  <a:schemeClr val="tx1"/>
                </a:solidFill>
                <a:cs typeface="+mn-ea"/>
                <a:sym typeface="+mn-ea"/>
              </a:rPr>
              <a:t>Monday), </a:t>
            </a:r>
            <a:r>
              <a:rPr lang="en-US" altLang="zh-CN" sz="2800" dirty="0" smtClean="0">
                <a:solidFill>
                  <a:schemeClr val="tx1"/>
                </a:solidFill>
                <a:cs typeface="+mn-ea"/>
                <a:sym typeface="+mn-ea"/>
              </a:rPr>
              <a:t>8:00 </a:t>
            </a:r>
            <a:r>
              <a:rPr lang="en-US" altLang="zh-CN" sz="2800" dirty="0">
                <a:solidFill>
                  <a:schemeClr val="tx1"/>
                </a:solidFill>
                <a:cs typeface="+mn-ea"/>
                <a:sym typeface="+mn-ea"/>
              </a:rPr>
              <a:t>~ </a:t>
            </a:r>
            <a:r>
              <a:rPr lang="en-US" altLang="zh-CN" sz="2800" dirty="0" smtClean="0">
                <a:solidFill>
                  <a:schemeClr val="tx1"/>
                </a:solidFill>
                <a:cs typeface="+mn-ea"/>
                <a:sym typeface="+mn-ea"/>
              </a:rPr>
              <a:t>10:00, mixed mode</a:t>
            </a:r>
          </a:p>
          <a:p>
            <a:pPr marL="796925" lvl="1" indent="-334963">
              <a:lnSpc>
                <a:spcPct val="120000"/>
              </a:lnSpc>
              <a:spcAft>
                <a:spcPts val="600"/>
              </a:spcAft>
              <a:buFont typeface="Arial" panose="020B0604020202020204" pitchFamily="34" charset="0"/>
              <a:buChar char="•"/>
            </a:pPr>
            <a:r>
              <a:rPr lang="en-US" altLang="zh-CN" sz="2400" dirty="0" smtClean="0">
                <a:solidFill>
                  <a:schemeClr val="tx1"/>
                </a:solidFill>
                <a:sym typeface="+mn-ea"/>
              </a:rPr>
              <a:t>Local: </a:t>
            </a:r>
            <a:r>
              <a:rPr lang="en-US" altLang="zh-CN" sz="2400" dirty="0" smtClean="0">
                <a:solidFill>
                  <a:schemeClr val="tx1"/>
                </a:solidFill>
                <a:sym typeface="+mn-ea"/>
              </a:rPr>
              <a:t>Room 9; </a:t>
            </a:r>
            <a:r>
              <a:rPr lang="en-US" altLang="zh-CN" sz="2400" dirty="0" err="1">
                <a:solidFill>
                  <a:schemeClr val="tx1"/>
                </a:solidFill>
                <a:sym typeface="+mn-ea"/>
              </a:rPr>
              <a:t>Webex</a:t>
            </a:r>
            <a:r>
              <a:rPr lang="en-US" altLang="zh-CN" sz="2400" dirty="0">
                <a:solidFill>
                  <a:schemeClr val="tx1"/>
                </a:solidFill>
                <a:sym typeface="+mn-ea"/>
              </a:rPr>
              <a:t>: </a:t>
            </a:r>
            <a:r>
              <a:rPr lang="en-US" altLang="zh-CN" sz="2400" dirty="0">
                <a:solidFill>
                  <a:schemeClr val="tx1"/>
                </a:solidFill>
                <a:sym typeface="+mn-ea"/>
              </a:rPr>
              <a:t>2343 849 </a:t>
            </a:r>
            <a:r>
              <a:rPr lang="en-US" altLang="zh-CN" sz="2400" dirty="0" smtClean="0">
                <a:solidFill>
                  <a:schemeClr val="tx1"/>
                </a:solidFill>
                <a:sym typeface="+mn-ea"/>
              </a:rPr>
              <a:t>7086</a:t>
            </a:r>
            <a:endParaRPr lang="en-US" altLang="zh-CN" sz="2400" dirty="0">
              <a:solidFill>
                <a:schemeClr val="tx1"/>
              </a:solidFill>
              <a:sym typeface="+mn-ea"/>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Jul 12</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(Wednesday), 10:30 ~ 12:30, mixed mode</a:t>
            </a:r>
          </a:p>
          <a:p>
            <a:pPr marL="796925" lvl="1" indent="-334963">
              <a:lnSpc>
                <a:spcPct val="120000"/>
              </a:lnSpc>
              <a:spcAft>
                <a:spcPts val="600"/>
              </a:spcAft>
              <a:buFont typeface="Arial" panose="020B0604020202020204" pitchFamily="34" charset="0"/>
              <a:buChar char="•"/>
            </a:pPr>
            <a:r>
              <a:rPr lang="en-US" sz="2400" dirty="0" smtClean="0">
                <a:solidFill>
                  <a:schemeClr val="tx1"/>
                </a:solidFill>
              </a:rPr>
              <a:t>Local: </a:t>
            </a:r>
            <a:r>
              <a:rPr lang="en-US" sz="2400" dirty="0" smtClean="0">
                <a:solidFill>
                  <a:schemeClr val="tx1"/>
                </a:solidFill>
              </a:rPr>
              <a:t>Room 10; </a:t>
            </a:r>
            <a:r>
              <a:rPr lang="en-US" sz="2400" dirty="0" err="1">
                <a:solidFill>
                  <a:schemeClr val="tx1"/>
                </a:solidFill>
              </a:rPr>
              <a:t>Webex</a:t>
            </a:r>
            <a:r>
              <a:rPr lang="en-US" sz="2400" dirty="0">
                <a:solidFill>
                  <a:schemeClr val="tx1"/>
                </a:solidFill>
              </a:rPr>
              <a:t>: </a:t>
            </a:r>
            <a:r>
              <a:rPr lang="en-US" sz="2400" dirty="0">
                <a:solidFill>
                  <a:schemeClr val="tx1"/>
                </a:solidFill>
              </a:rPr>
              <a:t>2341 372 </a:t>
            </a:r>
            <a:r>
              <a:rPr lang="en-US" sz="2400" dirty="0" smtClean="0">
                <a:solidFill>
                  <a:schemeClr val="tx1"/>
                </a:solidFill>
              </a:rPr>
              <a:t>9992</a:t>
            </a:r>
            <a:endParaRPr lang="en-US" sz="2400" dirty="0">
              <a:solidFill>
                <a:schemeClr val="tx1"/>
              </a:solidFill>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Jul 13</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(Thursday</a:t>
            </a:r>
            <a:r>
              <a:rPr lang="en-US" altLang="zh-CN" sz="2800" dirty="0">
                <a:solidFill>
                  <a:schemeClr val="tx1"/>
                </a:solidFill>
                <a:cs typeface="+mn-ea"/>
                <a:sym typeface="+mn-ea"/>
              </a:rPr>
              <a:t>), 8:00 ~ 10:00, mixed mode</a:t>
            </a:r>
          </a:p>
          <a:p>
            <a:pPr marL="796925" lvl="1" indent="-334963">
              <a:lnSpc>
                <a:spcPct val="120000"/>
              </a:lnSpc>
              <a:spcAft>
                <a:spcPts val="600"/>
              </a:spcAft>
              <a:buFont typeface="Arial" panose="020B0604020202020204" pitchFamily="34" charset="0"/>
              <a:buChar char="•"/>
            </a:pPr>
            <a:r>
              <a:rPr lang="en-US" altLang="zh-CN" sz="2400" dirty="0">
                <a:solidFill>
                  <a:schemeClr val="tx1"/>
                </a:solidFill>
                <a:sym typeface="+mn-ea"/>
              </a:rPr>
              <a:t>Local: </a:t>
            </a:r>
            <a:r>
              <a:rPr lang="en-US" altLang="zh-CN" sz="2400" dirty="0" smtClean="0">
                <a:solidFill>
                  <a:schemeClr val="tx1"/>
                </a:solidFill>
                <a:sym typeface="+mn-ea"/>
              </a:rPr>
              <a:t>Room 9; </a:t>
            </a:r>
            <a:r>
              <a:rPr lang="en-US" altLang="zh-CN" sz="2400" dirty="0" err="1">
                <a:solidFill>
                  <a:schemeClr val="tx1"/>
                </a:solidFill>
                <a:sym typeface="+mn-ea"/>
              </a:rPr>
              <a:t>Webex</a:t>
            </a:r>
            <a:r>
              <a:rPr lang="en-US" altLang="zh-CN" sz="2400" dirty="0">
                <a:solidFill>
                  <a:schemeClr val="tx1"/>
                </a:solidFill>
                <a:sym typeface="+mn-ea"/>
              </a:rPr>
              <a:t>: </a:t>
            </a:r>
            <a:r>
              <a:rPr lang="en-US" altLang="zh-CN" sz="2400" dirty="0">
                <a:solidFill>
                  <a:schemeClr val="tx1"/>
                </a:solidFill>
                <a:sym typeface="+mn-ea"/>
              </a:rPr>
              <a:t>2348 235 </a:t>
            </a:r>
            <a:r>
              <a:rPr lang="en-US" altLang="zh-CN" sz="2400" dirty="0" smtClean="0">
                <a:solidFill>
                  <a:schemeClr val="tx1"/>
                </a:solidFill>
                <a:sym typeface="+mn-ea"/>
              </a:rPr>
              <a:t>0221</a:t>
            </a:r>
            <a:endParaRPr lang="en-US" altLang="zh-CN" sz="2800" dirty="0" smtClean="0">
              <a:solidFill>
                <a:schemeClr val="tx1"/>
              </a:solidFill>
              <a:cs typeface="+mn-ea"/>
              <a:sym typeface="+mn-ea"/>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Jul 13</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(Thursday), 13:30 </a:t>
            </a:r>
            <a:r>
              <a:rPr lang="en-US" altLang="zh-CN" sz="2800" dirty="0">
                <a:solidFill>
                  <a:schemeClr val="tx1"/>
                </a:solidFill>
                <a:cs typeface="+mn-ea"/>
                <a:sym typeface="+mn-ea"/>
              </a:rPr>
              <a:t>~ </a:t>
            </a:r>
            <a:r>
              <a:rPr lang="en-US" altLang="zh-CN" sz="2800" dirty="0" smtClean="0">
                <a:solidFill>
                  <a:schemeClr val="tx1"/>
                </a:solidFill>
                <a:cs typeface="+mn-ea"/>
                <a:sym typeface="+mn-ea"/>
              </a:rPr>
              <a:t>15:30</a:t>
            </a:r>
            <a:r>
              <a:rPr lang="en-US" altLang="zh-CN" sz="2800" dirty="0">
                <a:solidFill>
                  <a:schemeClr val="tx1"/>
                </a:solidFill>
                <a:cs typeface="+mn-ea"/>
                <a:sym typeface="+mn-ea"/>
              </a:rPr>
              <a:t>, </a:t>
            </a:r>
            <a:r>
              <a:rPr lang="en-US" altLang="zh-CN" sz="2800" dirty="0" smtClean="0">
                <a:solidFill>
                  <a:schemeClr val="tx1"/>
                </a:solidFill>
                <a:cs typeface="+mn-ea"/>
                <a:sym typeface="+mn-ea"/>
              </a:rPr>
              <a:t>mixed mode</a:t>
            </a:r>
          </a:p>
          <a:p>
            <a:pPr marL="796925" lvl="1" indent="-334963">
              <a:lnSpc>
                <a:spcPct val="120000"/>
              </a:lnSpc>
              <a:spcAft>
                <a:spcPts val="600"/>
              </a:spcAft>
              <a:buFont typeface="Arial" panose="020B0604020202020204" pitchFamily="34" charset="0"/>
              <a:buChar char="•"/>
            </a:pPr>
            <a:r>
              <a:rPr lang="en-US" altLang="zh-CN" sz="2400" dirty="0" smtClean="0">
                <a:solidFill>
                  <a:schemeClr val="tx1"/>
                </a:solidFill>
                <a:sym typeface="+mn-ea"/>
              </a:rPr>
              <a:t>Local: </a:t>
            </a:r>
            <a:r>
              <a:rPr lang="en-US" altLang="zh-CN" sz="2400" dirty="0" smtClean="0">
                <a:solidFill>
                  <a:schemeClr val="tx1"/>
                </a:solidFill>
                <a:sym typeface="+mn-ea"/>
              </a:rPr>
              <a:t>Room 9; </a:t>
            </a:r>
            <a:r>
              <a:rPr lang="en-US" altLang="zh-CN" sz="2400" dirty="0" err="1" smtClean="0">
                <a:solidFill>
                  <a:schemeClr val="tx1"/>
                </a:solidFill>
                <a:sym typeface="+mn-ea"/>
              </a:rPr>
              <a:t>Webex</a:t>
            </a:r>
            <a:r>
              <a:rPr lang="en-US" altLang="zh-CN" sz="2400" dirty="0">
                <a:solidFill>
                  <a:schemeClr val="tx1"/>
                </a:solidFill>
                <a:sym typeface="+mn-ea"/>
              </a:rPr>
              <a:t>: </a:t>
            </a:r>
            <a:r>
              <a:rPr lang="en-US" altLang="zh-CN" sz="2400" dirty="0">
                <a:solidFill>
                  <a:schemeClr val="tx1"/>
                </a:solidFill>
                <a:sym typeface="+mn-ea"/>
              </a:rPr>
              <a:t>2334 578 1286</a:t>
            </a:r>
            <a:endParaRPr lang="en-US" altLang="zh-CN" sz="2400" dirty="0">
              <a:solidFill>
                <a:schemeClr val="tx1"/>
              </a:solidFill>
              <a:sym typeface="+mn-ea"/>
            </a:endParaRPr>
          </a:p>
        </p:txBody>
      </p:sp>
      <p:sp>
        <p:nvSpPr>
          <p:cNvPr id="9"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smtClean="0"/>
              <a:t>Submission List (Call for submissions)</a:t>
            </a:r>
            <a:endParaRPr lang="en-US" altLang="zh-CN" sz="3200" dirty="0"/>
          </a:p>
        </p:txBody>
      </p:sp>
      <p:sp>
        <p:nvSpPr>
          <p:cNvPr id="7" name="文本占位符 2"/>
          <p:cNvSpPr>
            <a:spLocks noGrp="1"/>
          </p:cNvSpPr>
          <p:nvPr>
            <p:ph type="body" idx="1"/>
          </p:nvPr>
        </p:nvSpPr>
        <p:spPr>
          <a:xfrm>
            <a:off x="943946" y="1830388"/>
            <a:ext cx="10210532" cy="4570334"/>
          </a:xfrm>
          <a:noFill/>
        </p:spPr>
        <p:txBody>
          <a:bodyPr>
            <a:normAutofit fontScale="70000" lnSpcReduction="20000"/>
          </a:bodyPr>
          <a:lstStyle/>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11-23/0744, WUR applicability for AMP downlink, </a:t>
            </a:r>
            <a:r>
              <a:rPr lang="en-US" altLang="en-US" sz="1800" dirty="0" err="1" smtClean="0">
                <a:solidFill>
                  <a:srgbClr val="00B050"/>
                </a:solidFill>
                <a:latin typeface="Calibri" panose="020F0502020204030204" pitchFamily="34" charset="0"/>
                <a:cs typeface="Calibri" panose="020F0502020204030204" pitchFamily="34" charset="0"/>
              </a:rPr>
              <a:t>Amichai</a:t>
            </a:r>
            <a:r>
              <a:rPr lang="en-US" altLang="en-US" sz="1800" dirty="0" smtClean="0">
                <a:solidFill>
                  <a:srgbClr val="00B050"/>
                </a:solidFill>
                <a:latin typeface="Calibri" panose="020F0502020204030204" pitchFamily="34" charset="0"/>
                <a:cs typeface="Calibri" panose="020F0502020204030204" pitchFamily="34" charset="0"/>
              </a:rPr>
              <a:t> </a:t>
            </a:r>
            <a:r>
              <a:rPr lang="en-US" altLang="en-US" sz="1800" dirty="0" err="1" smtClean="0">
                <a:solidFill>
                  <a:srgbClr val="00B050"/>
                </a:solidFill>
                <a:latin typeface="Calibri" panose="020F0502020204030204" pitchFamily="34" charset="0"/>
                <a:cs typeface="Calibri" panose="020F0502020204030204" pitchFamily="34" charset="0"/>
              </a:rPr>
              <a:t>Sanderovich</a:t>
            </a:r>
            <a:r>
              <a:rPr lang="en-US" altLang="en-US" sz="1800" dirty="0" smtClean="0">
                <a:solidFill>
                  <a:srgbClr val="00B050"/>
                </a:solidFill>
                <a:latin typeface="Calibri" panose="020F0502020204030204" pitchFamily="34" charset="0"/>
                <a:cs typeface="Calibri" panose="020F0502020204030204" pitchFamily="34" charset="0"/>
              </a:rPr>
              <a:t> (</a:t>
            </a:r>
            <a:r>
              <a:rPr lang="en-US" altLang="en-US" sz="1800" dirty="0" err="1" smtClean="0">
                <a:solidFill>
                  <a:srgbClr val="00B050"/>
                </a:solidFill>
                <a:latin typeface="Calibri" panose="020F0502020204030204" pitchFamily="34" charset="0"/>
                <a:cs typeface="Calibri" panose="020F0502020204030204" pitchFamily="34" charset="0"/>
              </a:rPr>
              <a:t>Wiliot</a:t>
            </a:r>
            <a:r>
              <a:rPr lang="en-US" altLang="en-US" sz="18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11-23/0806, par-scope-text, Dave </a:t>
            </a:r>
            <a:r>
              <a:rPr lang="en-US" altLang="en-US" sz="1800" dirty="0" err="1" smtClean="0">
                <a:solidFill>
                  <a:srgbClr val="00B050"/>
                </a:solidFill>
                <a:latin typeface="Calibri" panose="020F0502020204030204" pitchFamily="34" charset="0"/>
                <a:cs typeface="Calibri" panose="020F0502020204030204" pitchFamily="34" charset="0"/>
              </a:rPr>
              <a:t>Halasz</a:t>
            </a:r>
            <a:r>
              <a:rPr lang="en-US" altLang="en-US" sz="1800" dirty="0" smtClean="0">
                <a:solidFill>
                  <a:srgbClr val="00B050"/>
                </a:solidFill>
                <a:latin typeface="Calibri" panose="020F0502020204030204" pitchFamily="34" charset="0"/>
                <a:cs typeface="Calibri" panose="020F0502020204030204" pitchFamily="34" charset="0"/>
              </a:rPr>
              <a:t> (Morse Micro)</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11-23/0827, AMP </a:t>
            </a:r>
            <a:r>
              <a:rPr lang="en-US" altLang="en-US" sz="1800" dirty="0" err="1" smtClean="0">
                <a:solidFill>
                  <a:srgbClr val="00B050"/>
                </a:solidFill>
                <a:latin typeface="Calibri" panose="020F0502020204030204" pitchFamily="34" charset="0"/>
                <a:cs typeface="Calibri" panose="020F0502020204030204" pitchFamily="34" charset="0"/>
              </a:rPr>
              <a:t>IoT</a:t>
            </a:r>
            <a:r>
              <a:rPr lang="en-US" altLang="en-US" sz="1800" dirty="0" smtClean="0">
                <a:solidFill>
                  <a:srgbClr val="00B050"/>
                </a:solidFill>
                <a:latin typeface="Calibri" panose="020F0502020204030204" pitchFamily="34" charset="0"/>
                <a:cs typeface="Calibri" panose="020F0502020204030204" pitchFamily="34" charset="0"/>
              </a:rPr>
              <a:t> Medium Access, Sebastian Max (Ericsson)</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11-23/0835, Use cases and Requirements, </a:t>
            </a:r>
            <a:r>
              <a:rPr lang="en-US" altLang="en-US" sz="1800" dirty="0" err="1" smtClean="0">
                <a:solidFill>
                  <a:srgbClr val="00B050"/>
                </a:solidFill>
                <a:latin typeface="Calibri" panose="020F0502020204030204" pitchFamily="34" charset="0"/>
                <a:cs typeface="Calibri" panose="020F0502020204030204" pitchFamily="34" charset="0"/>
              </a:rPr>
              <a:t>Yinan</a:t>
            </a:r>
            <a:r>
              <a:rPr lang="en-US" altLang="en-US" sz="180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11-23/0836, Discussion of Existing Technologies and Technical Challenges in AMP, </a:t>
            </a:r>
            <a:r>
              <a:rPr lang="en-US" altLang="en-US" sz="1800" dirty="0" err="1" smtClean="0">
                <a:solidFill>
                  <a:srgbClr val="00B050"/>
                </a:solidFill>
                <a:latin typeface="Calibri" panose="020F0502020204030204" pitchFamily="34" charset="0"/>
                <a:cs typeface="Calibri" panose="020F0502020204030204" pitchFamily="34" charset="0"/>
              </a:rPr>
              <a:t>Yinan</a:t>
            </a:r>
            <a:r>
              <a:rPr lang="en-US" altLang="en-US" sz="180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11-23/0837, Discussion on AMP PAR Scope, </a:t>
            </a:r>
            <a:r>
              <a:rPr lang="en-US" altLang="en-US" sz="1800" dirty="0" err="1" smtClean="0">
                <a:solidFill>
                  <a:srgbClr val="00B050"/>
                </a:solidFill>
                <a:latin typeface="Calibri" panose="020F0502020204030204" pitchFamily="34" charset="0"/>
                <a:cs typeface="Calibri" panose="020F0502020204030204" pitchFamily="34" charset="0"/>
              </a:rPr>
              <a:t>Yinan</a:t>
            </a:r>
            <a:r>
              <a:rPr lang="en-US" altLang="en-US" sz="180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smtClean="0">
                <a:solidFill>
                  <a:srgbClr val="00B050"/>
                </a:solidFill>
                <a:latin typeface="Calibri" panose="020F0502020204030204" pitchFamily="34" charset="0"/>
                <a:cs typeface="Calibri" panose="020F0502020204030204" pitchFamily="34" charset="0"/>
              </a:rPr>
              <a:t>11-23/0876</a:t>
            </a:r>
            <a:r>
              <a:rPr lang="en-US" altLang="en-US" sz="1800" dirty="0">
                <a:solidFill>
                  <a:srgbClr val="00B050"/>
                </a:solidFill>
                <a:latin typeface="Calibri" panose="020F0502020204030204" pitchFamily="34" charset="0"/>
                <a:cs typeface="Calibri" panose="020F0502020204030204" pitchFamily="34" charset="0"/>
              </a:rPr>
              <a:t>, X-band Operation, </a:t>
            </a:r>
            <a:r>
              <a:rPr lang="en-US" altLang="en-US" sz="1800" dirty="0" err="1">
                <a:solidFill>
                  <a:srgbClr val="00B050"/>
                </a:solidFill>
                <a:latin typeface="Calibri" panose="020F0502020204030204" pitchFamily="34" charset="0"/>
                <a:cs typeface="Calibri" panose="020F0502020204030204" pitchFamily="34" charset="0"/>
              </a:rPr>
              <a:t>Joerg</a:t>
            </a:r>
            <a:r>
              <a:rPr lang="en-US" altLang="en-US" sz="1800" dirty="0">
                <a:solidFill>
                  <a:srgbClr val="00B050"/>
                </a:solidFill>
                <a:latin typeface="Calibri" panose="020F0502020204030204" pitchFamily="34" charset="0"/>
                <a:cs typeface="Calibri" panose="020F0502020204030204" pitchFamily="34" charset="0"/>
              </a:rPr>
              <a:t> Robert (</a:t>
            </a:r>
            <a:r>
              <a:rPr lang="en-US" altLang="zh-CN" sz="1800" dirty="0">
                <a:solidFill>
                  <a:srgbClr val="00B050"/>
                </a:solidFill>
                <a:latin typeface="Calibri" panose="020F0502020204030204" pitchFamily="34" charset="0"/>
                <a:cs typeface="Calibri" panose="020F0502020204030204" pitchFamily="34" charset="0"/>
              </a:rPr>
              <a:t>TU </a:t>
            </a:r>
            <a:r>
              <a:rPr lang="en-US" altLang="zh-CN" sz="1800" dirty="0" err="1">
                <a:solidFill>
                  <a:srgbClr val="00B050"/>
                </a:solidFill>
                <a:latin typeface="Calibri" panose="020F0502020204030204" pitchFamily="34" charset="0"/>
                <a:cs typeface="Calibri" panose="020F0502020204030204" pitchFamily="34" charset="0"/>
              </a:rPr>
              <a:t>Ilmenau</a:t>
            </a:r>
            <a:r>
              <a:rPr lang="en-US" altLang="zh-CN" sz="1800" dirty="0">
                <a:solidFill>
                  <a:srgbClr val="00B050"/>
                </a:solidFill>
                <a:latin typeface="Calibri" panose="020F0502020204030204" pitchFamily="34" charset="0"/>
                <a:cs typeface="Calibri" panose="020F0502020204030204" pitchFamily="34" charset="0"/>
              </a:rPr>
              <a:t> / </a:t>
            </a:r>
            <a:r>
              <a:rPr lang="en-US" altLang="zh-CN" sz="1800" dirty="0" err="1">
                <a:solidFill>
                  <a:srgbClr val="00B050"/>
                </a:solidFill>
                <a:latin typeface="Calibri" panose="020F0502020204030204" pitchFamily="34" charset="0"/>
                <a:cs typeface="Calibri" panose="020F0502020204030204" pitchFamily="34" charset="0"/>
              </a:rPr>
              <a:t>Fraunhofer</a:t>
            </a:r>
            <a:r>
              <a:rPr lang="en-US" altLang="zh-CN" sz="1800" dirty="0">
                <a:solidFill>
                  <a:srgbClr val="00B050"/>
                </a:solidFill>
                <a:latin typeface="Calibri" panose="020F0502020204030204" pitchFamily="34" charset="0"/>
                <a:cs typeface="Calibri" panose="020F0502020204030204" pitchFamily="34" charset="0"/>
              </a:rPr>
              <a:t> IIS</a:t>
            </a:r>
            <a:r>
              <a:rPr lang="en-US" altLang="en-US" sz="18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a:solidFill>
                  <a:srgbClr val="00B050"/>
                </a:solidFill>
                <a:latin typeface="Calibri" panose="020F0502020204030204" pitchFamily="34" charset="0"/>
                <a:cs typeface="Calibri" panose="020F0502020204030204" pitchFamily="34" charset="0"/>
              </a:rPr>
              <a:t>11-23/1005, Discussion on Requirements for AMP Use Cases, </a:t>
            </a:r>
            <a:r>
              <a:rPr lang="en-US" altLang="en-US" sz="1800" dirty="0" err="1">
                <a:solidFill>
                  <a:srgbClr val="00B050"/>
                </a:solidFill>
                <a:latin typeface="Calibri" panose="020F0502020204030204" pitchFamily="34" charset="0"/>
                <a:cs typeface="Calibri" panose="020F0502020204030204" pitchFamily="34" charset="0"/>
              </a:rPr>
              <a:t>Yinan</a:t>
            </a:r>
            <a:r>
              <a:rPr lang="en-US" altLang="en-US" sz="1800" dirty="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a:solidFill>
                  <a:srgbClr val="FFC000"/>
                </a:solidFill>
                <a:latin typeface="Calibri" panose="020F0502020204030204" pitchFamily="34" charset="0"/>
                <a:cs typeface="Calibri" panose="020F0502020204030204" pitchFamily="34" charset="0"/>
              </a:rPr>
              <a:t>11-23/1006, ieee-802-11-amp-sg-proposed-par, Bo Sun (</a:t>
            </a:r>
            <a:r>
              <a:rPr lang="en-US" altLang="en-US" sz="1800" dirty="0" err="1">
                <a:solidFill>
                  <a:srgbClr val="FFC000"/>
                </a:solidFill>
                <a:latin typeface="Calibri" panose="020F0502020204030204" pitchFamily="34" charset="0"/>
                <a:cs typeface="Calibri" panose="020F0502020204030204" pitchFamily="34" charset="0"/>
              </a:rPr>
              <a:t>Sanechips</a:t>
            </a:r>
            <a:r>
              <a:rPr lang="en-US" altLang="en-US" sz="1800" dirty="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a:solidFill>
                  <a:srgbClr val="00B050"/>
                </a:solidFill>
                <a:latin typeface="Calibri" panose="020F0502020204030204" pitchFamily="34" charset="0"/>
                <a:cs typeface="Calibri" panose="020F0502020204030204" pitchFamily="34" charset="0"/>
              </a:rPr>
              <a:t>11-23/1063, </a:t>
            </a:r>
            <a:r>
              <a:rPr lang="en-US" altLang="zh-CN" sz="1800" dirty="0">
                <a:solidFill>
                  <a:srgbClr val="00B050"/>
                </a:solidFill>
                <a:latin typeface="Calibri" panose="020F0502020204030204" pitchFamily="34" charset="0"/>
                <a:cs typeface="Calibri" panose="020F0502020204030204" pitchFamily="34" charset="0"/>
              </a:rPr>
              <a:t>Further Discussion on Requirements for AMP Use Cases, </a:t>
            </a:r>
            <a:r>
              <a:rPr lang="en-US" altLang="zh-CN" sz="1800" dirty="0" err="1">
                <a:solidFill>
                  <a:srgbClr val="00B050"/>
                </a:solidFill>
                <a:latin typeface="Calibri" panose="020F0502020204030204" pitchFamily="34" charset="0"/>
                <a:cs typeface="Calibri" panose="020F0502020204030204" pitchFamily="34" charset="0"/>
              </a:rPr>
              <a:t>Yinan</a:t>
            </a:r>
            <a:r>
              <a:rPr lang="en-US" altLang="zh-CN" sz="1800" dirty="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a:solidFill>
                  <a:srgbClr val="00B050"/>
                </a:solidFill>
                <a:latin typeface="Calibri" panose="020F0502020204030204" pitchFamily="34" charset="0"/>
                <a:cs typeface="Calibri" panose="020F0502020204030204" pitchFamily="34" charset="0"/>
              </a:rPr>
              <a:t>11-23/1064, </a:t>
            </a:r>
            <a:r>
              <a:rPr lang="en-US" altLang="zh-CN" sz="1800" dirty="0">
                <a:solidFill>
                  <a:srgbClr val="00B050"/>
                </a:solidFill>
                <a:latin typeface="Calibri" panose="020F0502020204030204" pitchFamily="34" charset="0"/>
                <a:cs typeface="Calibri" panose="020F0502020204030204" pitchFamily="34" charset="0"/>
              </a:rPr>
              <a:t>Discussion on Frequency Band, Channel Bandwidth and Data Rate , </a:t>
            </a:r>
            <a:r>
              <a:rPr lang="en-US" altLang="zh-CN" sz="1800" dirty="0" err="1">
                <a:solidFill>
                  <a:srgbClr val="00B050"/>
                </a:solidFill>
                <a:latin typeface="Calibri" panose="020F0502020204030204" pitchFamily="34" charset="0"/>
                <a:cs typeface="Calibri" panose="020F0502020204030204" pitchFamily="34" charset="0"/>
              </a:rPr>
              <a:t>Yinan</a:t>
            </a:r>
            <a:r>
              <a:rPr lang="en-US" altLang="zh-CN" sz="1800" dirty="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a:solidFill>
                  <a:srgbClr val="00B050"/>
                </a:solidFill>
                <a:latin typeface="Calibri" panose="020F0502020204030204" pitchFamily="34" charset="0"/>
                <a:cs typeface="Calibri" panose="020F0502020204030204" pitchFamily="34" charset="0"/>
              </a:rPr>
              <a:t>11-23/1073, device density in logistics, </a:t>
            </a:r>
            <a:r>
              <a:rPr lang="en-US" altLang="en-US" sz="1800" dirty="0" err="1">
                <a:solidFill>
                  <a:srgbClr val="00B050"/>
                </a:solidFill>
                <a:latin typeface="Calibri" panose="020F0502020204030204" pitchFamily="34" charset="0"/>
                <a:cs typeface="Calibri" panose="020F0502020204030204" pitchFamily="34" charset="0"/>
              </a:rPr>
              <a:t>Joerg</a:t>
            </a:r>
            <a:r>
              <a:rPr lang="en-US" altLang="en-US" sz="1800" dirty="0">
                <a:solidFill>
                  <a:srgbClr val="00B050"/>
                </a:solidFill>
                <a:latin typeface="Calibri" panose="020F0502020204030204" pitchFamily="34" charset="0"/>
                <a:cs typeface="Calibri" panose="020F0502020204030204" pitchFamily="34" charset="0"/>
              </a:rPr>
              <a:t> Robert (</a:t>
            </a:r>
            <a:r>
              <a:rPr lang="en-US" altLang="zh-CN" sz="1800" dirty="0">
                <a:solidFill>
                  <a:srgbClr val="00B050"/>
                </a:solidFill>
                <a:latin typeface="Calibri" panose="020F0502020204030204" pitchFamily="34" charset="0"/>
                <a:cs typeface="Calibri" panose="020F0502020204030204" pitchFamily="34" charset="0"/>
              </a:rPr>
              <a:t>TU </a:t>
            </a:r>
            <a:r>
              <a:rPr lang="en-US" altLang="zh-CN" sz="1800" dirty="0" err="1">
                <a:solidFill>
                  <a:srgbClr val="00B050"/>
                </a:solidFill>
                <a:latin typeface="Calibri" panose="020F0502020204030204" pitchFamily="34" charset="0"/>
                <a:cs typeface="Calibri" panose="020F0502020204030204" pitchFamily="34" charset="0"/>
              </a:rPr>
              <a:t>Ilmenau</a:t>
            </a:r>
            <a:r>
              <a:rPr lang="en-US" altLang="zh-CN" sz="1800" dirty="0">
                <a:solidFill>
                  <a:srgbClr val="00B050"/>
                </a:solidFill>
                <a:latin typeface="Calibri" panose="020F0502020204030204" pitchFamily="34" charset="0"/>
                <a:cs typeface="Calibri" panose="020F0502020204030204" pitchFamily="34" charset="0"/>
              </a:rPr>
              <a:t> / </a:t>
            </a:r>
            <a:r>
              <a:rPr lang="en-US" altLang="zh-CN" sz="1800" dirty="0" err="1">
                <a:solidFill>
                  <a:srgbClr val="00B050"/>
                </a:solidFill>
                <a:latin typeface="Calibri" panose="020F0502020204030204" pitchFamily="34" charset="0"/>
                <a:cs typeface="Calibri" panose="020F0502020204030204" pitchFamily="34" charset="0"/>
              </a:rPr>
              <a:t>Fraunhofer</a:t>
            </a:r>
            <a:r>
              <a:rPr lang="en-US" altLang="zh-CN" sz="180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dirty="0">
                <a:solidFill>
                  <a:srgbClr val="00B050"/>
                </a:solidFill>
                <a:latin typeface="Calibri" panose="020F0502020204030204" pitchFamily="34" charset="0"/>
                <a:cs typeface="Calibri" panose="020F0502020204030204" pitchFamily="34" charset="0"/>
              </a:rPr>
              <a:t>11-23/1074, Suggested PAR changes, </a:t>
            </a:r>
            <a:r>
              <a:rPr lang="en-US" altLang="en-US" sz="1800" dirty="0" err="1">
                <a:solidFill>
                  <a:srgbClr val="00B050"/>
                </a:solidFill>
                <a:latin typeface="Calibri" panose="020F0502020204030204" pitchFamily="34" charset="0"/>
                <a:cs typeface="Calibri" panose="020F0502020204030204" pitchFamily="34" charset="0"/>
              </a:rPr>
              <a:t>Amichai</a:t>
            </a:r>
            <a:r>
              <a:rPr lang="en-US" altLang="en-US" sz="1800" dirty="0">
                <a:solidFill>
                  <a:srgbClr val="00B050"/>
                </a:solidFill>
                <a:latin typeface="Calibri" panose="020F0502020204030204" pitchFamily="34" charset="0"/>
                <a:cs typeface="Calibri" panose="020F0502020204030204" pitchFamily="34" charset="0"/>
              </a:rPr>
              <a:t> </a:t>
            </a:r>
            <a:r>
              <a:rPr lang="en-US" altLang="en-US" sz="1800" dirty="0" err="1">
                <a:solidFill>
                  <a:srgbClr val="00B050"/>
                </a:solidFill>
                <a:latin typeface="Calibri" panose="020F0502020204030204" pitchFamily="34" charset="0"/>
                <a:cs typeface="Calibri" panose="020F0502020204030204" pitchFamily="34" charset="0"/>
              </a:rPr>
              <a:t>Sanderovich</a:t>
            </a:r>
            <a:r>
              <a:rPr lang="en-US" altLang="en-US" sz="1800" dirty="0">
                <a:solidFill>
                  <a:srgbClr val="00B050"/>
                </a:solidFill>
                <a:latin typeface="Calibri" panose="020F0502020204030204" pitchFamily="34" charset="0"/>
                <a:cs typeface="Calibri" panose="020F0502020204030204" pitchFamily="34" charset="0"/>
              </a:rPr>
              <a:t> (</a:t>
            </a:r>
            <a:r>
              <a:rPr lang="en-US" altLang="en-US" sz="1800" dirty="0" err="1">
                <a:solidFill>
                  <a:srgbClr val="00B050"/>
                </a:solidFill>
                <a:latin typeface="Calibri" panose="020F0502020204030204" pitchFamily="34" charset="0"/>
                <a:cs typeface="Calibri" panose="020F0502020204030204" pitchFamily="34" charset="0"/>
              </a:rPr>
              <a:t>Wiliot</a:t>
            </a:r>
            <a:r>
              <a:rPr lang="en-US" altLang="en-US" sz="18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11-23/1135, AMP STA, Sebastian Max (Ericsson</a:t>
            </a:r>
            <a:r>
              <a:rPr lang="en-US" altLang="en-US" sz="180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11-23/1140, Considerations for AMP Devices, </a:t>
            </a:r>
            <a:r>
              <a:rPr lang="en-US" altLang="en-US" sz="1800" dirty="0" err="1" smtClean="0">
                <a:solidFill>
                  <a:schemeClr val="tx1"/>
                </a:solidFill>
                <a:latin typeface="Calibri" panose="020F0502020204030204" pitchFamily="34" charset="0"/>
                <a:cs typeface="Calibri" panose="020F0502020204030204" pitchFamily="34" charset="0"/>
              </a:rPr>
              <a:t>Amichai</a:t>
            </a:r>
            <a:r>
              <a:rPr lang="en-US" altLang="en-US" sz="1800" dirty="0" smtClean="0">
                <a:solidFill>
                  <a:schemeClr val="tx1"/>
                </a:solidFill>
                <a:latin typeface="Calibri" panose="020F0502020204030204" pitchFamily="34" charset="0"/>
                <a:cs typeface="Calibri" panose="020F0502020204030204" pitchFamily="34" charset="0"/>
              </a:rPr>
              <a:t> </a:t>
            </a:r>
            <a:r>
              <a:rPr lang="en-US" altLang="en-US" sz="1800" dirty="0" err="1" smtClean="0">
                <a:solidFill>
                  <a:schemeClr val="tx1"/>
                </a:solidFill>
                <a:latin typeface="Calibri" panose="020F0502020204030204" pitchFamily="34" charset="0"/>
                <a:cs typeface="Calibri" panose="020F0502020204030204" pitchFamily="34" charset="0"/>
              </a:rPr>
              <a:t>Sanderovich</a:t>
            </a:r>
            <a:r>
              <a:rPr lang="en-US" altLang="en-US" sz="1800" dirty="0" smtClean="0">
                <a:solidFill>
                  <a:schemeClr val="tx1"/>
                </a:solidFill>
                <a:latin typeface="Calibri" panose="020F0502020204030204" pitchFamily="34" charset="0"/>
                <a:cs typeface="Calibri" panose="020F0502020204030204" pitchFamily="34" charset="0"/>
              </a:rPr>
              <a:t> (</a:t>
            </a:r>
            <a:r>
              <a:rPr lang="en-US" altLang="en-US" sz="1800" dirty="0" err="1" smtClean="0">
                <a:solidFill>
                  <a:schemeClr val="tx1"/>
                </a:solidFill>
                <a:latin typeface="Calibri" panose="020F0502020204030204" pitchFamily="34" charset="0"/>
                <a:cs typeface="Calibri" panose="020F0502020204030204" pitchFamily="34" charset="0"/>
              </a:rPr>
              <a:t>Wiliot</a:t>
            </a:r>
            <a:r>
              <a:rPr lang="en-US" altLang="en-US" sz="1800" dirty="0" smtClean="0">
                <a:solidFill>
                  <a:schemeClr val="tx1"/>
                </a:solidFill>
                <a:latin typeface="Calibri" panose="020F0502020204030204" pitchFamily="34" charset="0"/>
                <a:cs typeface="Calibri" panose="020F0502020204030204" pitchFamily="34" charset="0"/>
              </a:rPr>
              <a:t>)</a:t>
            </a:r>
            <a:endParaRPr lang="en-US" altLang="en-US" sz="180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11-23/1168, AMP PAR Interoperability and Backward Compatibility, Sebastian Max (Ericsson)</a:t>
            </a: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11-23/1189, Discussion on AMP Security, </a:t>
            </a:r>
            <a:r>
              <a:rPr lang="en-US" altLang="en-US" sz="1800" dirty="0" err="1" smtClean="0">
                <a:solidFill>
                  <a:schemeClr val="tx1"/>
                </a:solidFill>
                <a:latin typeface="Calibri" panose="020F0502020204030204" pitchFamily="34" charset="0"/>
                <a:cs typeface="Calibri" panose="020F0502020204030204" pitchFamily="34" charset="0"/>
              </a:rPr>
              <a:t>Weijie</a:t>
            </a:r>
            <a:r>
              <a:rPr lang="en-US" altLang="en-US" sz="1800" dirty="0" smtClean="0">
                <a:solidFill>
                  <a:schemeClr val="tx1"/>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11-23/1190, Further Discussion on AMP PAR, </a:t>
            </a:r>
            <a:r>
              <a:rPr lang="en-US" altLang="en-US" sz="1800" dirty="0" err="1" smtClean="0">
                <a:solidFill>
                  <a:schemeClr val="tx1"/>
                </a:solidFill>
                <a:latin typeface="Calibri" panose="020F0502020204030204" pitchFamily="34" charset="0"/>
                <a:cs typeface="Calibri" panose="020F0502020204030204" pitchFamily="34" charset="0"/>
              </a:rPr>
              <a:t>Yinan</a:t>
            </a:r>
            <a:r>
              <a:rPr lang="en-US" altLang="en-US" sz="1800" dirty="0" smtClean="0">
                <a:solidFill>
                  <a:schemeClr val="tx1"/>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11-23/1192, Distributed Microphone Smart Home Application for AMP </a:t>
            </a:r>
            <a:r>
              <a:rPr lang="en-US" altLang="en-US" sz="1800" dirty="0" err="1" smtClean="0">
                <a:solidFill>
                  <a:schemeClr val="tx1"/>
                </a:solidFill>
                <a:latin typeface="Calibri" panose="020F0502020204030204" pitchFamily="34" charset="0"/>
                <a:cs typeface="Calibri" panose="020F0502020204030204" pitchFamily="34" charset="0"/>
              </a:rPr>
              <a:t>IoT</a:t>
            </a:r>
            <a:r>
              <a:rPr lang="en-US" altLang="en-US" sz="1800" dirty="0" smtClean="0">
                <a:solidFill>
                  <a:schemeClr val="tx1"/>
                </a:solidFill>
                <a:latin typeface="Calibri" panose="020F0502020204030204" pitchFamily="34" charset="0"/>
                <a:cs typeface="Calibri" panose="020F0502020204030204" pitchFamily="34" charset="0"/>
              </a:rPr>
              <a:t> devices, </a:t>
            </a:r>
            <a:r>
              <a:rPr lang="en-US" altLang="en-US" sz="1800" dirty="0" err="1" smtClean="0">
                <a:solidFill>
                  <a:schemeClr val="tx1"/>
                </a:solidFill>
                <a:latin typeface="Calibri" panose="020F0502020204030204" pitchFamily="34" charset="0"/>
                <a:cs typeface="Calibri" panose="020F0502020204030204" pitchFamily="34" charset="0"/>
              </a:rPr>
              <a:t>Vytas</a:t>
            </a:r>
            <a:r>
              <a:rPr lang="en-US" altLang="en-US" sz="1800" dirty="0" smtClean="0">
                <a:solidFill>
                  <a:schemeClr val="tx1"/>
                </a:solidFill>
                <a:latin typeface="Calibri" panose="020F0502020204030204" pitchFamily="34" charset="0"/>
                <a:cs typeface="Calibri" panose="020F0502020204030204" pitchFamily="34" charset="0"/>
              </a:rPr>
              <a:t> </a:t>
            </a:r>
            <a:r>
              <a:rPr lang="en-US" altLang="en-US" sz="1800" dirty="0" err="1" smtClean="0">
                <a:solidFill>
                  <a:schemeClr val="tx1"/>
                </a:solidFill>
                <a:latin typeface="Calibri" panose="020F0502020204030204" pitchFamily="34" charset="0"/>
                <a:cs typeface="Calibri" panose="020F0502020204030204" pitchFamily="34" charset="0"/>
              </a:rPr>
              <a:t>Kezys</a:t>
            </a:r>
            <a:r>
              <a:rPr lang="en-US" altLang="en-US" sz="1800" dirty="0" smtClean="0">
                <a:solidFill>
                  <a:schemeClr val="tx1"/>
                </a:solidFill>
                <a:latin typeface="Calibri" panose="020F0502020204030204" pitchFamily="34" charset="0"/>
                <a:cs typeface="Calibri" panose="020F0502020204030204" pitchFamily="34" charset="0"/>
              </a:rPr>
              <a:t> (</a:t>
            </a:r>
            <a:r>
              <a:rPr lang="en-US" altLang="en-US" sz="1800" dirty="0" err="1" smtClean="0">
                <a:solidFill>
                  <a:schemeClr val="tx1"/>
                </a:solidFill>
                <a:latin typeface="Calibri" panose="020F0502020204030204" pitchFamily="34" charset="0"/>
                <a:cs typeface="Calibri" panose="020F0502020204030204" pitchFamily="34" charset="0"/>
              </a:rPr>
              <a:t>Haila</a:t>
            </a:r>
            <a:r>
              <a:rPr lang="en-US" altLang="en-US" sz="180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11-23/1195, Thoughts on AMP IOT and PAR, Bin Tian (Qualcomm)</a:t>
            </a: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11-23/1212, </a:t>
            </a:r>
            <a:r>
              <a:rPr lang="en-US" altLang="en-US" sz="1800" dirty="0" err="1" smtClean="0">
                <a:solidFill>
                  <a:schemeClr val="tx1"/>
                </a:solidFill>
                <a:latin typeface="Calibri" panose="020F0502020204030204" pitchFamily="34" charset="0"/>
                <a:cs typeface="Calibri" panose="020F0502020204030204" pitchFamily="34" charset="0"/>
              </a:rPr>
              <a:t>Ieee</a:t>
            </a:r>
            <a:r>
              <a:rPr lang="en-US" altLang="en-US" sz="1800" dirty="0" smtClean="0">
                <a:solidFill>
                  <a:schemeClr val="tx1"/>
                </a:solidFill>
                <a:latin typeface="Calibri" panose="020F0502020204030204" pitchFamily="34" charset="0"/>
                <a:cs typeface="Calibri" panose="020F0502020204030204" pitchFamily="34" charset="0"/>
              </a:rPr>
              <a:t> 802.11 AMP SG Proposed CSD, Bo Sun (</a:t>
            </a:r>
            <a:r>
              <a:rPr lang="en-US" altLang="en-US" sz="1800" dirty="0" err="1" smtClean="0">
                <a:solidFill>
                  <a:schemeClr val="tx1"/>
                </a:solidFill>
                <a:latin typeface="Calibri" panose="020F0502020204030204" pitchFamily="34" charset="0"/>
                <a:cs typeface="Calibri" panose="020F0502020204030204" pitchFamily="34" charset="0"/>
              </a:rPr>
              <a:t>Sanechips</a:t>
            </a:r>
            <a:r>
              <a:rPr lang="en-US" altLang="en-US" sz="1800" dirty="0" smtClean="0">
                <a:solidFill>
                  <a:schemeClr val="tx1"/>
                </a:solidFill>
                <a:latin typeface="Calibri" panose="020F0502020204030204" pitchFamily="34" charset="0"/>
                <a:cs typeface="Calibri" panose="020F0502020204030204" pitchFamily="34" charset="0"/>
              </a:rPr>
              <a:t>)</a:t>
            </a:r>
            <a:endParaRPr lang="en-US" altLang="en-US" sz="1800" dirty="0">
              <a:solidFill>
                <a:schemeClr val="tx1"/>
              </a:solidFill>
            </a:endParaRPr>
          </a:p>
          <a:p>
            <a:pPr marL="800100" lvl="1" indent="-342900" algn="just">
              <a:lnSpc>
                <a:spcPct val="120000"/>
              </a:lnSpc>
              <a:buFontTx/>
              <a:buChar char="•"/>
              <a:defRPr/>
            </a:pPr>
            <a:endParaRPr lang="en-US" altLang="zh-CN" sz="1800" dirty="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8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SG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Jul Plenary 2023</a:t>
            </a:r>
            <a:endParaRPr lang="en-US" sz="32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10</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Approve meeting </a:t>
            </a:r>
            <a:r>
              <a:rPr lang="en-GB" altLang="en-US" dirty="0" smtClean="0"/>
              <a:t>agenda</a:t>
            </a:r>
          </a:p>
          <a:p>
            <a:pPr lvl="0" eaLnBrk="0" hangingPunct="0">
              <a:defRPr/>
            </a:pPr>
            <a:r>
              <a:rPr lang="en-GB" altLang="en-US" dirty="0" smtClean="0"/>
              <a:t>AMP SG timeline </a:t>
            </a:r>
            <a:r>
              <a:rPr lang="en-GB" altLang="en-US" dirty="0" smtClean="0"/>
              <a:t>review</a:t>
            </a:r>
          </a:p>
          <a:p>
            <a:pPr lvl="0" eaLnBrk="0" hangingPunct="0">
              <a:defRPr/>
            </a:pPr>
            <a:r>
              <a:rPr lang="en-GB" altLang="en-US" dirty="0" smtClean="0"/>
              <a:t>AMP PAR/CSD initial draft framework (11-23/1006, 11-23/1212)</a:t>
            </a:r>
            <a:endParaRPr lang="en-GB" altLang="en-US" dirty="0"/>
          </a:p>
          <a:p>
            <a:pPr eaLnBrk="0" hangingPunct="0">
              <a:defRPr/>
            </a:pPr>
            <a:r>
              <a:rPr lang="en-US" altLang="en-GB" dirty="0" smtClean="0"/>
              <a:t>Contribution discussion</a:t>
            </a:r>
          </a:p>
          <a:p>
            <a:pPr lvl="1" eaLnBrk="0" hangingPunct="0">
              <a:buFontTx/>
              <a:buChar char="–"/>
              <a:defRPr/>
            </a:pPr>
            <a:r>
              <a:rPr lang="en-US" altLang="en-US" dirty="0" smtClean="0"/>
              <a:t>11-23/1135</a:t>
            </a:r>
            <a:r>
              <a:rPr lang="en-US" altLang="en-US" dirty="0"/>
              <a:t>, AMP STA, Sebastian Max (Ericsson)</a:t>
            </a:r>
          </a:p>
          <a:p>
            <a:pPr lvl="1" eaLnBrk="0" hangingPunct="0">
              <a:buFontTx/>
              <a:buChar char="–"/>
              <a:defRPr/>
            </a:pPr>
            <a:r>
              <a:rPr lang="en-US" altLang="en-US" dirty="0"/>
              <a:t>11-23/1140, Considerations for AMP Devices, </a:t>
            </a:r>
            <a:r>
              <a:rPr lang="en-US" altLang="en-US" dirty="0" err="1"/>
              <a:t>Amichai</a:t>
            </a:r>
            <a:r>
              <a:rPr lang="en-US" altLang="en-US" dirty="0"/>
              <a:t> </a:t>
            </a:r>
            <a:r>
              <a:rPr lang="en-US" altLang="en-US" dirty="0" err="1"/>
              <a:t>Sanderovich</a:t>
            </a:r>
            <a:r>
              <a:rPr lang="en-US" altLang="en-US" dirty="0"/>
              <a:t> (</a:t>
            </a:r>
            <a:r>
              <a:rPr lang="en-US" altLang="en-US" dirty="0" err="1"/>
              <a:t>Wiliot</a:t>
            </a:r>
            <a:r>
              <a:rPr lang="en-US" altLang="en-US" dirty="0"/>
              <a:t>)</a:t>
            </a:r>
          </a:p>
          <a:p>
            <a:pPr lvl="1" eaLnBrk="0" hangingPunct="0">
              <a:buFontTx/>
              <a:buChar char="–"/>
              <a:defRPr/>
            </a:pPr>
            <a:r>
              <a:rPr lang="en-US" altLang="en-US" dirty="0"/>
              <a:t>11-23/1168, AMP PAR Interoperability and Backward Compatibility, Sebastian Max (Ericsson)</a:t>
            </a:r>
          </a:p>
          <a:p>
            <a:pPr lvl="1" eaLnBrk="0" hangingPunct="0">
              <a:buFontTx/>
              <a:buChar char="–"/>
              <a:defRPr/>
            </a:pPr>
            <a:r>
              <a:rPr lang="en-US" altLang="en-US" dirty="0"/>
              <a:t>11-23/1189, Discussion on AMP Security, </a:t>
            </a:r>
            <a:r>
              <a:rPr lang="en-US" altLang="en-US" dirty="0" err="1"/>
              <a:t>Weijie</a:t>
            </a:r>
            <a:r>
              <a:rPr lang="en-US" altLang="en-US" dirty="0"/>
              <a:t> Xu (OPPO</a:t>
            </a:r>
            <a:r>
              <a:rPr lang="en-US" altLang="en-US" dirty="0" smtClean="0"/>
              <a:t>)</a:t>
            </a:r>
            <a:endParaRPr lang="en-US" altLang="en-US" dirty="0"/>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and if in</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teleconference,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AMP TIG/SG Timeline Plan</a:t>
            </a:r>
            <a:endParaRPr lang="zh-CN" altLang="en-US" sz="2800" dirty="0"/>
          </a:p>
        </p:txBody>
      </p:sp>
      <p:sp>
        <p:nvSpPr>
          <p:cNvPr id="3" name="内容占位符 2"/>
          <p:cNvSpPr>
            <a:spLocks noGrp="1"/>
          </p:cNvSpPr>
          <p:nvPr>
            <p:ph idx="1"/>
          </p:nvPr>
        </p:nvSpPr>
        <p:spPr>
          <a:xfrm>
            <a:off x="914400" y="1828843"/>
            <a:ext cx="10361613" cy="2970103"/>
          </a:xfrm>
        </p:spPr>
        <p:txBody>
          <a:bodyPr>
            <a:normAutofit/>
          </a:bodyPr>
          <a:lstStyle/>
          <a:p>
            <a:pPr marL="285750">
              <a:lnSpc>
                <a:spcPct val="120000"/>
              </a:lnSpc>
              <a:spcAft>
                <a:spcPts val="600"/>
              </a:spcAft>
              <a:buFontTx/>
              <a:buChar char="-"/>
              <a:defRPr/>
            </a:pPr>
            <a:r>
              <a:rPr lang="en-US" altLang="zh-CN" dirty="0" smtClean="0">
                <a:sym typeface="+mn-ea"/>
              </a:rPr>
              <a:t>The AMP TIG was formed at the 2022 May session and kicked off during 2022 Jul session</a:t>
            </a:r>
          </a:p>
          <a:p>
            <a:pPr marL="285750">
              <a:lnSpc>
                <a:spcPct val="120000"/>
              </a:lnSpc>
              <a:spcAft>
                <a:spcPts val="600"/>
              </a:spcAft>
              <a:buFontTx/>
              <a:buChar char="-"/>
              <a:defRPr/>
            </a:pPr>
            <a:r>
              <a:rPr lang="en-US" altLang="zh-CN" dirty="0" smtClean="0">
                <a:sym typeface="+mn-ea"/>
              </a:rPr>
              <a:t>The AMP TIG completed its work in 2023 Mar session and decided to move forward to SG.</a:t>
            </a:r>
          </a:p>
          <a:p>
            <a:pPr marL="285750">
              <a:lnSpc>
                <a:spcPct val="120000"/>
              </a:lnSpc>
              <a:spcAft>
                <a:spcPts val="600"/>
              </a:spcAft>
              <a:buFontTx/>
              <a:buChar char="-"/>
              <a:defRPr/>
            </a:pPr>
            <a:r>
              <a:rPr lang="en-US" altLang="zh-CN" dirty="0" smtClean="0">
                <a:sym typeface="+mn-ea"/>
              </a:rPr>
              <a:t>The AMP SG was formed in Mar 2023 to develop AMP PAR/CSD.</a:t>
            </a:r>
            <a:endParaRPr lang="en-US" altLang="zh-CN" dirty="0">
              <a:sym typeface="+mn-ea"/>
            </a:endParaRPr>
          </a:p>
          <a:p>
            <a:pPr marL="586105" lvl="1">
              <a:lnSpc>
                <a:spcPct val="120000"/>
              </a:lnSpc>
              <a:spcAft>
                <a:spcPts val="600"/>
              </a:spcAft>
              <a:buFontTx/>
              <a:buChar char="-"/>
            </a:pPr>
            <a:r>
              <a:rPr lang="en-US" sz="1400" dirty="0" smtClean="0"/>
              <a:t>The </a:t>
            </a:r>
            <a:r>
              <a:rPr lang="en-US" sz="1400" dirty="0"/>
              <a:t>Study Group will investigate MAC and PHY capabilities to enable 802.11 WLAN support of ultra-low complexity and ultra-low power consumption (e.g. less than one </a:t>
            </a:r>
            <a:r>
              <a:rPr lang="en-US" sz="1400" dirty="0" err="1"/>
              <a:t>milliwatt</a:t>
            </a:r>
            <a:r>
              <a:rPr lang="en-US" sz="1400" dirty="0"/>
              <a:t>) devices powered by ambient power source</a:t>
            </a:r>
            <a:r>
              <a:rPr lang="en-US" sz="1400" dirty="0">
                <a:solidFill>
                  <a:schemeClr val="tx1"/>
                </a:solidFill>
              </a:rPr>
              <a:t>, and reuse existing 802.11 features as much as possible, with a target start of the task group in Jan </a:t>
            </a:r>
            <a:r>
              <a:rPr lang="en-US" sz="1400" dirty="0" smtClean="0">
                <a:solidFill>
                  <a:schemeClr val="tx1"/>
                </a:solidFill>
              </a:rPr>
              <a:t>2024</a:t>
            </a:r>
            <a:endParaRPr lang="en-US" altLang="zh-CN" sz="1400" dirty="0">
              <a:sym typeface="+mn-ea"/>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cxnSp>
        <p:nvCxnSpPr>
          <p:cNvPr id="8" name="直接箭头连接符 7"/>
          <p:cNvCxnSpPr/>
          <p:nvPr/>
        </p:nvCxnSpPr>
        <p:spPr bwMode="auto">
          <a:xfrm>
            <a:off x="990734" y="5569727"/>
            <a:ext cx="10058136" cy="0"/>
          </a:xfrm>
          <a:prstGeom prst="straightConnector1">
            <a:avLst/>
          </a:prstGeom>
          <a:solidFill>
            <a:srgbClr val="00B8FF"/>
          </a:solidFill>
          <a:ln w="38100" cap="flat" cmpd="sng" algn="ctr">
            <a:solidFill>
              <a:schemeClr val="bg1">
                <a:lumMod val="50000"/>
              </a:schemeClr>
            </a:solidFill>
            <a:prstDash val="solid"/>
            <a:round/>
            <a:headEnd type="none" w="med" len="med"/>
            <a:tailEnd type="triangle"/>
          </a:ln>
        </p:spPr>
      </p:cxnSp>
      <p:sp>
        <p:nvSpPr>
          <p:cNvPr id="9" name="文本框 8"/>
          <p:cNvSpPr txBox="1"/>
          <p:nvPr/>
        </p:nvSpPr>
        <p:spPr>
          <a:xfrm>
            <a:off x="1027715" y="5697167"/>
            <a:ext cx="990574" cy="276999"/>
          </a:xfrm>
          <a:prstGeom prst="rect">
            <a:avLst/>
          </a:prstGeom>
          <a:noFill/>
        </p:spPr>
        <p:txBody>
          <a:bodyPr wrap="square" rtlCol="0">
            <a:spAutoFit/>
          </a:bodyPr>
          <a:lstStyle/>
          <a:p>
            <a:r>
              <a:rPr lang="en-US" dirty="0" smtClean="0"/>
              <a:t>May 2023</a:t>
            </a:r>
            <a:endParaRPr lang="en-US" dirty="0"/>
          </a:p>
        </p:txBody>
      </p:sp>
      <p:sp>
        <p:nvSpPr>
          <p:cNvPr id="10" name="文本框 9"/>
          <p:cNvSpPr txBox="1"/>
          <p:nvPr/>
        </p:nvSpPr>
        <p:spPr>
          <a:xfrm>
            <a:off x="3285360" y="5697167"/>
            <a:ext cx="990574" cy="276999"/>
          </a:xfrm>
          <a:prstGeom prst="rect">
            <a:avLst/>
          </a:prstGeom>
          <a:noFill/>
        </p:spPr>
        <p:txBody>
          <a:bodyPr wrap="square" rtlCol="0">
            <a:spAutoFit/>
          </a:bodyPr>
          <a:lstStyle/>
          <a:p>
            <a:r>
              <a:rPr lang="en-US" dirty="0" smtClean="0"/>
              <a:t>Jul 2023</a:t>
            </a:r>
            <a:endParaRPr lang="en-US" dirty="0"/>
          </a:p>
        </p:txBody>
      </p:sp>
      <p:sp>
        <p:nvSpPr>
          <p:cNvPr id="11" name="文本框 10"/>
          <p:cNvSpPr txBox="1"/>
          <p:nvPr/>
        </p:nvSpPr>
        <p:spPr>
          <a:xfrm>
            <a:off x="5543005" y="5697167"/>
            <a:ext cx="990574" cy="276999"/>
          </a:xfrm>
          <a:prstGeom prst="rect">
            <a:avLst/>
          </a:prstGeom>
          <a:noFill/>
        </p:spPr>
        <p:txBody>
          <a:bodyPr wrap="square" rtlCol="0">
            <a:spAutoFit/>
          </a:bodyPr>
          <a:lstStyle/>
          <a:p>
            <a:r>
              <a:rPr lang="en-US" dirty="0" smtClean="0"/>
              <a:t>Sep 2023</a:t>
            </a:r>
            <a:endParaRPr lang="en-US" dirty="0"/>
          </a:p>
        </p:txBody>
      </p:sp>
      <p:sp>
        <p:nvSpPr>
          <p:cNvPr id="12" name="文本框 11"/>
          <p:cNvSpPr txBox="1"/>
          <p:nvPr/>
        </p:nvSpPr>
        <p:spPr>
          <a:xfrm>
            <a:off x="7800650" y="5697166"/>
            <a:ext cx="990574" cy="276999"/>
          </a:xfrm>
          <a:prstGeom prst="rect">
            <a:avLst/>
          </a:prstGeom>
          <a:noFill/>
        </p:spPr>
        <p:txBody>
          <a:bodyPr wrap="square" rtlCol="0">
            <a:spAutoFit/>
          </a:bodyPr>
          <a:lstStyle/>
          <a:p>
            <a:r>
              <a:rPr lang="en-US" dirty="0" smtClean="0"/>
              <a:t>Nov 2023</a:t>
            </a:r>
            <a:endParaRPr lang="en-US" dirty="0"/>
          </a:p>
        </p:txBody>
      </p:sp>
      <p:sp>
        <p:nvSpPr>
          <p:cNvPr id="13" name="文本框 12"/>
          <p:cNvSpPr txBox="1"/>
          <p:nvPr/>
        </p:nvSpPr>
        <p:spPr>
          <a:xfrm>
            <a:off x="10058296" y="5701636"/>
            <a:ext cx="990574" cy="276999"/>
          </a:xfrm>
          <a:prstGeom prst="rect">
            <a:avLst/>
          </a:prstGeom>
          <a:noFill/>
        </p:spPr>
        <p:txBody>
          <a:bodyPr wrap="square" rtlCol="0">
            <a:spAutoFit/>
          </a:bodyPr>
          <a:lstStyle/>
          <a:p>
            <a:r>
              <a:rPr lang="en-US" dirty="0" smtClean="0"/>
              <a:t>Jan 2024</a:t>
            </a:r>
            <a:endParaRPr lang="en-US" dirty="0"/>
          </a:p>
        </p:txBody>
      </p:sp>
      <p:sp>
        <p:nvSpPr>
          <p:cNvPr id="14" name="椭圆 13"/>
          <p:cNvSpPr/>
          <p:nvPr/>
        </p:nvSpPr>
        <p:spPr bwMode="auto">
          <a:xfrm>
            <a:off x="1419911" y="5519151"/>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5" name="椭圆 14"/>
          <p:cNvSpPr/>
          <p:nvPr/>
        </p:nvSpPr>
        <p:spPr bwMode="auto">
          <a:xfrm>
            <a:off x="3646821" y="5493529"/>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6" name="椭圆 15"/>
          <p:cNvSpPr/>
          <p:nvPr/>
        </p:nvSpPr>
        <p:spPr bwMode="auto">
          <a:xfrm>
            <a:off x="5873731" y="5519085"/>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7" name="椭圆 16"/>
          <p:cNvSpPr/>
          <p:nvPr/>
        </p:nvSpPr>
        <p:spPr bwMode="auto">
          <a:xfrm>
            <a:off x="8100641" y="552626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8" name="椭圆 17"/>
          <p:cNvSpPr/>
          <p:nvPr/>
        </p:nvSpPr>
        <p:spPr bwMode="auto">
          <a:xfrm>
            <a:off x="10327550" y="5525854"/>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9" name="文本框 18"/>
          <p:cNvSpPr txBox="1"/>
          <p:nvPr/>
        </p:nvSpPr>
        <p:spPr>
          <a:xfrm>
            <a:off x="914536" y="4876762"/>
            <a:ext cx="1312346" cy="461665"/>
          </a:xfrm>
          <a:prstGeom prst="rect">
            <a:avLst/>
          </a:prstGeom>
          <a:noFill/>
        </p:spPr>
        <p:txBody>
          <a:bodyPr wrap="square" rtlCol="0">
            <a:spAutoFit/>
          </a:bodyPr>
          <a:lstStyle/>
          <a:p>
            <a:r>
              <a:rPr lang="en-US" dirty="0" smtClean="0"/>
              <a:t>SG Kick-off</a:t>
            </a:r>
          </a:p>
          <a:p>
            <a:r>
              <a:rPr lang="en-US" dirty="0" smtClean="0"/>
              <a:t>PAR/CSD draft</a:t>
            </a:r>
            <a:endParaRPr lang="en-US" dirty="0"/>
          </a:p>
        </p:txBody>
      </p:sp>
      <p:sp>
        <p:nvSpPr>
          <p:cNvPr id="20" name="文本框 19"/>
          <p:cNvSpPr txBox="1"/>
          <p:nvPr/>
        </p:nvSpPr>
        <p:spPr>
          <a:xfrm>
            <a:off x="5001972" y="4894322"/>
            <a:ext cx="1856008" cy="461665"/>
          </a:xfrm>
          <a:prstGeom prst="rect">
            <a:avLst/>
          </a:prstGeom>
          <a:noFill/>
        </p:spPr>
        <p:txBody>
          <a:bodyPr wrap="square" rtlCol="0">
            <a:spAutoFit/>
          </a:bodyPr>
          <a:lstStyle/>
          <a:p>
            <a:r>
              <a:rPr lang="en-US" dirty="0" smtClean="0"/>
              <a:t>WG approve PAR/CSD submitted to EC for review </a:t>
            </a:r>
            <a:endParaRPr lang="en-US" dirty="0"/>
          </a:p>
        </p:txBody>
      </p:sp>
      <p:sp>
        <p:nvSpPr>
          <p:cNvPr id="21" name="文本框 20"/>
          <p:cNvSpPr txBox="1"/>
          <p:nvPr/>
        </p:nvSpPr>
        <p:spPr>
          <a:xfrm>
            <a:off x="7467564" y="4876762"/>
            <a:ext cx="1506984" cy="461665"/>
          </a:xfrm>
          <a:prstGeom prst="rect">
            <a:avLst/>
          </a:prstGeom>
          <a:noFill/>
        </p:spPr>
        <p:txBody>
          <a:bodyPr wrap="square" rtlCol="0">
            <a:spAutoFit/>
          </a:bodyPr>
          <a:lstStyle/>
          <a:p>
            <a:r>
              <a:rPr lang="en-US" dirty="0" smtClean="0"/>
              <a:t>Comments reply and potential update</a:t>
            </a:r>
            <a:endParaRPr lang="en-US" dirty="0"/>
          </a:p>
        </p:txBody>
      </p:sp>
      <p:sp>
        <p:nvSpPr>
          <p:cNvPr id="22" name="文本框 21"/>
          <p:cNvSpPr txBox="1"/>
          <p:nvPr/>
        </p:nvSpPr>
        <p:spPr>
          <a:xfrm>
            <a:off x="9964176" y="5061428"/>
            <a:ext cx="990574" cy="276999"/>
          </a:xfrm>
          <a:prstGeom prst="rect">
            <a:avLst/>
          </a:prstGeom>
          <a:noFill/>
        </p:spPr>
        <p:txBody>
          <a:bodyPr wrap="square" rtlCol="0">
            <a:spAutoFit/>
          </a:bodyPr>
          <a:lstStyle/>
          <a:p>
            <a:r>
              <a:rPr lang="en-US" dirty="0" smtClean="0"/>
              <a:t>TG kickoff</a:t>
            </a:r>
            <a:endParaRPr lang="en-US" dirty="0"/>
          </a:p>
        </p:txBody>
      </p:sp>
      <p:sp>
        <p:nvSpPr>
          <p:cNvPr id="23" name="文本框 22"/>
          <p:cNvSpPr txBox="1"/>
          <p:nvPr/>
        </p:nvSpPr>
        <p:spPr>
          <a:xfrm>
            <a:off x="3200476" y="4876762"/>
            <a:ext cx="990574" cy="461665"/>
          </a:xfrm>
          <a:prstGeom prst="rect">
            <a:avLst/>
          </a:prstGeom>
          <a:noFill/>
        </p:spPr>
        <p:txBody>
          <a:bodyPr wrap="square" rtlCol="0">
            <a:spAutoFit/>
          </a:bodyPr>
          <a:lstStyle/>
          <a:p>
            <a:r>
              <a:rPr lang="en-US" dirty="0" smtClean="0"/>
              <a:t>PAR/CSD development</a:t>
            </a:r>
            <a:endParaRPr lang="en-US" dirty="0"/>
          </a:p>
        </p:txBody>
      </p:sp>
      <p:sp>
        <p:nvSpPr>
          <p:cNvPr id="25"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302280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a:t>
            </a:r>
            <a:r>
              <a:rPr lang="en-US" altLang="en-US" sz="3200" dirty="0">
                <a:solidFill>
                  <a:srgbClr val="0000FF"/>
                </a:solidFill>
                <a:latin typeface="Arial Black" panose="020B0A04020102020204" pitchFamily="34" charset="0"/>
              </a:rPr>
              <a:t>S</a:t>
            </a:r>
            <a:r>
              <a:rPr lang="en-US" altLang="en-US" sz="3200" dirty="0" smtClean="0">
                <a:solidFill>
                  <a:srgbClr val="0000FF"/>
                </a:solidFill>
                <a:latin typeface="Arial Black" panose="020B0A04020102020204" pitchFamily="34" charset="0"/>
              </a:rPr>
              <a:t>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Jul Plenary 2023</a:t>
            </a:r>
            <a:endParaRPr lang="en-US" sz="32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12</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smtClean="0">
                <a:latin typeface="Arial" panose="020B0604020202020204" pitchFamily="34" charset="0"/>
              </a:rPr>
              <a:t>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620669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dirty="0"/>
              <a:t>Approve </a:t>
            </a:r>
            <a:r>
              <a:rPr lang="en-GB" altLang="en-US" dirty="0" smtClean="0"/>
              <a:t>AMP SG meeting minutes</a:t>
            </a:r>
            <a:endParaRPr lang="en-GB" altLang="en-US" dirty="0"/>
          </a:p>
          <a:p>
            <a:pPr eaLnBrk="0" hangingPunct="0">
              <a:defRPr/>
            </a:pPr>
            <a:r>
              <a:rPr lang="en-US" altLang="en-GB" dirty="0" smtClean="0"/>
              <a:t>Contribution </a:t>
            </a:r>
            <a:r>
              <a:rPr lang="en-US" altLang="en-GB" dirty="0"/>
              <a:t>discussion</a:t>
            </a:r>
          </a:p>
          <a:p>
            <a:pPr lvl="1" eaLnBrk="0" hangingPunct="0">
              <a:defRPr/>
            </a:pPr>
            <a:r>
              <a:rPr lang="en-US" altLang="en-US" dirty="0" smtClean="0"/>
              <a:t>TBD</a:t>
            </a:r>
            <a:endParaRPr lang="en-US" altLang="en-US" dirty="0"/>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Recess</a:t>
            </a:r>
            <a:endParaRPr lang="en-GB" altLang="en-US" dirty="0"/>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174335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Approve AMP SG </a:t>
            </a:r>
            <a:r>
              <a:rPr lang="en-US" altLang="en-US" sz="3200" b="1" dirty="0" smtClean="0">
                <a:solidFill>
                  <a:schemeClr val="tx2"/>
                </a:solidFill>
              </a:rPr>
              <a:t>Meeting</a:t>
            </a:r>
            <a:r>
              <a:rPr lang="en-US" altLang="en-US" sz="3200" b="1" dirty="0" smtClean="0">
                <a:solidFill>
                  <a:schemeClr val="tx2"/>
                </a:solidFill>
                <a:latin typeface="Times New Roman" panose="02020603050405020304" pitchFamily="18" charset="0"/>
              </a:rPr>
              <a:t> Minutes</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dirty="0" smtClean="0"/>
              <a:t>Approve the meeting minutes for AMP SG meetings during 802 May interim session and for AMP SG teleconferences after 802 May interim session as below:</a:t>
            </a:r>
          </a:p>
          <a:p>
            <a:pPr lvl="1" indent="-342900" eaLnBrk="0" hangingPunct="0">
              <a:buFontTx/>
              <a:buChar char="-"/>
              <a:defRPr/>
            </a:pPr>
            <a:r>
              <a:rPr lang="en-GB" altLang="en-US" dirty="0">
                <a:hlinkClick r:id="rId2"/>
              </a:rPr>
              <a:t>https://</a:t>
            </a:r>
            <a:r>
              <a:rPr lang="en-GB" altLang="en-US" dirty="0" smtClean="0">
                <a:hlinkClick r:id="rId2"/>
              </a:rPr>
              <a:t>mentor.ieee.org/802.11/dcn/23/11-23-0939-00-0amp-amp-sg-may-interim-minutes.docx</a:t>
            </a:r>
            <a:endParaRPr lang="en-GB" altLang="en-US" dirty="0" smtClean="0"/>
          </a:p>
          <a:p>
            <a:pPr lvl="1" indent="-342900" eaLnBrk="0" hangingPunct="0">
              <a:buFontTx/>
              <a:buChar char="-"/>
              <a:defRPr/>
            </a:pPr>
            <a:r>
              <a:rPr lang="en-GB" altLang="en-US" dirty="0">
                <a:hlinkClick r:id="rId3"/>
              </a:rPr>
              <a:t>https://</a:t>
            </a:r>
            <a:r>
              <a:rPr lang="en-GB" altLang="en-US" dirty="0" smtClean="0">
                <a:hlinkClick r:id="rId3"/>
              </a:rPr>
              <a:t>mentor.ieee.org/802.11/dcn/23/11-23-1017-00-0amp-amp-sg-telecon-minutes-june-13th.docx</a:t>
            </a:r>
            <a:endParaRPr lang="en-GB" altLang="en-US" dirty="0" smtClean="0"/>
          </a:p>
          <a:p>
            <a:pPr lvl="1" indent="-342900" eaLnBrk="0" hangingPunct="0">
              <a:buFontTx/>
              <a:buChar char="-"/>
              <a:defRPr/>
            </a:pPr>
            <a:r>
              <a:rPr lang="en-GB" altLang="en-US" dirty="0">
                <a:hlinkClick r:id="rId4"/>
              </a:rPr>
              <a:t>https://</a:t>
            </a:r>
            <a:r>
              <a:rPr lang="en-GB" altLang="en-US" dirty="0" smtClean="0">
                <a:hlinkClick r:id="rId4"/>
              </a:rPr>
              <a:t>mentor.ieee.org/802.11/dcn/23/11-23-1078-00-0amp-amp-sg-telecon-minutes-june-27th.docx</a:t>
            </a:r>
            <a:endParaRPr lang="en-GB" altLang="en-US" dirty="0" smtClean="0"/>
          </a:p>
          <a:p>
            <a:pPr marL="0" lvl="0" indent="0" eaLnBrk="0" hangingPunct="0">
              <a:buNone/>
              <a:defRPr/>
            </a:pPr>
            <a:endParaRPr lang="en-GB" altLang="en-US" dirty="0" smtClean="0"/>
          </a:p>
          <a:p>
            <a:pPr marL="0" lvl="0" indent="0" eaLnBrk="0" hangingPunct="0">
              <a:buNone/>
              <a:defRPr/>
            </a:pPr>
            <a:r>
              <a:rPr lang="en-GB" altLang="en-US" dirty="0" smtClean="0"/>
              <a:t>Result: </a:t>
            </a:r>
            <a:endParaRPr lang="en-GB" altLang="en-US" dirty="0"/>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9753434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a:t>
            </a:r>
            <a:r>
              <a:rPr lang="en-US" altLang="en-US" sz="3200" dirty="0">
                <a:solidFill>
                  <a:srgbClr val="0000FF"/>
                </a:solidFill>
                <a:latin typeface="Arial Black" panose="020B0A04020102020204" pitchFamily="34" charset="0"/>
              </a:rPr>
              <a:t>S</a:t>
            </a:r>
            <a:r>
              <a:rPr lang="en-US" altLang="en-US" sz="3200" dirty="0" smtClean="0">
                <a:solidFill>
                  <a:srgbClr val="0000FF"/>
                </a:solidFill>
                <a:latin typeface="Arial Black" panose="020B0A04020102020204" pitchFamily="34" charset="0"/>
              </a:rPr>
              <a:t>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Jul Plenary 2023</a:t>
            </a:r>
            <a:endParaRPr lang="en-US" sz="32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13</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smtClean="0">
                <a:latin typeface="Arial" panose="020B0604020202020204" pitchFamily="34" charset="0"/>
              </a:rPr>
              <a:t>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8441241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Contribution </a:t>
            </a:r>
            <a:r>
              <a:rPr lang="en-US" altLang="en-GB" dirty="0"/>
              <a:t>discussion</a:t>
            </a:r>
          </a:p>
          <a:p>
            <a:pPr lvl="1" eaLnBrk="0" hangingPunct="0">
              <a:defRPr/>
            </a:pPr>
            <a:r>
              <a:rPr lang="en-US" altLang="en-US" dirty="0" smtClean="0"/>
              <a:t>TBD</a:t>
            </a:r>
            <a:endParaRPr lang="en-US" altLang="en-US" dirty="0"/>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Recess</a:t>
            </a:r>
            <a:endParaRPr lang="en-GB" altLang="en-US" dirty="0"/>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7945086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a:t>
            </a:r>
            <a:r>
              <a:rPr lang="en-US" altLang="en-US" sz="3200" dirty="0">
                <a:solidFill>
                  <a:srgbClr val="0000FF"/>
                </a:solidFill>
                <a:latin typeface="Arial Black" panose="020B0A04020102020204" pitchFamily="34" charset="0"/>
              </a:rPr>
              <a:t>S</a:t>
            </a:r>
            <a:r>
              <a:rPr lang="en-US" altLang="en-US" sz="3200" dirty="0" smtClean="0">
                <a:solidFill>
                  <a:srgbClr val="0000FF"/>
                </a:solidFill>
                <a:latin typeface="Arial Black" panose="020B0A04020102020204" pitchFamily="34" charset="0"/>
              </a:rPr>
              <a:t>G </a:t>
            </a:r>
            <a:r>
              <a:rPr lang="en-US" sz="3200" dirty="0" smtClean="0">
                <a:solidFill>
                  <a:srgbClr val="0000FF"/>
                </a:solidFill>
                <a:latin typeface="Arial Black" panose="020B0A04020102020204" pitchFamily="34" charset="0"/>
              </a:rPr>
              <a:t>Meeting</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Jul Plenary 2023</a:t>
            </a:r>
            <a:endParaRPr lang="en-US" sz="32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13</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lvl="0">
              <a:lnSpc>
                <a:spcPct val="90000"/>
              </a:lnSpc>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Vice </a:t>
            </a:r>
            <a:r>
              <a:rPr lang="en-US" altLang="en-US" sz="2000" kern="0" dirty="0">
                <a:latin typeface="Arial" panose="020B0604020202020204" pitchFamily="34" charset="0"/>
              </a:rPr>
              <a:t>Chair:	Steve </a:t>
            </a:r>
            <a:r>
              <a:rPr lang="en-US" altLang="en-US" sz="2000" kern="0" dirty="0" err="1">
                <a:latin typeface="Arial" panose="020B0604020202020204" pitchFamily="34" charset="0"/>
              </a:rPr>
              <a:t>Shellhammer</a:t>
            </a:r>
            <a:r>
              <a:rPr lang="en-US" altLang="en-US" sz="2000" kern="0" dirty="0">
                <a:latin typeface="Arial" panose="020B0604020202020204" pitchFamily="34" charset="0"/>
              </a:rPr>
              <a:t> (Qualcomm)</a:t>
            </a:r>
          </a:p>
          <a:p>
            <a:pPr lvl="0">
              <a:lnSpc>
                <a:spcPct val="90000"/>
              </a:lnSpc>
              <a:buNone/>
              <a:defRPr/>
            </a:pPr>
            <a:r>
              <a:rPr lang="en-US" altLang="en-US" sz="2000" kern="0" dirty="0">
                <a:latin typeface="Arial" panose="020B0604020202020204" pitchFamily="34" charset="0"/>
              </a:rPr>
              <a:t>	    		Secretary: 	</a:t>
            </a:r>
            <a:r>
              <a:rPr lang="en-US" altLang="en-US" sz="2000" kern="0" dirty="0" err="1">
                <a:latin typeface="Arial" panose="020B0604020202020204" pitchFamily="34" charset="0"/>
              </a:rPr>
              <a:t>Hao</a:t>
            </a:r>
            <a:r>
              <a:rPr lang="en-US" altLang="en-US" sz="2000" kern="0" dirty="0">
                <a:latin typeface="Arial" panose="020B0604020202020204" pitchFamily="34" charset="0"/>
              </a:rPr>
              <a:t> Wang (</a:t>
            </a:r>
            <a:r>
              <a:rPr lang="en-US" altLang="en-US" sz="2000" kern="0" dirty="0" err="1">
                <a:latin typeface="Arial" panose="020B0604020202020204" pitchFamily="34" charset="0"/>
              </a:rPr>
              <a:t>Tencent</a:t>
            </a:r>
            <a:r>
              <a:rPr lang="en-US" altLang="en-US" sz="2000" kern="0" dirty="0">
                <a:latin typeface="Arial" panose="020B0604020202020204" pitchFamily="34" charset="0"/>
              </a:rPr>
              <a:t>) </a:t>
            </a: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7903029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a:t>Contribution discussion</a:t>
            </a:r>
          </a:p>
          <a:p>
            <a:pPr lvl="1" eaLnBrk="0" hangingPunct="0">
              <a:defRPr/>
            </a:pPr>
            <a:r>
              <a:rPr lang="en-US" altLang="en-US" dirty="0" smtClean="0"/>
              <a:t>TBD</a:t>
            </a:r>
            <a:endParaRPr lang="en-US" altLang="en-GB" dirty="0"/>
          </a:p>
          <a:p>
            <a:pPr eaLnBrk="0" hangingPunct="0">
              <a:defRPr/>
            </a:pPr>
            <a:r>
              <a:rPr lang="en-US" altLang="en-GB" dirty="0" smtClean="0"/>
              <a:t>Teleconference Plan</a:t>
            </a:r>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Adjourn</a:t>
            </a:r>
            <a:endParaRPr lang="en-GB" altLang="en-US" dirty="0"/>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206553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AMP SG Teleconference Plan</a:t>
            </a:r>
            <a:endParaRPr lang="en-US" dirty="0"/>
          </a:p>
        </p:txBody>
      </p:sp>
      <p:sp>
        <p:nvSpPr>
          <p:cNvPr id="3" name="内容占位符 2"/>
          <p:cNvSpPr>
            <a:spLocks noGrp="1"/>
          </p:cNvSpPr>
          <p:nvPr>
            <p:ph idx="1"/>
          </p:nvPr>
        </p:nvSpPr>
        <p:spPr/>
        <p:txBody>
          <a:bodyPr/>
          <a:lstStyle/>
          <a:p>
            <a:pPr>
              <a:lnSpc>
                <a:spcPct val="150000"/>
              </a:lnSpc>
              <a:spcBef>
                <a:spcPts val="600"/>
              </a:spcBef>
              <a:spcAft>
                <a:spcPts val="600"/>
              </a:spcAft>
            </a:pPr>
            <a:r>
              <a:rPr lang="en-US" sz="2400" dirty="0" smtClean="0"/>
              <a:t>Proposed AMP SG teleconference plan after Jul 802 plenary session:</a:t>
            </a:r>
          </a:p>
          <a:p>
            <a:pPr marL="586105" lvl="1" indent="-285750">
              <a:lnSpc>
                <a:spcPct val="150000"/>
              </a:lnSpc>
              <a:spcBef>
                <a:spcPts val="600"/>
              </a:spcBef>
              <a:spcAft>
                <a:spcPts val="600"/>
              </a:spcAft>
              <a:buFont typeface="Arial" panose="020B0604020202020204" pitchFamily="34" charset="0"/>
              <a:buChar char="•"/>
            </a:pPr>
            <a:r>
              <a:rPr lang="en-US" sz="2400" dirty="0" smtClean="0"/>
              <a:t>Aug 8</a:t>
            </a:r>
            <a:r>
              <a:rPr lang="en-US" sz="2400" baseline="30000" dirty="0" smtClean="0"/>
              <a:t>th</a:t>
            </a:r>
            <a:r>
              <a:rPr lang="en-US" sz="2400" dirty="0" smtClean="0"/>
              <a:t>, 10:00am, ET; 2 hours, </a:t>
            </a:r>
            <a:r>
              <a:rPr lang="en-US" sz="2400" dirty="0" err="1" smtClean="0"/>
              <a:t>webex</a:t>
            </a:r>
            <a:endParaRPr lang="en-US" sz="2400" dirty="0" smtClean="0"/>
          </a:p>
          <a:p>
            <a:pPr marL="586105" lvl="1" indent="-285750">
              <a:lnSpc>
                <a:spcPct val="150000"/>
              </a:lnSpc>
              <a:spcBef>
                <a:spcPts val="600"/>
              </a:spcBef>
              <a:spcAft>
                <a:spcPts val="600"/>
              </a:spcAft>
              <a:buFont typeface="Arial" panose="020B0604020202020204" pitchFamily="34" charset="0"/>
              <a:buChar char="•"/>
            </a:pPr>
            <a:r>
              <a:rPr lang="en-US" sz="2400" dirty="0" smtClean="0"/>
              <a:t>Aug 22</a:t>
            </a:r>
            <a:r>
              <a:rPr lang="en-US" sz="2400" baseline="30000" dirty="0" smtClean="0"/>
              <a:t>nd</a:t>
            </a:r>
            <a:r>
              <a:rPr lang="en-US" sz="2400" dirty="0" smtClean="0"/>
              <a:t>, 10:00am, ET; 2 hours, </a:t>
            </a:r>
            <a:r>
              <a:rPr lang="en-US" sz="2400" dirty="0" err="1" smtClean="0"/>
              <a:t>webex</a:t>
            </a:r>
            <a:endParaRPr lang="en-US" sz="2400" dirty="0" smtClean="0"/>
          </a:p>
          <a:p>
            <a:pPr marL="586105" lvl="1" indent="-285750">
              <a:lnSpc>
                <a:spcPct val="150000"/>
              </a:lnSpc>
              <a:spcBef>
                <a:spcPts val="600"/>
              </a:spcBef>
              <a:spcAft>
                <a:spcPts val="600"/>
              </a:spcAft>
              <a:buFont typeface="Arial" panose="020B0604020202020204" pitchFamily="34" charset="0"/>
              <a:buChar char="•"/>
            </a:pPr>
            <a:r>
              <a:rPr lang="en-US" sz="2400" dirty="0" smtClean="0"/>
              <a:t>Sep 5</a:t>
            </a:r>
            <a:r>
              <a:rPr lang="en-US" sz="2400" baseline="30000" dirty="0" smtClean="0"/>
              <a:t>th</a:t>
            </a:r>
            <a:r>
              <a:rPr lang="en-US" sz="2400" dirty="0" smtClean="0"/>
              <a:t>, 10:00am, ET; 2 hours, </a:t>
            </a:r>
            <a:r>
              <a:rPr lang="en-US" sz="2400" dirty="0" err="1" smtClean="0"/>
              <a:t>webex</a:t>
            </a:r>
            <a:endParaRPr 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9274255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152471</TotalTime>
  <Words>2466</Words>
  <Application>Microsoft Office PowerPoint</Application>
  <PresentationFormat>宽屏</PresentationFormat>
  <Paragraphs>371</Paragraphs>
  <Slides>28</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28</vt:i4>
      </vt:variant>
    </vt:vector>
  </HeadingPairs>
  <TitlesOfParts>
    <vt:vector size="39" baseType="lpstr">
      <vt:lpstr>Arial Unicode MS</vt:lpstr>
      <vt:lpstr>Monotype Sorts</vt:lpstr>
      <vt:lpstr>MS Gothic</vt:lpstr>
      <vt:lpstr>MS PGothic</vt:lpstr>
      <vt:lpstr>Arial</vt:lpstr>
      <vt:lpstr>Arial Black</vt:lpstr>
      <vt:lpstr>Calibri</vt:lpstr>
      <vt:lpstr>Cambria</vt:lpstr>
      <vt:lpstr>Times New Roman</vt:lpstr>
      <vt:lpstr>802-11-Submission-16-9</vt:lpstr>
      <vt:lpstr>Document</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AMP TIG Teleconference/E-meeting</vt:lpstr>
      <vt:lpstr>Suggested Best Practices in Mix-mode Meetings</vt:lpstr>
      <vt:lpstr>Registration for the Jul 802 plenary session</vt:lpstr>
      <vt:lpstr>AMP SG Meeting Plan during the 802 Jul Plenary Session</vt:lpstr>
      <vt:lpstr>Submission List (Call for submissions)</vt:lpstr>
      <vt:lpstr>IEEE 802.11 AMP SG Meeting During IEEE 802.11 Jul Plenary 2023</vt:lpstr>
      <vt:lpstr>PowerPoint 演示文稿</vt:lpstr>
      <vt:lpstr>AMP TIG/SG Timeline Plan</vt:lpstr>
      <vt:lpstr>IEEE 802.11 AMP SG Meeting During IEEE 802.11 Jul Plenary 2023</vt:lpstr>
      <vt:lpstr>PowerPoint 演示文稿</vt:lpstr>
      <vt:lpstr>PowerPoint 演示文稿</vt:lpstr>
      <vt:lpstr>IEEE 802.11 AMP SG Meeting During IEEE 802.11 Jul Plenary 2023</vt:lpstr>
      <vt:lpstr>PowerPoint 演示文稿</vt:lpstr>
      <vt:lpstr>IEEE 802.11 AMP SG Meeting During IEEE 802.11 Jul Plenary 2023</vt:lpstr>
      <vt:lpstr>PowerPoint 演示文稿</vt:lpstr>
      <vt:lpstr>AMP SG Teleconference Plan</vt:lpstr>
    </vt:vector>
  </TitlesOfParts>
  <Manager>Mr. Bo Sun</Manager>
  <Company>ZTE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AMP SG Meeting Agenda</dc:title>
  <dc:subject>IEEE 802.11 TGbd Meeting Agenda</dc:subject>
  <dc:creator>Mr. Bo Sun</dc:creator>
  <cp:keywords>May 2022</cp:keywords>
  <cp:lastModifiedBy>0318003590</cp:lastModifiedBy>
  <cp:revision>5648</cp:revision>
  <cp:lastPrinted>2014-11-04T15:04:00Z</cp:lastPrinted>
  <dcterms:created xsi:type="dcterms:W3CDTF">2007-04-17T18:10:00Z</dcterms:created>
  <dcterms:modified xsi:type="dcterms:W3CDTF">2023-07-10T01:57:46Z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