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753" r:id="rId15"/>
    <p:sldId id="1107" r:id="rId16"/>
    <p:sldId id="1244" r:id="rId17"/>
    <p:sldId id="1181" r:id="rId18"/>
    <p:sldId id="1203" r:id="rId19"/>
    <p:sldId id="1258" r:id="rId20"/>
    <p:sldId id="1259"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/0930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TC</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2023-05-26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00"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TC Plan Till Jul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150000"/>
              </a:lnSpc>
              <a:spcBef>
                <a:spcPts val="600"/>
              </a:spcBef>
              <a:spcAft>
                <a:spcPts val="600"/>
              </a:spcAft>
              <a:buFont typeface="Arial" panose="020B0604020202020204" pitchFamily="34" charset="0"/>
              <a:buChar char="•"/>
            </a:pPr>
            <a:r>
              <a:rPr lang="en-US" altLang="zh-CN" sz="2800" strike="sngStrike" dirty="0">
                <a:solidFill>
                  <a:srgbClr val="FF0000"/>
                </a:solidFill>
              </a:rPr>
              <a:t>May 30, 10:00am, ET; 2 hours, </a:t>
            </a:r>
            <a:r>
              <a:rPr lang="en-US" altLang="zh-CN" sz="2800" strike="sngStrike" dirty="0" err="1" smtClean="0">
                <a:solidFill>
                  <a:srgbClr val="FF0000"/>
                </a:solidFill>
              </a:rPr>
              <a:t>webex</a:t>
            </a:r>
            <a:r>
              <a:rPr lang="en-US" altLang="zh-CN" sz="2800" strike="sngStrike" dirty="0" smtClean="0">
                <a:solidFill>
                  <a:srgbClr val="FF0000"/>
                </a:solidFill>
              </a:rPr>
              <a:t> </a:t>
            </a:r>
            <a:r>
              <a:rPr lang="zh-CN" altLang="en-US" sz="2800" dirty="0" smtClean="0">
                <a:solidFill>
                  <a:srgbClr val="FF0000"/>
                </a:solidFill>
              </a:rPr>
              <a:t>（</a:t>
            </a:r>
            <a:r>
              <a:rPr lang="en-US" altLang="zh-CN" sz="2800" dirty="0" smtClean="0">
                <a:solidFill>
                  <a:srgbClr val="FF0000"/>
                </a:solidFill>
              </a:rPr>
              <a:t>cancelled)</a:t>
            </a:r>
            <a:endParaRPr lang="en-US" altLang="zh-CN" sz="2800" dirty="0">
              <a:solidFill>
                <a:srgbClr val="FF0000"/>
              </a:solidFill>
            </a:endParaRPr>
          </a:p>
          <a:p>
            <a:pPr marL="586105" lvl="1" indent="-285750">
              <a:lnSpc>
                <a:spcPct val="150000"/>
              </a:lnSpc>
              <a:spcBef>
                <a:spcPts val="600"/>
              </a:spcBef>
              <a:spcAft>
                <a:spcPts val="600"/>
              </a:spcAft>
              <a:buFont typeface="Arial" panose="020B0604020202020204" pitchFamily="34" charset="0"/>
              <a:buChar char="•"/>
            </a:pPr>
            <a:r>
              <a:rPr lang="en-US" altLang="zh-CN" sz="2800" dirty="0"/>
              <a:t>Jun 13, 10:00am, ET; 2 hours, </a:t>
            </a:r>
            <a:r>
              <a:rPr lang="en-US" altLang="zh-CN" sz="2800" dirty="0" err="1"/>
              <a:t>webex</a:t>
            </a:r>
            <a:endParaRPr lang="en-US" altLang="zh-CN" sz="2800" dirty="0"/>
          </a:p>
          <a:p>
            <a:pPr marL="586105" lvl="1" indent="-285750">
              <a:lnSpc>
                <a:spcPct val="150000"/>
              </a:lnSpc>
              <a:spcBef>
                <a:spcPts val="600"/>
              </a:spcBef>
              <a:spcAft>
                <a:spcPts val="600"/>
              </a:spcAft>
              <a:buFont typeface="Arial" panose="020B0604020202020204" pitchFamily="34" charset="0"/>
              <a:buChar char="•"/>
            </a:pPr>
            <a:r>
              <a:rPr lang="en-US" altLang="zh-CN" sz="2800" dirty="0"/>
              <a:t>Jun 27, 10:00am, ET; 2 hours, </a:t>
            </a:r>
            <a:r>
              <a:rPr lang="en-US" altLang="zh-CN" sz="2800" dirty="0" err="1"/>
              <a:t>webex</a:t>
            </a:r>
            <a:endParaRPr lang="en-US" altLang="zh-CN" sz="28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a:bodyPr>
          <a:lstStyle/>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11-23/0876, X-band Operation, </a:t>
            </a:r>
            <a:r>
              <a:rPr lang="en-US" altLang="en-US" sz="1800" dirty="0" err="1" smtClean="0">
                <a:solidFill>
                  <a:srgbClr val="00B050"/>
                </a:solidFill>
                <a:latin typeface="Calibri" panose="020F0502020204030204" pitchFamily="34" charset="0"/>
                <a:cs typeface="Calibri" panose="020F0502020204030204" pitchFamily="34" charset="0"/>
              </a:rPr>
              <a:t>Joerg</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a:solidFill>
                  <a:srgbClr val="00B050"/>
                </a:solidFill>
                <a:latin typeface="Calibri" panose="020F0502020204030204" pitchFamily="34" charset="0"/>
                <a:cs typeface="Calibri" panose="020F0502020204030204" pitchFamily="34" charset="0"/>
              </a:rPr>
              <a:t>Robert (</a:t>
            </a:r>
            <a:r>
              <a:rPr lang="en-US" sz="1800" dirty="0">
                <a:solidFill>
                  <a:srgbClr val="00B050"/>
                </a:solidFill>
                <a:latin typeface="Calibri" panose="020F0502020204030204" pitchFamily="34" charset="0"/>
                <a:cs typeface="Calibri" panose="020F0502020204030204" pitchFamily="34" charset="0"/>
              </a:rPr>
              <a:t>TU </a:t>
            </a:r>
            <a:r>
              <a:rPr lang="en-US" sz="1800" dirty="0" err="1">
                <a:solidFill>
                  <a:srgbClr val="00B050"/>
                </a:solidFill>
                <a:latin typeface="Calibri" panose="020F0502020204030204" pitchFamily="34" charset="0"/>
                <a:cs typeface="Calibri" panose="020F0502020204030204" pitchFamily="34" charset="0"/>
              </a:rPr>
              <a:t>Ilmenau</a:t>
            </a:r>
            <a:r>
              <a:rPr lang="en-US" sz="1800" dirty="0">
                <a:solidFill>
                  <a:srgbClr val="00B050"/>
                </a:solidFill>
                <a:latin typeface="Calibri" panose="020F0502020204030204" pitchFamily="34" charset="0"/>
                <a:cs typeface="Calibri" panose="020F0502020204030204" pitchFamily="34" charset="0"/>
              </a:rPr>
              <a:t> / </a:t>
            </a:r>
            <a:r>
              <a:rPr lang="en-US" sz="1800" dirty="0" err="1">
                <a:solidFill>
                  <a:srgbClr val="00B050"/>
                </a:solidFill>
                <a:latin typeface="Calibri" panose="020F0502020204030204" pitchFamily="34" charset="0"/>
                <a:cs typeface="Calibri" panose="020F0502020204030204" pitchFamily="34" charset="0"/>
              </a:rPr>
              <a:t>Fraunhofer</a:t>
            </a:r>
            <a:r>
              <a:rPr lang="en-US" sz="1800" dirty="0">
                <a:solidFill>
                  <a:srgbClr val="00B050"/>
                </a:solidFill>
                <a:latin typeface="Calibri" panose="020F0502020204030204" pitchFamily="34" charset="0"/>
                <a:cs typeface="Calibri" panose="020F0502020204030204" pitchFamily="34" charset="0"/>
              </a:rPr>
              <a:t> IIS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FFC000"/>
                </a:solidFill>
                <a:latin typeface="Calibri" panose="020F0502020204030204" pitchFamily="34" charset="0"/>
                <a:cs typeface="Calibri" panose="020F0502020204030204" pitchFamily="34" charset="0"/>
              </a:rPr>
              <a:t>11-23/1006, </a:t>
            </a:r>
            <a:r>
              <a:rPr lang="en-US" altLang="en-US" sz="1800" dirty="0" smtClean="0">
                <a:solidFill>
                  <a:srgbClr val="FFC000"/>
                </a:solidFill>
                <a:latin typeface="Calibri" panose="020F0502020204030204" pitchFamily="34" charset="0"/>
                <a:cs typeface="Calibri" panose="020F0502020204030204" pitchFamily="34" charset="0"/>
              </a:rPr>
              <a:t>ieee-802-11-amp-sg-proposed-par, Bo Sun (</a:t>
            </a:r>
            <a:r>
              <a:rPr lang="en-US" altLang="en-US" sz="1800" dirty="0" err="1" smtClean="0">
                <a:solidFill>
                  <a:srgbClr val="FFC000"/>
                </a:solidFill>
                <a:latin typeface="Calibri" panose="020F0502020204030204" pitchFamily="34" charset="0"/>
                <a:cs typeface="Calibri" panose="020F0502020204030204" pitchFamily="34" charset="0"/>
              </a:rPr>
              <a:t>Sanechips</a:t>
            </a:r>
            <a:r>
              <a:rPr lang="en-US" altLang="en-US" sz="18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a:t>
            </a:r>
            <a:r>
              <a:rPr lang="en-US" altLang="en-US" sz="1800" dirty="0" smtClean="0">
                <a:solidFill>
                  <a:schemeClr val="tx1"/>
                </a:solidFill>
                <a:latin typeface="Calibri" panose="020F0502020204030204" pitchFamily="34" charset="0"/>
                <a:cs typeface="Calibri" panose="020F0502020204030204" pitchFamily="34" charset="0"/>
              </a:rPr>
              <a:t>/1</a:t>
            </a:r>
            <a:r>
              <a:rPr lang="en-US" altLang="en-US" sz="1800" dirty="0">
                <a:solidFill>
                  <a:schemeClr val="tx1"/>
                </a:solidFill>
                <a:latin typeface="Calibri" panose="020F0502020204030204" pitchFamily="34" charset="0"/>
                <a:cs typeface="Calibri" panose="020F0502020204030204" pitchFamily="34" charset="0"/>
              </a:rPr>
              <a:t>063, </a:t>
            </a:r>
            <a:r>
              <a:rPr lang="en-US" altLang="zh-CN" sz="1800" dirty="0">
                <a:solidFill>
                  <a:schemeClr val="tx1"/>
                </a:solidFill>
                <a:latin typeface="Calibri" panose="020F0502020204030204" pitchFamily="34" charset="0"/>
                <a:cs typeface="Calibri" panose="020F0502020204030204" pitchFamily="34" charset="0"/>
              </a:rPr>
              <a:t>Further Discussion on Requirements for AMP Use </a:t>
            </a:r>
            <a:r>
              <a:rPr lang="en-US" altLang="zh-CN" sz="1800" dirty="0" smtClean="0">
                <a:solidFill>
                  <a:schemeClr val="tx1"/>
                </a:solidFill>
                <a:latin typeface="Calibri" panose="020F0502020204030204" pitchFamily="34" charset="0"/>
                <a:cs typeface="Calibri" panose="020F0502020204030204" pitchFamily="34" charset="0"/>
              </a:rPr>
              <a:t>Cases, </a:t>
            </a:r>
            <a:r>
              <a:rPr lang="en-US" altLang="zh-CN" sz="1800" dirty="0" err="1" smtClean="0">
                <a:solidFill>
                  <a:schemeClr val="tx1"/>
                </a:solidFill>
                <a:latin typeface="Calibri" panose="020F0502020204030204" pitchFamily="34" charset="0"/>
                <a:cs typeface="Calibri" panose="020F0502020204030204" pitchFamily="34" charset="0"/>
              </a:rPr>
              <a:t>Yinan</a:t>
            </a:r>
            <a:r>
              <a:rPr lang="en-US" altLang="zh-CN"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chemeClr val="tx1"/>
                </a:solidFill>
                <a:latin typeface="Calibri" panose="020F0502020204030204" pitchFamily="34" charset="0"/>
                <a:cs typeface="Calibri" panose="020F0502020204030204" pitchFamily="34" charset="0"/>
              </a:rPr>
              <a:t>11-23/1064, </a:t>
            </a:r>
            <a:r>
              <a:rPr lang="en-US" altLang="zh-CN" sz="1800" dirty="0">
                <a:solidFill>
                  <a:schemeClr val="tx1"/>
                </a:solidFill>
                <a:latin typeface="Calibri" panose="020F0502020204030204" pitchFamily="34" charset="0"/>
                <a:cs typeface="Calibri" panose="020F0502020204030204" pitchFamily="34" charset="0"/>
              </a:rPr>
              <a:t>Discussion on Frequency Band, Channel Bandwidth and Data </a:t>
            </a:r>
            <a:r>
              <a:rPr lang="en-US" altLang="zh-CN" sz="1800" dirty="0">
                <a:solidFill>
                  <a:schemeClr val="tx1"/>
                </a:solidFill>
                <a:latin typeface="Calibri" panose="020F0502020204030204" pitchFamily="34" charset="0"/>
                <a:cs typeface="Calibri" panose="020F0502020204030204" pitchFamily="34" charset="0"/>
              </a:rPr>
              <a:t>Rate</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Yina</a:t>
            </a:r>
            <a:r>
              <a:rPr lang="en-US" altLang="zh-CN" sz="1800" dirty="0" err="1">
                <a:solidFill>
                  <a:schemeClr val="tx1"/>
                </a:solidFill>
                <a:latin typeface="Calibri" panose="020F0502020204030204" pitchFamily="34" charset="0"/>
                <a:cs typeface="Calibri" panose="020F0502020204030204" pitchFamily="34" charset="0"/>
              </a:rPr>
              <a:t>n</a:t>
            </a:r>
            <a:r>
              <a:rPr lang="en-US" altLang="zh-CN" sz="1800" dirty="0">
                <a:solidFill>
                  <a:schemeClr val="tx1"/>
                </a:solidFill>
                <a:latin typeface="Calibri" panose="020F0502020204030204" pitchFamily="34" charset="0"/>
                <a:cs typeface="Calibri" panose="020F0502020204030204" pitchFamily="34" charset="0"/>
              </a:rPr>
              <a:t> Qi (</a:t>
            </a:r>
            <a:r>
              <a:rPr lang="en-US" altLang="zh-CN" sz="1800" dirty="0" smtClean="0">
                <a:solidFill>
                  <a:schemeClr val="tx1"/>
                </a:solidFill>
                <a:latin typeface="Calibri" panose="020F0502020204030204" pitchFamily="34" charset="0"/>
                <a:cs typeface="Calibri" panose="020F0502020204030204" pitchFamily="34" charset="0"/>
              </a:rPr>
              <a:t>OPPO)</a:t>
            </a:r>
            <a:endParaRPr lang="en-US" altLang="en-US"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TBC</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Timeline update</a:t>
            </a:r>
          </a:p>
          <a:p>
            <a:pPr eaLnBrk="0" hangingPunct="0">
              <a:defRPr/>
            </a:pPr>
            <a:r>
              <a:rPr lang="en-US" altLang="en-GB" dirty="0" smtClean="0"/>
              <a:t>Contribution discussion</a:t>
            </a:r>
          </a:p>
          <a:p>
            <a:pPr lvl="1" eaLnBrk="0" hangingPunct="0">
              <a:defRPr/>
            </a:pPr>
            <a:r>
              <a:rPr lang="en-US" altLang="en-US" sz="2100" dirty="0"/>
              <a:t>11-23/0876, X-band Operation, </a:t>
            </a:r>
            <a:r>
              <a:rPr lang="en-US" altLang="en-US" sz="2100" dirty="0" err="1"/>
              <a:t>Joerg</a:t>
            </a:r>
            <a:r>
              <a:rPr lang="en-US" altLang="en-US" sz="2100" dirty="0"/>
              <a:t> Robert (</a:t>
            </a:r>
            <a:r>
              <a:rPr lang="en-US" altLang="zh-CN" sz="2100" dirty="0"/>
              <a:t>TU </a:t>
            </a:r>
            <a:r>
              <a:rPr lang="en-US" altLang="zh-CN" sz="2100" dirty="0" err="1"/>
              <a:t>Ilmenau</a:t>
            </a:r>
            <a:r>
              <a:rPr lang="en-US" altLang="zh-CN" sz="2100" dirty="0"/>
              <a:t> / </a:t>
            </a:r>
            <a:r>
              <a:rPr lang="en-US" altLang="zh-CN" sz="2100" dirty="0" err="1"/>
              <a:t>Fraunhofer</a:t>
            </a:r>
            <a:r>
              <a:rPr lang="en-US" altLang="zh-CN" sz="2100" dirty="0"/>
              <a:t> </a:t>
            </a:r>
            <a:r>
              <a:rPr lang="en-US" altLang="zh-CN" sz="2100" dirty="0" smtClean="0"/>
              <a:t>IIS</a:t>
            </a:r>
            <a:r>
              <a:rPr lang="zh-CN" altLang="en-US" sz="2100" dirty="0" smtClean="0"/>
              <a:t>）</a:t>
            </a:r>
            <a:r>
              <a:rPr lang="en-US" altLang="zh-CN" sz="2100" dirty="0" smtClean="0"/>
              <a:t> </a:t>
            </a:r>
            <a:endParaRPr lang="en-US" altLang="zh-CN" sz="2100" dirty="0"/>
          </a:p>
          <a:p>
            <a:pPr lvl="1" eaLnBrk="0" hangingPunct="0">
              <a:defRPr/>
            </a:pPr>
            <a:r>
              <a:rPr lang="en-US" altLang="en-US" sz="2100" dirty="0" smtClean="0"/>
              <a:t>11-23/1005</a:t>
            </a:r>
            <a:r>
              <a:rPr lang="en-US" altLang="en-US" sz="2100" dirty="0"/>
              <a:t>, Discussion on Requirements for AMP Use Cases, </a:t>
            </a:r>
            <a:r>
              <a:rPr lang="en-US" altLang="en-US" sz="2100" dirty="0" err="1"/>
              <a:t>Yinan</a:t>
            </a:r>
            <a:r>
              <a:rPr lang="en-US" altLang="en-US" sz="2100" dirty="0"/>
              <a:t> Qi (OPPO)</a:t>
            </a:r>
          </a:p>
          <a:p>
            <a:pPr lvl="1" eaLnBrk="0" hangingPunct="0">
              <a:buFontTx/>
              <a:buChar char="–"/>
              <a:defRPr/>
            </a:pPr>
            <a:r>
              <a:rPr lang="en-US" altLang="en-US" sz="2100" dirty="0"/>
              <a:t>11-23/1006, ieee-802-11-amp-sg-proposed-par, Bo Sun (</a:t>
            </a:r>
            <a:r>
              <a:rPr lang="en-US" altLang="en-US" sz="2100" dirty="0" err="1"/>
              <a:t>Sanechips</a:t>
            </a:r>
            <a:r>
              <a:rPr lang="en-US" altLang="en-US" sz="2100" dirty="0" smtClean="0"/>
              <a:t>)</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SG Kickoff Brief and Timeline Plan</a:t>
            </a:r>
            <a:endParaRPr lang="zh-CN" altLang="en-US" sz="2800" dirty="0"/>
          </a:p>
        </p:txBody>
      </p:sp>
      <p:sp>
        <p:nvSpPr>
          <p:cNvPr id="3" name="内容占位符 2"/>
          <p:cNvSpPr>
            <a:spLocks noGrp="1"/>
          </p:cNvSpPr>
          <p:nvPr>
            <p:ph idx="1"/>
          </p:nvPr>
        </p:nvSpPr>
        <p:spPr>
          <a:xfrm>
            <a:off x="914400" y="1828843"/>
            <a:ext cx="10361613" cy="2971722"/>
          </a:xfrm>
        </p:spPr>
        <p:txBody>
          <a:bodyPr>
            <a:normAutofit/>
          </a:bodyPr>
          <a:lstStyle/>
          <a:p>
            <a:pPr marL="285750">
              <a:lnSpc>
                <a:spcPct val="120000"/>
              </a:lnSpc>
              <a:spcAft>
                <a:spcPts val="600"/>
              </a:spcAft>
              <a:buFontTx/>
              <a:buChar char="-"/>
              <a:defRPr/>
            </a:pPr>
            <a:r>
              <a:rPr lang="en-US" altLang="zh-CN" sz="1600" dirty="0" smtClean="0">
                <a:sym typeface="+mn-ea"/>
              </a:rPr>
              <a:t>The formation of AMP TIG was approved at the 2022 May session and AMP TIG kickoff during 2022 Jul session</a:t>
            </a:r>
          </a:p>
          <a:p>
            <a:pPr marL="285750">
              <a:lnSpc>
                <a:spcPct val="120000"/>
              </a:lnSpc>
              <a:spcAft>
                <a:spcPts val="600"/>
              </a:spcAft>
              <a:buFontTx/>
              <a:buChar char="-"/>
              <a:defRPr/>
            </a:pPr>
            <a:r>
              <a:rPr lang="en-US" altLang="zh-CN" sz="1600" dirty="0" smtClean="0">
                <a:sym typeface="+mn-ea"/>
              </a:rPr>
              <a:t>The AMP TIG completed its work in 2023 Mar session and decided to move forward to develop PAR/CSD.</a:t>
            </a:r>
          </a:p>
          <a:p>
            <a:pPr marL="285750">
              <a:lnSpc>
                <a:spcPct val="120000"/>
              </a:lnSpc>
              <a:spcAft>
                <a:spcPts val="600"/>
              </a:spcAft>
              <a:buFontTx/>
              <a:buChar char="-"/>
              <a:defRPr/>
            </a:pPr>
            <a:r>
              <a:rPr lang="en-US" altLang="zh-CN" sz="1600" dirty="0" smtClean="0">
                <a:sym typeface="+mn-ea"/>
              </a:rPr>
              <a:t>The formation of AMP SG was approved by EC in Mar 2023 and the task of AMP SG is to develop AMP PAR/CSD.</a:t>
            </a:r>
            <a:endParaRPr lang="en-US" altLang="zh-CN" sz="1600" dirty="0">
              <a:sym typeface="+mn-ea"/>
            </a:endParaRPr>
          </a:p>
          <a:p>
            <a:pPr marL="285750">
              <a:lnSpc>
                <a:spcPct val="120000"/>
              </a:lnSpc>
              <a:spcAft>
                <a:spcPts val="600"/>
              </a:spcAft>
              <a:buFontTx/>
              <a:buChar char="-"/>
              <a:defRPr/>
            </a:pPr>
            <a:r>
              <a:rPr lang="en-US" altLang="zh-CN" sz="1600" dirty="0" smtClean="0"/>
              <a:t>The AMP SG is formed with the intent of creating a PAR and CSD</a:t>
            </a:r>
            <a:endParaRPr lang="en-US" altLang="zh-CN" sz="1600" dirty="0"/>
          </a:p>
          <a:p>
            <a:pPr marL="586105" lvl="1">
              <a:lnSpc>
                <a:spcPct val="120000"/>
              </a:lnSpc>
              <a:spcAft>
                <a:spcPts val="600"/>
              </a:spcAft>
              <a:buFontTx/>
              <a:buChar char="-"/>
            </a:pPr>
            <a:r>
              <a:rPr lang="en-US" sz="1300" dirty="0"/>
              <a:t>The Study Group will investigate MAC and PHY capabilities to enable 802.11 WLAN support of ultra-low complexity and ultra-low power consumption (e.g. less than one </a:t>
            </a:r>
            <a:r>
              <a:rPr lang="en-US" sz="1300" dirty="0" err="1"/>
              <a:t>milliwatt</a:t>
            </a:r>
            <a:r>
              <a:rPr lang="en-US" sz="1300" dirty="0"/>
              <a:t>) devices powered by ambient power source</a:t>
            </a:r>
            <a:r>
              <a:rPr lang="en-US" sz="1300" dirty="0">
                <a:solidFill>
                  <a:schemeClr val="tx1"/>
                </a:solidFill>
              </a:rPr>
              <a:t>, and reuse existing 802.11 features as much as possible, with a target start of the task group in Jan </a:t>
            </a:r>
            <a:r>
              <a:rPr lang="en-US" sz="1300" dirty="0" smtClean="0">
                <a:solidFill>
                  <a:schemeClr val="tx1"/>
                </a:solidFill>
              </a:rPr>
              <a:t>2024</a:t>
            </a:r>
            <a:endParaRPr lang="en-US" altLang="zh-CN" sz="13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May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943534"/>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6070974"/>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6070974"/>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6070974"/>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6070973"/>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6075443"/>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892958"/>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86733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89289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90007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89966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5250569"/>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212076" y="5250569"/>
            <a:ext cx="1874498" cy="461665"/>
          </a:xfrm>
          <a:prstGeom prst="rect">
            <a:avLst/>
          </a:prstGeom>
          <a:noFill/>
        </p:spPr>
        <p:txBody>
          <a:bodyPr wrap="square" rtlCol="0">
            <a:spAutoFit/>
          </a:bodyPr>
          <a:lstStyle/>
          <a:p>
            <a:r>
              <a:rPr lang="en-US" dirty="0" smtClean="0">
                <a:solidFill>
                  <a:srgbClr val="FF0000"/>
                </a:solidFill>
              </a:rPr>
              <a:t>PAR/CSD submitted to WG for approval</a:t>
            </a:r>
            <a:endParaRPr lang="en-US" dirty="0">
              <a:solidFill>
                <a:srgbClr val="FF0000"/>
              </a:solidFill>
            </a:endParaRPr>
          </a:p>
        </p:txBody>
      </p:sp>
      <p:sp>
        <p:nvSpPr>
          <p:cNvPr id="21" name="文本框 20"/>
          <p:cNvSpPr txBox="1"/>
          <p:nvPr/>
        </p:nvSpPr>
        <p:spPr>
          <a:xfrm>
            <a:off x="7560738" y="5250569"/>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435235"/>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5250569"/>
            <a:ext cx="990574" cy="461665"/>
          </a:xfrm>
          <a:prstGeom prst="rect">
            <a:avLst/>
          </a:prstGeom>
          <a:noFill/>
        </p:spPr>
        <p:txBody>
          <a:bodyPr wrap="square" rtlCol="0">
            <a:spAutoFit/>
          </a:bodyPr>
          <a:lstStyle/>
          <a:p>
            <a:r>
              <a:rPr lang="en-US" dirty="0" smtClean="0"/>
              <a:t>PAR/CSD development</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27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28912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you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Contribution discussion</a:t>
            </a:r>
          </a:p>
          <a:p>
            <a:pPr lvl="1" eaLnBrk="0" hangingPunct="0">
              <a:buFontTx/>
              <a:buChar char="–"/>
              <a:defRPr/>
            </a:pPr>
            <a:r>
              <a:rPr lang="en-US" altLang="en-US" sz="2100" dirty="0" smtClean="0"/>
              <a:t>11-23/1063</a:t>
            </a:r>
            <a:r>
              <a:rPr lang="en-US" altLang="en-US" sz="2100" dirty="0"/>
              <a:t>, </a:t>
            </a:r>
            <a:r>
              <a:rPr lang="en-US" altLang="zh-CN" sz="2100" dirty="0"/>
              <a:t>Further Discussion on Requirements for AMP Use Cases, </a:t>
            </a:r>
            <a:r>
              <a:rPr lang="en-US" altLang="zh-CN" sz="2100" dirty="0" err="1"/>
              <a:t>Yinan</a:t>
            </a:r>
            <a:r>
              <a:rPr lang="en-US" altLang="zh-CN" sz="2100" dirty="0"/>
              <a:t> Qi (OPPO)</a:t>
            </a:r>
          </a:p>
          <a:p>
            <a:pPr lvl="1" eaLnBrk="0" hangingPunct="0">
              <a:buFontTx/>
              <a:buChar char="–"/>
              <a:defRPr/>
            </a:pPr>
            <a:r>
              <a:rPr lang="en-US" altLang="en-US" sz="2100" dirty="0"/>
              <a:t>11-23/1064, </a:t>
            </a:r>
            <a:r>
              <a:rPr lang="en-US" altLang="zh-CN" sz="2100" dirty="0"/>
              <a:t>Discussion on Frequency Band, Channel Bandwidth and </a:t>
            </a:r>
            <a:r>
              <a:rPr lang="en-US" altLang="zh-CN" sz="2100" dirty="0" smtClean="0"/>
              <a:t>Data Rate, </a:t>
            </a:r>
            <a:r>
              <a:rPr lang="en-US" altLang="zh-CN" sz="2100" dirty="0" err="1" smtClean="0"/>
              <a:t>Yinan</a:t>
            </a:r>
            <a:r>
              <a:rPr lang="en-US" altLang="zh-CN" sz="2100" dirty="0" smtClean="0"/>
              <a:t> Qi (OPPO)</a:t>
            </a:r>
          </a:p>
          <a:p>
            <a:pPr lvl="1" eaLnBrk="0" hangingPunct="0">
              <a:defRPr/>
            </a:pPr>
            <a:r>
              <a:rPr lang="en-US" altLang="en-US" sz="2400" dirty="0"/>
              <a:t>11-23/1006, ieee-802-11-amp-sg-proposed-par, Bo Sun (</a:t>
            </a:r>
            <a:r>
              <a:rPr lang="en-US" altLang="en-US" sz="2400" dirty="0" err="1"/>
              <a:t>Sanechips</a:t>
            </a:r>
            <a:r>
              <a:rPr lang="en-US" altLang="en-US" sz="2400" dirty="0"/>
              <a:t>)</a:t>
            </a:r>
          </a:p>
          <a:p>
            <a:pPr lvl="1" eaLnBrk="0" hangingPunct="0">
              <a:buFontTx/>
              <a:buChar char="–"/>
              <a:defRPr/>
            </a:pPr>
            <a:r>
              <a:rPr lang="en-US" altLang="en-US" sz="2100" dirty="0" smtClean="0"/>
              <a:t>TBD</a:t>
            </a:r>
            <a:endParaRPr lang="en-US" altLang="en-US" sz="2100"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225408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151726</TotalTime>
  <Words>1802</Words>
  <Application>Microsoft Office PowerPoint</Application>
  <PresentationFormat>宽屏</PresentationFormat>
  <Paragraphs>256</Paragraphs>
  <Slides>20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1"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AMP SG TC Plan Till Jul Plenary Session</vt:lpstr>
      <vt:lpstr>Submission List (Call for submissions)</vt:lpstr>
      <vt:lpstr>IEEE 802.11 AMP SG TC</vt:lpstr>
      <vt:lpstr>PowerPoint 演示文稿</vt:lpstr>
      <vt:lpstr>AMP SG Kickoff Brief and Timeline Plan</vt:lpstr>
      <vt:lpstr>IEEE 802.11 AMP SG TC</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teleconference agenda</dc:title>
  <dc:subject>IEEE 802.11 AMP SG TC Agenda</dc:subject>
  <dc:creator>Mr. Bo Sun</dc:creator>
  <cp:keywords>May 2022</cp:keywords>
  <cp:lastModifiedBy>0318003590</cp:lastModifiedBy>
  <cp:revision>5649</cp:revision>
  <cp:lastPrinted>2014-11-04T15:04:00Z</cp:lastPrinted>
  <dcterms:created xsi:type="dcterms:W3CDTF">2007-04-17T18:10:00Z</dcterms:created>
  <dcterms:modified xsi:type="dcterms:W3CDTF">2023-06-27T13:34:01Z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