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753" r:id="rId15"/>
    <p:sldId id="1107" r:id="rId16"/>
    <p:sldId id="1244" r:id="rId17"/>
    <p:sldId id="1181" r:id="rId18"/>
    <p:sldId id="1203" r:id="rId19"/>
    <p:sldId id="1258" r:id="rId20"/>
    <p:sldId id="1259" r:id="rId21"/>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80" d="100"/>
          <a:sy n="80" d="100"/>
        </p:scale>
        <p:origin x="184"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April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April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April 2023</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May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May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May 2023</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/0930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TC</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Jul Plenary</a:t>
            </a:r>
            <a:r>
              <a:rPr lang="en-US" altLang="en-US" kern="0" dirty="0" smtClean="0"/>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2023</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2023-05-26</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extLst>
              <p:ext uri="{D42A27DB-BD31-4B8C-83A1-F6EECF244321}">
                <p14:modId xmlns:p14="http://schemas.microsoft.com/office/powerpoint/2010/main" val="1479467965"/>
              </p:ext>
            </p:extLst>
          </p:nvPr>
        </p:nvGraphicFramePr>
        <p:xfrm>
          <a:off x="1971675" y="3281363"/>
          <a:ext cx="9326563" cy="1138237"/>
        </p:xfrm>
        <a:graphic>
          <a:graphicData uri="http://schemas.openxmlformats.org/presentationml/2006/ole">
            <mc:AlternateContent xmlns:mc="http://schemas.openxmlformats.org/markup-compatibility/2006">
              <mc:Choice xmlns:v="urn:schemas-microsoft-com:vml" Requires="v">
                <p:oleObj spid="_x0000_s4790" name="Document" r:id="rId3" imgW="8335379" imgH="1017693" progId="Word.Document.8">
                  <p:embed/>
                </p:oleObj>
              </mc:Choice>
              <mc:Fallback>
                <p:oleObj name="Document" r:id="rId3" imgW="8335379" imgH="1017693" progId="Word.Document.8">
                  <p:embed/>
                  <p:pic>
                    <p:nvPicPr>
                      <p:cNvPr id="0" name="图片 3075"/>
                      <p:cNvPicPr/>
                      <p:nvPr/>
                    </p:nvPicPr>
                    <p:blipFill>
                      <a:blip r:embed="rId4"/>
                      <a:stretch>
                        <a:fillRect/>
                      </a:stretch>
                    </p:blipFill>
                    <p:spPr>
                      <a:xfrm>
                        <a:off x="1971675" y="3281363"/>
                        <a:ext cx="9326563" cy="1138237"/>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smtClean="0">
                <a:latin typeface="Arial" panose="020B0604020202020204" pitchFamily="34" charset="0"/>
                <a:cs typeface="Arial" panose="020B0604020202020204" pitchFamily="34" charset="0"/>
              </a:rPr>
              <a:t>guideline </a:t>
            </a:r>
            <a:r>
              <a:rPr lang="en-US" altLang="zh-CN" sz="1200" dirty="0">
                <a:latin typeface="Arial" panose="020B0604020202020204" pitchFamily="34" charset="0"/>
                <a:cs typeface="Arial" panose="020B0604020202020204" pitchFamily="34" charset="0"/>
              </a:rPr>
              <a:t>is subject to change.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10"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SG TC Plan Till Jul Plenary Session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586105" lvl="1" indent="-285750">
              <a:lnSpc>
                <a:spcPct val="150000"/>
              </a:lnSpc>
              <a:spcBef>
                <a:spcPts val="600"/>
              </a:spcBef>
              <a:spcAft>
                <a:spcPts val="600"/>
              </a:spcAft>
              <a:buFont typeface="Arial" panose="020B0604020202020204" pitchFamily="34" charset="0"/>
              <a:buChar char="•"/>
            </a:pPr>
            <a:r>
              <a:rPr lang="en-US" altLang="zh-CN" sz="2800" strike="sngStrike" dirty="0">
                <a:solidFill>
                  <a:srgbClr val="FF0000"/>
                </a:solidFill>
              </a:rPr>
              <a:t>May 30, 10:00am, ET; 2 hours, </a:t>
            </a:r>
            <a:r>
              <a:rPr lang="en-US" altLang="zh-CN" sz="2800" strike="sngStrike" dirty="0" err="1" smtClean="0">
                <a:solidFill>
                  <a:srgbClr val="FF0000"/>
                </a:solidFill>
              </a:rPr>
              <a:t>webex</a:t>
            </a:r>
            <a:r>
              <a:rPr lang="en-US" altLang="zh-CN" sz="2800" strike="sngStrike" dirty="0" smtClean="0">
                <a:solidFill>
                  <a:srgbClr val="FF0000"/>
                </a:solidFill>
              </a:rPr>
              <a:t> </a:t>
            </a:r>
            <a:r>
              <a:rPr lang="zh-CN" altLang="en-US" sz="2800" dirty="0" smtClean="0">
                <a:solidFill>
                  <a:srgbClr val="FF0000"/>
                </a:solidFill>
              </a:rPr>
              <a:t>（</a:t>
            </a:r>
            <a:r>
              <a:rPr lang="en-US" altLang="zh-CN" sz="2800" dirty="0" smtClean="0">
                <a:solidFill>
                  <a:srgbClr val="FF0000"/>
                </a:solidFill>
              </a:rPr>
              <a:t>cancelled)</a:t>
            </a:r>
            <a:endParaRPr lang="en-US" altLang="zh-CN" sz="2800" dirty="0">
              <a:solidFill>
                <a:srgbClr val="FF0000"/>
              </a:solidFill>
            </a:endParaRPr>
          </a:p>
          <a:p>
            <a:pPr marL="586105" lvl="1" indent="-285750">
              <a:lnSpc>
                <a:spcPct val="150000"/>
              </a:lnSpc>
              <a:spcBef>
                <a:spcPts val="600"/>
              </a:spcBef>
              <a:spcAft>
                <a:spcPts val="600"/>
              </a:spcAft>
              <a:buFont typeface="Arial" panose="020B0604020202020204" pitchFamily="34" charset="0"/>
              <a:buChar char="•"/>
            </a:pPr>
            <a:r>
              <a:rPr lang="en-US" altLang="zh-CN" sz="2800" dirty="0"/>
              <a:t>Jun 13, 10:00am, ET; 2 hours, </a:t>
            </a:r>
            <a:r>
              <a:rPr lang="en-US" altLang="zh-CN" sz="2800" dirty="0" err="1"/>
              <a:t>webex</a:t>
            </a:r>
            <a:endParaRPr lang="en-US" altLang="zh-CN" sz="2800" dirty="0"/>
          </a:p>
          <a:p>
            <a:pPr marL="586105" lvl="1" indent="-285750">
              <a:lnSpc>
                <a:spcPct val="150000"/>
              </a:lnSpc>
              <a:spcBef>
                <a:spcPts val="600"/>
              </a:spcBef>
              <a:spcAft>
                <a:spcPts val="600"/>
              </a:spcAft>
              <a:buFont typeface="Arial" panose="020B0604020202020204" pitchFamily="34" charset="0"/>
              <a:buChar char="•"/>
            </a:pPr>
            <a:r>
              <a:rPr lang="en-US" altLang="zh-CN" sz="2800" dirty="0"/>
              <a:t>Jun 27, 10:00am, ET; 2 hours, </a:t>
            </a:r>
            <a:r>
              <a:rPr lang="en-US" altLang="zh-CN" sz="2800" dirty="0" err="1"/>
              <a:t>webex</a:t>
            </a:r>
            <a:endParaRPr lang="en-US" altLang="zh-CN" sz="28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9"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7" name="文本占位符 2"/>
          <p:cNvSpPr>
            <a:spLocks noGrp="1"/>
          </p:cNvSpPr>
          <p:nvPr>
            <p:ph type="body" idx="1"/>
          </p:nvPr>
        </p:nvSpPr>
        <p:spPr>
          <a:xfrm>
            <a:off x="943946" y="1830388"/>
            <a:ext cx="10210532" cy="4570334"/>
          </a:xfrm>
          <a:noFill/>
        </p:spPr>
        <p:txBody>
          <a:bodyPr>
            <a:normAutofit/>
          </a:bodyPr>
          <a:lstStyle/>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11-23/0876, X-band Operation, </a:t>
            </a:r>
            <a:r>
              <a:rPr lang="en-US" altLang="en-US" sz="1800" dirty="0" err="1" smtClean="0">
                <a:solidFill>
                  <a:schemeClr val="tx1"/>
                </a:solidFill>
                <a:latin typeface="Calibri" panose="020F0502020204030204" pitchFamily="34" charset="0"/>
                <a:cs typeface="Calibri" panose="020F0502020204030204" pitchFamily="34" charset="0"/>
              </a:rPr>
              <a:t>Joerg</a:t>
            </a:r>
            <a:r>
              <a:rPr lang="en-US" altLang="en-US" sz="1800" dirty="0" smtClean="0">
                <a:solidFill>
                  <a:schemeClr val="tx1"/>
                </a:solidFill>
                <a:latin typeface="Calibri" panose="020F0502020204030204" pitchFamily="34" charset="0"/>
                <a:cs typeface="Calibri" panose="020F0502020204030204" pitchFamily="34" charset="0"/>
              </a:rPr>
              <a:t> </a:t>
            </a:r>
            <a:r>
              <a:rPr lang="en-US" altLang="en-US" sz="1800" dirty="0">
                <a:solidFill>
                  <a:schemeClr val="tx1"/>
                </a:solidFill>
                <a:latin typeface="Calibri" panose="020F0502020204030204" pitchFamily="34" charset="0"/>
                <a:cs typeface="Calibri" panose="020F0502020204030204" pitchFamily="34" charset="0"/>
              </a:rPr>
              <a:t>Robert (</a:t>
            </a:r>
            <a:r>
              <a:rPr lang="en-US" sz="1800" dirty="0">
                <a:solidFill>
                  <a:schemeClr val="tx1"/>
                </a:solidFill>
                <a:latin typeface="Calibri" panose="020F0502020204030204" pitchFamily="34" charset="0"/>
                <a:cs typeface="Calibri" panose="020F0502020204030204" pitchFamily="34" charset="0"/>
              </a:rPr>
              <a:t>TU </a:t>
            </a:r>
            <a:r>
              <a:rPr lang="en-US" sz="1800" dirty="0" err="1">
                <a:solidFill>
                  <a:schemeClr val="tx1"/>
                </a:solidFill>
                <a:latin typeface="Calibri" panose="020F0502020204030204" pitchFamily="34" charset="0"/>
                <a:cs typeface="Calibri" panose="020F0502020204030204" pitchFamily="34" charset="0"/>
              </a:rPr>
              <a:t>Ilmenau</a:t>
            </a:r>
            <a:r>
              <a:rPr lang="en-US" sz="1800" dirty="0">
                <a:solidFill>
                  <a:schemeClr val="tx1"/>
                </a:solidFill>
                <a:latin typeface="Calibri" panose="020F0502020204030204" pitchFamily="34" charset="0"/>
                <a:cs typeface="Calibri" panose="020F0502020204030204" pitchFamily="34" charset="0"/>
              </a:rPr>
              <a:t> / </a:t>
            </a:r>
            <a:r>
              <a:rPr lang="en-US" sz="1800" dirty="0" err="1">
                <a:solidFill>
                  <a:schemeClr val="tx1"/>
                </a:solidFill>
                <a:latin typeface="Calibri" panose="020F0502020204030204" pitchFamily="34" charset="0"/>
                <a:cs typeface="Calibri" panose="020F0502020204030204" pitchFamily="34" charset="0"/>
              </a:rPr>
              <a:t>Fraunhofer</a:t>
            </a:r>
            <a:r>
              <a:rPr lang="en-US" sz="1800" dirty="0">
                <a:solidFill>
                  <a:schemeClr val="tx1"/>
                </a:solidFill>
                <a:latin typeface="Calibri" panose="020F0502020204030204" pitchFamily="34" charset="0"/>
                <a:cs typeface="Calibri" panose="020F0502020204030204" pitchFamily="34" charset="0"/>
              </a:rPr>
              <a:t> IIS</a:t>
            </a:r>
            <a:r>
              <a:rPr lang="en-US" altLang="en-US" sz="1800" dirty="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11-23/1005, Discussion on Requirements for AMP Use Cases, </a:t>
            </a:r>
            <a:r>
              <a:rPr lang="en-US" altLang="en-US" sz="1800" dirty="0" err="1" smtClean="0">
                <a:solidFill>
                  <a:schemeClr val="tx1"/>
                </a:solidFill>
                <a:latin typeface="Calibri" panose="020F0502020204030204" pitchFamily="34" charset="0"/>
                <a:cs typeface="Calibri" panose="020F0502020204030204" pitchFamily="34" charset="0"/>
              </a:rPr>
              <a:t>Yinan</a:t>
            </a:r>
            <a:r>
              <a:rPr lang="en-US" altLang="en-US" sz="1800" dirty="0" smtClean="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dirty="0">
                <a:solidFill>
                  <a:schemeClr val="tx1"/>
                </a:solidFill>
                <a:latin typeface="Calibri" panose="020F0502020204030204" pitchFamily="34" charset="0"/>
                <a:cs typeface="Calibri" panose="020F0502020204030204" pitchFamily="34" charset="0"/>
              </a:rPr>
              <a:t>11-23/1006, </a:t>
            </a:r>
            <a:r>
              <a:rPr lang="en-US" altLang="en-US" sz="1800" dirty="0" smtClean="0">
                <a:solidFill>
                  <a:schemeClr val="tx1"/>
                </a:solidFill>
                <a:latin typeface="Calibri" panose="020F0502020204030204" pitchFamily="34" charset="0"/>
                <a:cs typeface="Calibri" panose="020F0502020204030204" pitchFamily="34" charset="0"/>
              </a:rPr>
              <a:t>ieee-802-11-amp-sg-proposed-par, Bo Sun (</a:t>
            </a:r>
            <a:r>
              <a:rPr lang="en-US" altLang="en-US" sz="1800" dirty="0" err="1" smtClean="0">
                <a:solidFill>
                  <a:schemeClr val="tx1"/>
                </a:solidFill>
                <a:latin typeface="Calibri" panose="020F0502020204030204" pitchFamily="34" charset="0"/>
                <a:cs typeface="Calibri" panose="020F0502020204030204" pitchFamily="34" charset="0"/>
              </a:rPr>
              <a:t>Sanechips</a:t>
            </a:r>
            <a:r>
              <a:rPr lang="en-US" altLang="en-US" sz="18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dirty="0" smtClean="0">
                <a:solidFill>
                  <a:schemeClr val="tx1"/>
                </a:solidFill>
                <a:latin typeface="Calibri" panose="020F0502020204030204" pitchFamily="34" charset="0"/>
                <a:cs typeface="Calibri" panose="020F0502020204030204" pitchFamily="34" charset="0"/>
              </a:rPr>
              <a:t>TBC</a:t>
            </a:r>
            <a:endParaRPr lang="en-US" altLang="en-US" sz="1800" dirty="0">
              <a:solidFill>
                <a:schemeClr val="tx1"/>
              </a:solidFill>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13</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Timeline update</a:t>
            </a:r>
          </a:p>
          <a:p>
            <a:pPr eaLnBrk="0" hangingPunct="0">
              <a:defRPr/>
            </a:pPr>
            <a:r>
              <a:rPr lang="en-US" altLang="en-GB" dirty="0" smtClean="0"/>
              <a:t>Contribution discussion</a:t>
            </a:r>
          </a:p>
          <a:p>
            <a:pPr lvl="1" eaLnBrk="0" hangingPunct="0">
              <a:buFontTx/>
              <a:buChar char="–"/>
              <a:defRPr/>
            </a:pPr>
            <a:r>
              <a:rPr lang="en-US" altLang="en-US" sz="2100" dirty="0" smtClean="0"/>
              <a:t>11-23/1005</a:t>
            </a:r>
            <a:r>
              <a:rPr lang="en-US" altLang="en-US" sz="2100" dirty="0"/>
              <a:t>, Discussion on Requirements for AMP Use Cases, </a:t>
            </a:r>
            <a:r>
              <a:rPr lang="en-US" altLang="en-US" sz="2100" dirty="0" err="1"/>
              <a:t>Yinan</a:t>
            </a:r>
            <a:r>
              <a:rPr lang="en-US" altLang="en-US" sz="2100" dirty="0"/>
              <a:t> Qi (OPPO)</a:t>
            </a:r>
          </a:p>
          <a:p>
            <a:pPr lvl="1" eaLnBrk="0" hangingPunct="0">
              <a:buFontTx/>
              <a:buChar char="–"/>
              <a:defRPr/>
            </a:pPr>
            <a:r>
              <a:rPr lang="en-US" altLang="en-US" sz="2100" dirty="0"/>
              <a:t>11-23/1006, ieee-802-11-amp-sg-proposed-par, Bo Sun (</a:t>
            </a:r>
            <a:r>
              <a:rPr lang="en-US" altLang="en-US" sz="2100" dirty="0" err="1"/>
              <a:t>Sanechips</a:t>
            </a:r>
            <a:r>
              <a:rPr lang="en-US" altLang="en-US" sz="2100" dirty="0" smtClean="0"/>
              <a:t>)</a:t>
            </a:r>
          </a:p>
          <a:p>
            <a:pPr lvl="1" eaLnBrk="0" hangingPunct="0">
              <a:defRPr/>
            </a:pPr>
            <a:r>
              <a:rPr lang="en-US" altLang="en-US" dirty="0" smtClean="0"/>
              <a:t>TBD</a:t>
            </a:r>
            <a:endParaRPr lang="en-US" altLang="en-US"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SG Kickoff Brief and Timeline Plan</a:t>
            </a:r>
            <a:endParaRPr lang="zh-CN" altLang="en-US" sz="2800" dirty="0"/>
          </a:p>
        </p:txBody>
      </p:sp>
      <p:sp>
        <p:nvSpPr>
          <p:cNvPr id="3" name="内容占位符 2"/>
          <p:cNvSpPr>
            <a:spLocks noGrp="1"/>
          </p:cNvSpPr>
          <p:nvPr>
            <p:ph idx="1"/>
          </p:nvPr>
        </p:nvSpPr>
        <p:spPr>
          <a:xfrm>
            <a:off x="914400" y="1828843"/>
            <a:ext cx="10361613" cy="2971722"/>
          </a:xfrm>
        </p:spPr>
        <p:txBody>
          <a:bodyPr>
            <a:normAutofit/>
          </a:bodyPr>
          <a:lstStyle/>
          <a:p>
            <a:pPr marL="285750">
              <a:lnSpc>
                <a:spcPct val="120000"/>
              </a:lnSpc>
              <a:spcAft>
                <a:spcPts val="600"/>
              </a:spcAft>
              <a:buFontTx/>
              <a:buChar char="-"/>
              <a:defRPr/>
            </a:pPr>
            <a:r>
              <a:rPr lang="en-US" altLang="zh-CN" sz="1600" dirty="0" smtClean="0">
                <a:sym typeface="+mn-ea"/>
              </a:rPr>
              <a:t>The formation of AMP TIG was approved at the 2022 May session and AMP TIG kickoff during 2022 Jul session</a:t>
            </a:r>
          </a:p>
          <a:p>
            <a:pPr marL="285750">
              <a:lnSpc>
                <a:spcPct val="120000"/>
              </a:lnSpc>
              <a:spcAft>
                <a:spcPts val="600"/>
              </a:spcAft>
              <a:buFontTx/>
              <a:buChar char="-"/>
              <a:defRPr/>
            </a:pPr>
            <a:r>
              <a:rPr lang="en-US" altLang="zh-CN" sz="1600" dirty="0" smtClean="0">
                <a:sym typeface="+mn-ea"/>
              </a:rPr>
              <a:t>The AMP TIG completed its work in 2023 Mar session and decided to move forward to develop PAR/CSD.</a:t>
            </a:r>
          </a:p>
          <a:p>
            <a:pPr marL="285750">
              <a:lnSpc>
                <a:spcPct val="120000"/>
              </a:lnSpc>
              <a:spcAft>
                <a:spcPts val="600"/>
              </a:spcAft>
              <a:buFontTx/>
              <a:buChar char="-"/>
              <a:defRPr/>
            </a:pPr>
            <a:r>
              <a:rPr lang="en-US" altLang="zh-CN" sz="1600" dirty="0" smtClean="0">
                <a:sym typeface="+mn-ea"/>
              </a:rPr>
              <a:t>The formation of AMP SG was approved by EC in Mar 2023 and the task of AMP SG is to develop AMP PAR/CSD.</a:t>
            </a:r>
            <a:endParaRPr lang="en-US" altLang="zh-CN" sz="1600" dirty="0">
              <a:sym typeface="+mn-ea"/>
            </a:endParaRPr>
          </a:p>
          <a:p>
            <a:pPr marL="285750">
              <a:lnSpc>
                <a:spcPct val="120000"/>
              </a:lnSpc>
              <a:spcAft>
                <a:spcPts val="600"/>
              </a:spcAft>
              <a:buFontTx/>
              <a:buChar char="-"/>
              <a:defRPr/>
            </a:pPr>
            <a:r>
              <a:rPr lang="en-US" altLang="zh-CN" sz="1600" dirty="0" smtClean="0"/>
              <a:t>The AMP SG is formed with the intent of creating a PAR and CSD</a:t>
            </a:r>
            <a:endParaRPr lang="en-US" altLang="zh-CN" sz="1600" dirty="0"/>
          </a:p>
          <a:p>
            <a:pPr marL="586105" lvl="1">
              <a:lnSpc>
                <a:spcPct val="120000"/>
              </a:lnSpc>
              <a:spcAft>
                <a:spcPts val="600"/>
              </a:spcAft>
              <a:buFontTx/>
              <a:buChar char="-"/>
            </a:pPr>
            <a:r>
              <a:rPr lang="en-US" sz="1300" dirty="0"/>
              <a:t>The Study Group will investigate MAC and PHY capabilities to enable 802.11 WLAN support of ultra-low complexity and ultra-low power consumption (e.g. less than one </a:t>
            </a:r>
            <a:r>
              <a:rPr lang="en-US" sz="1300" dirty="0" err="1"/>
              <a:t>milliwatt</a:t>
            </a:r>
            <a:r>
              <a:rPr lang="en-US" sz="1300" dirty="0"/>
              <a:t>) devices powered by ambient power source</a:t>
            </a:r>
            <a:r>
              <a:rPr lang="en-US" sz="1300" dirty="0">
                <a:solidFill>
                  <a:schemeClr val="tx1"/>
                </a:solidFill>
              </a:rPr>
              <a:t>, and reuse existing 802.11 features as much as possible, with a target start of the task group in Jan </a:t>
            </a:r>
            <a:r>
              <a:rPr lang="en-US" sz="1300" dirty="0" smtClean="0">
                <a:solidFill>
                  <a:schemeClr val="tx1"/>
                </a:solidFill>
              </a:rPr>
              <a:t>2024</a:t>
            </a:r>
            <a:endParaRPr lang="en-US" altLang="zh-CN" sz="1300" dirty="0">
              <a:sym typeface="+mn-ea"/>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日期占位符 5"/>
          <p:cNvSpPr>
            <a:spLocks noGrp="1"/>
          </p:cNvSpPr>
          <p:nvPr>
            <p:ph type="dt" idx="2"/>
          </p:nvPr>
        </p:nvSpPr>
        <p:spPr/>
        <p:txBody>
          <a:bodyPr/>
          <a:lstStyle/>
          <a:p>
            <a:pPr eaLnBrk="0" hangingPunct="0">
              <a:defRPr/>
            </a:pPr>
            <a:r>
              <a:rPr lang="en-US" altLang="zh-CN" dirty="0" smtClean="0"/>
              <a:t>May 2023</a:t>
            </a:r>
            <a:endParaRPr lang="en-US" dirty="0"/>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cxnSp>
        <p:nvCxnSpPr>
          <p:cNvPr id="8" name="直接箭头连接符 7"/>
          <p:cNvCxnSpPr/>
          <p:nvPr/>
        </p:nvCxnSpPr>
        <p:spPr bwMode="auto">
          <a:xfrm>
            <a:off x="990734" y="5943534"/>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9" name="文本框 8"/>
          <p:cNvSpPr txBox="1"/>
          <p:nvPr/>
        </p:nvSpPr>
        <p:spPr>
          <a:xfrm>
            <a:off x="1027715" y="6070974"/>
            <a:ext cx="990574" cy="276999"/>
          </a:xfrm>
          <a:prstGeom prst="rect">
            <a:avLst/>
          </a:prstGeom>
          <a:noFill/>
        </p:spPr>
        <p:txBody>
          <a:bodyPr wrap="square" rtlCol="0">
            <a:spAutoFit/>
          </a:bodyPr>
          <a:lstStyle/>
          <a:p>
            <a:r>
              <a:rPr lang="en-US" dirty="0" smtClean="0"/>
              <a:t>May 2023</a:t>
            </a:r>
            <a:endParaRPr lang="en-US" dirty="0"/>
          </a:p>
        </p:txBody>
      </p:sp>
      <p:sp>
        <p:nvSpPr>
          <p:cNvPr id="10" name="文本框 9"/>
          <p:cNvSpPr txBox="1"/>
          <p:nvPr/>
        </p:nvSpPr>
        <p:spPr>
          <a:xfrm>
            <a:off x="3285360" y="6070974"/>
            <a:ext cx="990574" cy="276999"/>
          </a:xfrm>
          <a:prstGeom prst="rect">
            <a:avLst/>
          </a:prstGeom>
          <a:noFill/>
        </p:spPr>
        <p:txBody>
          <a:bodyPr wrap="square" rtlCol="0">
            <a:spAutoFit/>
          </a:bodyPr>
          <a:lstStyle/>
          <a:p>
            <a:r>
              <a:rPr lang="en-US" dirty="0" smtClean="0"/>
              <a:t>Jul 2023</a:t>
            </a:r>
            <a:endParaRPr lang="en-US" dirty="0"/>
          </a:p>
        </p:txBody>
      </p:sp>
      <p:sp>
        <p:nvSpPr>
          <p:cNvPr id="11" name="文本框 10"/>
          <p:cNvSpPr txBox="1"/>
          <p:nvPr/>
        </p:nvSpPr>
        <p:spPr>
          <a:xfrm>
            <a:off x="5543005" y="6070974"/>
            <a:ext cx="990574" cy="276999"/>
          </a:xfrm>
          <a:prstGeom prst="rect">
            <a:avLst/>
          </a:prstGeom>
          <a:noFill/>
        </p:spPr>
        <p:txBody>
          <a:bodyPr wrap="square" rtlCol="0">
            <a:spAutoFit/>
          </a:bodyPr>
          <a:lstStyle/>
          <a:p>
            <a:r>
              <a:rPr lang="en-US" dirty="0" smtClean="0"/>
              <a:t>Sep 2023</a:t>
            </a:r>
            <a:endParaRPr lang="en-US" dirty="0"/>
          </a:p>
        </p:txBody>
      </p:sp>
      <p:sp>
        <p:nvSpPr>
          <p:cNvPr id="12" name="文本框 11"/>
          <p:cNvSpPr txBox="1"/>
          <p:nvPr/>
        </p:nvSpPr>
        <p:spPr>
          <a:xfrm>
            <a:off x="7800650" y="6070973"/>
            <a:ext cx="990574" cy="276999"/>
          </a:xfrm>
          <a:prstGeom prst="rect">
            <a:avLst/>
          </a:prstGeom>
          <a:noFill/>
        </p:spPr>
        <p:txBody>
          <a:bodyPr wrap="square" rtlCol="0">
            <a:spAutoFit/>
          </a:bodyPr>
          <a:lstStyle/>
          <a:p>
            <a:r>
              <a:rPr lang="en-US" dirty="0" smtClean="0"/>
              <a:t>Nov 2023</a:t>
            </a:r>
            <a:endParaRPr lang="en-US" dirty="0"/>
          </a:p>
        </p:txBody>
      </p:sp>
      <p:sp>
        <p:nvSpPr>
          <p:cNvPr id="13" name="文本框 12"/>
          <p:cNvSpPr txBox="1"/>
          <p:nvPr/>
        </p:nvSpPr>
        <p:spPr>
          <a:xfrm>
            <a:off x="10058296" y="6075443"/>
            <a:ext cx="990574" cy="276999"/>
          </a:xfrm>
          <a:prstGeom prst="rect">
            <a:avLst/>
          </a:prstGeom>
          <a:noFill/>
        </p:spPr>
        <p:txBody>
          <a:bodyPr wrap="square" rtlCol="0">
            <a:spAutoFit/>
          </a:bodyPr>
          <a:lstStyle/>
          <a:p>
            <a:r>
              <a:rPr lang="en-US" dirty="0" smtClean="0"/>
              <a:t>Jan 2024</a:t>
            </a:r>
            <a:endParaRPr lang="en-US" dirty="0"/>
          </a:p>
        </p:txBody>
      </p:sp>
      <p:sp>
        <p:nvSpPr>
          <p:cNvPr id="14" name="椭圆 13"/>
          <p:cNvSpPr/>
          <p:nvPr/>
        </p:nvSpPr>
        <p:spPr bwMode="auto">
          <a:xfrm>
            <a:off x="1419911" y="5892958"/>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3646821" y="586733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873731" y="5892892"/>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8100641" y="5900073"/>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椭圆 17"/>
          <p:cNvSpPr/>
          <p:nvPr/>
        </p:nvSpPr>
        <p:spPr bwMode="auto">
          <a:xfrm>
            <a:off x="10327550" y="5899661"/>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9" name="文本框 18"/>
          <p:cNvSpPr txBox="1"/>
          <p:nvPr/>
        </p:nvSpPr>
        <p:spPr>
          <a:xfrm>
            <a:off x="914536" y="5250569"/>
            <a:ext cx="1312346" cy="461665"/>
          </a:xfrm>
          <a:prstGeom prst="rect">
            <a:avLst/>
          </a:prstGeom>
          <a:noFill/>
        </p:spPr>
        <p:txBody>
          <a:bodyPr wrap="square" rtlCol="0">
            <a:spAutoFit/>
          </a:bodyPr>
          <a:lstStyle/>
          <a:p>
            <a:r>
              <a:rPr lang="en-US" dirty="0" smtClean="0"/>
              <a:t>SG Kick-off</a:t>
            </a:r>
          </a:p>
          <a:p>
            <a:r>
              <a:rPr lang="en-US" dirty="0" smtClean="0"/>
              <a:t>PAR/CSD draft</a:t>
            </a:r>
            <a:endParaRPr lang="en-US" dirty="0"/>
          </a:p>
        </p:txBody>
      </p:sp>
      <p:sp>
        <p:nvSpPr>
          <p:cNvPr id="20" name="文本框 19"/>
          <p:cNvSpPr txBox="1"/>
          <p:nvPr/>
        </p:nvSpPr>
        <p:spPr>
          <a:xfrm>
            <a:off x="5212076" y="5250569"/>
            <a:ext cx="1874498" cy="461665"/>
          </a:xfrm>
          <a:prstGeom prst="rect">
            <a:avLst/>
          </a:prstGeom>
          <a:noFill/>
        </p:spPr>
        <p:txBody>
          <a:bodyPr wrap="square" rtlCol="0">
            <a:spAutoFit/>
          </a:bodyPr>
          <a:lstStyle/>
          <a:p>
            <a:r>
              <a:rPr lang="en-US" dirty="0" smtClean="0">
                <a:solidFill>
                  <a:srgbClr val="FF0000"/>
                </a:solidFill>
              </a:rPr>
              <a:t>PAR/CSD submitted to WG for approval</a:t>
            </a:r>
            <a:endParaRPr lang="en-US" dirty="0">
              <a:solidFill>
                <a:srgbClr val="FF0000"/>
              </a:solidFill>
            </a:endParaRPr>
          </a:p>
        </p:txBody>
      </p:sp>
      <p:sp>
        <p:nvSpPr>
          <p:cNvPr id="21" name="文本框 20"/>
          <p:cNvSpPr txBox="1"/>
          <p:nvPr/>
        </p:nvSpPr>
        <p:spPr>
          <a:xfrm>
            <a:off x="7560738" y="5250569"/>
            <a:ext cx="1506984" cy="461665"/>
          </a:xfrm>
          <a:prstGeom prst="rect">
            <a:avLst/>
          </a:prstGeom>
          <a:noFill/>
        </p:spPr>
        <p:txBody>
          <a:bodyPr wrap="square" rtlCol="0">
            <a:spAutoFit/>
          </a:bodyPr>
          <a:lstStyle/>
          <a:p>
            <a:r>
              <a:rPr lang="en-US" dirty="0" smtClean="0"/>
              <a:t>Comments reply and potential update</a:t>
            </a:r>
            <a:endParaRPr lang="en-US" dirty="0"/>
          </a:p>
        </p:txBody>
      </p:sp>
      <p:sp>
        <p:nvSpPr>
          <p:cNvPr id="22" name="文本框 21"/>
          <p:cNvSpPr txBox="1"/>
          <p:nvPr/>
        </p:nvSpPr>
        <p:spPr>
          <a:xfrm>
            <a:off x="9964176" y="5435235"/>
            <a:ext cx="990574" cy="276999"/>
          </a:xfrm>
          <a:prstGeom prst="rect">
            <a:avLst/>
          </a:prstGeom>
          <a:noFill/>
        </p:spPr>
        <p:txBody>
          <a:bodyPr wrap="square" rtlCol="0">
            <a:spAutoFit/>
          </a:bodyPr>
          <a:lstStyle/>
          <a:p>
            <a:r>
              <a:rPr lang="en-US" dirty="0" smtClean="0"/>
              <a:t>TG kickoff</a:t>
            </a:r>
            <a:endParaRPr lang="en-US" dirty="0"/>
          </a:p>
        </p:txBody>
      </p:sp>
      <p:sp>
        <p:nvSpPr>
          <p:cNvPr id="23" name="文本框 22"/>
          <p:cNvSpPr txBox="1"/>
          <p:nvPr/>
        </p:nvSpPr>
        <p:spPr>
          <a:xfrm>
            <a:off x="3200476" y="5250569"/>
            <a:ext cx="990574" cy="461665"/>
          </a:xfrm>
          <a:prstGeom prst="rect">
            <a:avLst/>
          </a:prstGeom>
          <a:noFill/>
        </p:spPr>
        <p:txBody>
          <a:bodyPr wrap="square" rtlCol="0">
            <a:spAutoFit/>
          </a:bodyPr>
          <a:lstStyle/>
          <a:p>
            <a:r>
              <a:rPr lang="en-US" dirty="0" smtClean="0"/>
              <a:t>PAR/CSD development</a:t>
            </a:r>
            <a:endParaRPr lang="en-US" dirty="0"/>
          </a:p>
        </p:txBody>
      </p:sp>
    </p:spTree>
    <p:extLst>
      <p:ext uri="{BB962C8B-B14F-4D97-AF65-F5344CB8AC3E}">
        <p14:creationId xmlns:p14="http://schemas.microsoft.com/office/powerpoint/2010/main" val="10302280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600" dirty="0">
                <a:solidFill>
                  <a:srgbClr val="0000FF"/>
                </a:solidFill>
                <a:latin typeface="Arial Black" panose="020B0A04020102020204" pitchFamily="34" charset="0"/>
              </a:rPr>
              <a:t>IEEE 802.11 </a:t>
            </a:r>
            <a:r>
              <a:rPr lang="en-US" altLang="en-US" sz="3600" dirty="0" smtClean="0">
                <a:solidFill>
                  <a:srgbClr val="0000FF"/>
                </a:solidFill>
                <a:latin typeface="Arial Black" panose="020B0A04020102020204" pitchFamily="34" charset="0"/>
              </a:rPr>
              <a:t>AMP </a:t>
            </a:r>
            <a:r>
              <a:rPr lang="en-US" altLang="en-US" sz="3600" dirty="0">
                <a:solidFill>
                  <a:srgbClr val="0000FF"/>
                </a:solidFill>
                <a:latin typeface="Arial Black" panose="020B0A04020102020204" pitchFamily="34" charset="0"/>
              </a:rPr>
              <a:t>S</a:t>
            </a:r>
            <a:r>
              <a:rPr lang="en-US" altLang="en-US" sz="3600" dirty="0" smtClean="0">
                <a:solidFill>
                  <a:srgbClr val="0000FF"/>
                </a:solidFill>
                <a:latin typeface="Arial Black" panose="020B0A04020102020204" pitchFamily="34" charset="0"/>
              </a:rPr>
              <a:t>G </a:t>
            </a:r>
            <a:r>
              <a:rPr lang="en-US" sz="3600" dirty="0" smtClean="0">
                <a:solidFill>
                  <a:srgbClr val="0000FF"/>
                </a:solidFill>
                <a:latin typeface="Arial Black" panose="020B0A04020102020204" pitchFamily="34" charset="0"/>
              </a:rPr>
              <a:t>TC</a:t>
            </a:r>
            <a:endParaRPr lang="en-US" sz="3600" dirty="0">
              <a:solidFill>
                <a:srgbClr val="0000FF"/>
              </a:solidFill>
              <a:latin typeface="Arial Black" panose="020B0A04020102020204" pitchFamily="34" charset="0"/>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Jun 27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2023</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smtClean="0">
                <a:latin typeface="Arial" panose="020B0604020202020204" pitchFamily="34" charset="0"/>
              </a:rPr>
              <a:t>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April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11"/>
          </p:nvPr>
        </p:nvSpPr>
        <p:spPr>
          <a:xfrm>
            <a:off x="7132320" y="6475413"/>
            <a:ext cx="4246563" cy="180975"/>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289127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you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Approval </a:t>
            </a:r>
            <a:r>
              <a:rPr lang="en-US" altLang="en-GB" dirty="0"/>
              <a:t>of </a:t>
            </a:r>
            <a:r>
              <a:rPr lang="en-GB" altLang="en-US" dirty="0" smtClean="0"/>
              <a:t>agenda</a:t>
            </a:r>
          </a:p>
          <a:p>
            <a:pPr eaLnBrk="0" hangingPunct="0">
              <a:defRPr/>
            </a:pPr>
            <a:r>
              <a:rPr lang="en-US" altLang="en-GB" dirty="0" smtClean="0"/>
              <a:t>Contribution discussion</a:t>
            </a:r>
          </a:p>
          <a:p>
            <a:pPr lvl="1" eaLnBrk="0" hangingPunct="0">
              <a:defRPr/>
            </a:pPr>
            <a:r>
              <a:rPr lang="en-US" altLang="en-US" dirty="0" smtClean="0"/>
              <a:t>TBD</a:t>
            </a:r>
            <a:endParaRPr lang="en-US" altLang="en-US" dirty="0"/>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7"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3225408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May 2023</a:t>
            </a:r>
            <a:endParaRPr lang="en-US" altLang="zh-CN" sz="1800" b="1" dirty="0">
              <a:solidFill>
                <a:srgbClr val="000000"/>
              </a:solidFill>
              <a:ea typeface="Arial Unicode MS" pitchFamily="34" charset="-122"/>
            </a:endParaRPr>
          </a:p>
        </p:txBody>
      </p:sp>
      <p:sp>
        <p:nvSpPr>
          <p:cNvPr id="8" name="页脚占位符 5"/>
          <p:cNvSpPr>
            <a:spLocks noGrp="1"/>
          </p:cNvSpPr>
          <p:nvPr>
            <p:ph type="ftr" idx="4294967295"/>
          </p:nvPr>
        </p:nvSpPr>
        <p:spPr>
          <a:xfrm>
            <a:off x="713232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a:t>
            </a:r>
            <a:r>
              <a:rPr lang="en-US" altLang="zh-CN" dirty="0" smtClean="0">
                <a:solidFill>
                  <a:srgbClr val="000000"/>
                </a:solidFill>
                <a:ea typeface="Arial Unicode MS" pitchFamily="34" charset="-122"/>
              </a:rPr>
              <a:t>(</a:t>
            </a:r>
            <a:r>
              <a:rPr lang="en-US" altLang="zh-CN" dirty="0" err="1" smtClean="0">
                <a:solidFill>
                  <a:srgbClr val="000000"/>
                </a:solidFill>
                <a:ea typeface="Arial Unicode MS" pitchFamily="34" charset="-122"/>
              </a:rPr>
              <a:t>Sanechips</a:t>
            </a:r>
            <a:r>
              <a:rPr lang="en-US" altLang="zh-CN" dirty="0" smtClean="0">
                <a:solidFill>
                  <a:srgbClr val="000000"/>
                </a:solidFill>
                <a:ea typeface="Arial Unicode MS" pitchFamily="34" charset="-122"/>
              </a:rPr>
              <a:t>)</a:t>
            </a:r>
            <a:endParaRPr lang="en-US" altLang="zh-CN"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151495</TotalTime>
  <Words>1712</Words>
  <Application>Microsoft Office PowerPoint</Application>
  <PresentationFormat>宽屏</PresentationFormat>
  <Paragraphs>251</Paragraphs>
  <Slides>20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20</vt:i4>
      </vt:variant>
    </vt:vector>
  </HeadingPairs>
  <TitlesOfParts>
    <vt:vector size="31"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AMP SG TC Plan Till Jul Plenary Session</vt:lpstr>
      <vt:lpstr>Submission List (Call for submissions)</vt:lpstr>
      <vt:lpstr>IEEE 802.11 AMP SG TC</vt:lpstr>
      <vt:lpstr>PowerPoint 演示文稿</vt:lpstr>
      <vt:lpstr>AMP SG Kickoff Brief and Timeline Plan</vt:lpstr>
      <vt:lpstr>IEEE 802.11 AMP SG TC</vt:lpstr>
      <vt:lpstr>PowerPoint 演示文稿</vt:lpstr>
    </vt:vector>
  </TitlesOfParts>
  <Manager>Mr. Bo Sun</Manager>
  <Company>ZTE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teleconference agenda</dc:title>
  <dc:subject>IEEE 802.11 AMP SG TC Agenda</dc:subject>
  <dc:creator>Mr. Bo Sun</dc:creator>
  <cp:keywords>May 2022</cp:keywords>
  <cp:lastModifiedBy>0318003590</cp:lastModifiedBy>
  <cp:revision>5642</cp:revision>
  <cp:lastPrinted>2014-11-04T15:04:00Z</cp:lastPrinted>
  <dcterms:created xsi:type="dcterms:W3CDTF">2007-04-17T18:10:00Z</dcterms:created>
  <dcterms:modified xsi:type="dcterms:W3CDTF">2023-06-12T13:41:26Z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