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92" r:id="rId19"/>
    <p:sldId id="2394" r:id="rId20"/>
    <p:sldId id="2395" r:id="rId21"/>
    <p:sldId id="2396" r:id="rId22"/>
    <p:sldId id="2397" r:id="rId23"/>
    <p:sldId id="2388" r:id="rId24"/>
    <p:sldId id="2385" r:id="rId25"/>
    <p:sldId id="2393" r:id="rId26"/>
    <p:sldId id="2386"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DB59C-EDBD-4D2B-B59C-AA73030C1289}" v="1" dt="2023-07-12T17:33:40.2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7BDB59C-EDBD-4D2B-B59C-AA73030C1289}"/>
    <pc:docChg chg="modSld modMainMaster">
      <pc:chgData name="Xiaofei Wang" userId="6e1836d3-2ed9-4ae5-8700-9029b71c19c7" providerId="ADAL" clId="{27BDB59C-EDBD-4D2B-B59C-AA73030C1289}" dt="2023-07-12T17:39:41.988" v="330" actId="20577"/>
      <pc:docMkLst>
        <pc:docMk/>
      </pc:docMkLst>
      <pc:sldChg chg="modSp mod">
        <pc:chgData name="Xiaofei Wang" userId="6e1836d3-2ed9-4ae5-8700-9029b71c19c7" providerId="ADAL" clId="{27BDB59C-EDBD-4D2B-B59C-AA73030C1289}" dt="2023-07-12T17:39:41.988" v="330" actId="20577"/>
        <pc:sldMkLst>
          <pc:docMk/>
          <pc:sldMk cId="2796803295" sldId="2385"/>
        </pc:sldMkLst>
        <pc:spChg chg="mod">
          <ac:chgData name="Xiaofei Wang" userId="6e1836d3-2ed9-4ae5-8700-9029b71c19c7" providerId="ADAL" clId="{27BDB59C-EDBD-4D2B-B59C-AA73030C1289}" dt="2023-07-12T17:39:41.988" v="330" actId="20577"/>
          <ac:spMkLst>
            <pc:docMk/>
            <pc:sldMk cId="2796803295" sldId="2385"/>
            <ac:spMk id="3" creationId="{00000000-0000-0000-0000-000000000000}"/>
          </ac:spMkLst>
        </pc:spChg>
      </pc:sldChg>
      <pc:sldChg chg="modSp mod">
        <pc:chgData name="Xiaofei Wang" userId="6e1836d3-2ed9-4ae5-8700-9029b71c19c7" providerId="ADAL" clId="{27BDB59C-EDBD-4D2B-B59C-AA73030C1289}" dt="2023-07-12T17:39:19.928" v="316" actId="20577"/>
        <pc:sldMkLst>
          <pc:docMk/>
          <pc:sldMk cId="2840707277" sldId="2386"/>
        </pc:sldMkLst>
        <pc:spChg chg="mod">
          <ac:chgData name="Xiaofei Wang" userId="6e1836d3-2ed9-4ae5-8700-9029b71c19c7" providerId="ADAL" clId="{27BDB59C-EDBD-4D2B-B59C-AA73030C1289}" dt="2023-07-12T17:39:19.928" v="316" actId="20577"/>
          <ac:spMkLst>
            <pc:docMk/>
            <pc:sldMk cId="2840707277" sldId="2386"/>
            <ac:spMk id="3" creationId="{00000000-0000-0000-0000-000000000000}"/>
          </ac:spMkLst>
        </pc:spChg>
      </pc:sldChg>
      <pc:sldChg chg="modSp mod">
        <pc:chgData name="Xiaofei Wang" userId="6e1836d3-2ed9-4ae5-8700-9029b71c19c7" providerId="ADAL" clId="{27BDB59C-EDBD-4D2B-B59C-AA73030C1289}" dt="2023-07-12T17:36:49.168" v="121" actId="20577"/>
        <pc:sldMkLst>
          <pc:docMk/>
          <pc:sldMk cId="4129803870" sldId="2388"/>
        </pc:sldMkLst>
        <pc:spChg chg="mod">
          <ac:chgData name="Xiaofei Wang" userId="6e1836d3-2ed9-4ae5-8700-9029b71c19c7" providerId="ADAL" clId="{27BDB59C-EDBD-4D2B-B59C-AA73030C1289}" dt="2023-07-12T17:36:49.168" v="121" actId="20577"/>
          <ac:spMkLst>
            <pc:docMk/>
            <pc:sldMk cId="4129803870" sldId="2388"/>
            <ac:spMk id="3" creationId="{00000000-0000-0000-0000-000000000000}"/>
          </ac:spMkLst>
        </pc:spChg>
      </pc:sldChg>
      <pc:sldChg chg="modSp mod">
        <pc:chgData name="Xiaofei Wang" userId="6e1836d3-2ed9-4ae5-8700-9029b71c19c7" providerId="ADAL" clId="{27BDB59C-EDBD-4D2B-B59C-AA73030C1289}" dt="2023-07-12T17:37:26.110" v="128"/>
        <pc:sldMkLst>
          <pc:docMk/>
          <pc:sldMk cId="317339901" sldId="2393"/>
        </pc:sldMkLst>
        <pc:spChg chg="mod">
          <ac:chgData name="Xiaofei Wang" userId="6e1836d3-2ed9-4ae5-8700-9029b71c19c7" providerId="ADAL" clId="{27BDB59C-EDBD-4D2B-B59C-AA73030C1289}" dt="2023-07-12T17:37:26.110" v="128"/>
          <ac:spMkLst>
            <pc:docMk/>
            <pc:sldMk cId="317339901" sldId="2393"/>
            <ac:spMk id="3" creationId="{00000000-0000-0000-0000-000000000000}"/>
          </ac:spMkLst>
        </pc:spChg>
      </pc:sldChg>
      <pc:sldMasterChg chg="modSp">
        <pc:chgData name="Xiaofei Wang" userId="6e1836d3-2ed9-4ae5-8700-9029b71c19c7" providerId="ADAL" clId="{27BDB59C-EDBD-4D2B-B59C-AA73030C1289}" dt="2023-07-12T17:33:40.230" v="0"/>
        <pc:sldMasterMkLst>
          <pc:docMk/>
          <pc:sldMasterMk cId="0" sldId="2147483648"/>
        </pc:sldMasterMkLst>
        <pc:spChg chg="mod">
          <ac:chgData name="Xiaofei Wang" userId="6e1836d3-2ed9-4ae5-8700-9029b71c19c7" providerId="ADAL" clId="{27BDB59C-EDBD-4D2B-B59C-AA73030C1289}" dt="2023-07-12T17:33:40.230" v="0"/>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21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21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27</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802.11-23/926r6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2023 Berlin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2023-07-07</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July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July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10,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endParaRPr lang="en-GB" sz="6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GB" sz="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US" sz="8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p>
          <a:p>
            <a:pPr marL="800100" lvl="1">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July 11,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sz="2000" dirty="0">
                <a:effectLst/>
                <a:latin typeface="Times New Roman" panose="02020603050405020304" pitchFamily="18" charset="0"/>
                <a:ea typeface="Times New Roman" panose="02020603050405020304" pitchFamily="18" charset="0"/>
              </a:rPr>
              <a:t>11-23/1165r0 </a:t>
            </a:r>
            <a:r>
              <a:rPr lang="en-US" sz="2000" dirty="0">
                <a:latin typeface="Times New Roman" panose="02020603050405020304" pitchFamily="18" charset="0"/>
              </a:rPr>
              <a:t>Proposed IEEE 802.11 AIML TIG Technical Report Text for the CSI Feedback Compression Use Case</a:t>
            </a:r>
            <a:r>
              <a:rPr lang="en-GB" sz="2000" dirty="0">
                <a:effectLst/>
                <a:latin typeface="Times New Roman" panose="02020603050405020304" pitchFamily="18" charset="0"/>
                <a:ea typeface="Times New Roman" panose="02020603050405020304" pitchFamily="18" charset="0"/>
              </a:rPr>
              <a:t>, </a:t>
            </a:r>
            <a:r>
              <a:rPr lang="en-GB" sz="2000"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11-23/997r1 </a:t>
            </a:r>
            <a:r>
              <a:rPr lang="en-US" dirty="0">
                <a:latin typeface="Times New Roman" panose="02020603050405020304" pitchFamily="18" charset="0"/>
              </a:rPr>
              <a:t>Proposed IEEE 802.11 AIML TIG Technical Report Text for the Distributed Channel Access Use Case,  Ziyang Guo (Huawei)</a:t>
            </a:r>
            <a:r>
              <a:rPr lang="en-GB" dirty="0">
                <a:latin typeface="Times New Roman" panose="02020603050405020304" pitchFamily="18" charset="0"/>
              </a:rPr>
              <a:t> </a:t>
            </a: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11-23/1182r0 </a:t>
            </a:r>
            <a:r>
              <a:rPr lang="en-US" dirty="0">
                <a:latin typeface="Times New Roman" panose="02020603050405020304" pitchFamily="18" charset="0"/>
              </a:rPr>
              <a:t>Follow-up Discussions on Neural Network Model Sharing for WLAN,  Ziyang Guo (Huawei)</a:t>
            </a:r>
            <a:endParaRPr lang="en-GB" dirty="0">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Reminder of UHR presentation</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July 12,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way forward</a:t>
            </a:r>
          </a:p>
          <a:p>
            <a:pPr marL="457200" marR="0">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11-23/1165r1 </a:t>
            </a:r>
            <a:r>
              <a:rPr lang="en-US" dirty="0">
                <a:latin typeface="Times New Roman" panose="02020603050405020304" pitchFamily="18" charset="0"/>
              </a:rPr>
              <a:t>Proposed IEEE 802.11 AIML TIG Technical Report Text for the CSI Feedback Compression Use Case</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r>
              <a:rPr lang="en-US" sz="2400" dirty="0">
                <a:highlight>
                  <a:srgbClr val="C0C0C0"/>
                </a:highlight>
                <a:latin typeface="Times New Roman" panose="02020603050405020304" pitchFamily="18" charset="0"/>
              </a:rPr>
              <a:t>And if time allows:</a:t>
            </a:r>
          </a:p>
          <a:p>
            <a:pPr marL="971550" lvl="2" indent="0">
              <a:spcBef>
                <a:spcPts val="0"/>
              </a:spcBef>
              <a:spcAft>
                <a:spcPts val="0"/>
              </a:spcAft>
            </a:pPr>
            <a:r>
              <a:rPr lang="en-US" sz="2200" dirty="0">
                <a:highlight>
                  <a:srgbClr val="C0C0C0"/>
                </a:highlight>
                <a:latin typeface="Times New Roman" panose="02020603050405020304" pitchFamily="18" charset="0"/>
              </a:rPr>
              <a:t>11-23/1228r </a:t>
            </a:r>
            <a:r>
              <a:rPr lang="en-US" sz="1600" i="0" dirty="0">
                <a:solidFill>
                  <a:srgbClr val="000000"/>
                </a:solidFill>
                <a:effectLst/>
                <a:highlight>
                  <a:srgbClr val="C0C0C0"/>
                </a:highlight>
                <a:latin typeface="Verdana" panose="020B0604030504040204" pitchFamily="34" charset="0"/>
              </a:rPr>
              <a:t>Discussion on AIML Model Management for WLAN</a:t>
            </a:r>
            <a:r>
              <a:rPr lang="en-US" sz="2200" b="0" dirty="0">
                <a:highlight>
                  <a:srgbClr val="C0C0C0"/>
                </a:highlight>
                <a:latin typeface="Times New Roman" panose="02020603050405020304" pitchFamily="18" charset="0"/>
              </a:rPr>
              <a:t>, Yue Xu (Huawei)</a:t>
            </a:r>
            <a:endParaRPr lang="en-GB" sz="2200" b="0" dirty="0">
              <a:highlight>
                <a:srgbClr val="C0C0C0"/>
              </a:highlight>
              <a:latin typeface="Times New Roman" panose="02020603050405020304" pitchFamily="18" charset="0"/>
            </a:endParaRP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4634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11-23/924r2 was presented to UHR SG</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Resul</a:t>
            </a:r>
            <a:r>
              <a:rPr lang="en-US" dirty="0">
                <a:latin typeface="Times New Roman" panose="02020603050405020304" pitchFamily="18" charset="0"/>
                <a:ea typeface="Times New Roman" panose="02020603050405020304" pitchFamily="18" charset="0"/>
              </a:rPr>
              <a:t>ts are detailed in the following slides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64606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July 2023 Berlin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 108</a:t>
            </a:r>
          </a:p>
          <a:p>
            <a:pPr marL="457200" marR="0">
              <a:spcBef>
                <a:spcPts val="0"/>
              </a:spcBef>
              <a:spcAft>
                <a:spcPts val="0"/>
              </a:spcAft>
            </a:pPr>
            <a:r>
              <a:rPr lang="en-US" dirty="0">
                <a:latin typeface="Times New Roman" panose="02020603050405020304" pitchFamily="18" charset="0"/>
              </a:rPr>
              <a:t>No:50</a:t>
            </a:r>
          </a:p>
          <a:p>
            <a:pPr marL="457200" marR="0">
              <a:spcBef>
                <a:spcPts val="0"/>
              </a:spcBef>
              <a:spcAft>
                <a:spcPts val="0"/>
              </a:spcAft>
            </a:pPr>
            <a:r>
              <a:rPr lang="en-US" dirty="0">
                <a:latin typeface="Times New Roman" panose="02020603050405020304" pitchFamily="18" charset="0"/>
              </a:rPr>
              <a:t>Abstain: 53</a:t>
            </a:r>
          </a:p>
          <a:p>
            <a:pPr marL="457200" marR="0">
              <a:spcBef>
                <a:spcPts val="0"/>
              </a:spcBef>
              <a:spcAft>
                <a:spcPts val="0"/>
              </a:spcAft>
            </a:pPr>
            <a:r>
              <a:rPr lang="en-US" dirty="0">
                <a:latin typeface="Times New Roman" panose="02020603050405020304" pitchFamily="18" charset="0"/>
              </a:rPr>
              <a:t>No answer: 73</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21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 93</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 48</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 79</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 83</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 59</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None of the above 74</a:t>
            </a:r>
            <a:endParaRPr lang="en-US"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 way forward</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Seems that there are support for AIML based features/work in UHR</a:t>
            </a:r>
          </a:p>
          <a:p>
            <a:pPr marL="457200" marR="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But there are also many that does not support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108 yes vs 50 no</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93 for the most preferred use case (use case 1) vs 74 (none of the above)</a:t>
            </a: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Options: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 decision will need to be made in September 2023</a:t>
            </a:r>
          </a:p>
          <a:p>
            <a:pPr marL="857250" lvl="1">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8736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11-23/1238r0 </a:t>
            </a:r>
            <a:r>
              <a:rPr lang="en-US" dirty="0">
                <a:latin typeface="Times New Roman" panose="02020603050405020304" pitchFamily="18" charset="0"/>
              </a:rPr>
              <a:t>AIML methodology for dynamic spectrum sharing and coexistence</a:t>
            </a:r>
            <a:r>
              <a:rPr lang="en-GB" b="0" dirty="0">
                <a:effectLst/>
                <a:latin typeface="Times New Roman" panose="02020603050405020304" pitchFamily="18" charset="0"/>
                <a:ea typeface="Times New Roman" panose="02020603050405020304" pitchFamily="18" charset="0"/>
              </a:rPr>
              <a:t>, Marco Hernandez (YRP-IAI; CWC Oulu University)</a:t>
            </a:r>
            <a:endParaRPr lang="en-US"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11-23/996r1 </a:t>
            </a:r>
            <a:r>
              <a:rPr lang="en-US" dirty="0">
                <a:latin typeface="Times New Roman" panose="02020603050405020304" pitchFamily="18" charset="0"/>
              </a:rPr>
              <a:t>Proposed IEEE 802.11 AIML TIG Technical Report Text for the CSI Compression Use Case,  Ziyang Guo (Huawei)</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11-22/987r8 AIML TIG Technical Report Draft, Xiaofei Wang (InterDigital)</a:t>
            </a:r>
          </a:p>
          <a:p>
            <a:pPr marL="114300" indent="0">
              <a:spcBef>
                <a:spcPts val="0"/>
              </a:spcBef>
              <a:spcAft>
                <a:spcPts val="0"/>
              </a:spcAft>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marL="0" indent="0">
              <a:spcBef>
                <a:spcPts val="300"/>
              </a:spcBef>
            </a:pPr>
            <a:r>
              <a:rPr lang="en-US" altLang="en-US" dirty="0"/>
              <a:t>Goals for September meeting</a:t>
            </a:r>
          </a:p>
          <a:p>
            <a:pPr marL="285750" indent="-285750">
              <a:spcBef>
                <a:spcPts val="300"/>
              </a:spcBef>
              <a:buFont typeface="Arial" panose="020B0604020202020204" pitchFamily="34" charset="0"/>
              <a:buChar char="•"/>
            </a:pPr>
            <a:r>
              <a:rPr lang="en-US" altLang="en-US" sz="2000" b="0" dirty="0"/>
              <a:t>Decision on the next steps for AIML TIG (currently three options):</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sz="1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altLang="en-US" b="0" dirty="0"/>
          </a:p>
          <a:p>
            <a:pPr marL="0" indent="0">
              <a:spcBef>
                <a:spcPts val="300"/>
              </a:spcBef>
            </a:pPr>
            <a:endParaRPr lang="en-US" altLang="en-US" sz="2000" b="0" dirty="0"/>
          </a:p>
          <a:p>
            <a:pPr marL="285750" indent="-285750">
              <a:spcBef>
                <a:spcPts val="300"/>
              </a:spcBef>
              <a:buFont typeface="Arial" panose="020B0604020202020204" pitchFamily="34" charset="0"/>
              <a:buChar char="•"/>
            </a:pPr>
            <a:r>
              <a:rPr lang="en-US" altLang="en-US" sz="2000" b="0" dirty="0"/>
              <a:t>Improve/finalize AIML TIG Technical Report, depending on decisions of AIML TIG next steps </a:t>
            </a:r>
          </a:p>
          <a:p>
            <a:pPr marL="685800" lvl="1">
              <a:spcBef>
                <a:spcPts val="300"/>
              </a:spcBef>
              <a:buFont typeface="Arial" panose="020B0604020202020204" pitchFamily="34" charset="0"/>
              <a:buChar char="•"/>
            </a:pPr>
            <a:r>
              <a:rPr lang="en-US" altLang="en-US" dirty="0">
                <a:cs typeface="+mn-cs"/>
              </a:rPr>
              <a:t>Technical report conclusions</a:t>
            </a:r>
          </a:p>
          <a:p>
            <a:pPr marL="1085850" lvl="2">
              <a:spcBef>
                <a:spcPts val="300"/>
              </a:spcBef>
              <a:buFont typeface="Arial" panose="020B0604020202020204" pitchFamily="34" charset="0"/>
              <a:buChar char="•"/>
            </a:pPr>
            <a:r>
              <a:rPr lang="en-US" altLang="en-US" sz="2000" dirty="0"/>
              <a:t>A draft will be presented during one of the teleconferences</a:t>
            </a:r>
          </a:p>
          <a:p>
            <a:pPr marL="685800" lvl="1">
              <a:spcBef>
                <a:spcPts val="300"/>
              </a:spcBef>
              <a:buFont typeface="Arial" panose="020B0604020202020204" pitchFamily="34" charset="0"/>
              <a:buChar char="•"/>
            </a:pPr>
            <a:r>
              <a:rPr lang="en-US" altLang="en-US" dirty="0">
                <a:cs typeface="+mn-cs"/>
              </a:rPr>
              <a:t>Potentially final motion on the whole report</a:t>
            </a:r>
          </a:p>
          <a:p>
            <a:pPr marL="0" indent="0">
              <a:spcBef>
                <a:spcPts val="300"/>
              </a:spcBef>
            </a:pPr>
            <a:endParaRPr lang="en-US" altLang="en-US" dirty="0"/>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Need to have contribution in the form of technical report insertions</a:t>
            </a:r>
          </a:p>
          <a:p>
            <a:pPr marL="457200" lvl="1" indent="0">
              <a:spcBef>
                <a:spcPts val="300"/>
              </a:spcBef>
            </a:pPr>
            <a:endParaRPr lang="en-US" altLang="en-US" sz="900" dirty="0"/>
          </a:p>
          <a:p>
            <a:pPr>
              <a:spcBef>
                <a:spcPts val="300"/>
              </a:spcBef>
            </a:pPr>
            <a:r>
              <a:rPr lang="en-US" altLang="en-US" dirty="0"/>
              <a:t>September 2023 Meeting Planning</a:t>
            </a:r>
          </a:p>
          <a:p>
            <a:pPr marL="800100" lvl="1" indent="-342900">
              <a:spcBef>
                <a:spcPts val="300"/>
              </a:spcBef>
              <a:buFont typeface="Arial" panose="020B0604020202020204" pitchFamily="34" charset="0"/>
              <a:buChar char="•"/>
            </a:pPr>
            <a:r>
              <a:rPr lang="en-US" altLang="en-US" dirty="0"/>
              <a:t>4 slots: operating in ET (Atlanta time)</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 combination AM1/AM2/PM1 sessions</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73399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3 teleconferences: </a:t>
            </a:r>
          </a:p>
          <a:p>
            <a:pPr marL="1200150" lvl="2" indent="-342900">
              <a:spcBef>
                <a:spcPts val="300"/>
              </a:spcBef>
              <a:buFont typeface="Arial" panose="020B0604020202020204" pitchFamily="34" charset="0"/>
              <a:buChar char="•"/>
            </a:pPr>
            <a:r>
              <a:rPr lang="en-US" altLang="en-US" dirty="0"/>
              <a:t>Tuesday July 25, 2023, 10 am ET (1.5 hour)</a:t>
            </a:r>
          </a:p>
          <a:p>
            <a:pPr marL="1200150" lvl="2" indent="-342900">
              <a:spcBef>
                <a:spcPts val="300"/>
              </a:spcBef>
              <a:buFont typeface="Arial" panose="020B0604020202020204" pitchFamily="34" charset="0"/>
              <a:buChar char="•"/>
            </a:pPr>
            <a:r>
              <a:rPr lang="en-US" altLang="en-US" dirty="0"/>
              <a:t>Tuesday August 8, 2023, 10 am ET (1.5 hour)</a:t>
            </a:r>
          </a:p>
          <a:p>
            <a:pPr marL="1200150" lvl="2" indent="-342900">
              <a:spcBef>
                <a:spcPts val="300"/>
              </a:spcBef>
              <a:buFont typeface="Arial" panose="020B0604020202020204" pitchFamily="34" charset="0"/>
              <a:buChar char="•"/>
            </a:pPr>
            <a:r>
              <a:rPr lang="en-US" altLang="en-US" dirty="0"/>
              <a:t>Tuesday September 5, 2023, 10 am ET (2 hour)</a:t>
            </a:r>
          </a:p>
          <a:p>
            <a:pPr marL="857250" lvl="2" indent="0">
              <a:spcBef>
                <a:spcPts val="300"/>
              </a:spcBef>
            </a:pPr>
            <a:endParaRPr lang="en-US" altLang="en-US" dirty="0"/>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Discussion on AIML TIG next steps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a:p>
            <a:pPr marL="1200150" lvl="2" indent="-342900">
              <a:spcBef>
                <a:spcPts val="300"/>
              </a:spcBef>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Use cases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4 slots: </a:t>
            </a:r>
          </a:p>
          <a:p>
            <a:pPr marL="1200150" lvl="2" indent="-342900">
              <a:spcBef>
                <a:spcPts val="300"/>
              </a:spcBef>
              <a:buFont typeface="Arial" panose="020B0604020202020204" pitchFamily="34" charset="0"/>
              <a:buChar char="•"/>
            </a:pPr>
            <a:r>
              <a:rPr lang="en-US" altLang="en-US" sz="1400" dirty="0"/>
              <a:t>Monday July 10: 	</a:t>
            </a:r>
            <a:r>
              <a:rPr lang="en-US" altLang="en-US" sz="1400" b="1" dirty="0"/>
              <a:t>PM1</a:t>
            </a:r>
          </a:p>
          <a:p>
            <a:pPr marL="1200150" lvl="2" indent="-342900">
              <a:spcBef>
                <a:spcPts val="300"/>
              </a:spcBef>
              <a:buFont typeface="Arial" panose="020B0604020202020204" pitchFamily="34" charset="0"/>
              <a:buChar char="•"/>
            </a:pPr>
            <a:r>
              <a:rPr lang="en-US" altLang="en-US" sz="1400" dirty="0"/>
              <a:t>Tuesday July 11: 	</a:t>
            </a:r>
            <a:r>
              <a:rPr lang="en-US" altLang="en-US" sz="1400" b="1" dirty="0"/>
              <a:t>PM1</a:t>
            </a:r>
          </a:p>
          <a:p>
            <a:pPr marL="1200150" lvl="2" indent="-342900">
              <a:spcBef>
                <a:spcPts val="300"/>
              </a:spcBef>
              <a:buFont typeface="Arial" panose="020B0604020202020204" pitchFamily="34" charset="0"/>
              <a:buChar char="•"/>
            </a:pPr>
            <a:r>
              <a:rPr lang="en-US" altLang="en-US" sz="1400" dirty="0"/>
              <a:t>Wednesday July 12: </a:t>
            </a:r>
            <a:r>
              <a:rPr lang="en-US" altLang="en-US" sz="1400" b="1" dirty="0"/>
              <a:t>AM2</a:t>
            </a:r>
          </a:p>
          <a:p>
            <a:pPr marL="1200150" lvl="2" indent="-342900">
              <a:spcBef>
                <a:spcPts val="300"/>
              </a:spcBef>
              <a:buFont typeface="Arial" panose="020B0604020202020204" pitchFamily="34" charset="0"/>
              <a:buChar char="•"/>
            </a:pPr>
            <a:r>
              <a:rPr lang="en-US" altLang="en-US" sz="1400" dirty="0"/>
              <a:t>Thursday July 13: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11-23/1165r0 </a:t>
            </a:r>
            <a:r>
              <a:rPr lang="en-US" sz="1800" dirty="0">
                <a:latin typeface="Times New Roman" panose="02020603050405020304" pitchFamily="18" charset="0"/>
              </a:rPr>
              <a:t>Proposed IEEE 802.11 AIML TIG Technical Report Text for the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11-23/991r1 </a:t>
            </a:r>
            <a:r>
              <a:rPr lang="en-US" sz="1800" dirty="0">
                <a:latin typeface="Times New Roman" panose="02020603050405020304" pitchFamily="18" charset="0"/>
              </a:rPr>
              <a:t>Proposed IEEE 802.11 AIML TIG Technical Report Text for the CSI Feedback Compression Use Case</a:t>
            </a:r>
            <a:r>
              <a:rPr lang="en-GB" sz="1800" b="0" dirty="0">
                <a:effectLst/>
                <a:latin typeface="Times New Roman" panose="02020603050405020304" pitchFamily="18" charset="0"/>
                <a:ea typeface="Times New Roman" panose="02020603050405020304" pitchFamily="18" charset="0"/>
              </a:rPr>
              <a:t>, </a:t>
            </a:r>
            <a:r>
              <a:rPr lang="en-US" sz="1800" b="0" dirty="0">
                <a:latin typeface="Times New Roman" panose="02020603050405020304" pitchFamily="18" charset="0"/>
              </a:rPr>
              <a:t>Eunsung </a:t>
            </a:r>
            <a:r>
              <a:rPr lang="en-US" sz="1800" b="0" dirty="0" err="1">
                <a:latin typeface="Times New Roman" panose="02020603050405020304" pitchFamily="18" charset="0"/>
              </a:rPr>
              <a:t>Joen</a:t>
            </a:r>
            <a:r>
              <a:rPr lang="en-US" sz="18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11-23/227r5 </a:t>
            </a:r>
            <a:r>
              <a:rPr lang="en-US" sz="1800" dirty="0">
                <a:latin typeface="Times New Roman" panose="02020603050405020304" pitchFamily="18" charset="0"/>
              </a:rPr>
              <a:t>Proposed IEEE 802.11 AIML TIG Technical Report Text for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11-23/1072r1 </a:t>
            </a:r>
            <a:r>
              <a:rPr lang="en-US" sz="1800" dirty="0">
                <a:latin typeface="Times New Roman" panose="02020603050405020304" pitchFamily="18" charset="0"/>
              </a:rPr>
              <a:t>AIML methodology for dynamic spectrum sharing and coexistence</a:t>
            </a:r>
            <a:r>
              <a:rPr lang="en-GB" sz="1800" b="0" dirty="0">
                <a:effectLst/>
                <a:latin typeface="Times New Roman" panose="02020603050405020304" pitchFamily="18" charset="0"/>
                <a:ea typeface="Times New Roman" panose="02020603050405020304" pitchFamily="18" charset="0"/>
              </a:rPr>
              <a:t>, Marco Hernandez (YRP-IAI; CWC Oulu University)</a:t>
            </a: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11-23/290r3 </a:t>
            </a:r>
            <a:r>
              <a:rPr lang="en-US" sz="1800" dirty="0">
                <a:latin typeface="Times New Roman" panose="02020603050405020304" pitchFamily="18" charset="0"/>
              </a:rPr>
              <a:t>Study on AI CSI Compression,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11-23/1182r0 </a:t>
            </a:r>
            <a:r>
              <a:rPr lang="en-US" sz="1800" dirty="0">
                <a:effectLst/>
                <a:latin typeface="Times New Roman" panose="02020603050405020304" pitchFamily="18" charset="0"/>
                <a:ea typeface="DengXian" panose="02010600030101010101" pitchFamily="2" charset="-122"/>
              </a:rPr>
              <a:t>Follow-up Discussions on Neural Network Model Sharing for WLAN</a:t>
            </a:r>
            <a:r>
              <a:rPr lang="en-US" sz="1800" dirty="0">
                <a:latin typeface="Times New Roman" panose="02020603050405020304" pitchFamily="18" charset="0"/>
              </a:rPr>
              <a:t>,  </a:t>
            </a:r>
            <a:r>
              <a:rPr lang="en-US" sz="1800" b="0" dirty="0">
                <a:latin typeface="Times New Roman" panose="02020603050405020304" pitchFamily="18" charset="0"/>
              </a:rPr>
              <a:t>Ziyang Guo (Huawei)</a:t>
            </a: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11-23/996r1 </a:t>
            </a:r>
            <a:r>
              <a:rPr lang="en-US" sz="1800" dirty="0">
                <a:effectLst/>
                <a:latin typeface="Times New Roman" panose="02020603050405020304" pitchFamily="18" charset="0"/>
                <a:ea typeface="DengXian" panose="02010600030101010101" pitchFamily="2" charset="-122"/>
              </a:rPr>
              <a:t>Proposed IEEE 802.11 AIML TIG Technical Report Text for the CSI Compression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11-23/997r1 </a:t>
            </a:r>
            <a:r>
              <a:rPr lang="en-US" sz="1800" dirty="0">
                <a:latin typeface="Times New Roman" panose="02020603050405020304" pitchFamily="18" charset="0"/>
                <a:ea typeface="DengXian" panose="02010600030101010101" pitchFamily="2" charset="-122"/>
              </a:rPr>
              <a:t>Proposed IEEE 802.11 AIML TIG Technical Report Text for the Distributed Channel Access Use Case</a:t>
            </a:r>
            <a:r>
              <a:rPr lang="en-US" sz="1800" dirty="0">
                <a:latin typeface="Times New Roman" panose="02020603050405020304" pitchFamily="18" charset="0"/>
              </a:rPr>
              <a:t>, </a:t>
            </a:r>
            <a:r>
              <a:rPr lang="en-US" sz="1800" b="0" i="0" dirty="0">
                <a:solidFill>
                  <a:srgbClr val="000000"/>
                </a:solidFill>
                <a:effectLst/>
                <a:latin typeface="Verdana" panose="020B0604030504040204" pitchFamily="34" charset="0"/>
              </a:rPr>
              <a:t> </a:t>
            </a:r>
            <a:r>
              <a:rPr lang="en-US" sz="1800" b="0" dirty="0">
                <a:latin typeface="Times New Roman" panose="02020603050405020304" pitchFamily="18" charset="0"/>
              </a:rPr>
              <a:t>Ziyang Guo (Huawei)</a:t>
            </a:r>
            <a:endParaRPr lang="en-GB" sz="1800" b="0" dirty="0">
              <a:latin typeface="Times New Roman" panose="02020603050405020304" pitchFamily="18" charset="0"/>
            </a:endParaRPr>
          </a:p>
          <a:p>
            <a:pPr marL="114300" indent="0">
              <a:spcBef>
                <a:spcPts val="0"/>
              </a:spcBef>
              <a:spcAft>
                <a:spcPts val="0"/>
              </a:spcAft>
            </a:pPr>
            <a:endParaRPr lang="en-GB" sz="2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800" dirty="0">
                <a:latin typeface="Times New Roman" panose="02020603050405020304" pitchFamily="18" charset="0"/>
              </a:rPr>
              <a:t>11-22/987r8 AIML TIG Technical Report Draft, </a:t>
            </a:r>
            <a:r>
              <a:rPr lang="en-US" sz="1800" b="0" dirty="0">
                <a:latin typeface="Times New Roman" panose="02020603050405020304" pitchFamily="18" charset="0"/>
              </a:rPr>
              <a:t>Xiaofei Wang (InterDigital)</a:t>
            </a:r>
          </a:p>
          <a:p>
            <a:pPr marL="457200">
              <a:spcBef>
                <a:spcPts val="0"/>
              </a:spcBef>
              <a:spcAft>
                <a:spcPts val="0"/>
              </a:spcAft>
              <a:buFont typeface="Arial" panose="020B0604020202020204" pitchFamily="34" charset="0"/>
              <a:buChar char="•"/>
            </a:pPr>
            <a:r>
              <a:rPr lang="en-US" sz="1800" dirty="0">
                <a:highlight>
                  <a:srgbClr val="C0C0C0"/>
                </a:highlight>
                <a:latin typeface="Times New Roman" panose="02020603050405020304" pitchFamily="18" charset="0"/>
              </a:rPr>
              <a:t>11-23/1228r </a:t>
            </a:r>
            <a:r>
              <a:rPr lang="en-US" sz="1400" i="0" dirty="0">
                <a:solidFill>
                  <a:srgbClr val="000000"/>
                </a:solidFill>
                <a:effectLst/>
                <a:highlight>
                  <a:srgbClr val="C0C0C0"/>
                </a:highlight>
                <a:latin typeface="Verdana" panose="020B0604030504040204" pitchFamily="34" charset="0"/>
              </a:rPr>
              <a:t>Discussion on AIML Model Management for WLAN</a:t>
            </a:r>
            <a:r>
              <a:rPr lang="en-US" sz="1800" b="0" dirty="0">
                <a:highlight>
                  <a:srgbClr val="C0C0C0"/>
                </a:highlight>
                <a:latin typeface="Times New Roman" panose="02020603050405020304" pitchFamily="18" charset="0"/>
              </a:rPr>
              <a:t>, Yue Xu (Huawei)</a:t>
            </a:r>
            <a:endParaRPr lang="en-GB" sz="1800" b="0" dirty="0">
              <a:highlight>
                <a:srgbClr val="C0C0C0"/>
              </a:highlight>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https://web.cvent.com/event/c50eaa77-9484-4a50-9d20-378149a0ecb6/summary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36918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13815</TotalTime>
  <Words>2969</Words>
  <Application>Microsoft Office PowerPoint</Application>
  <PresentationFormat>Widescreen</PresentationFormat>
  <Paragraphs>374</Paragraphs>
  <Slides>27</Slides>
  <Notes>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6" baseType="lpstr">
      <vt:lpstr>Lucida Grande</vt:lpstr>
      <vt:lpstr>Monotype Sorts</vt:lpstr>
      <vt:lpstr>Arial</vt:lpstr>
      <vt:lpstr>Calibri</vt:lpstr>
      <vt:lpstr>Helvetica</vt:lpstr>
      <vt:lpstr>Times New Roman</vt:lpstr>
      <vt:lpstr>Verdana</vt:lpstr>
      <vt:lpstr>Office Theme</vt:lpstr>
      <vt:lpstr>Document</vt:lpstr>
      <vt:lpstr>AIML TIG July 2023 Berlin Plenary Agenda</vt:lpstr>
      <vt:lpstr>Abstract</vt:lpstr>
      <vt:lpstr>PowerPoint Presentation</vt:lpstr>
      <vt:lpstr>PowerPoint Presentation</vt:lpstr>
      <vt:lpstr>Registration for the July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July 10, 2023 PM 1</vt:lpstr>
      <vt:lpstr>Detailed Agenda Tuesday July 11, 2023 PM1</vt:lpstr>
      <vt:lpstr>Detailed Agenda Wednesday July 12, 2023 AM2</vt:lpstr>
      <vt:lpstr>Discussion way forward</vt:lpstr>
      <vt:lpstr>PowerPoint Presentation</vt:lpstr>
      <vt:lpstr>PowerPoint Presentation</vt:lpstr>
      <vt:lpstr>Discussion way forward</vt:lpstr>
      <vt:lpstr>Detailed Agenda Thursday July 13, 2023 PM1</vt:lpstr>
      <vt:lpstr>Next steps</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103</cp:revision>
  <cp:lastPrinted>1601-01-01T00:00:00Z</cp:lastPrinted>
  <dcterms:created xsi:type="dcterms:W3CDTF">2018-05-05T22:00:08Z</dcterms:created>
  <dcterms:modified xsi:type="dcterms:W3CDTF">2023-07-12T17:39:50Z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