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9"/>
  </p:notesMasterIdLst>
  <p:handoutMasterIdLst>
    <p:handoutMasterId r:id="rId20"/>
  </p:handoutMasterIdLst>
  <p:sldIdLst>
    <p:sldId id="256" r:id="rId2"/>
    <p:sldId id="2389" r:id="rId3"/>
    <p:sldId id="332" r:id="rId4"/>
    <p:sldId id="395" r:id="rId5"/>
    <p:sldId id="2375" r:id="rId6"/>
    <p:sldId id="2376" r:id="rId7"/>
    <p:sldId id="2378" r:id="rId8"/>
    <p:sldId id="2380" r:id="rId9"/>
    <p:sldId id="2383" r:id="rId10"/>
    <p:sldId id="2381" r:id="rId11"/>
    <p:sldId id="2384" r:id="rId12"/>
    <p:sldId id="2385" r:id="rId13"/>
    <p:sldId id="2386" r:id="rId14"/>
    <p:sldId id="2382" r:id="rId15"/>
    <p:sldId id="279" r:id="rId16"/>
    <p:sldId id="2387" r:id="rId17"/>
    <p:sldId id="2388" r:id="rId18"/>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8885DC9E-116B-4F63-B560-D2038F6B2C52}" v="14" dt="2023-06-26T22:13:14.398"/>
    <p1510:client id="{F65CA449-85ED-4A36-9608-DB9EE0B083C6}" v="17" dt="2023-06-27T12:56:12.274"/>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0014" autoAdjust="0"/>
    <p:restoredTop sz="94660"/>
  </p:normalViewPr>
  <p:slideViewPr>
    <p:cSldViewPr>
      <p:cViewPr varScale="1">
        <p:scale>
          <a:sx n="111" d="100"/>
          <a:sy n="111" d="100"/>
        </p:scale>
        <p:origin x="306" y="78"/>
      </p:cViewPr>
      <p:guideLst>
        <p:guide orient="horz" pos="2160"/>
        <p:guide pos="384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microsoft.com/office/2015/10/relationships/revisionInfo" Target="revisionInfo.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6/27/2023</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10</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10</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424432303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11</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11</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06572255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12</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12</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43781175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13</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13</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10701567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76505646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342900" y="703263"/>
            <a:ext cx="6172200" cy="347345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pPr>
              <a:defRPr/>
            </a:pPr>
            <a:r>
              <a:rPr lang="en-US" dirty="0"/>
              <a:t>doc.: IEEE 802.11-18/0302r0</a:t>
            </a:r>
          </a:p>
        </p:txBody>
      </p:sp>
      <p:sp>
        <p:nvSpPr>
          <p:cNvPr id="5" name="Date Placeholder 4"/>
          <p:cNvSpPr>
            <a:spLocks noGrp="1"/>
          </p:cNvSpPr>
          <p:nvPr>
            <p:ph type="dt" idx="11"/>
          </p:nvPr>
        </p:nvSpPr>
        <p:spPr/>
        <p:txBody>
          <a:bodyPr/>
          <a:lstStyle/>
          <a:p>
            <a:pPr>
              <a:defRPr/>
            </a:pPr>
            <a:r>
              <a:rPr lang="en-US" dirty="0"/>
              <a:t>March 2018</a:t>
            </a:r>
          </a:p>
        </p:txBody>
      </p:sp>
      <p:sp>
        <p:nvSpPr>
          <p:cNvPr id="6" name="Footer Placeholder 5"/>
          <p:cNvSpPr>
            <a:spLocks noGrp="1"/>
          </p:cNvSpPr>
          <p:nvPr>
            <p:ph type="ftr" sz="quarter" idx="12"/>
          </p:nvPr>
        </p:nvSpPr>
        <p:spPr/>
        <p:txBody>
          <a:bodyPr/>
          <a:lstStyle/>
          <a:p>
            <a:pPr lvl="4">
              <a:defRPr/>
            </a:pPr>
            <a:r>
              <a:rPr lang="en-US" dirty="0"/>
              <a:t>Dorothy Stanley (HP Enterprise)</a:t>
            </a:r>
          </a:p>
        </p:txBody>
      </p:sp>
      <p:sp>
        <p:nvSpPr>
          <p:cNvPr id="7" name="Slide Number Placeholder 6"/>
          <p:cNvSpPr>
            <a:spLocks noGrp="1"/>
          </p:cNvSpPr>
          <p:nvPr>
            <p:ph type="sldNum" sz="quarter" idx="13"/>
          </p:nvPr>
        </p:nvSpPr>
        <p:spPr>
          <a:xfrm>
            <a:off x="3207925" y="9000621"/>
            <a:ext cx="486415" cy="184666"/>
          </a:xfrm>
        </p:spPr>
        <p:txBody>
          <a:bodyPr/>
          <a:lstStyle/>
          <a:p>
            <a:pPr>
              <a:defRPr/>
            </a:pPr>
            <a:r>
              <a:rPr lang="en-US" dirty="0"/>
              <a:t>Page </a:t>
            </a:r>
            <a:fld id="{F4F34E98-D62A-4186-8764-CE3AA6FA445F}" type="slidenum">
              <a:rPr lang="en-US" smtClean="0"/>
              <a:pPr>
                <a:defRPr/>
              </a:pPr>
              <a:t>15</a:t>
            </a:fld>
            <a:endParaRPr lang="en-US" dirty="0"/>
          </a:p>
        </p:txBody>
      </p:sp>
    </p:spTree>
    <p:extLst>
      <p:ext uri="{BB962C8B-B14F-4D97-AF65-F5344CB8AC3E}">
        <p14:creationId xmlns:p14="http://schemas.microsoft.com/office/powerpoint/2010/main" val="177854671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63248426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17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17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84002741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2</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7779785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219E45C9-B34C-42F3-BF3B-7469E8D7F591}"/>
              </a:ext>
            </a:extLst>
          </p:cNvPr>
          <p:cNvSpPr>
            <a:spLocks noGrp="1" noChangeArrowheads="1"/>
          </p:cNvSpPr>
          <p:nvPr>
            <p:ph type="hdr" sz="quarter"/>
          </p:nvPr>
        </p:nvSpPr>
        <p:spPr/>
        <p:txBody>
          <a:bodyPr/>
          <a:lstStyle>
            <a:lvl1pPr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2057400" indent="-228600" defTabSz="933450" eaLnBrk="0" hangingPunct="0">
              <a:spcBef>
                <a:spcPct val="30000"/>
              </a:spcBef>
              <a:defRPr sz="1200">
                <a:solidFill>
                  <a:schemeClr val="tx1"/>
                </a:solidFill>
                <a:latin typeface="Times New Roman" pitchFamily="18" charset="0"/>
              </a:defRPr>
            </a:lvl5pPr>
            <a:lvl6pPr marL="2514600" indent="-228600" defTabSz="933450" eaLnBrk="0" fontAlgn="base" hangingPunct="0">
              <a:spcBef>
                <a:spcPct val="30000"/>
              </a:spcBef>
              <a:spcAft>
                <a:spcPct val="0"/>
              </a:spcAft>
              <a:defRPr sz="1200">
                <a:solidFill>
                  <a:schemeClr val="tx1"/>
                </a:solidFill>
                <a:latin typeface="Times New Roman" pitchFamily="18" charset="0"/>
              </a:defRPr>
            </a:lvl6pPr>
            <a:lvl7pPr marL="2971800" indent="-228600" defTabSz="933450" eaLnBrk="0" fontAlgn="base" hangingPunct="0">
              <a:spcBef>
                <a:spcPct val="30000"/>
              </a:spcBef>
              <a:spcAft>
                <a:spcPct val="0"/>
              </a:spcAft>
              <a:defRPr sz="1200">
                <a:solidFill>
                  <a:schemeClr val="tx1"/>
                </a:solidFill>
                <a:latin typeface="Times New Roman" pitchFamily="18" charset="0"/>
              </a:defRPr>
            </a:lvl7pPr>
            <a:lvl8pPr marL="3429000" indent="-228600" defTabSz="933450" eaLnBrk="0" fontAlgn="base" hangingPunct="0">
              <a:spcBef>
                <a:spcPct val="30000"/>
              </a:spcBef>
              <a:spcAft>
                <a:spcPct val="0"/>
              </a:spcAft>
              <a:defRPr sz="1200">
                <a:solidFill>
                  <a:schemeClr val="tx1"/>
                </a:solidFill>
                <a:latin typeface="Times New Roman" pitchFamily="18" charset="0"/>
              </a:defRPr>
            </a:lvl8pPr>
            <a:lvl9pPr marL="3886200" indent="-228600" defTabSz="933450" eaLnBrk="0" fontAlgn="base" hangingPunct="0">
              <a:spcBef>
                <a:spcPct val="30000"/>
              </a:spcBef>
              <a:spcAft>
                <a:spcPct val="0"/>
              </a:spcAft>
              <a:defRPr sz="1200">
                <a:solidFill>
                  <a:schemeClr val="tx1"/>
                </a:solidFill>
                <a:latin typeface="Times New Roman" pitchFamily="18" charset="0"/>
              </a:defRPr>
            </a:lvl9pPr>
          </a:lstStyle>
          <a:p>
            <a:pPr>
              <a:spcBef>
                <a:spcPct val="0"/>
              </a:spcBef>
              <a:defRPr/>
            </a:pPr>
            <a:r>
              <a:rPr lang="en-GB" altLang="en-US" sz="1400" dirty="0"/>
              <a:t>doc.: IEEE 802.11-18/1067r0</a:t>
            </a:r>
          </a:p>
        </p:txBody>
      </p:sp>
      <p:sp>
        <p:nvSpPr>
          <p:cNvPr id="18434" name="Rectangle 3">
            <a:extLst>
              <a:ext uri="{FF2B5EF4-FFF2-40B4-BE49-F238E27FC236}">
                <a16:creationId xmlns:a16="http://schemas.microsoft.com/office/drawing/2014/main" id="{82984988-4919-C6FD-450F-5DF37ED902DA}"/>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CA" altLang="en-US" sz="1400" dirty="0"/>
              <a:t>July 2018</a:t>
            </a:r>
            <a:endParaRPr lang="en-GB" altLang="en-US" sz="1400" dirty="0"/>
          </a:p>
        </p:txBody>
      </p:sp>
      <p:sp>
        <p:nvSpPr>
          <p:cNvPr id="20484" name="Rectangle 6">
            <a:extLst>
              <a:ext uri="{FF2B5EF4-FFF2-40B4-BE49-F238E27FC236}">
                <a16:creationId xmlns:a16="http://schemas.microsoft.com/office/drawing/2014/main" id="{9F7C0EE7-8514-452E-AD86-EA65F4154F7B}"/>
              </a:ext>
            </a:extLst>
          </p:cNvPr>
          <p:cNvSpPr>
            <a:spLocks noGrp="1" noChangeArrowheads="1"/>
          </p:cNvSpPr>
          <p:nvPr>
            <p:ph type="ftr" sz="quarter" idx="4"/>
          </p:nvPr>
        </p:nvSpPr>
        <p:spPr/>
        <p:txBody>
          <a:bodyPr/>
          <a:lstStyle>
            <a:lvl1pPr marL="342900" indent="-342900" defTabSz="933450" eaLnBrk="0" hangingPunct="0">
              <a:spcBef>
                <a:spcPct val="30000"/>
              </a:spcBef>
              <a:defRPr sz="1200">
                <a:solidFill>
                  <a:schemeClr val="tx1"/>
                </a:solidFill>
                <a:latin typeface="Times New Roman" pitchFamily="18" charset="0"/>
              </a:defRPr>
            </a:lvl1pPr>
            <a:lvl2pPr marL="742950" indent="-285750" defTabSz="933450" eaLnBrk="0" hangingPunct="0">
              <a:spcBef>
                <a:spcPct val="30000"/>
              </a:spcBef>
              <a:defRPr sz="1200">
                <a:solidFill>
                  <a:schemeClr val="tx1"/>
                </a:solidFill>
                <a:latin typeface="Times New Roman" pitchFamily="18" charset="0"/>
              </a:defRPr>
            </a:lvl2pPr>
            <a:lvl3pPr marL="1143000" indent="-228600" defTabSz="933450" eaLnBrk="0" hangingPunct="0">
              <a:spcBef>
                <a:spcPct val="30000"/>
              </a:spcBef>
              <a:defRPr sz="1200">
                <a:solidFill>
                  <a:schemeClr val="tx1"/>
                </a:solidFill>
                <a:latin typeface="Times New Roman" pitchFamily="18" charset="0"/>
              </a:defRPr>
            </a:lvl3pPr>
            <a:lvl4pPr marL="1600200" indent="-228600" defTabSz="933450" eaLnBrk="0" hangingPunct="0">
              <a:spcBef>
                <a:spcPct val="30000"/>
              </a:spcBef>
              <a:defRPr sz="1200">
                <a:solidFill>
                  <a:schemeClr val="tx1"/>
                </a:solidFill>
                <a:latin typeface="Times New Roman" pitchFamily="18" charset="0"/>
              </a:defRPr>
            </a:lvl4pPr>
            <a:lvl5pPr marL="458788" defTabSz="933450" eaLnBrk="0" hangingPunct="0">
              <a:spcBef>
                <a:spcPct val="30000"/>
              </a:spcBef>
              <a:defRPr sz="1200">
                <a:solidFill>
                  <a:schemeClr val="tx1"/>
                </a:solidFill>
                <a:latin typeface="Times New Roman" pitchFamily="18" charset="0"/>
              </a:defRPr>
            </a:lvl5pPr>
            <a:lvl6pPr marL="915988" defTabSz="933450" eaLnBrk="0" fontAlgn="base" hangingPunct="0">
              <a:spcBef>
                <a:spcPct val="30000"/>
              </a:spcBef>
              <a:spcAft>
                <a:spcPct val="0"/>
              </a:spcAft>
              <a:defRPr sz="1200">
                <a:solidFill>
                  <a:schemeClr val="tx1"/>
                </a:solidFill>
                <a:latin typeface="Times New Roman" pitchFamily="18" charset="0"/>
              </a:defRPr>
            </a:lvl6pPr>
            <a:lvl7pPr marL="1373188" defTabSz="933450" eaLnBrk="0" fontAlgn="base" hangingPunct="0">
              <a:spcBef>
                <a:spcPct val="30000"/>
              </a:spcBef>
              <a:spcAft>
                <a:spcPct val="0"/>
              </a:spcAft>
              <a:defRPr sz="1200">
                <a:solidFill>
                  <a:schemeClr val="tx1"/>
                </a:solidFill>
                <a:latin typeface="Times New Roman" pitchFamily="18" charset="0"/>
              </a:defRPr>
            </a:lvl7pPr>
            <a:lvl8pPr marL="1830388" defTabSz="933450" eaLnBrk="0" fontAlgn="base" hangingPunct="0">
              <a:spcBef>
                <a:spcPct val="30000"/>
              </a:spcBef>
              <a:spcAft>
                <a:spcPct val="0"/>
              </a:spcAft>
              <a:defRPr sz="1200">
                <a:solidFill>
                  <a:schemeClr val="tx1"/>
                </a:solidFill>
                <a:latin typeface="Times New Roman" pitchFamily="18" charset="0"/>
              </a:defRPr>
            </a:lvl8pPr>
            <a:lvl9pPr marL="2287588" defTabSz="933450" eaLnBrk="0" fontAlgn="base" hangingPunct="0">
              <a:spcBef>
                <a:spcPct val="30000"/>
              </a:spcBef>
              <a:spcAft>
                <a:spcPct val="0"/>
              </a:spcAft>
              <a:defRPr sz="1200">
                <a:solidFill>
                  <a:schemeClr val="tx1"/>
                </a:solidFill>
                <a:latin typeface="Times New Roman" pitchFamily="18" charset="0"/>
              </a:defRPr>
            </a:lvl9pPr>
          </a:lstStyle>
          <a:p>
            <a:pPr lvl="4">
              <a:spcBef>
                <a:spcPct val="0"/>
              </a:spcBef>
              <a:defRPr/>
            </a:pPr>
            <a:r>
              <a:rPr lang="en-GB" altLang="en-US" dirty="0"/>
              <a:t>Michael Montemurro, BlackBerry</a:t>
            </a:r>
          </a:p>
        </p:txBody>
      </p:sp>
      <p:sp>
        <p:nvSpPr>
          <p:cNvPr id="18436" name="Rectangle 7">
            <a:extLst>
              <a:ext uri="{FF2B5EF4-FFF2-40B4-BE49-F238E27FC236}">
                <a16:creationId xmlns:a16="http://schemas.microsoft.com/office/drawing/2014/main" id="{5EA227AB-82DA-D91B-8278-8D4CBB993180}"/>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39F08A9F-E56E-49D8-BE1F-3FB39C373478}" type="slidenum">
              <a:rPr lang="en-GB" altLang="en-US"/>
              <a:pPr>
                <a:spcBef>
                  <a:spcPct val="0"/>
                </a:spcBef>
              </a:pPr>
              <a:t>3</a:t>
            </a:fld>
            <a:endParaRPr lang="en-GB" altLang="en-US" dirty="0"/>
          </a:p>
        </p:txBody>
      </p:sp>
      <p:sp>
        <p:nvSpPr>
          <p:cNvPr id="18437" name="Rectangle 2">
            <a:extLst>
              <a:ext uri="{FF2B5EF4-FFF2-40B4-BE49-F238E27FC236}">
                <a16:creationId xmlns:a16="http://schemas.microsoft.com/office/drawing/2014/main" id="{927B1A20-EE13-C2F5-EABB-419D71E4A3FF}"/>
              </a:ext>
            </a:extLst>
          </p:cNvPr>
          <p:cNvSpPr>
            <a:spLocks noGrp="1" noRot="1" noChangeAspect="1" noChangeArrowheads="1" noTextEdit="1"/>
          </p:cNvSpPr>
          <p:nvPr>
            <p:ph type="sldImg"/>
          </p:nvPr>
        </p:nvSpPr>
        <p:spPr>
          <a:xfrm>
            <a:off x="98425" y="750888"/>
            <a:ext cx="6597650" cy="3711575"/>
          </a:xfrm>
          <a:ln cap="flat"/>
        </p:spPr>
      </p:sp>
      <p:sp>
        <p:nvSpPr>
          <p:cNvPr id="18438" name="Rectangle 3">
            <a:extLst>
              <a:ext uri="{FF2B5EF4-FFF2-40B4-BE49-F238E27FC236}">
                <a16:creationId xmlns:a16="http://schemas.microsoft.com/office/drawing/2014/main" id="{C7CE6092-D952-C938-2DCB-A6B7174A7C1C}"/>
              </a:ext>
            </a:extLst>
          </p:cNvPr>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5335" rIns="95335"/>
          <a:lstStyle/>
          <a:p>
            <a:endParaRPr lang="en-US" alt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4</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4</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5</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5</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109152066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6</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6</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361055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7</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7</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518775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8</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8</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300003250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3">
            <a:extLst>
              <a:ext uri="{FF2B5EF4-FFF2-40B4-BE49-F238E27FC236}">
                <a16:creationId xmlns:a16="http://schemas.microsoft.com/office/drawing/2014/main" id="{7CB72F44-00C1-4E25-B26A-6772EC19C01D}"/>
              </a:ext>
            </a:extLst>
          </p:cNvPr>
          <p:cNvSpPr>
            <a:spLocks noGrp="1" noChangeArrowheads="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US" altLang="en-US" sz="1400" dirty="0"/>
              <a:t>July 2013</a:t>
            </a:r>
            <a:endParaRPr lang="en-GB" altLang="en-US" sz="1400" dirty="0"/>
          </a:p>
        </p:txBody>
      </p:sp>
      <p:sp>
        <p:nvSpPr>
          <p:cNvPr id="20483" name="Rectangle 2">
            <a:extLst>
              <a:ext uri="{FF2B5EF4-FFF2-40B4-BE49-F238E27FC236}">
                <a16:creationId xmlns:a16="http://schemas.microsoft.com/office/drawing/2014/main" id="{8AC6AB72-61B6-4B1F-82D0-35C63352745E}"/>
              </a:ext>
            </a:extLst>
          </p:cNvPr>
          <p:cNvSpPr>
            <a:spLocks noGrp="1" noChangeArrowheads="1"/>
          </p:cNvSpPr>
          <p:nvPr>
            <p:ph type="hdr" sz="quarter"/>
          </p:nvPr>
        </p:nvSpPr>
        <p:spPr>
          <a:xfrm>
            <a:off x="5513388" y="120650"/>
            <a:ext cx="641350" cy="2127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dirty="0"/>
              <a:t>doc.: IEEE 802.11-12/0866r0</a:t>
            </a:r>
          </a:p>
        </p:txBody>
      </p:sp>
      <p:sp>
        <p:nvSpPr>
          <p:cNvPr id="20484" name="Rectangle 3">
            <a:extLst>
              <a:ext uri="{FF2B5EF4-FFF2-40B4-BE49-F238E27FC236}">
                <a16:creationId xmlns:a16="http://schemas.microsoft.com/office/drawing/2014/main" id="{1660E80E-883F-4AFB-9CDA-6164AB493E0F}"/>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September 2012</a:t>
            </a:r>
          </a:p>
        </p:txBody>
      </p:sp>
      <p:sp>
        <p:nvSpPr>
          <p:cNvPr id="20485" name="Rectangle 6">
            <a:extLst>
              <a:ext uri="{FF2B5EF4-FFF2-40B4-BE49-F238E27FC236}">
                <a16:creationId xmlns:a16="http://schemas.microsoft.com/office/drawing/2014/main" id="{E8D816B1-A4E9-4C74-870A-2DB6B116BDD7}"/>
              </a:ext>
            </a:extLst>
          </p:cNvPr>
          <p:cNvSpPr>
            <a:spLocks noGrp="1" noChangeArrowheads="1"/>
          </p:cNvSpPr>
          <p:nvPr>
            <p:ph type="ftr" sz="quarter" idx="4"/>
          </p:nvPr>
        </p:nvSpPr>
        <p:spPr>
          <a:xfrm>
            <a:off x="5230813" y="9615488"/>
            <a:ext cx="923925" cy="182562"/>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spcBef>
                <a:spcPct val="0"/>
              </a:spcBef>
            </a:pPr>
            <a:r>
              <a:rPr lang="en-GB" altLang="en-US" dirty="0"/>
              <a:t>Clint Chaplin, Chair (Samsung)</a:t>
            </a:r>
          </a:p>
        </p:txBody>
      </p:sp>
      <p:sp>
        <p:nvSpPr>
          <p:cNvPr id="20486" name="Rectangle 7">
            <a:extLst>
              <a:ext uri="{FF2B5EF4-FFF2-40B4-BE49-F238E27FC236}">
                <a16:creationId xmlns:a16="http://schemas.microsoft.com/office/drawing/2014/main" id="{6C5E7611-5CCB-4BB4-B856-BDDC383E2554}"/>
              </a:ext>
            </a:extLst>
          </p:cNvPr>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dirty="0"/>
              <a:t>Page </a:t>
            </a:r>
            <a:fld id="{7FCD13B8-A1BA-460B-BB56-EA89603A3D9E}" type="slidenum">
              <a:rPr lang="en-GB" altLang="en-US" smtClean="0"/>
              <a:pPr>
                <a:spcBef>
                  <a:spcPct val="0"/>
                </a:spcBef>
              </a:pPr>
              <a:t>9</a:t>
            </a:fld>
            <a:endParaRPr lang="en-GB" altLang="en-US" dirty="0"/>
          </a:p>
        </p:txBody>
      </p:sp>
      <p:sp>
        <p:nvSpPr>
          <p:cNvPr id="20487" name="Rectangle 2">
            <a:extLst>
              <a:ext uri="{FF2B5EF4-FFF2-40B4-BE49-F238E27FC236}">
                <a16:creationId xmlns:a16="http://schemas.microsoft.com/office/drawing/2014/main" id="{B41E5215-A19C-4CA9-8CF0-CA5D288E2586}"/>
              </a:ext>
            </a:extLst>
          </p:cNvPr>
          <p:cNvSpPr txBox="1">
            <a:spLocks noGrp="1" noChangeArrowheads="1"/>
          </p:cNvSpPr>
          <p:nvPr/>
        </p:nvSpPr>
        <p:spPr bwMode="auto">
          <a:xfrm>
            <a:off x="5513388" y="120650"/>
            <a:ext cx="641350"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sz="1400" b="1" dirty="0"/>
              <a:t>doc.: IEEE 802.11-09/0301r1</a:t>
            </a:r>
          </a:p>
        </p:txBody>
      </p:sp>
      <p:sp>
        <p:nvSpPr>
          <p:cNvPr id="20488" name="Rectangle 3">
            <a:extLst>
              <a:ext uri="{FF2B5EF4-FFF2-40B4-BE49-F238E27FC236}">
                <a16:creationId xmlns:a16="http://schemas.microsoft.com/office/drawing/2014/main" id="{F9DE55AA-67E0-41BB-AF6E-D8631DCE1C20}"/>
              </a:ext>
            </a:extLst>
          </p:cNvPr>
          <p:cNvSpPr txBox="1">
            <a:spLocks noGrp="1" noChangeArrowheads="1"/>
          </p:cNvSpPr>
          <p:nvPr/>
        </p:nvSpPr>
        <p:spPr bwMode="auto">
          <a:xfrm>
            <a:off x="641350" y="120650"/>
            <a:ext cx="827088" cy="2127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r>
              <a:rPr lang="en-GB" altLang="en-US" sz="1400" b="1" dirty="0"/>
              <a:t>March 2009</a:t>
            </a:r>
          </a:p>
        </p:txBody>
      </p:sp>
      <p:sp>
        <p:nvSpPr>
          <p:cNvPr id="20489" name="Rectangle 6">
            <a:extLst>
              <a:ext uri="{FF2B5EF4-FFF2-40B4-BE49-F238E27FC236}">
                <a16:creationId xmlns:a16="http://schemas.microsoft.com/office/drawing/2014/main" id="{81805FF7-300F-4A2D-B5CB-D71563399AE8}"/>
              </a:ext>
            </a:extLst>
          </p:cNvPr>
          <p:cNvSpPr txBox="1">
            <a:spLocks noGrp="1" noChangeArrowheads="1"/>
          </p:cNvSpPr>
          <p:nvPr/>
        </p:nvSpPr>
        <p:spPr bwMode="auto">
          <a:xfrm>
            <a:off x="5230813" y="9615488"/>
            <a:ext cx="923925"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marL="342900" indent="-342900"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458788" defTabSz="933450">
              <a:spcBef>
                <a:spcPct val="30000"/>
              </a:spcBef>
              <a:defRPr sz="1200">
                <a:solidFill>
                  <a:schemeClr val="tx1"/>
                </a:solidFill>
                <a:latin typeface="Times New Roman" panose="02020603050405020304" pitchFamily="18" charset="0"/>
              </a:defRPr>
            </a:lvl5pPr>
            <a:lvl6pPr marL="915988"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1373188"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1830388"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2287588"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lvl="4" algn="r">
              <a:spcBef>
                <a:spcPct val="0"/>
              </a:spcBef>
            </a:pPr>
            <a:r>
              <a:rPr lang="en-GB" altLang="en-US" dirty="0"/>
              <a:t>Stephen McCann, RIM</a:t>
            </a:r>
          </a:p>
        </p:txBody>
      </p:sp>
      <p:sp>
        <p:nvSpPr>
          <p:cNvPr id="20490" name="Rectangle 7">
            <a:extLst>
              <a:ext uri="{FF2B5EF4-FFF2-40B4-BE49-F238E27FC236}">
                <a16:creationId xmlns:a16="http://schemas.microsoft.com/office/drawing/2014/main" id="{BA754C3F-E057-44F7-9713-C7FDE2F1E90A}"/>
              </a:ext>
            </a:extLst>
          </p:cNvPr>
          <p:cNvSpPr txBox="1">
            <a:spLocks noGrp="1" noChangeArrowheads="1"/>
          </p:cNvSpPr>
          <p:nvPr/>
        </p:nvSpPr>
        <p:spPr bwMode="auto">
          <a:xfrm>
            <a:off x="3146425" y="9615488"/>
            <a:ext cx="512763"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spcBef>
                <a:spcPct val="30000"/>
              </a:spcBef>
              <a:defRPr sz="1200">
                <a:solidFill>
                  <a:schemeClr val="tx1"/>
                </a:solidFill>
                <a:latin typeface="Times New Roman" panose="02020603050405020304" pitchFamily="18" charset="0"/>
              </a:defRPr>
            </a:lvl1pPr>
            <a:lvl2pPr marL="742950" indent="-285750" defTabSz="933450">
              <a:spcBef>
                <a:spcPct val="30000"/>
              </a:spcBef>
              <a:defRPr sz="1200">
                <a:solidFill>
                  <a:schemeClr val="tx1"/>
                </a:solidFill>
                <a:latin typeface="Times New Roman" panose="02020603050405020304" pitchFamily="18" charset="0"/>
              </a:defRPr>
            </a:lvl2pPr>
            <a:lvl3pPr marL="1143000" indent="-228600" defTabSz="933450">
              <a:spcBef>
                <a:spcPct val="30000"/>
              </a:spcBef>
              <a:defRPr sz="1200">
                <a:solidFill>
                  <a:schemeClr val="tx1"/>
                </a:solidFill>
                <a:latin typeface="Times New Roman" panose="02020603050405020304" pitchFamily="18" charset="0"/>
              </a:defRPr>
            </a:lvl3pPr>
            <a:lvl4pPr marL="1600200" indent="-228600" defTabSz="933450">
              <a:spcBef>
                <a:spcPct val="30000"/>
              </a:spcBef>
              <a:defRPr sz="1200">
                <a:solidFill>
                  <a:schemeClr val="tx1"/>
                </a:solidFill>
                <a:latin typeface="Times New Roman" panose="02020603050405020304" pitchFamily="18" charset="0"/>
              </a:defRPr>
            </a:lvl4pPr>
            <a:lvl5pPr marL="2057400" indent="-228600" defTabSz="933450">
              <a:spcBef>
                <a:spcPct val="30000"/>
              </a:spcBef>
              <a:defRPr sz="1200">
                <a:solidFill>
                  <a:schemeClr val="tx1"/>
                </a:solidFill>
                <a:latin typeface="Times New Roman" panose="02020603050405020304" pitchFamily="18" charset="0"/>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defRPr>
            </a:lvl9pPr>
          </a:lstStyle>
          <a:p>
            <a:pPr algn="r">
              <a:spcBef>
                <a:spcPct val="0"/>
              </a:spcBef>
            </a:pPr>
            <a:r>
              <a:rPr lang="en-GB" altLang="en-US" dirty="0"/>
              <a:t>Page </a:t>
            </a:r>
            <a:fld id="{1D8054D7-4AA5-4FAB-AAD3-4ADCFA88B29A}" type="slidenum">
              <a:rPr lang="en-GB" altLang="en-US"/>
              <a:pPr algn="r">
                <a:spcBef>
                  <a:spcPct val="0"/>
                </a:spcBef>
              </a:pPr>
              <a:t>9</a:t>
            </a:fld>
            <a:endParaRPr lang="en-GB" altLang="en-US" dirty="0"/>
          </a:p>
        </p:txBody>
      </p:sp>
      <p:sp>
        <p:nvSpPr>
          <p:cNvPr id="20491" name="Rectangle 2">
            <a:extLst>
              <a:ext uri="{FF2B5EF4-FFF2-40B4-BE49-F238E27FC236}">
                <a16:creationId xmlns:a16="http://schemas.microsoft.com/office/drawing/2014/main" id="{F2F59700-CBFB-4605-A97E-D6BAE201F4B0}"/>
              </a:ext>
            </a:extLst>
          </p:cNvPr>
          <p:cNvSpPr>
            <a:spLocks noGrp="1" noChangeArrowheads="1"/>
          </p:cNvSpPr>
          <p:nvPr>
            <p:ph type="body" idx="1"/>
          </p:nvPr>
        </p:nvSpPr>
        <p:spPr>
          <a:xfrm>
            <a:off x="906463" y="4718050"/>
            <a:ext cx="4981575" cy="4467225"/>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1678" tIns="45035" rIns="91678" bIns="45035"/>
          <a:lstStyle/>
          <a:p>
            <a:endParaRPr lang="en-US" altLang="en-US" dirty="0"/>
          </a:p>
        </p:txBody>
      </p:sp>
      <p:sp>
        <p:nvSpPr>
          <p:cNvPr id="20492" name="Rectangle 3">
            <a:extLst>
              <a:ext uri="{FF2B5EF4-FFF2-40B4-BE49-F238E27FC236}">
                <a16:creationId xmlns:a16="http://schemas.microsoft.com/office/drawing/2014/main" id="{595CFF97-17C1-48BC-BB74-E280654DC85A}"/>
              </a:ext>
            </a:extLst>
          </p:cNvPr>
          <p:cNvSpPr>
            <a:spLocks noGrp="1" noRot="1" noChangeAspect="1" noChangeArrowheads="1" noTextEdit="1"/>
          </p:cNvSpPr>
          <p:nvPr>
            <p:ph type="sldImg"/>
          </p:nvPr>
        </p:nvSpPr>
        <p:spPr>
          <a:xfrm>
            <a:off x="90488" y="746125"/>
            <a:ext cx="6615112" cy="3721100"/>
          </a:xfrm>
          <a:ln cap="flat"/>
        </p:spPr>
      </p:sp>
    </p:spTree>
    <p:extLst>
      <p:ext uri="{BB962C8B-B14F-4D97-AF65-F5344CB8AC3E}">
        <p14:creationId xmlns:p14="http://schemas.microsoft.com/office/powerpoint/2010/main" val="205992366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DE40C9FC-4879-4F20-9ECA-A574A90476B7}" type="slidenum">
              <a:rPr lang="en-GB"/>
              <a:pPr/>
              <a:t>‹#›</a:t>
            </a:fld>
            <a:endParaRPr lang="en-GB"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5" name="Rectangle 4">
            <a:extLst>
              <a:ext uri="{FF2B5EF4-FFF2-40B4-BE49-F238E27FC236}">
                <a16:creationId xmlns:a16="http://schemas.microsoft.com/office/drawing/2014/main" id="{FF87ABBB-8493-4657-AF76-3FB0E8D54470}"/>
              </a:ext>
            </a:extLst>
          </p:cNvPr>
          <p:cNvSpPr/>
          <p:nvPr/>
        </p:nvSpPr>
        <p:spPr>
          <a:xfrm>
            <a:off x="615951" y="823386"/>
            <a:ext cx="1608667" cy="80433"/>
          </a:xfrm>
          <a:prstGeom prst="rect">
            <a:avLst/>
          </a:prstGeom>
          <a:solidFill>
            <a:schemeClr val="accent1"/>
          </a:solidFill>
        </p:spPr>
        <p:style>
          <a:lnRef idx="1">
            <a:schemeClr val="accent1"/>
          </a:lnRef>
          <a:fillRef idx="3">
            <a:schemeClr val="accent1"/>
          </a:fillRef>
          <a:effectRef idx="2">
            <a:schemeClr val="accent1"/>
          </a:effectRef>
          <a:fontRef idx="minor">
            <a:schemeClr val="lt1"/>
          </a:fontRef>
        </p:style>
        <p:txBody>
          <a:bodyPr anchor="ctr"/>
          <a:lstStyle/>
          <a:p>
            <a:pPr algn="ctr" fontAlgn="auto">
              <a:spcBef>
                <a:spcPts val="0"/>
              </a:spcBef>
              <a:spcAft>
                <a:spcPts val="0"/>
              </a:spcAft>
              <a:defRPr/>
            </a:pPr>
            <a:endParaRPr lang="en-US" sz="1400" dirty="0"/>
          </a:p>
        </p:txBody>
      </p:sp>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9" name="Picture 6">
            <a:extLst>
              <a:ext uri="{FF2B5EF4-FFF2-40B4-BE49-F238E27FC236}">
                <a16:creationId xmlns:a16="http://schemas.microsoft.com/office/drawing/2014/main" id="{ED3407E6-7882-40C3-8350-8BC5F1D49CFA}"/>
              </a:ext>
            </a:extLst>
          </p:cNvPr>
          <p:cNvPicPr>
            <a:picLocks noChangeAspect="1"/>
          </p:cNvPicPr>
          <p:nvPr userDrawn="1"/>
        </p:nvPicPr>
        <p:blipFill>
          <a:blip r:embed="rId2" cstate="hqprint">
            <a:extLst>
              <a:ext uri="{28A0092B-C50C-407E-A947-70E740481C1C}">
                <a14:useLocalDpi xmlns:a14="http://schemas.microsoft.com/office/drawing/2010/main"/>
              </a:ext>
            </a:extLst>
          </a:blip>
          <a:stretch>
            <a:fillRect/>
          </a:stretch>
        </p:blipFill>
        <p:spPr bwMode="auto">
          <a:xfrm>
            <a:off x="10142503" y="6241965"/>
            <a:ext cx="979310" cy="21438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Slide Number Placeholder 5">
            <a:extLst>
              <a:ext uri="{FF2B5EF4-FFF2-40B4-BE49-F238E27FC236}">
                <a16:creationId xmlns:a16="http://schemas.microsoft.com/office/drawing/2014/main" id="{7F077763-78F2-4310-9E3D-B9E137BE33BC}"/>
              </a:ext>
            </a:extLst>
          </p:cNvPr>
          <p:cNvSpPr>
            <a:spLocks noGrp="1"/>
          </p:cNvSpPr>
          <p:nvPr>
            <p:ph type="sldNum" sz="quarter" idx="10"/>
          </p:nvPr>
        </p:nvSpPr>
        <p:spPr/>
        <p:txBody>
          <a:bodyPr/>
          <a:lstStyle/>
          <a:p>
            <a:fld id="{A3979A82-1A5E-4C7B-AFC0-111CA6C3130A}" type="slidenum">
              <a:rPr lang="en-US" altLang="en-US" smtClean="0"/>
              <a:pPr/>
              <a:t>‹#›</a:t>
            </a:fld>
            <a:endParaRPr lang="en-US" altLang="en-US" dirty="0"/>
          </a:p>
        </p:txBody>
      </p:sp>
      <p:pic>
        <p:nvPicPr>
          <p:cNvPr id="8" name="Picture 7">
            <a:extLst>
              <a:ext uri="{FF2B5EF4-FFF2-40B4-BE49-F238E27FC236}">
                <a16:creationId xmlns:a16="http://schemas.microsoft.com/office/drawing/2014/main" id="{FDDB1747-FC43-43A9-9309-44FED6084D88}"/>
              </a:ext>
            </a:extLst>
          </p:cNvPr>
          <p:cNvPicPr>
            <a:picLocks noChangeAspect="1"/>
          </p:cNvPicPr>
          <p:nvPr userDrawn="1"/>
        </p:nvPicPr>
        <p:blipFill>
          <a:blip r:embed="rId3" cstate="hqprint">
            <a:extLst>
              <a:ext uri="{28A0092B-C50C-407E-A947-70E740481C1C}">
                <a14:useLocalDpi xmlns:a14="http://schemas.microsoft.com/office/drawing/2010/main"/>
              </a:ext>
            </a:extLst>
          </a:blip>
          <a:stretch>
            <a:fillRect/>
          </a:stretch>
        </p:blipFill>
        <p:spPr bwMode="auto">
          <a:xfrm>
            <a:off x="609601" y="6267258"/>
            <a:ext cx="2092684" cy="28825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8129095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2" name="Rectangle 3"/>
          <p:cNvSpPr>
            <a:spLocks noGrp="1" noChangeArrowheads="1"/>
          </p:cNvSpPr>
          <p:nvPr>
            <p:ph type="dt" idx="15"/>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3ABCC52B-A3F7-440B-BBF2-55191E6E7773}" type="slidenum">
              <a:rPr lang="en-GB"/>
              <a:pPr/>
              <a:t>‹#›</a:t>
            </a:fld>
            <a:endParaRPr lang="en-GB"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July 2023</a:t>
            </a:r>
            <a:endParaRPr lang="en-GB" dirty="0"/>
          </a:p>
        </p:txBody>
      </p:sp>
      <p:sp>
        <p:nvSpPr>
          <p:cNvPr id="6" name="Footer Placeholder 5"/>
          <p:cNvSpPr>
            <a:spLocks noGrp="1"/>
          </p:cNvSpPr>
          <p:nvPr>
            <p:ph type="ftr" idx="11"/>
          </p:nvPr>
        </p:nvSpPr>
        <p:spPr/>
        <p:txBody>
          <a:bodyPr/>
          <a:lstStyle>
            <a:lvl1pPr>
              <a:defRPr/>
            </a:lvl1pPr>
          </a:lstStyle>
          <a:p>
            <a:r>
              <a:rPr lang="en-GB" dirty="0"/>
              <a:t>Xiaofei Wang (InterDigital)</a:t>
            </a:r>
          </a:p>
        </p:txBody>
      </p:sp>
      <p:sp>
        <p:nvSpPr>
          <p:cNvPr id="7" name="Slide Number Placeholder 6"/>
          <p:cNvSpPr>
            <a:spLocks noGrp="1"/>
          </p:cNvSpPr>
          <p:nvPr>
            <p:ph type="sldNum" idx="12"/>
          </p:nvPr>
        </p:nvSpPr>
        <p:spPr/>
        <p:txBody>
          <a:bodyPr/>
          <a:lstStyle>
            <a:lvl1pPr>
              <a:defRPr/>
            </a:lvl1pPr>
          </a:lstStyle>
          <a:p>
            <a:r>
              <a:rPr lang="en-GB" dirty="0"/>
              <a:t>Slide </a:t>
            </a:r>
            <a:fld id="{1CD163DD-D5E7-41DA-95F2-71530C24F8C3}" type="slidenum">
              <a:rPr lang="en-GB"/>
              <a:pPr/>
              <a:t>‹#›</a:t>
            </a:fld>
            <a:endParaRPr lang="en-GB"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July 2023</a:t>
            </a:r>
            <a:endParaRPr lang="en-GB" dirty="0"/>
          </a:p>
        </p:txBody>
      </p:sp>
      <p:sp>
        <p:nvSpPr>
          <p:cNvPr id="8" name="Footer Placeholder 7"/>
          <p:cNvSpPr>
            <a:spLocks noGrp="1"/>
          </p:cNvSpPr>
          <p:nvPr>
            <p:ph type="ftr" idx="11"/>
          </p:nvPr>
        </p:nvSpPr>
        <p:spPr>
          <a:xfrm>
            <a:off x="7524760" y="6475414"/>
            <a:ext cx="3865024" cy="180975"/>
          </a:xfrm>
        </p:spPr>
        <p:txBody>
          <a:bodyPr/>
          <a:lstStyle>
            <a:lvl1pPr>
              <a:defRPr/>
            </a:lvl1pPr>
          </a:lstStyle>
          <a:p>
            <a:r>
              <a:rPr lang="en-GB" dirty="0"/>
              <a:t>Xiaofei Wang (InterDigital)</a:t>
            </a:r>
          </a:p>
        </p:txBody>
      </p:sp>
      <p:sp>
        <p:nvSpPr>
          <p:cNvPr id="9" name="Slide Number Placeholder 8"/>
          <p:cNvSpPr>
            <a:spLocks noGrp="1"/>
          </p:cNvSpPr>
          <p:nvPr>
            <p:ph type="sldNum" idx="12"/>
          </p:nvPr>
        </p:nvSpPr>
        <p:spPr/>
        <p:txBody>
          <a:bodyPr/>
          <a:lstStyle>
            <a:lvl1pPr>
              <a:defRPr/>
            </a:lvl1pPr>
          </a:lstStyle>
          <a:p>
            <a:r>
              <a:rPr lang="en-GB" dirty="0"/>
              <a:t>Slide </a:t>
            </a:r>
            <a:fld id="{69B99EC4-A1FB-4C79-B9A5-C1FFD5A90380}" type="slidenum">
              <a:rPr lang="en-GB"/>
              <a:pPr/>
              <a:t>‹#›</a:t>
            </a:fld>
            <a:endParaRPr lang="en-GB"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July 2023</a:t>
            </a:r>
            <a:endParaRPr lang="en-GB" dirty="0"/>
          </a:p>
        </p:txBody>
      </p:sp>
      <p:sp>
        <p:nvSpPr>
          <p:cNvPr id="4" name="Footer Placeholder 3"/>
          <p:cNvSpPr>
            <a:spLocks noGrp="1"/>
          </p:cNvSpPr>
          <p:nvPr>
            <p:ph type="ftr" idx="11"/>
          </p:nvPr>
        </p:nvSpPr>
        <p:spPr/>
        <p:txBody>
          <a:bodyPr/>
          <a:lstStyle>
            <a:lvl1pPr>
              <a:defRPr/>
            </a:lvl1pPr>
          </a:lstStyle>
          <a:p>
            <a:r>
              <a:rPr lang="en-GB" dirty="0"/>
              <a:t>Xiaofei Wang (InterDigital)</a:t>
            </a:r>
          </a:p>
        </p:txBody>
      </p:sp>
      <p:sp>
        <p:nvSpPr>
          <p:cNvPr id="5" name="Slide Number Placeholder 4"/>
          <p:cNvSpPr>
            <a:spLocks noGrp="1"/>
          </p:cNvSpPr>
          <p:nvPr>
            <p:ph type="sldNum" idx="12"/>
          </p:nvPr>
        </p:nvSpPr>
        <p:spPr/>
        <p:txBody>
          <a:bodyPr/>
          <a:lstStyle>
            <a:lvl1pPr>
              <a:defRPr/>
            </a:lvl1pPr>
          </a:lstStyle>
          <a:p>
            <a:r>
              <a:rPr lang="en-GB" dirty="0"/>
              <a:t>Slide </a:t>
            </a:r>
            <a:fld id="{06B781AF-4CCF-49B0-A572-DE54FBE5D942}" type="slidenum">
              <a:rPr lang="en-GB"/>
              <a:pPr/>
              <a:t>‹#›</a:t>
            </a:fld>
            <a:endParaRPr lang="en-GB"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July 2023</a:t>
            </a:r>
            <a:endParaRPr lang="en-GB" dirty="0"/>
          </a:p>
        </p:txBody>
      </p:sp>
      <p:sp>
        <p:nvSpPr>
          <p:cNvPr id="3" name="Footer Placeholder 2"/>
          <p:cNvSpPr>
            <a:spLocks noGrp="1"/>
          </p:cNvSpPr>
          <p:nvPr>
            <p:ph type="ftr" idx="11"/>
          </p:nvPr>
        </p:nvSpPr>
        <p:spPr/>
        <p:txBody>
          <a:bodyPr/>
          <a:lstStyle>
            <a:lvl1pPr>
              <a:defRPr/>
            </a:lvl1pPr>
          </a:lstStyle>
          <a:p>
            <a:r>
              <a:rPr lang="en-GB" dirty="0"/>
              <a:t>Xiaofei Wang (InterDigital)</a:t>
            </a:r>
          </a:p>
        </p:txBody>
      </p:sp>
      <p:sp>
        <p:nvSpPr>
          <p:cNvPr id="4" name="Slide Number Placeholder 3"/>
          <p:cNvSpPr>
            <a:spLocks noGrp="1"/>
          </p:cNvSpPr>
          <p:nvPr>
            <p:ph type="sldNum" idx="12"/>
          </p:nvPr>
        </p:nvSpPr>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6B5E41C2-EF12-4EF2-8280-F2B4208277C2}" type="slidenum">
              <a:rPr lang="en-GB"/>
              <a:pPr/>
              <a:t>‹#›</a:t>
            </a:fld>
            <a:endParaRPr lang="en-GB"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July 2023</a:t>
            </a:r>
            <a:endParaRPr lang="en-GB" dirty="0"/>
          </a:p>
        </p:txBody>
      </p:sp>
      <p:sp>
        <p:nvSpPr>
          <p:cNvPr id="5" name="Footer Placeholder 4"/>
          <p:cNvSpPr>
            <a:spLocks noGrp="1"/>
          </p:cNvSpPr>
          <p:nvPr>
            <p:ph type="ftr" idx="11"/>
          </p:nvPr>
        </p:nvSpPr>
        <p:spPr/>
        <p:txBody>
          <a:bodyPr/>
          <a:lstStyle>
            <a:lvl1pPr>
              <a:defRPr/>
            </a:lvl1pPr>
          </a:lstStyle>
          <a:p>
            <a:r>
              <a:rPr lang="en-GB" dirty="0"/>
              <a:t>Xiaofei Wang (InterDigital)</a:t>
            </a:r>
          </a:p>
        </p:txBody>
      </p:sp>
      <p:sp>
        <p:nvSpPr>
          <p:cNvPr id="6" name="Slide Number Placeholder 5"/>
          <p:cNvSpPr>
            <a:spLocks noGrp="1"/>
          </p:cNvSpPr>
          <p:nvPr>
            <p:ph type="sldNum" idx="12"/>
          </p:nvPr>
        </p:nvSpPr>
        <p:spPr/>
        <p:txBody>
          <a:bodyPr/>
          <a:lstStyle>
            <a:lvl1pPr>
              <a:defRPr/>
            </a:lvl1pPr>
          </a:lstStyle>
          <a:p>
            <a:r>
              <a:rPr lang="en-GB" dirty="0"/>
              <a:t>Slide </a:t>
            </a:r>
            <a:fld id="{9B0D65C8-A0CA-4DDA-83BB-897866218593}"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929217" y="333375"/>
            <a:ext cx="2499764"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July 2023</a:t>
            </a:r>
            <a:endParaRPr lang="en-GB" dirty="0"/>
          </a:p>
        </p:txBody>
      </p:sp>
      <p:sp>
        <p:nvSpPr>
          <p:cNvPr id="1028" name="Rectangle 4"/>
          <p:cNvSpPr>
            <a:spLocks noGrp="1" noChangeArrowheads="1"/>
          </p:cNvSpPr>
          <p:nvPr>
            <p:ph type="ftr"/>
          </p:nvPr>
        </p:nvSpPr>
        <p:spPr bwMode="auto">
          <a:xfrm>
            <a:off x="7143757" y="6475414"/>
            <a:ext cx="424602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Xiaofei Wang (InterDigital)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dirty="0"/>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802.11-23/924r1</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 id="2147483660" r:id="rId10"/>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3.emf"/></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3" Type="http://schemas.openxmlformats.org/officeDocument/2006/relationships/oleObject" Target="../embeddings/oleObject2.bin"/><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4.emf"/></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469900"/>
            <a:ext cx="10363200" cy="147002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AIML Use Cases and Features for WLAN</a:t>
            </a:r>
            <a:endParaRPr lang="en-GB" dirty="0"/>
          </a:p>
        </p:txBody>
      </p:sp>
      <p:sp>
        <p:nvSpPr>
          <p:cNvPr id="3074" name="Rectangle 2"/>
          <p:cNvSpPr>
            <a:spLocks noGrp="1" noChangeArrowheads="1"/>
          </p:cNvSpPr>
          <p:nvPr>
            <p:ph type="subTitle" idx="1"/>
          </p:nvPr>
        </p:nvSpPr>
        <p:spPr>
          <a:xfrm>
            <a:off x="1828800" y="1428750"/>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2023-06-26</a:t>
            </a:r>
          </a:p>
        </p:txBody>
      </p:sp>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03994716"/>
              </p:ext>
            </p:extLst>
          </p:nvPr>
        </p:nvGraphicFramePr>
        <p:xfrm>
          <a:off x="814053" y="2694774"/>
          <a:ext cx="12226925" cy="4664075"/>
        </p:xfrm>
        <a:graphic>
          <a:graphicData uri="http://schemas.openxmlformats.org/presentationml/2006/ole">
            <mc:AlternateContent xmlns:mc="http://schemas.openxmlformats.org/markup-compatibility/2006">
              <mc:Choice xmlns:v="urn:schemas-microsoft-com:vml" Requires="v">
                <p:oleObj name="Document" r:id="rId3" imgW="10466184" imgH="3623228" progId="Word.Document.8">
                  <p:embed/>
                </p:oleObj>
              </mc:Choice>
              <mc:Fallback>
                <p:oleObj name="Document" r:id="rId3" imgW="10466184" imgH="3623228" progId="Word.Document.8">
                  <p:embed/>
                  <p:pic>
                    <p:nvPicPr>
                      <p:cNvPr id="3075" name="Object 3"/>
                      <p:cNvPicPr>
                        <a:picLocks noChangeAspect="1" noChangeArrowheads="1"/>
                      </p:cNvPicPr>
                      <p:nvPr/>
                    </p:nvPicPr>
                    <p:blipFill>
                      <a:blip r:embed="rId4"/>
                      <a:srcRect/>
                      <a:stretch>
                        <a:fillRect/>
                      </a:stretch>
                    </p:blipFill>
                    <p:spPr bwMode="auto">
                      <a:xfrm>
                        <a:off x="814053" y="2694774"/>
                        <a:ext cx="12226925" cy="4664075"/>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10</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(4)</a:t>
            </a:r>
          </a:p>
          <a:p>
            <a:pPr algn="ctr">
              <a:spcBef>
                <a:spcPct val="0"/>
              </a:spcBef>
              <a:buFontTx/>
              <a:buNone/>
            </a:pPr>
            <a:r>
              <a:rPr lang="en-US" altLang="en-US" sz="2800" i="1" u="sng" dirty="0">
                <a:solidFill>
                  <a:srgbClr val="0070C0"/>
                </a:solidFill>
              </a:rPr>
              <a:t>Efficient AIML model sharing/distribution [5]</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514350">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Efficient AIML model </a:t>
            </a:r>
            <a:r>
              <a:rPr lang="en-US" dirty="0">
                <a:latin typeface="Times New Roman" panose="02020603050405020304" pitchFamily="18" charset="0"/>
                <a:ea typeface="Times New Roman" panose="02020603050405020304" pitchFamily="18" charset="0"/>
              </a:rPr>
              <a:t>distribution</a:t>
            </a:r>
            <a:r>
              <a:rPr lang="en-US" dirty="0">
                <a:effectLst/>
                <a:latin typeface="Times New Roman" panose="02020603050405020304" pitchFamily="18" charset="0"/>
                <a:ea typeface="Times New Roman" panose="02020603050405020304" pitchFamily="18" charset="0"/>
              </a:rPr>
              <a:t> is essential for many AIML-based operations in WLANs and for performance of WLANs</a:t>
            </a:r>
          </a:p>
          <a:p>
            <a:pPr marL="914400" lvl="1">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 centralized learning/federated learning, large amount of traffic are used to distribute AIML models/training data among participating devices (STAs and APs), in UL, DL and P2P links</a:t>
            </a:r>
          </a:p>
          <a:p>
            <a:pPr marL="91440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Efficient AIML model distribution protocols are needed to enable support AIML operations</a:t>
            </a:r>
          </a:p>
          <a:p>
            <a:pPr marL="1314450" lvl="2">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Including sharing of all AIML models (e.g., for other applications; these model sharing is expected to be carried by WLANs anyway), not just for models used to improve WLAN performance (such as NN models)</a:t>
            </a:r>
          </a:p>
          <a:p>
            <a:pPr marL="1314450" lvl="2">
              <a:spcBef>
                <a:spcPts val="0"/>
              </a:spcBef>
              <a:spcAft>
                <a:spcPts val="0"/>
              </a:spcAft>
              <a:buFont typeface="Arial" panose="020B0604020202020204" pitchFamily="34" charset="0"/>
              <a:buChar char="•"/>
            </a:pPr>
            <a:endParaRPr lang="en-US" sz="8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Efficient AIML model distribution can leverage the broadcast nature of WLANs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802.11bc defines UL/DL broadcast services for both associated and unassociated STAs/APs, providing a good set of baseline tools for AIML model distribution</a:t>
            </a:r>
          </a:p>
          <a:p>
            <a:pPr marL="857250" lvl="1">
              <a:spcBef>
                <a:spcPts val="0"/>
              </a:spcBef>
              <a:spcAft>
                <a:spcPts val="0"/>
              </a:spcAft>
              <a:buFont typeface="Arial" panose="020B0604020202020204" pitchFamily="34" charset="0"/>
              <a:buChar char="•"/>
            </a:pPr>
            <a:endParaRPr lang="en-GB" sz="2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Standards impact:</a:t>
            </a:r>
          </a:p>
          <a:p>
            <a:pPr lvl="1" indent="-342900">
              <a:spcBef>
                <a:spcPts val="0"/>
              </a:spcBef>
              <a:spcAft>
                <a:spcPts val="0"/>
              </a:spcAft>
              <a:buFont typeface="Symbol" panose="05050102010706020507" pitchFamily="18" charset="2"/>
              <a:buChar char=""/>
            </a:pPr>
            <a:r>
              <a:rPr lang="en-US" dirty="0">
                <a:effectLst/>
                <a:latin typeface="Times New Roman" panose="02020603050405020304" pitchFamily="18" charset="0"/>
                <a:ea typeface="MS Mincho" panose="02020609040205080304" pitchFamily="49" charset="-128"/>
              </a:rPr>
              <a:t>Architecture that enables AIML model sharing on the MAC layer</a:t>
            </a:r>
          </a:p>
          <a:p>
            <a:pPr lvl="1" indent="-342900">
              <a:spcBef>
                <a:spcPts val="0"/>
              </a:spcBef>
              <a:spcAft>
                <a:spcPts val="0"/>
              </a:spcAft>
              <a:buFont typeface="Symbol" panose="05050102010706020507" pitchFamily="18" charset="2"/>
              <a:buChar char=""/>
            </a:pPr>
            <a:r>
              <a:rPr lang="en-US" dirty="0">
                <a:effectLst/>
                <a:latin typeface="Times New Roman" panose="02020603050405020304" pitchFamily="18" charset="0"/>
                <a:ea typeface="MS Mincho" panose="02020609040205080304" pitchFamily="49" charset="-128"/>
              </a:rPr>
              <a:t>Signaling and protocols related to AIML model sharing support/capability indication and management</a:t>
            </a:r>
          </a:p>
          <a:p>
            <a:pPr lvl="1" indent="-342900">
              <a:spcBef>
                <a:spcPts val="0"/>
              </a:spcBef>
              <a:spcAft>
                <a:spcPts val="0"/>
              </a:spcAft>
              <a:buFont typeface="Symbol" panose="05050102010706020507" pitchFamily="18" charset="2"/>
              <a:buChar char=""/>
            </a:pPr>
            <a:endParaRPr lang="en-US" sz="7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dirty="0">
                <a:latin typeface="Times New Roman" panose="02020603050405020304" pitchFamily="18" charset="0"/>
              </a:rPr>
              <a:t>KPI: </a:t>
            </a:r>
            <a:r>
              <a:rPr lang="en-GB" sz="2000" b="0" dirty="0">
                <a:latin typeface="Times New Roman" panose="02020603050405020304" pitchFamily="18" charset="0"/>
                <a:ea typeface="MS Mincho" panose="02020609040205080304" pitchFamily="49" charset="-128"/>
              </a:rPr>
              <a:t>medium occupation time saving compared to model sharing using application layer data</a:t>
            </a:r>
          </a:p>
          <a:p>
            <a:pPr>
              <a:spcBef>
                <a:spcPts val="0"/>
              </a:spcBef>
              <a:spcAft>
                <a:spcPts val="0"/>
              </a:spcAft>
              <a:buFont typeface="Symbol" panose="05050102010706020507" pitchFamily="18" charset="2"/>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755072198"/>
      </p:ext>
    </p:extLst>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11</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(5)</a:t>
            </a:r>
          </a:p>
          <a:p>
            <a:pPr algn="ctr">
              <a:spcBef>
                <a:spcPct val="0"/>
              </a:spcBef>
              <a:buFontTx/>
              <a:buNone/>
            </a:pPr>
            <a:r>
              <a:rPr lang="en-US" altLang="en-US" sz="2800" i="1" u="sng" dirty="0">
                <a:solidFill>
                  <a:srgbClr val="0070C0"/>
                </a:solidFill>
              </a:rPr>
              <a:t>AIML Enhanced Roaming [6]</a:t>
            </a:r>
            <a:endParaRPr lang="en-US" altLang="en-US" sz="1800" i="1" u="sng"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685800" y="1676400"/>
            <a:ext cx="10820400" cy="4421190"/>
          </a:xfrm>
        </p:spPr>
        <p:txBody>
          <a:bodyPr/>
          <a:lstStyle/>
          <a:p>
            <a:pPr marL="514350">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Times New Roman" panose="02020603050405020304" pitchFamily="18" charset="0"/>
              </a:rPr>
              <a:t>Roaming may occur frequently in dense AP deployments, affecting device battery lifetime and user experience</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Multi-AP networks commonly see a high level of roaming events</a:t>
            </a:r>
          </a:p>
          <a:p>
            <a:pPr marL="91440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A large number of roaming candidate APs/channels in use can cause STA scanning process to take a long time</a:t>
            </a:r>
          </a:p>
          <a:p>
            <a:pPr marL="914400" lvl="1">
              <a:spcBef>
                <a:spcPts val="0"/>
              </a:spcBef>
              <a:spcAft>
                <a:spcPts val="0"/>
              </a:spcAft>
              <a:buFont typeface="Arial" panose="020B0604020202020204" pitchFamily="34" charset="0"/>
              <a:buChar char="•"/>
            </a:pPr>
            <a:r>
              <a:rPr lang="en-US" sz="1400" dirty="0">
                <a:latin typeface="Times New Roman" panose="02020603050405020304" pitchFamily="18" charset="0"/>
                <a:ea typeface="Times New Roman" panose="02020603050405020304" pitchFamily="18" charset="0"/>
              </a:rPr>
              <a:t>Candidate APs in 802.11k neighbor report are useful, however, not all RF neighbor APs are equally relevant for roaming</a:t>
            </a:r>
          </a:p>
          <a:p>
            <a:pPr marL="1085850" lvl="2" indent="0">
              <a:spcBef>
                <a:spcPts val="0"/>
              </a:spcBef>
              <a:spcAft>
                <a:spcPts val="0"/>
              </a:spcAft>
            </a:pPr>
            <a:endParaRPr lang="en-US" sz="60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Efficient AIML techniques may be applied to</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Augment 802.11k </a:t>
            </a:r>
            <a:r>
              <a:rPr lang="en-US" sz="1600" dirty="0">
                <a:latin typeface="Times New Roman" panose="02020603050405020304" pitchFamily="18" charset="0"/>
              </a:rPr>
              <a:t>neighbor</a:t>
            </a:r>
            <a:r>
              <a:rPr lang="en-GB" sz="1600" dirty="0">
                <a:latin typeface="Times New Roman" panose="02020603050405020304" pitchFamily="18" charset="0"/>
              </a:rPr>
              <a:t> report with weight for each candidate AP for prioritization of scanning</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Assist the STA to find the optimal mid-point between APs to start scanning and roam</a:t>
            </a:r>
          </a:p>
          <a:p>
            <a:pPr marL="857250" lvl="1">
              <a:spcBef>
                <a:spcPts val="0"/>
              </a:spcBef>
              <a:spcAft>
                <a:spcPts val="0"/>
              </a:spcAft>
              <a:buFont typeface="Arial" panose="020B0604020202020204" pitchFamily="34" charset="0"/>
              <a:buChar char="•"/>
            </a:pPr>
            <a:endParaRPr lang="en-GB" sz="7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1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Enhanced 802.11k neighbor report with weight of roaming neighbor AP candidates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Triggering STAs to scan at mid-point between APs may require enhancement of BTM request frame</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Feedback for roaming recommendation by using enhanced BTM response frame</a:t>
            </a:r>
          </a:p>
          <a:p>
            <a:pPr marL="400050" lvl="1" indent="0">
              <a:spcBef>
                <a:spcPts val="0"/>
              </a:spcBef>
              <a:spcAft>
                <a:spcPts val="0"/>
              </a:spcAft>
            </a:pPr>
            <a:endParaRPr lang="en-US" sz="500" dirty="0">
              <a:effectLst/>
              <a:latin typeface="Times New Roman" panose="02020603050405020304" pitchFamily="18" charset="0"/>
              <a:ea typeface="MS Mincho" panose="02020609040205080304" pitchFamily="49" charset="-128"/>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Scanning/Roaming time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Roaming failure rate</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MCS distribution/Retry rate during a BSS transition</a:t>
            </a:r>
          </a:p>
          <a:p>
            <a:pPr lvl="1">
              <a:spcBef>
                <a:spcPts val="0"/>
              </a:spcBef>
              <a:spcAft>
                <a:spcPts val="0"/>
              </a:spcAft>
              <a:buFont typeface="Arial" panose="020B0604020202020204" pitchFamily="34" charset="0"/>
              <a:buChar char="•"/>
            </a:pPr>
            <a:r>
              <a:rPr lang="en-GB" sz="1600" dirty="0">
                <a:latin typeface="Times New Roman" panose="02020603050405020304" pitchFamily="18" charset="0"/>
                <a:ea typeface="MS Mincho" panose="02020609040205080304" pitchFamily="49" charset="-128"/>
              </a:rPr>
              <a:t>RSSI at reattach time</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605744698"/>
      </p:ext>
    </p:extLst>
  </p:cSld>
  <p:clrMapOvr>
    <a:masterClrMapping/>
  </p:clrMapOvr>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12</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(6)</a:t>
            </a:r>
          </a:p>
          <a:p>
            <a:pPr algn="ctr">
              <a:spcBef>
                <a:spcPct val="0"/>
              </a:spcBef>
              <a:buFontTx/>
              <a:buNone/>
            </a:pPr>
            <a:r>
              <a:rPr lang="en-US" altLang="en-US" sz="2800" i="1" u="sng" dirty="0">
                <a:solidFill>
                  <a:srgbClr val="FFC000"/>
                </a:solidFill>
              </a:rPr>
              <a:t>AIML based Multi-AP Transmission [7]</a:t>
            </a:r>
            <a:endParaRPr lang="en-US" altLang="en-US" sz="1800" i="1" u="sng" dirty="0">
              <a:solidFill>
                <a:srgbClr val="FFC00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524000"/>
            <a:ext cx="11430000" cy="4421190"/>
          </a:xfrm>
        </p:spPr>
        <p:txBody>
          <a:bodyPr/>
          <a:lstStyle/>
          <a:p>
            <a:pPr>
              <a:buFont typeface="Arial" panose="020B0604020202020204" pitchFamily="34" charset="0"/>
              <a:buChar char="•"/>
            </a:pPr>
            <a:r>
              <a:rPr lang="en-US" sz="2000" dirty="0"/>
              <a:t>In OBSS scenarios, multi-AP coordinated transmissions can improve </a:t>
            </a:r>
            <a:r>
              <a:rPr lang="pl-PL" sz="2000" dirty="0"/>
              <a:t>network </a:t>
            </a:r>
            <a:r>
              <a:rPr lang="en-US" sz="2000" dirty="0"/>
              <a:t>performance </a:t>
            </a:r>
            <a:endParaRPr lang="pl-PL" sz="2000" dirty="0"/>
          </a:p>
          <a:p>
            <a:pPr lvl="1">
              <a:buFont typeface="Arial" panose="020B0604020202020204" pitchFamily="34" charset="0"/>
              <a:buChar char="•"/>
            </a:pPr>
            <a:r>
              <a:rPr lang="en-US" sz="1800" dirty="0"/>
              <a:t>Multi-AP coordinated transmission is expected to be a feature of UHR SG/802.11bn</a:t>
            </a:r>
          </a:p>
          <a:p>
            <a:pPr lvl="1">
              <a:buFont typeface="Arial" panose="020B0604020202020204" pitchFamily="34" charset="0"/>
              <a:buChar char="•"/>
            </a:pPr>
            <a:r>
              <a:rPr lang="pl-PL" sz="1800" dirty="0"/>
              <a:t>C</a:t>
            </a:r>
            <a:r>
              <a:rPr lang="en-US" sz="1800" dirty="0"/>
              <a:t>onfiguring </a:t>
            </a:r>
            <a:r>
              <a:rPr lang="pl-PL" sz="1800" dirty="0"/>
              <a:t>such transmissions is challenging </a:t>
            </a:r>
            <a:r>
              <a:rPr lang="en-US" sz="1800" dirty="0"/>
              <a:t>due to v</a:t>
            </a:r>
            <a:r>
              <a:rPr lang="pl-PL" sz="1800" dirty="0"/>
              <a:t>arying network and radio conditions</a:t>
            </a:r>
            <a:r>
              <a:rPr lang="en-US" sz="1800" dirty="0"/>
              <a:t> and o</a:t>
            </a:r>
            <a:r>
              <a:rPr lang="pl-PL" sz="1800" dirty="0"/>
              <a:t>utside interference (neighboring, non-</a:t>
            </a:r>
            <a:r>
              <a:rPr lang="en-US" sz="1800" dirty="0"/>
              <a:t>coordinating</a:t>
            </a:r>
            <a:r>
              <a:rPr lang="pl-PL" sz="1800" dirty="0"/>
              <a:t> BSS)</a:t>
            </a:r>
            <a:endParaRPr lang="en-US" sz="1800" dirty="0"/>
          </a:p>
          <a:p>
            <a:pPr>
              <a:buFont typeface="Arial" panose="020B0604020202020204" pitchFamily="34" charset="0"/>
              <a:buChar char="•"/>
            </a:pPr>
            <a:r>
              <a:rPr lang="en-US" sz="2000" dirty="0"/>
              <a:t>AIML </a:t>
            </a:r>
            <a:r>
              <a:rPr lang="pl-PL" sz="2000" dirty="0"/>
              <a:t>models can </a:t>
            </a:r>
            <a:r>
              <a:rPr lang="en-US" sz="2000" dirty="0"/>
              <a:t>be </a:t>
            </a:r>
            <a:r>
              <a:rPr lang="pl-PL" sz="2000" dirty="0"/>
              <a:t>learn</a:t>
            </a:r>
            <a:r>
              <a:rPr lang="en-US" sz="2000" dirty="0"/>
              <a:t>t</a:t>
            </a:r>
            <a:r>
              <a:rPr lang="pl-PL" sz="2000" dirty="0"/>
              <a:t> and </a:t>
            </a:r>
            <a:r>
              <a:rPr lang="en-US" sz="2000" dirty="0"/>
              <a:t>help </a:t>
            </a:r>
            <a:r>
              <a:rPr lang="pl-PL" sz="2000" dirty="0"/>
              <a:t>make decisions/predict</a:t>
            </a:r>
          </a:p>
          <a:p>
            <a:pPr lvl="1">
              <a:buFont typeface="Arial" panose="020B0604020202020204" pitchFamily="34" charset="0"/>
              <a:buChar char="•"/>
            </a:pPr>
            <a:r>
              <a:rPr lang="en-US" sz="1800" dirty="0"/>
              <a:t>Find AP-STA pairs, select multi-AP transmission schemes and associated parameters</a:t>
            </a:r>
            <a:r>
              <a:rPr lang="pl-PL" sz="1800" dirty="0"/>
              <a:t>, select when to transmit, etc.</a:t>
            </a:r>
            <a:endParaRPr lang="en-US" sz="1800" dirty="0"/>
          </a:p>
          <a:p>
            <a:pPr lvl="1">
              <a:buFont typeface="Arial" panose="020B0604020202020204" pitchFamily="34" charset="0"/>
              <a:buChar char="•"/>
            </a:pPr>
            <a:r>
              <a:rPr lang="en-US" sz="1800" dirty="0">
                <a:latin typeface="Times New Roman" panose="02020603050405020304" pitchFamily="18" charset="0"/>
              </a:rPr>
              <a:t>Exact multi-AP schemes depend on work in UHR/802.11bn but may include C-TDMA, C-OFDMA, C-SR, C-BF and JT</a:t>
            </a:r>
            <a:endParaRPr lang="en-GB" sz="1800" dirty="0">
              <a:latin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sz="300" b="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2000" dirty="0">
                <a:latin typeface="Times New Roman" panose="02020603050405020304" pitchFamily="18" charset="0"/>
              </a:rPr>
              <a:t>Standards impact:</a:t>
            </a:r>
          </a:p>
          <a:p>
            <a:pPr lvl="1" indent="-342900">
              <a:spcBef>
                <a:spcPts val="0"/>
              </a:spcBef>
              <a:spcAft>
                <a:spcPts val="0"/>
              </a:spcAft>
              <a:buFont typeface="Symbol" panose="05050102010706020507" pitchFamily="18" charset="2"/>
              <a:buChar char=""/>
            </a:pPr>
            <a:r>
              <a:rPr lang="pl-PL" sz="1800" dirty="0"/>
              <a:t>Additional signaling for exchanging training data</a:t>
            </a:r>
            <a:r>
              <a:rPr lang="en-US" sz="1800" dirty="0"/>
              <a:t>/measurement reports/model sharing</a:t>
            </a:r>
            <a:endParaRPr lang="pl-PL" sz="1800" dirty="0"/>
          </a:p>
          <a:p>
            <a:pPr lvl="1" indent="-342900">
              <a:spcBef>
                <a:spcPts val="0"/>
              </a:spcBef>
              <a:spcAft>
                <a:spcPts val="0"/>
              </a:spcAft>
              <a:buFont typeface="Symbol" panose="05050102010706020507" pitchFamily="18" charset="2"/>
              <a:buChar char=""/>
            </a:pPr>
            <a:endParaRPr lang="en-US" sz="600" dirty="0">
              <a:effectLst/>
              <a:latin typeface="Times New Roman" panose="02020603050405020304" pitchFamily="18" charset="0"/>
              <a:ea typeface="MS Mincho" panose="02020609040205080304" pitchFamily="49" charset="-128"/>
            </a:endParaRPr>
          </a:p>
          <a:p>
            <a:pPr>
              <a:spcBef>
                <a:spcPts val="0"/>
              </a:spcBef>
              <a:spcAft>
                <a:spcPts val="0"/>
              </a:spcAft>
              <a:buFont typeface="Arial" panose="020B0604020202020204" pitchFamily="34" charset="0"/>
              <a:buChar char="•"/>
            </a:pPr>
            <a:r>
              <a:rPr lang="en-GB" sz="2000" dirty="0">
                <a:latin typeface="Times New Roman" panose="02020603050405020304" pitchFamily="18" charset="0"/>
              </a:rPr>
              <a:t>KPI:</a:t>
            </a:r>
          </a:p>
          <a:p>
            <a:pPr lvl="1">
              <a:buFont typeface="Arial" panose="020B0604020202020204" pitchFamily="34" charset="0"/>
              <a:buChar char="•"/>
            </a:pPr>
            <a:r>
              <a:rPr lang="en-US" sz="1800" dirty="0"/>
              <a:t>Network performance metrics (throughput, latency and jitter, power efficiency) – measured at the BSS level but also aggregated over the whole multi-AP network</a:t>
            </a:r>
          </a:p>
          <a:p>
            <a:pPr lvl="1">
              <a:buFont typeface="Arial" panose="020B0604020202020204" pitchFamily="34" charset="0"/>
              <a:buChar char="•"/>
            </a:pPr>
            <a:r>
              <a:rPr lang="en-US" sz="1800" dirty="0"/>
              <a:t>Fairness – to ensure that all users are fairly served</a:t>
            </a:r>
          </a:p>
          <a:p>
            <a:pPr lvl="1">
              <a:buFont typeface="Arial" panose="020B0604020202020204" pitchFamily="34" charset="0"/>
              <a:buChar char="•"/>
            </a:pPr>
            <a:r>
              <a:rPr lang="en-US" sz="1800" dirty="0"/>
              <a:t>AIML overhead – additional signaling, computational complexity, and learning latency</a:t>
            </a:r>
            <a:endParaRPr lang="en-US" sz="1800"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376191690"/>
      </p:ext>
    </p:extLst>
  </p:cSld>
  <p:clrMapOvr>
    <a:masterClrMapping/>
  </p:clrMapOvr>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13</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(7)</a:t>
            </a:r>
          </a:p>
          <a:p>
            <a:pPr algn="ctr">
              <a:spcBef>
                <a:spcPct val="0"/>
              </a:spcBef>
              <a:buFontTx/>
              <a:buNone/>
            </a:pPr>
            <a:r>
              <a:rPr lang="en-US" altLang="en-US" sz="2800" i="1" u="sng" dirty="0">
                <a:solidFill>
                  <a:srgbClr val="FFC000"/>
                </a:solidFill>
              </a:rPr>
              <a:t>AIML based Dynamic Spectrum Sharing [8]</a:t>
            </a:r>
            <a:endParaRPr lang="en-US" altLang="en-US" sz="1800" i="1" u="sng" dirty="0">
              <a:solidFill>
                <a:srgbClr val="FFC00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04800" y="1600200"/>
            <a:ext cx="11430000" cy="4421190"/>
          </a:xfrm>
        </p:spPr>
        <p:txBody>
          <a:bodyPr/>
          <a:lstStyle/>
          <a:p>
            <a:pPr marL="341313" indent="-341313">
              <a:buFont typeface="Times New Roman" pitchFamily="16"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802.11 systems operating in dense and high traffic environments, including other 802.11 systems as well as networks that operate using other standards</a:t>
            </a:r>
          </a:p>
          <a:p>
            <a:pPr>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dirty="0"/>
              <a:t>AIML-based solution: </a:t>
            </a:r>
            <a:r>
              <a:rPr lang="en-US" sz="2000" b="0" dirty="0"/>
              <a:t>spectrum sensing and signal classification infer the presence of other wireless systems sharing the same spectrum, reacting by manipulating 802.11 parameters and techniques according to a given policy under a collaborative or uncollaborative scheme for interference mitigation and avoidance. </a:t>
            </a:r>
          </a:p>
          <a:p>
            <a:pPr lvl="1" indent="-342900">
              <a:buFont typeface="Times New Roman" panose="02020603050405020304" pitchFamily="18"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800" dirty="0"/>
              <a:t>802.11 parameters and techniques: key enhancements such as multi-link operation, </a:t>
            </a:r>
            <a:r>
              <a:rPr lang="en-US" sz="1800" dirty="0">
                <a:highlight>
                  <a:srgbClr val="FFFF00"/>
                </a:highlight>
              </a:rPr>
              <a:t>multi-AP operation</a:t>
            </a:r>
            <a:r>
              <a:rPr lang="en-US" sz="1800" dirty="0"/>
              <a:t>, and multiple network allocation vectors, under dense environments require dynamic automation of operations.</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b="1" dirty="0"/>
              <a:t>Standard Impact</a:t>
            </a:r>
            <a:r>
              <a:rPr lang="en-US" sz="2000" dirty="0"/>
              <a:t>: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AIML requires the specification of the required signaling, data format and protocols of </a:t>
            </a:r>
            <a:r>
              <a:rPr lang="en-US" sz="1600" b="0" dirty="0">
                <a:highlight>
                  <a:srgbClr val="FFFF00"/>
                </a:highlight>
              </a:rPr>
              <a:t>inputs and outputs for AIML models</a:t>
            </a:r>
            <a:r>
              <a:rPr lang="en-US" sz="1600" b="0" dirty="0"/>
              <a:t>.</a:t>
            </a:r>
          </a:p>
          <a:p>
            <a:pPr marL="400050">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2000" dirty="0"/>
              <a:t>KPI: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Continuous throughput, latency and jitter measured at the MAC-SAP in high density scenarios.  </a:t>
            </a:r>
          </a:p>
          <a:p>
            <a:pPr marL="800100" lvl="1">
              <a:buFont typeface="Arial" panose="020B0604020202020204" pitchFamily="34" charset="0"/>
              <a:buChar char="•"/>
              <a:tabLst>
                <a:tab pos="911225" algn="l"/>
                <a:tab pos="1825625" algn="l"/>
                <a:tab pos="2740025" algn="l"/>
                <a:tab pos="3654425" algn="l"/>
                <a:tab pos="4568825" algn="l"/>
                <a:tab pos="5483225" algn="l"/>
                <a:tab pos="6397625" algn="l"/>
                <a:tab pos="7312025" algn="l"/>
                <a:tab pos="8226425" algn="l"/>
                <a:tab pos="9140825" algn="l"/>
                <a:tab pos="10055225" algn="l"/>
              </a:tabLst>
            </a:pPr>
            <a:r>
              <a:rPr lang="en-US" sz="1600" b="0" dirty="0"/>
              <a:t>Network energy efficiency. </a:t>
            </a:r>
            <a:endParaRPr lang="en-US" b="0" dirty="0"/>
          </a:p>
          <a:p>
            <a:pPr>
              <a:spcBef>
                <a:spcPts val="0"/>
              </a:spcBef>
              <a:spcAft>
                <a:spcPts val="0"/>
              </a:spcAft>
              <a:buFont typeface="Arial" panose="020B0604020202020204" pitchFamily="34" charset="0"/>
              <a:buChar char="•"/>
            </a:pPr>
            <a:endParaRPr lang="en-US" dirty="0">
              <a:effectLst/>
              <a:latin typeface="Times New Roman" panose="02020603050405020304" pitchFamily="18" charset="0"/>
              <a:ea typeface="MS Mincho" panose="02020609040205080304" pitchFamily="49" charset="-128"/>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657667692"/>
      </p:ext>
    </p:extLst>
  </p:cSld>
  <p:clrMapOvr>
    <a:masterClrMapping/>
  </p:clrMapOvr>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Summary</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71121"/>
            <a:ext cx="10363200" cy="4556125"/>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TIG’s activities closely follow our mandate</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Study and describe AIML use cases that are applicable to 802.11 networks</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With a strong focus on </a:t>
            </a:r>
            <a:r>
              <a:rPr lang="en-US" sz="2000" b="0" dirty="0">
                <a:highlight>
                  <a:srgbClr val="00FF00"/>
                </a:highlight>
                <a:latin typeface="Times New Roman" panose="02020603050405020304" pitchFamily="18" charset="0"/>
              </a:rPr>
              <a:t>standards impact on IEEE 802.11 specs</a:t>
            </a:r>
          </a:p>
          <a:p>
            <a:pPr marL="857250" lvl="1">
              <a:spcBef>
                <a:spcPts val="0"/>
              </a:spcBef>
              <a:spcAft>
                <a:spcPts val="0"/>
              </a:spcAft>
              <a:buFont typeface="Arial" panose="020B0604020202020204" pitchFamily="34" charset="0"/>
              <a:buChar char="•"/>
            </a:pPr>
            <a:r>
              <a:rPr lang="en-US" sz="1800" dirty="0">
                <a:latin typeface="Times New Roman" panose="02020603050405020304" pitchFamily="18" charset="0"/>
              </a:rPr>
              <a:t>i.e., changes needed to enable/utilize/facilitate AIML operations in 802.11 specs</a:t>
            </a:r>
            <a:endParaRPr lang="en-US" sz="1800"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AIML TIG is not developing AIML models</a:t>
            </a:r>
          </a:p>
          <a:p>
            <a:pPr marL="114300" marR="0" indent="0">
              <a:spcBef>
                <a:spcPts val="0"/>
              </a:spcBef>
              <a:spcAft>
                <a:spcPts val="0"/>
              </a:spcAft>
            </a:pPr>
            <a:endParaRPr lang="en-US" sz="1100" dirty="0">
              <a:latin typeface="Times New Roman" panose="02020603050405020304" pitchFamily="18" charset="0"/>
            </a:endParaRPr>
          </a:p>
          <a:p>
            <a:pPr marL="114300" marR="0" indent="0">
              <a:spcBef>
                <a:spcPts val="0"/>
              </a:spcBef>
              <a:spcAft>
                <a:spcPts val="0"/>
              </a:spcAft>
            </a:pPr>
            <a:r>
              <a:rPr lang="en-US" sz="2000" dirty="0">
                <a:latin typeface="Times New Roman" panose="02020603050405020304" pitchFamily="18" charset="0"/>
              </a:rPr>
              <a:t>The AIML TIG has worked on 6 AIML use cases for WLAN [2][7][8]</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These use cases are very closely related to those considered for UHR/802.11bn</a:t>
            </a:r>
          </a:p>
          <a:p>
            <a:pPr marL="857250" lvl="1">
              <a:spcBef>
                <a:spcPts val="0"/>
              </a:spcBef>
              <a:spcAft>
                <a:spcPts val="0"/>
              </a:spcAft>
              <a:buFont typeface="Arial" panose="020B0604020202020204" pitchFamily="34" charset="0"/>
              <a:buChar char="•"/>
            </a:pPr>
            <a:r>
              <a:rPr lang="en-US"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i="1" u="sng" dirty="0">
                <a:solidFill>
                  <a:srgbClr val="00B0F0"/>
                </a:solidFill>
                <a:effectLst/>
                <a:latin typeface="Times New Roman" panose="02020603050405020304" pitchFamily="18" charset="0"/>
                <a:ea typeface="Times New Roman" panose="02020603050405020304" pitchFamily="18" charset="0"/>
              </a:rPr>
              <a:t>Efficient </a:t>
            </a:r>
            <a:r>
              <a:rPr lang="en-US"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i="1" u="sng" dirty="0">
                <a:solidFill>
                  <a:srgbClr val="00B0F0"/>
                </a:solidFill>
                <a:latin typeface="Times New Roman" panose="02020603050405020304" pitchFamily="18" charset="0"/>
                <a:ea typeface="Times New Roman" panose="02020603050405020304" pitchFamily="18" charset="0"/>
              </a:rPr>
              <a:t>AIML-based roaming enhancement [6]</a:t>
            </a:r>
            <a:endParaRPr lang="en-US" dirty="0">
              <a:solidFill>
                <a:srgbClr val="00B0F0"/>
              </a:solidFill>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GB" dirty="0">
                <a:solidFill>
                  <a:srgbClr val="FFC000"/>
                </a:solidFill>
                <a:latin typeface="Times New Roman" panose="02020603050405020304" pitchFamily="18" charset="0"/>
              </a:rPr>
              <a:t>AIML-based multi-AP coordination [7]</a:t>
            </a:r>
          </a:p>
          <a:p>
            <a:pPr marL="857250" lvl="1">
              <a:spcBef>
                <a:spcPts val="0"/>
              </a:spcBef>
              <a:spcAft>
                <a:spcPts val="0"/>
              </a:spcAft>
              <a:buFont typeface="Arial" panose="020B0604020202020204" pitchFamily="34" charset="0"/>
              <a:buChar char="•"/>
            </a:pPr>
            <a:r>
              <a:rPr lang="en-GB" dirty="0">
                <a:solidFill>
                  <a:srgbClr val="FFC000"/>
                </a:solidFill>
                <a:latin typeface="Times New Roman" panose="02020603050405020304" pitchFamily="18" charset="0"/>
              </a:rPr>
              <a:t>AIML-based dynamic spectrum sharing [8]</a:t>
            </a:r>
          </a:p>
          <a:p>
            <a:pPr marL="114300" marR="0" indent="0">
              <a:spcBef>
                <a:spcPts val="0"/>
              </a:spcBef>
              <a:spcAft>
                <a:spcPts val="0"/>
              </a:spcAft>
            </a:pPr>
            <a:endParaRPr lang="en-US" sz="1600" dirty="0">
              <a:latin typeface="Times New Roman" panose="02020603050405020304" pitchFamily="18" charset="0"/>
            </a:endParaRPr>
          </a:p>
          <a:p>
            <a:pPr marL="114300" indent="0">
              <a:spcBef>
                <a:spcPts val="0"/>
              </a:spcBef>
              <a:spcAft>
                <a:spcPts val="0"/>
              </a:spcAft>
            </a:pPr>
            <a:r>
              <a:rPr lang="en-US" sz="2000" dirty="0">
                <a:latin typeface="Times New Roman" panose="02020603050405020304" pitchFamily="18" charset="0"/>
              </a:rPr>
              <a:t>We presented these cases to gauge the interests of UHR SG members to study/work on these AIML based use cases and features in UHR and 802.11bn</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563872718"/>
      </p:ext>
    </p:extLst>
  </p:cSld>
  <p:clrMapOvr>
    <a:masterClrMapping/>
  </p:clrMapOvr>
  <p:transition/>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References</a:t>
            </a:r>
          </a:p>
        </p:txBody>
      </p:sp>
      <p:sp>
        <p:nvSpPr>
          <p:cNvPr id="3" name="Content Placeholder 2"/>
          <p:cNvSpPr>
            <a:spLocks noGrp="1"/>
          </p:cNvSpPr>
          <p:nvPr>
            <p:ph idx="1"/>
          </p:nvPr>
        </p:nvSpPr>
        <p:spPr/>
        <p:txBody>
          <a:bodyPr/>
          <a:lstStyle/>
          <a:p>
            <a:r>
              <a:rPr lang="en-US" sz="1800" dirty="0"/>
              <a:t>[1] 11-22/597r3: May 2022 Working Group Motions, May 18, 2022</a:t>
            </a:r>
          </a:p>
          <a:p>
            <a:r>
              <a:rPr lang="en-US" sz="1800" dirty="0"/>
              <a:t>[2] 11-22/987r7: AIML TIG Technical Report Draft </a:t>
            </a:r>
          </a:p>
          <a:p>
            <a:r>
              <a:rPr lang="en-US" sz="1800" dirty="0"/>
              <a:t>[3] 11-22/1934r5: Proposed AIML TIG Technical Report Text for the CSI Feedback Compression Use Case</a:t>
            </a:r>
          </a:p>
          <a:p>
            <a:r>
              <a:rPr lang="en-US" sz="1800" dirty="0"/>
              <a:t>[4]11-22/2119r1: Proposed AIML TIG Technical Report Text for the Distributed Channel Access Use Case </a:t>
            </a:r>
          </a:p>
          <a:p>
            <a:r>
              <a:rPr lang="en-US" sz="1800" dirty="0"/>
              <a:t>[5] 11-23/0050r2: Proposed AIML TIG Technical Report Text for the AIML Model Sharing Use Case</a:t>
            </a:r>
          </a:p>
          <a:p>
            <a:r>
              <a:rPr lang="en-US" sz="1800" dirty="0"/>
              <a:t>[6] 11-23/475r4: Proposed IEEE 802.11 AIML TIG Technical Report Text for the AIML-based Roaming Enhancements Use Case</a:t>
            </a:r>
          </a:p>
          <a:p>
            <a:r>
              <a:rPr lang="en-US" sz="1800" dirty="0"/>
              <a:t>[7] 11-23/227r4: Proposed IEEE 802.11 AIML TIG Technical Report Text for the Multi-AP Coordination Use Case</a:t>
            </a:r>
          </a:p>
          <a:p>
            <a:r>
              <a:rPr lang="en-US" sz="1800" dirty="0"/>
              <a:t>[8] 11-23/1072r0: AIML methodology for dynamic spectrum sharing and coexistence</a:t>
            </a:r>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15</a:t>
            </a:fld>
            <a:endParaRPr lang="en-GB" dirty="0"/>
          </a:p>
        </p:txBody>
      </p:sp>
      <p:sp>
        <p:nvSpPr>
          <p:cNvPr id="5" name="Footer Placeholder 4"/>
          <p:cNvSpPr>
            <a:spLocks noGrp="1"/>
          </p:cNvSpPr>
          <p:nvPr>
            <p:ph type="ftr" idx="14"/>
          </p:nvPr>
        </p:nvSpPr>
        <p:spPr>
          <a:prstGeom prst="rect">
            <a:avLst/>
          </a:prstGeom>
        </p:spPr>
        <p:txBody>
          <a:bodyPr/>
          <a:lstStyle/>
          <a:p>
            <a:pPr>
              <a:defRPr/>
            </a:pPr>
            <a:r>
              <a:rPr lang="en-US" dirty="0"/>
              <a:t>Xiaofei Wang (InterDigital)</a:t>
            </a:r>
          </a:p>
        </p:txBody>
      </p:sp>
      <p:sp>
        <p:nvSpPr>
          <p:cNvPr id="4" name="Date Placeholder 3"/>
          <p:cNvSpPr>
            <a:spLocks noGrp="1"/>
          </p:cNvSpPr>
          <p:nvPr>
            <p:ph type="dt" idx="15"/>
          </p:nvPr>
        </p:nvSpPr>
        <p:spPr>
          <a:prstGeom prst="rect">
            <a:avLst/>
          </a:prstGeom>
        </p:spPr>
        <p:txBody>
          <a:bodyPr/>
          <a:lstStyle/>
          <a:p>
            <a:pPr>
              <a:defRPr/>
            </a:pPr>
            <a:r>
              <a:rPr lang="en-US" dirty="0"/>
              <a:t>July 2023</a:t>
            </a:r>
          </a:p>
        </p:txBody>
      </p:sp>
    </p:spTree>
    <p:extLst>
      <p:ext uri="{BB962C8B-B14F-4D97-AF65-F5344CB8AC3E}">
        <p14:creationId xmlns:p14="http://schemas.microsoft.com/office/powerpoint/2010/main" val="390056294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Would you be interested to study/work on AIML related features (as discussed in this presentation) in UHR SG/802.11bn?</a:t>
            </a:r>
          </a:p>
          <a:p>
            <a:pPr marL="457200" marR="0">
              <a:spcBef>
                <a:spcPts val="0"/>
              </a:spcBef>
              <a:spcAft>
                <a:spcPts val="0"/>
              </a:spcAft>
            </a:pPr>
            <a:r>
              <a:rPr lang="en-US" dirty="0">
                <a:latin typeface="Times New Roman" panose="02020603050405020304" pitchFamily="18" charset="0"/>
              </a:rPr>
              <a:t>Yes:</a:t>
            </a:r>
          </a:p>
          <a:p>
            <a:pPr marL="457200" marR="0">
              <a:spcBef>
                <a:spcPts val="0"/>
              </a:spcBef>
              <a:spcAft>
                <a:spcPts val="0"/>
              </a:spcAft>
            </a:pPr>
            <a:r>
              <a:rPr lang="en-US" dirty="0">
                <a:latin typeface="Times New Roman" panose="02020603050405020304" pitchFamily="18" charset="0"/>
              </a:rPr>
              <a:t>No:</a:t>
            </a:r>
          </a:p>
          <a:p>
            <a:pPr marL="457200" marR="0">
              <a:spcBef>
                <a:spcPts val="0"/>
              </a:spcBef>
              <a:spcAft>
                <a:spcPts val="0"/>
              </a:spcAft>
            </a:pPr>
            <a:r>
              <a:rPr lang="en-US" dirty="0">
                <a:latin typeface="Times New Roman" panose="02020603050405020304" pitchFamily="18" charset="0"/>
              </a:rPr>
              <a:t>Abstain:</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44795894"/>
      </p:ext>
    </p:extLst>
  </p:cSld>
  <p:clrMapOvr>
    <a:masterClrMapping/>
  </p:clrMapOvr>
  <p:transition/>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17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SP 2</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168400" y="1395413"/>
            <a:ext cx="10363200" cy="4556125"/>
          </a:xfrm>
        </p:spPr>
        <p:txBody>
          <a:bodyPr/>
          <a:lstStyle/>
          <a:p>
            <a:pPr marL="457200" marR="0">
              <a:spcBef>
                <a:spcPts val="0"/>
              </a:spcBef>
              <a:spcAft>
                <a:spcPts val="0"/>
              </a:spcAft>
            </a:pPr>
            <a:r>
              <a:rPr lang="en-US" dirty="0">
                <a:effectLst/>
                <a:latin typeface="Times New Roman" panose="02020603050405020304" pitchFamily="18" charset="0"/>
                <a:ea typeface="Times New Roman" panose="02020603050405020304" pitchFamily="18" charset="0"/>
              </a:rPr>
              <a:t>Which one or more of the following AIML related use case(s)/feature(s) are you interested in working/studying for UHR SG/802.11bn? </a:t>
            </a:r>
          </a:p>
          <a:p>
            <a:pPr marL="457200" marR="0">
              <a:spcBef>
                <a:spcPts val="0"/>
              </a:spcBef>
              <a:spcAft>
                <a:spcPts val="0"/>
              </a:spcAft>
            </a:pPr>
            <a:endParaRPr lang="en-US" dirty="0">
              <a:effectLst/>
              <a:latin typeface="Times New Roman" panose="02020603050405020304" pitchFamily="18" charset="0"/>
              <a:ea typeface="Times New Roman" panose="02020603050405020304" pitchFamily="18" charset="0"/>
            </a:endParaRP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 CSI Feedback compression/enhancement</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distributed channel access</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 model sharing</a:t>
            </a:r>
          </a:p>
          <a:p>
            <a:pPr marL="571500" marR="0" indent="-457200">
              <a:spcBef>
                <a:spcPts val="0"/>
              </a:spcBef>
              <a:spcAft>
                <a:spcPts val="0"/>
              </a:spcAft>
              <a:buAutoNum type="arabicPeriod"/>
            </a:pPr>
            <a:r>
              <a:rPr lang="en-US" dirty="0">
                <a:latin typeface="Times New Roman" panose="02020603050405020304" pitchFamily="18" charset="0"/>
                <a:ea typeface="Times New Roman" panose="02020603050405020304" pitchFamily="18" charset="0"/>
              </a:rPr>
              <a:t>AIML-based roaming enhancement</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a:t>
            </a:r>
            <a:r>
              <a:rPr lang="en-US" dirty="0">
                <a:latin typeface="Times New Roman" panose="02020603050405020304" pitchFamily="18" charset="0"/>
                <a:ea typeface="Times New Roman" panose="02020603050405020304" pitchFamily="18" charset="0"/>
              </a:rPr>
              <a:t>d multi-AP coordination</a:t>
            </a:r>
          </a:p>
          <a:p>
            <a:pPr marL="571500" marR="0" indent="-457200">
              <a:spcBef>
                <a:spcPts val="0"/>
              </a:spcBef>
              <a:spcAft>
                <a:spcPts val="0"/>
              </a:spcAft>
              <a:buAutoNum type="arabicPeriod"/>
            </a:pPr>
            <a:r>
              <a:rPr lang="en-US" dirty="0">
                <a:effectLst/>
                <a:latin typeface="Times New Roman" panose="02020603050405020304" pitchFamily="18" charset="0"/>
                <a:ea typeface="Times New Roman" panose="02020603050405020304" pitchFamily="18" charset="0"/>
              </a:rPr>
              <a:t>AIML-based dynamic spectrum sharing</a:t>
            </a:r>
          </a:p>
          <a:p>
            <a:pPr marL="114300" marR="0" indent="0">
              <a:spcBef>
                <a:spcPts val="0"/>
              </a:spcBef>
              <a:spcAft>
                <a:spcPts val="0"/>
              </a:spcAft>
            </a:pPr>
            <a:endParaRPr lang="en-US" sz="2800" dirty="0">
              <a:highlight>
                <a:srgbClr val="00FF00"/>
              </a:highlight>
              <a:latin typeface="Times New Roman" panose="02020603050405020304" pitchFamily="18" charset="0"/>
            </a:endParaRPr>
          </a:p>
          <a:p>
            <a:pPr marL="114300" marR="0" indent="0">
              <a:spcBef>
                <a:spcPts val="0"/>
              </a:spcBef>
              <a:spcAft>
                <a:spcPts val="0"/>
              </a:spcAft>
            </a:pPr>
            <a:r>
              <a:rPr lang="en-US" sz="2800" dirty="0">
                <a:highlight>
                  <a:srgbClr val="00FF00"/>
                </a:highlight>
                <a:latin typeface="Times New Roman" panose="02020603050405020304" pitchFamily="18" charset="0"/>
              </a:rPr>
              <a:t>Note: </a:t>
            </a:r>
            <a:r>
              <a:rPr lang="en-US" sz="2800" dirty="0">
                <a:effectLst/>
                <a:highlight>
                  <a:srgbClr val="00FF00"/>
                </a:highlight>
                <a:latin typeface="Times New Roman" panose="02020603050405020304" pitchFamily="18" charset="0"/>
                <a:ea typeface="Times New Roman" panose="02020603050405020304" pitchFamily="18" charset="0"/>
              </a:rPr>
              <a:t>Please choose one or more of AIML-based use cases/features</a:t>
            </a:r>
            <a:endParaRPr lang="en-US" sz="2800" dirty="0">
              <a:highlight>
                <a:srgbClr val="00FF00"/>
              </a:highlight>
              <a:latin typeface="Times New Roman" panose="02020603050405020304" pitchFamily="18" charset="0"/>
            </a:endParaRP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012443224"/>
      </p:ext>
    </p:extLst>
  </p:cSld>
  <p:clrMapOvr>
    <a:masterClrMapping/>
  </p:clrMapOvr>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0"/>
          </p:nvPr>
        </p:nvSpPr>
        <p:spPr/>
        <p:txBody>
          <a:bodyPr/>
          <a:lstStyle/>
          <a:p>
            <a:r>
              <a:rPr lang="en-US" dirty="0"/>
              <a:t>July 2023</a:t>
            </a:r>
            <a:endParaRPr lang="en-GB" dirty="0"/>
          </a:p>
        </p:txBody>
      </p:sp>
      <p:sp>
        <p:nvSpPr>
          <p:cNvPr id="7" name="Footer Placeholder 4"/>
          <p:cNvSpPr>
            <a:spLocks noGrp="1"/>
          </p:cNvSpPr>
          <p:nvPr>
            <p:ph type="ftr" idx="11"/>
          </p:nvPr>
        </p:nvSpPr>
        <p:spPr/>
        <p:txBody>
          <a:bodyPr/>
          <a:lstStyle/>
          <a:p>
            <a:r>
              <a:rPr lang="en-GB" dirty="0"/>
              <a:t>Xiaofei Wang (InterDigital)</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2</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727085006"/>
              </p:ext>
            </p:extLst>
          </p:nvPr>
        </p:nvGraphicFramePr>
        <p:xfrm>
          <a:off x="762000" y="1676400"/>
          <a:ext cx="11358563" cy="4630738"/>
        </p:xfrm>
        <a:graphic>
          <a:graphicData uri="http://schemas.openxmlformats.org/presentationml/2006/ole">
            <mc:AlternateContent xmlns:mc="http://schemas.openxmlformats.org/markup-compatibility/2006">
              <mc:Choice xmlns:v="urn:schemas-microsoft-com:vml" Requires="v">
                <p:oleObj name="Document" r:id="rId3" imgW="10466184" imgH="4259912" progId="Word.Document.8">
                  <p:embed/>
                </p:oleObj>
              </mc:Choice>
              <mc:Fallback>
                <p:oleObj name="Document" r:id="rId3" imgW="10466184" imgH="4259912" progId="Word.Document.8">
                  <p:embed/>
                  <p:pic>
                    <p:nvPicPr>
                      <p:cNvPr id="3075" name="Object 3"/>
                      <p:cNvPicPr>
                        <a:picLocks noChangeAspect="1" noChangeArrowheads="1"/>
                      </p:cNvPicPr>
                      <p:nvPr/>
                    </p:nvPicPr>
                    <p:blipFill>
                      <a:blip r:embed="rId4"/>
                      <a:srcRect/>
                      <a:stretch>
                        <a:fillRect/>
                      </a:stretch>
                    </p:blipFill>
                    <p:spPr bwMode="auto">
                      <a:xfrm>
                        <a:off x="762000" y="1676400"/>
                        <a:ext cx="11358563" cy="4630738"/>
                      </a:xfrm>
                      <a:prstGeom prst="rect">
                        <a:avLst/>
                      </a:prstGeom>
                      <a:noFill/>
                    </p:spPr>
                  </p:pic>
                </p:oleObj>
              </mc:Fallback>
            </mc:AlternateContent>
          </a:graphicData>
        </a:graphic>
      </p:graphicFrame>
      <p:sp>
        <p:nvSpPr>
          <p:cNvPr id="3076" name="Rectangle 4"/>
          <p:cNvSpPr>
            <a:spLocks noChangeArrowheads="1"/>
          </p:cNvSpPr>
          <p:nvPr/>
        </p:nvSpPr>
        <p:spPr bwMode="auto">
          <a:xfrm>
            <a:off x="827299" y="1062823"/>
            <a:ext cx="2587626"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 (continued):</a:t>
            </a:r>
          </a:p>
        </p:txBody>
      </p:sp>
    </p:spTree>
    <p:extLst>
      <p:ext uri="{BB962C8B-B14F-4D97-AF65-F5344CB8AC3E}">
        <p14:creationId xmlns:p14="http://schemas.microsoft.com/office/powerpoint/2010/main" val="29044964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09" name="Date Placeholder 3">
            <a:extLst>
              <a:ext uri="{FF2B5EF4-FFF2-40B4-BE49-F238E27FC236}">
                <a16:creationId xmlns:a16="http://schemas.microsoft.com/office/drawing/2014/main" id="{481163E3-3235-B93B-D977-4040786F5097}"/>
              </a:ext>
            </a:extLst>
          </p:cNvPr>
          <p:cNvSpPr>
            <a:spLocks noGrp="1"/>
          </p:cNvSpPr>
          <p:nvPr>
            <p:ph type="dt" sz="quarter" idx="10"/>
          </p:nvPr>
        </p:nvSpPr>
        <p:spPr bwMode="auto">
          <a:xfrm>
            <a:off x="696913" y="332601"/>
            <a:ext cx="942566" cy="276999"/>
          </a:xfrm>
          <a:prstGeom prst="rect">
            <a:avLst/>
          </a:prstGeom>
          <a:noFill/>
          <a:ln w="9525">
            <a:noFill/>
            <a:miter lim="800000"/>
            <a:headEnd/>
            <a:tailEnd/>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none" lIns="0" tIns="0" rIns="0" bIns="0" numCol="1" anchor="b" anchorCtr="0" compatLnSpc="1">
            <a:prstTxWarp prst="textNoShape">
              <a:avLst/>
            </a:prstTxWarp>
            <a:spAutoFit/>
          </a:bodyPr>
          <a:lstStyle>
            <a:defPPr>
              <a:defRPr lang="en-GB"/>
            </a:defPPr>
            <a:lvl1pPr algn="l" rtl="0" eaLnBrk="0" fontAlgn="base" hangingPunct="0">
              <a:spcBef>
                <a:spcPct val="0"/>
              </a:spcBef>
              <a:spcAft>
                <a:spcPct val="0"/>
              </a:spcAft>
              <a:defRPr sz="1800" b="1" kern="1200">
                <a:solidFill>
                  <a:schemeClr val="tx1"/>
                </a:solidFill>
                <a:latin typeface="Times New Roman" panose="02020603050405020304" pitchFamily="18" charset="0"/>
                <a:ea typeface="+mn-ea"/>
                <a:cs typeface="Arial" panose="020B0604020202020204" pitchFamily="34" charset="0"/>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pPr>
            <a:r>
              <a:rPr lang="en-CA" altLang="en-US" dirty="0"/>
              <a:t>July 2023</a:t>
            </a:r>
            <a:endParaRPr lang="en-GB" altLang="en-US" sz="1800" dirty="0"/>
          </a:p>
        </p:txBody>
      </p:sp>
      <p:sp>
        <p:nvSpPr>
          <p:cNvPr id="3075" name="Footer Placeholder 4">
            <a:extLst>
              <a:ext uri="{FF2B5EF4-FFF2-40B4-BE49-F238E27FC236}">
                <a16:creationId xmlns:a16="http://schemas.microsoft.com/office/drawing/2014/main" id="{045C5F91-7E5E-4101-9D99-9A940BB1C4B5}"/>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
        <p:nvSpPr>
          <p:cNvPr id="17411" name="Slide Number Placeholder 5">
            <a:extLst>
              <a:ext uri="{FF2B5EF4-FFF2-40B4-BE49-F238E27FC236}">
                <a16:creationId xmlns:a16="http://schemas.microsoft.com/office/drawing/2014/main" id="{8B02B45E-32DD-E1B8-2B9E-96BDB327CCDF}"/>
              </a:ext>
            </a:extLst>
          </p:cNvPr>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422EB9C2-4523-4101-8834-B68FD7935310}" type="slidenum">
              <a:rPr lang="en-GB" altLang="en-US" sz="1200" b="0"/>
              <a:pPr>
                <a:spcBef>
                  <a:spcPct val="0"/>
                </a:spcBef>
                <a:buFontTx/>
                <a:buNone/>
              </a:pPr>
              <a:t>3</a:t>
            </a:fld>
            <a:endParaRPr lang="en-GB" altLang="en-US" sz="1200" b="0" dirty="0"/>
          </a:p>
        </p:txBody>
      </p:sp>
      <p:sp>
        <p:nvSpPr>
          <p:cNvPr id="17412" name="Rectangle 2">
            <a:extLst>
              <a:ext uri="{FF2B5EF4-FFF2-40B4-BE49-F238E27FC236}">
                <a16:creationId xmlns:a16="http://schemas.microsoft.com/office/drawing/2014/main" id="{76ED1CA6-1028-934D-8519-967EB5D70F93}"/>
              </a:ext>
            </a:extLst>
          </p:cNvPr>
          <p:cNvSpPr>
            <a:spLocks noGrp="1" noChangeArrowheads="1"/>
          </p:cNvSpPr>
          <p:nvPr>
            <p:ph type="title"/>
          </p:nvPr>
        </p:nvSpPr>
        <p:spPr/>
        <p:txBody>
          <a:bodyPr/>
          <a:lstStyle/>
          <a:p>
            <a:r>
              <a:rPr lang="en-GB" altLang="en-US" dirty="0"/>
              <a:t>Abstract</a:t>
            </a:r>
          </a:p>
        </p:txBody>
      </p:sp>
      <p:sp>
        <p:nvSpPr>
          <p:cNvPr id="17413" name="Rectangle 3">
            <a:extLst>
              <a:ext uri="{FF2B5EF4-FFF2-40B4-BE49-F238E27FC236}">
                <a16:creationId xmlns:a16="http://schemas.microsoft.com/office/drawing/2014/main" id="{C2334348-7D14-5567-9887-24899B21D490}"/>
              </a:ext>
            </a:extLst>
          </p:cNvPr>
          <p:cNvSpPr>
            <a:spLocks noGrp="1" noChangeArrowheads="1"/>
          </p:cNvSpPr>
          <p:nvPr>
            <p:ph type="body" idx="1"/>
          </p:nvPr>
        </p:nvSpPr>
        <p:spPr/>
        <p:txBody>
          <a:bodyPr/>
          <a:lstStyle/>
          <a:p>
            <a:pPr marL="457200" indent="-457200">
              <a:buFont typeface="Arial" panose="020B0604020202020204" pitchFamily="34" charset="0"/>
              <a:buChar char="•"/>
            </a:pPr>
            <a:r>
              <a:rPr lang="en-GB" altLang="en-US" sz="2800" dirty="0"/>
              <a:t>The AIML TIG has been working on AIML use cases for IEEE 802.11 systems and devices. This contribution provides an overview of use cases and (by extension) some identified features that the AIML TIG has worked on. </a:t>
            </a:r>
          </a:p>
          <a:p>
            <a:pPr marL="457200" indent="-457200">
              <a:buFont typeface="Arial" panose="020B0604020202020204" pitchFamily="34" charset="0"/>
              <a:buChar char="•"/>
            </a:pPr>
            <a:r>
              <a:rPr lang="en-GB" altLang="en-US" sz="2800" dirty="0"/>
              <a:t>Some TIG members expressed desire to integrate AIML use cases and features in UHR SG. </a:t>
            </a:r>
          </a:p>
          <a:p>
            <a:pPr marL="457200" indent="-457200">
              <a:buFont typeface="Arial" panose="020B0604020202020204" pitchFamily="34" charset="0"/>
              <a:buChar char="•"/>
            </a:pPr>
            <a:r>
              <a:rPr lang="en-GB" altLang="en-US" sz="2800" dirty="0"/>
              <a:t>Straw polls will be run to gauge UHR SG members’ interests towards working on AIML related features in UHR and 802.11bn.</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4</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Overview</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600200" y="1276350"/>
            <a:ext cx="9144000" cy="4895850"/>
          </a:xfrm>
        </p:spPr>
        <p:txBody>
          <a:bodyPr/>
          <a:lstStyle/>
          <a:p>
            <a:pPr marL="457200" indent="-457200">
              <a:buFont typeface="Arial" panose="020B0604020202020204" pitchFamily="34" charset="0"/>
              <a:buChar char="•"/>
              <a:defRPr/>
            </a:pPr>
            <a:r>
              <a:rPr lang="en-GB" altLang="en-US" dirty="0"/>
              <a:t>AIML TIG and its mandate</a:t>
            </a:r>
            <a:endParaRPr lang="en-US" altLang="en-US" dirty="0"/>
          </a:p>
          <a:p>
            <a:pPr marL="457200" indent="-457200">
              <a:buFont typeface="Arial" panose="020B0604020202020204" pitchFamily="34" charset="0"/>
              <a:buChar char="•"/>
              <a:defRPr/>
            </a:pPr>
            <a:endParaRPr lang="en-US" altLang="en-US" dirty="0"/>
          </a:p>
          <a:p>
            <a:pPr marL="457200" indent="-457200">
              <a:buFont typeface="Arial" panose="020B0604020202020204" pitchFamily="34" charset="0"/>
              <a:buChar char="•"/>
              <a:defRPr/>
            </a:pPr>
            <a:r>
              <a:rPr lang="en-US" altLang="en-US" dirty="0"/>
              <a:t>AIML TIG goals and activities</a:t>
            </a:r>
          </a:p>
          <a:p>
            <a:pPr marL="0" indent="0">
              <a:defRPr/>
            </a:pPr>
            <a:endParaRPr lang="en-US" altLang="en-US" dirty="0"/>
          </a:p>
          <a:p>
            <a:pPr marL="457200" indent="-457200">
              <a:buFont typeface="Arial" panose="020B0604020202020204" pitchFamily="34" charset="0"/>
              <a:buChar char="•"/>
              <a:defRPr/>
            </a:pPr>
            <a:r>
              <a:rPr lang="en-US" altLang="en-US" dirty="0"/>
              <a:t>Highlights of AIML use cases identified for IEEE 802.11 WLANs </a:t>
            </a:r>
          </a:p>
          <a:p>
            <a:pPr marL="457200" indent="-457200">
              <a:buFont typeface="Arial" panose="020B0604020202020204" pitchFamily="34" charset="0"/>
              <a:buChar char="•"/>
              <a:defRPr/>
            </a:pPr>
            <a:endParaRPr lang="en-US" altLang="en-US" dirty="0"/>
          </a:p>
          <a:p>
            <a:pPr marL="457200" indent="-457200">
              <a:buFont typeface="Arial" panose="020B0604020202020204" pitchFamily="34" charset="0"/>
              <a:buChar char="•"/>
              <a:defRPr/>
            </a:pPr>
            <a:r>
              <a:rPr lang="en-US" altLang="en-US" dirty="0"/>
              <a:t>Summary</a:t>
            </a:r>
          </a:p>
          <a:p>
            <a:pPr marL="0" indent="0">
              <a:defRPr/>
            </a:pPr>
            <a:endParaRPr lang="en-US" altLang="en-US" dirty="0"/>
          </a:p>
          <a:p>
            <a:pPr marL="457200" indent="-457200">
              <a:buFont typeface="Arial" panose="020B0604020202020204" pitchFamily="34" charset="0"/>
              <a:buChar char="•"/>
              <a:defRPr/>
            </a:pPr>
            <a:r>
              <a:rPr lang="en-US" altLang="en-US" dirty="0"/>
              <a:t>Straw polls</a:t>
            </a:r>
          </a:p>
          <a:p>
            <a:pPr marL="457200" indent="-457200">
              <a:buFont typeface="Arial" panose="020B0604020202020204" pitchFamily="34" charset="0"/>
              <a:buChar char="•"/>
              <a:defRPr/>
            </a:pPr>
            <a:endParaRPr lang="en-US" altLang="en-US" dirty="0"/>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92BF4F79-02B2-849D-5F5A-62DFE703E53C}"/>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cSld>
  <p:clrMapOvr>
    <a:masterClrMapping/>
  </p:clrMapOvr>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5</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AIML TIG and its mandate</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447800" y="1616074"/>
            <a:ext cx="9296400" cy="4556125"/>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AIML TIG is formed by the following WG motion in the July 2022 session [1]:</a:t>
            </a:r>
          </a:p>
          <a:p>
            <a:pPr marL="457200" marR="0">
              <a:spcBef>
                <a:spcPts val="0"/>
              </a:spcBef>
              <a:spcAft>
                <a:spcPts val="0"/>
              </a:spcAft>
            </a:pPr>
            <a:endParaRPr lang="en-US" altLang="en-US" sz="2000" dirty="0">
              <a:latin typeface="Times New Roman" panose="02020603050405020304" pitchFamily="18" charset="0"/>
            </a:endParaRPr>
          </a:p>
          <a:p>
            <a:pPr marL="857250" lvl="1">
              <a:spcBef>
                <a:spcPts val="0"/>
              </a:spcBef>
              <a:spcAft>
                <a:spcPts val="0"/>
              </a:spcAft>
            </a:pPr>
            <a:r>
              <a:rPr lang="en-US" altLang="en-US" b="1" dirty="0">
                <a:latin typeface="Times New Roman" panose="02020603050405020304" pitchFamily="18" charset="0"/>
              </a:rPr>
              <a:t>Motion 5: TIG Re: AI/ML use in 802.11</a:t>
            </a:r>
          </a:p>
          <a:p>
            <a:pPr marL="857250" lvl="1">
              <a:spcBef>
                <a:spcPts val="0"/>
              </a:spcBef>
              <a:spcAft>
                <a:spcPts val="0"/>
              </a:spcAft>
            </a:pPr>
            <a:endParaRPr lang="en-US" altLang="en-US" b="1" dirty="0"/>
          </a:p>
          <a:p>
            <a:pPr lvl="1"/>
            <a:r>
              <a:rPr lang="en-US" b="1" dirty="0"/>
              <a:t>Approve formation of a Topic Interest Group (TIG) to:</a:t>
            </a:r>
          </a:p>
          <a:p>
            <a:pPr lvl="1"/>
            <a:r>
              <a:rPr lang="en-US" b="1" dirty="0">
                <a:highlight>
                  <a:srgbClr val="FFFF00"/>
                </a:highlight>
              </a:rPr>
              <a:t>(a) describe use cases for Artificial Intelligence/Machine Learning (AI/ML) applicability in 802.11 systems and </a:t>
            </a:r>
          </a:p>
          <a:p>
            <a:pPr lvl="1"/>
            <a:r>
              <a:rPr lang="en-US" b="1" dirty="0">
                <a:highlight>
                  <a:srgbClr val="FFFF00"/>
                </a:highlight>
              </a:rPr>
              <a:t>(b) investigate the technical feasibility of features enabling support of AI/ML. </a:t>
            </a:r>
          </a:p>
          <a:p>
            <a:pPr lvl="1"/>
            <a:r>
              <a:rPr lang="en-US" b="1" dirty="0"/>
              <a:t>The TIG is to complete a report on this topic at or before the March 2023 session. </a:t>
            </a:r>
          </a:p>
          <a:p>
            <a:pPr lvl="1"/>
            <a:endParaRPr lang="en-US" b="1" dirty="0"/>
          </a:p>
          <a:p>
            <a:pPr lvl="1"/>
            <a:r>
              <a:rPr lang="en-US" b="1" dirty="0"/>
              <a:t>Moved: Stephen McCann, Second: Marc Emmelmann</a:t>
            </a:r>
          </a:p>
          <a:p>
            <a:pPr lvl="1"/>
            <a:r>
              <a:rPr lang="en-US" b="1" dirty="0"/>
              <a:t>Result: Yes: 119, No: 22, Abstain: 27 (Motion passes)</a:t>
            </a:r>
          </a:p>
          <a:p>
            <a:pPr marL="114300" indent="0">
              <a:spcBef>
                <a:spcPts val="0"/>
              </a:spcBef>
              <a:spcAft>
                <a:spcPts val="0"/>
              </a:spcAft>
            </a:pPr>
            <a:r>
              <a:rPr lang="en-GB" b="0" dirty="0">
                <a:effectLst/>
                <a:latin typeface="Times New Roman" panose="02020603050405020304" pitchFamily="18" charset="0"/>
                <a:ea typeface="Times New Roman" panose="02020603050405020304" pitchFamily="18" charset="0"/>
              </a:rPr>
              <a:t> </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412227131"/>
      </p:ext>
    </p:extLst>
  </p:cSld>
  <p:clrMapOvr>
    <a:masterClrMapping/>
  </p:clrMapOvr>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6</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2209800" y="685800"/>
            <a:ext cx="77724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AIML TIG Goals and Activities</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990600" y="1320800"/>
            <a:ext cx="10287000" cy="4851399"/>
          </a:xfrm>
        </p:spPr>
        <p:txBody>
          <a:bodyPr/>
          <a:lstStyle/>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goals for the AIML TIG </a:t>
            </a:r>
            <a:r>
              <a:rPr lang="en-US" sz="2000" dirty="0">
                <a:latin typeface="Times New Roman" panose="02020603050405020304" pitchFamily="18" charset="0"/>
                <a:ea typeface="Times New Roman" panose="02020603050405020304" pitchFamily="18" charset="0"/>
              </a:rPr>
              <a:t>are</a:t>
            </a:r>
            <a:r>
              <a:rPr lang="en-US" sz="2000" dirty="0">
                <a:effectLst/>
                <a:latin typeface="Times New Roman" panose="02020603050405020304" pitchFamily="18" charset="0"/>
                <a:ea typeface="Times New Roman" panose="02020603050405020304" pitchFamily="18" charset="0"/>
              </a:rPr>
              <a:t> </a:t>
            </a:r>
            <a:r>
              <a:rPr lang="en-US" sz="2000" dirty="0">
                <a:effectLst/>
                <a:highlight>
                  <a:srgbClr val="FF0000"/>
                </a:highlight>
                <a:latin typeface="Times New Roman" panose="02020603050405020304" pitchFamily="18" charset="0"/>
                <a:ea typeface="Times New Roman" panose="02020603050405020304" pitchFamily="18" charset="0"/>
              </a:rPr>
              <a:t>NOT</a:t>
            </a:r>
            <a:r>
              <a:rPr lang="en-US" sz="2000" dirty="0">
                <a:effectLst/>
                <a:latin typeface="Times New Roman" panose="02020603050405020304" pitchFamily="18" charset="0"/>
                <a:ea typeface="Times New Roman" panose="02020603050405020304" pitchFamily="18" charset="0"/>
              </a:rPr>
              <a:t> to </a:t>
            </a:r>
            <a:r>
              <a:rPr lang="en-US" sz="2000" dirty="0">
                <a:latin typeface="Times New Roman" panose="02020603050405020304" pitchFamily="18" charset="0"/>
              </a:rPr>
              <a:t>develop AIML models for the 802.11 specifications</a:t>
            </a:r>
          </a:p>
          <a:p>
            <a:pPr marL="57150" indent="0">
              <a:spcBef>
                <a:spcPts val="0"/>
              </a:spcBef>
              <a:spcAft>
                <a:spcPts val="0"/>
              </a:spcAft>
            </a:pPr>
            <a:endParaRPr lang="en-US" sz="2000" b="0" dirty="0">
              <a:latin typeface="Times New Roman" panose="02020603050405020304" pitchFamily="18" charset="0"/>
              <a:ea typeface="Times New Roman" panose="02020603050405020304" pitchFamily="18" charset="0"/>
            </a:endParaRPr>
          </a:p>
          <a:p>
            <a:pPr marL="457200" marR="0">
              <a:spcBef>
                <a:spcPts val="0"/>
              </a:spcBef>
              <a:spcAft>
                <a:spcPts val="0"/>
              </a:spcAft>
            </a:pPr>
            <a:r>
              <a:rPr lang="en-US" sz="2000" dirty="0">
                <a:effectLst/>
                <a:latin typeface="Times New Roman" panose="02020603050405020304" pitchFamily="18" charset="0"/>
                <a:ea typeface="Times New Roman" panose="02020603050405020304" pitchFamily="18" charset="0"/>
              </a:rPr>
              <a:t>The goals and work for the AIML TIG closely follow our mandate</a:t>
            </a: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Study and describe AIML use cases that are applicable to 802.11 networks</a:t>
            </a: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rPr>
              <a:t>Some of the use cases are closely related to what are being considered for UHR/802.11bn</a:t>
            </a:r>
          </a:p>
          <a:p>
            <a:pPr marL="571500" lvl="1" indent="0">
              <a:spcBef>
                <a:spcPts val="0"/>
              </a:spcBef>
              <a:spcAft>
                <a:spcPts val="0"/>
              </a:spcAft>
            </a:pPr>
            <a:endParaRPr lang="en-US" sz="1600" b="0" dirty="0">
              <a:latin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2000" b="0" dirty="0">
                <a:latin typeface="Times New Roman" panose="02020603050405020304" pitchFamily="18" charset="0"/>
              </a:rPr>
              <a:t>With a strong focus on </a:t>
            </a:r>
            <a:r>
              <a:rPr lang="en-US" sz="2000" b="0" dirty="0">
                <a:highlight>
                  <a:srgbClr val="00FF00"/>
                </a:highlight>
                <a:latin typeface="Times New Roman" panose="02020603050405020304" pitchFamily="18" charset="0"/>
              </a:rPr>
              <a:t>standards impact on IEEE 802.11 specs</a:t>
            </a:r>
          </a:p>
          <a:p>
            <a:pPr marL="457200" marR="0">
              <a:spcBef>
                <a:spcPts val="0"/>
              </a:spcBef>
              <a:spcAft>
                <a:spcPts val="0"/>
              </a:spcAft>
            </a:pPr>
            <a:endParaRPr lang="en-US" sz="2000" dirty="0">
              <a:latin typeface="Times New Roman" panose="02020603050405020304" pitchFamily="18" charset="0"/>
              <a:ea typeface="Times New Roman" panose="02020603050405020304" pitchFamily="18" charset="0"/>
            </a:endParaRPr>
          </a:p>
          <a:p>
            <a:pPr marL="114300" marR="0" indent="0">
              <a:spcBef>
                <a:spcPts val="0"/>
              </a:spcBef>
              <a:spcAft>
                <a:spcPts val="0"/>
              </a:spcAft>
            </a:pPr>
            <a:r>
              <a:rPr lang="en-US" sz="2000" b="1" dirty="0">
                <a:latin typeface="Times New Roman" panose="02020603050405020304" pitchFamily="18" charset="0"/>
              </a:rPr>
              <a:t>For each use case, the following aspects are being defined:</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Standards impact</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KPIs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Requirements</a:t>
            </a:r>
          </a:p>
          <a:p>
            <a:pPr marL="857250" lvl="1">
              <a:spcBef>
                <a:spcPts val="0"/>
              </a:spcBef>
              <a:spcAft>
                <a:spcPts val="0"/>
              </a:spcAft>
              <a:buFont typeface="Arial" panose="020B0604020202020204" pitchFamily="34" charset="0"/>
              <a:buChar char="•"/>
            </a:pPr>
            <a:r>
              <a:rPr lang="en-US" dirty="0">
                <a:latin typeface="Times New Roman" panose="02020603050405020304" pitchFamily="18" charset="0"/>
                <a:cs typeface="+mn-cs"/>
              </a:rPr>
              <a:t>Technical feasibility</a:t>
            </a:r>
          </a:p>
          <a:p>
            <a:pPr marL="114300" indent="0">
              <a:spcBef>
                <a:spcPts val="0"/>
              </a:spcBef>
              <a:spcAft>
                <a:spcPts val="0"/>
              </a:spcAft>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US" sz="2400" b="1" dirty="0">
                <a:latin typeface="Times New Roman" panose="02020603050405020304" pitchFamily="18" charset="0"/>
              </a:rPr>
              <a:t>We want to present the use cases to the UHR SG to see whether UHR members are interested in working on these use cases and features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886241644"/>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7</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635760" y="685801"/>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(1)</a:t>
            </a:r>
            <a:endParaRPr lang="en-US" altLang="en-US" sz="1800" dirty="0">
              <a:solidFill>
                <a:schemeClr val="tx2"/>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1066800" y="1616074"/>
            <a:ext cx="9982200" cy="4556125"/>
          </a:xfrm>
        </p:spPr>
        <p:txBody>
          <a:bodyPr/>
          <a:lstStyle/>
          <a:p>
            <a:pPr marL="457200">
              <a:spcBef>
                <a:spcPts val="0"/>
              </a:spcBef>
              <a:spcAft>
                <a:spcPts val="0"/>
              </a:spcAft>
              <a:buFont typeface="Arial" panose="020B0604020202020204" pitchFamily="34" charset="0"/>
              <a:buChar char="•"/>
            </a:pPr>
            <a:r>
              <a:rPr lang="en-US" sz="2800" dirty="0">
                <a:latin typeface="Times New Roman" panose="02020603050405020304" pitchFamily="18" charset="0"/>
                <a:ea typeface="Times New Roman" panose="02020603050405020304" pitchFamily="18" charset="0"/>
              </a:rPr>
              <a:t>We highlight in this report AIML use cases that have already been motioned into the AIML TIG Technical Report [2]</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rPr>
              <a:t>AIML-based CSI feedback compression/enhancement [3]</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Deep-learning based distributed channel access [4]</a:t>
            </a:r>
          </a:p>
          <a:p>
            <a:pPr marL="857250" lvl="1">
              <a:spcBef>
                <a:spcPts val="0"/>
              </a:spcBef>
              <a:spcAft>
                <a:spcPts val="0"/>
              </a:spcAft>
              <a:buFont typeface="Arial" panose="020B0604020202020204" pitchFamily="34" charset="0"/>
              <a:buChar char="•"/>
            </a:pPr>
            <a:r>
              <a:rPr lang="en-US" sz="2400" i="1" u="sng" dirty="0">
                <a:solidFill>
                  <a:srgbClr val="00B0F0"/>
                </a:solidFill>
                <a:effectLst/>
                <a:latin typeface="Times New Roman" panose="02020603050405020304" pitchFamily="18" charset="0"/>
                <a:ea typeface="Times New Roman" panose="02020603050405020304" pitchFamily="18" charset="0"/>
              </a:rPr>
              <a:t>Efficient </a:t>
            </a:r>
            <a:r>
              <a:rPr lang="en-US" sz="2400" i="1" u="sng" dirty="0">
                <a:solidFill>
                  <a:srgbClr val="00B0F0"/>
                </a:solidFill>
                <a:latin typeface="Times New Roman" panose="02020603050405020304" pitchFamily="18" charset="0"/>
                <a:ea typeface="Times New Roman" panose="02020603050405020304" pitchFamily="18" charset="0"/>
              </a:rPr>
              <a:t>AIML model sharing [5]</a:t>
            </a:r>
          </a:p>
          <a:p>
            <a:pPr marL="857250" lvl="1">
              <a:spcBef>
                <a:spcPts val="0"/>
              </a:spcBef>
              <a:spcAft>
                <a:spcPts val="0"/>
              </a:spcAft>
              <a:buFont typeface="Arial" panose="020B0604020202020204" pitchFamily="34" charset="0"/>
              <a:buChar char="•"/>
            </a:pPr>
            <a:r>
              <a:rPr lang="en-US" sz="2400" i="1" u="sng" dirty="0">
                <a:solidFill>
                  <a:srgbClr val="00B0F0"/>
                </a:solidFill>
                <a:latin typeface="Times New Roman" panose="02020603050405020304" pitchFamily="18" charset="0"/>
                <a:ea typeface="Times New Roman" panose="02020603050405020304" pitchFamily="18" charset="0"/>
              </a:rPr>
              <a:t>AIML-based roaming enhancement [6]</a:t>
            </a:r>
          </a:p>
          <a:p>
            <a:pPr marL="571500" lvl="1" indent="0">
              <a:spcBef>
                <a:spcPts val="0"/>
              </a:spcBef>
              <a:spcAft>
                <a:spcPts val="0"/>
              </a:spcAft>
            </a:pPr>
            <a:endParaRPr lang="en-US" sz="2400" dirty="0">
              <a:solidFill>
                <a:srgbClr val="00B0F0"/>
              </a:solidFill>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2800" b="0" dirty="0">
                <a:effectLst/>
                <a:latin typeface="Times New Roman" panose="02020603050405020304" pitchFamily="18" charset="0"/>
                <a:ea typeface="Times New Roman" panose="02020603050405020304" pitchFamily="18" charset="0"/>
              </a:rPr>
              <a:t> </a:t>
            </a:r>
            <a:r>
              <a:rPr lang="en-GB" sz="2800" dirty="0">
                <a:latin typeface="Times New Roman" panose="02020603050405020304" pitchFamily="18" charset="0"/>
              </a:rPr>
              <a:t>Additional use cases have been studied and may be included in the technical report</a:t>
            </a:r>
          </a:p>
          <a:p>
            <a:pPr marL="857250" lvl="1">
              <a:spcBef>
                <a:spcPts val="0"/>
              </a:spcBef>
              <a:spcAft>
                <a:spcPts val="0"/>
              </a:spcAft>
              <a:buFont typeface="Arial" panose="020B0604020202020204" pitchFamily="34" charset="0"/>
              <a:buChar char="•"/>
            </a:pPr>
            <a:r>
              <a:rPr lang="en-GB" sz="2400" dirty="0">
                <a:solidFill>
                  <a:srgbClr val="FFC000"/>
                </a:solidFill>
                <a:latin typeface="Times New Roman" panose="02020603050405020304" pitchFamily="18" charset="0"/>
              </a:rPr>
              <a:t>AIML-based multi-AP coordination [7]</a:t>
            </a:r>
          </a:p>
          <a:p>
            <a:pPr marL="857250" lvl="1">
              <a:spcBef>
                <a:spcPts val="0"/>
              </a:spcBef>
              <a:spcAft>
                <a:spcPts val="0"/>
              </a:spcAft>
              <a:buFont typeface="Arial" panose="020B0604020202020204" pitchFamily="34" charset="0"/>
              <a:buChar char="•"/>
            </a:pPr>
            <a:r>
              <a:rPr lang="en-GB" sz="2400" dirty="0">
                <a:solidFill>
                  <a:srgbClr val="FFC000"/>
                </a:solidFill>
                <a:latin typeface="Times New Roman" panose="02020603050405020304" pitchFamily="18" charset="0"/>
              </a:rPr>
              <a:t>AIML-based dynamic spectrum sharing [8]</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2957370941"/>
      </p:ext>
    </p:extLst>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8</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8773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(2)</a:t>
            </a:r>
          </a:p>
          <a:p>
            <a:pPr algn="ctr">
              <a:spcBef>
                <a:spcPct val="0"/>
              </a:spcBef>
              <a:buFontTx/>
              <a:buNone/>
            </a:pPr>
            <a:r>
              <a:rPr lang="en-US" altLang="en-US" sz="2800" i="1" dirty="0">
                <a:solidFill>
                  <a:srgbClr val="0070C0"/>
                </a:solidFill>
              </a:rPr>
              <a:t>AIML-based CSI Feedback Compression/enhancement [3]</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533400" y="1477488"/>
            <a:ext cx="11353800" cy="5114586"/>
          </a:xfrm>
        </p:spPr>
        <p:txBody>
          <a:bodyPr/>
          <a:lstStyle/>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Sounding procedures in WLANs represent large overhead particularly with potential new features:</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Higher number of spatial streams, e.g., 16</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Multi-AP features such as joint transmissions</a:t>
            </a:r>
          </a:p>
          <a:p>
            <a:pPr marL="857250" lvl="1">
              <a:spcBef>
                <a:spcPts val="0"/>
              </a:spcBef>
              <a:spcAft>
                <a:spcPts val="0"/>
              </a:spcAft>
              <a:buFont typeface="Arial" panose="020B0604020202020204" pitchFamily="34" charset="0"/>
              <a:buChar char="•"/>
            </a:pPr>
            <a:endParaRPr lang="en-US" sz="14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sz="1800" dirty="0">
                <a:latin typeface="Times New Roman" panose="02020603050405020304" pitchFamily="18" charset="0"/>
              </a:rPr>
              <a:t>Studies show that AIML algorithms may efficiently reduce CSI feedback/improve system through</a:t>
            </a:r>
            <a:r>
              <a:rPr lang="en-US" sz="1600" dirty="0">
                <a:latin typeface="Times New Roman" panose="02020603050405020304" pitchFamily="18" charset="0"/>
                <a:ea typeface="Times New Roman" panose="02020603050405020304" pitchFamily="18" charset="0"/>
              </a:rPr>
              <a:t>put</a:t>
            </a:r>
          </a:p>
          <a:p>
            <a:pPr marL="857250" lvl="1">
              <a:spcBef>
                <a:spcPts val="0"/>
              </a:spcBef>
              <a:spcAft>
                <a:spcPts val="0"/>
              </a:spcAft>
              <a:buFont typeface="Arial" panose="020B0604020202020204" pitchFamily="34" charset="0"/>
              <a:buChar char="•"/>
            </a:pPr>
            <a:r>
              <a:rPr lang="en-US" sz="1600" i="1" u="sng" dirty="0">
                <a:latin typeface="Times New Roman" panose="02020603050405020304" pitchFamily="18" charset="0"/>
                <a:ea typeface="Times New Roman" panose="02020603050405020304" pitchFamily="18" charset="0"/>
              </a:rPr>
              <a:t>using </a:t>
            </a:r>
            <a:r>
              <a:rPr lang="en-US" sz="1600" i="1" u="sng" dirty="0">
                <a:effectLst/>
                <a:latin typeface="Times New Roman" panose="02020603050405020304" pitchFamily="18" charset="0"/>
                <a:ea typeface="Times New Roman" panose="02020603050405020304" pitchFamily="18" charset="0"/>
              </a:rPr>
              <a:t>unsupervised learning algorithms to significantly reduce CSI feedback into clusters while maintaining similar PER performance</a:t>
            </a:r>
          </a:p>
          <a:p>
            <a:pPr marL="857250" lvl="1">
              <a:spcBef>
                <a:spcPts val="0"/>
              </a:spcBef>
              <a:spcAft>
                <a:spcPts val="0"/>
              </a:spcAft>
              <a:buFont typeface="Arial" panose="020B0604020202020204" pitchFamily="34" charset="0"/>
              <a:buChar char="•"/>
            </a:pPr>
            <a:r>
              <a:rPr lang="en-US" sz="1600" dirty="0">
                <a:effectLst/>
                <a:latin typeface="Times New Roman" panose="02020603050405020304" pitchFamily="18" charset="0"/>
                <a:ea typeface="Times New Roman" panose="02020603050405020304" pitchFamily="18" charset="0"/>
              </a:rPr>
              <a:t>E.g., AIML-aided dual CSI compression </a:t>
            </a:r>
            <a:r>
              <a:rPr lang="en-US" sz="1600" dirty="0">
                <a:latin typeface="Times New Roman" panose="02020603050405020304" pitchFamily="18" charset="0"/>
                <a:ea typeface="Times New Roman" panose="02020603050405020304" pitchFamily="18" charset="0"/>
              </a:rPr>
              <a:t>combines codebook and Givens Rotation which leverage K-means ML algorithm</a:t>
            </a:r>
            <a:endParaRPr lang="en-US" sz="160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r>
              <a:rPr lang="en-US" sz="1600" dirty="0">
                <a:latin typeface="Times New Roman" panose="02020603050405020304" pitchFamily="18" charset="0"/>
                <a:ea typeface="Times New Roman" panose="02020603050405020304" pitchFamily="18" charset="0"/>
              </a:rPr>
              <a:t>E.g., AIML algorithm may be used to reduce the computation complexity for CSI feedback, such as direct quantization of the right singular matrix using an autoencoding scheme</a:t>
            </a:r>
          </a:p>
          <a:p>
            <a:pPr marL="857250" lvl="1">
              <a:spcBef>
                <a:spcPts val="0"/>
              </a:spcBef>
              <a:spcAft>
                <a:spcPts val="0"/>
              </a:spcAft>
              <a:buFont typeface="Arial" panose="020B0604020202020204" pitchFamily="34" charset="0"/>
              <a:buChar char="•"/>
            </a:pPr>
            <a:endParaRPr lang="en-US" sz="1100" dirty="0">
              <a:latin typeface="Times New Roman" panose="02020603050405020304" pitchFamily="18" charset="0"/>
              <a:ea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Standards impact:</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Additional </a:t>
            </a:r>
            <a:r>
              <a:rPr lang="en-US" sz="1600" dirty="0">
                <a:latin typeface="Times New Roman" panose="02020603050405020304" pitchFamily="18" charset="0"/>
              </a:rPr>
              <a:t>signaling</a:t>
            </a:r>
            <a:r>
              <a:rPr lang="en-GB" sz="1600" dirty="0">
                <a:latin typeface="Times New Roman" panose="02020603050405020304" pitchFamily="18" charset="0"/>
              </a:rPr>
              <a:t> (or new </a:t>
            </a:r>
            <a:r>
              <a:rPr lang="en-US" sz="1600" dirty="0">
                <a:latin typeface="Times New Roman" panose="02020603050405020304" pitchFamily="18" charset="0"/>
              </a:rPr>
              <a:t>signaling</a:t>
            </a:r>
            <a:r>
              <a:rPr lang="en-GB" sz="1600" dirty="0">
                <a:latin typeface="Times New Roman" panose="02020603050405020304" pitchFamily="18" charset="0"/>
              </a:rPr>
              <a:t> design) between AP an STAs required by AIML process to provide (e.g., newly designed) feedback and/or cluster information</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AIML model sharing (also see AIML Model Sharing Use case)</a:t>
            </a:r>
          </a:p>
          <a:p>
            <a:pPr marL="857250" lvl="1">
              <a:spcBef>
                <a:spcPts val="0"/>
              </a:spcBef>
              <a:spcAft>
                <a:spcPts val="0"/>
              </a:spcAft>
              <a:buFont typeface="Arial" panose="020B0604020202020204" pitchFamily="34" charset="0"/>
              <a:buChar char="•"/>
            </a:pPr>
            <a:endParaRPr lang="en-GB" sz="400" dirty="0">
              <a:latin typeface="Times New Roman" panose="02020603050405020304" pitchFamily="18" charset="0"/>
            </a:endParaRPr>
          </a:p>
          <a:p>
            <a:pPr marL="457200">
              <a:spcBef>
                <a:spcPts val="0"/>
              </a:spcBef>
              <a:spcAft>
                <a:spcPts val="0"/>
              </a:spcAft>
              <a:buFont typeface="Arial" panose="020B0604020202020204" pitchFamily="34" charset="0"/>
              <a:buChar char="•"/>
            </a:pPr>
            <a:r>
              <a:rPr lang="en-GB" sz="1800"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CSI airtime reduction/additional AIML process overhead</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PER</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Computation complexity/latency</a:t>
            </a:r>
          </a:p>
          <a:p>
            <a:pPr marL="857250" lvl="1">
              <a:spcBef>
                <a:spcPts val="0"/>
              </a:spcBef>
              <a:spcAft>
                <a:spcPts val="0"/>
              </a:spcAft>
              <a:buFont typeface="Arial" panose="020B0604020202020204" pitchFamily="34" charset="0"/>
              <a:buChar char="•"/>
            </a:pPr>
            <a:r>
              <a:rPr lang="en-GB" sz="1600" dirty="0">
                <a:latin typeface="Times New Roman" panose="02020603050405020304" pitchFamily="18" charset="0"/>
              </a:rPr>
              <a:t>Storage needed for AIML models</a:t>
            </a:r>
          </a:p>
          <a:p>
            <a:pPr marL="457200">
              <a:spcBef>
                <a:spcPts val="0"/>
              </a:spcBef>
              <a:spcAft>
                <a:spcPts val="0"/>
              </a:spcAft>
              <a:buFont typeface="Arial" panose="020B0604020202020204" pitchFamily="34" charset="0"/>
              <a:buChar char="•"/>
            </a:pP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3244067788"/>
      </p:ext>
    </p:extLst>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Slide Number Placeholder 3">
            <a:extLst>
              <a:ext uri="{FF2B5EF4-FFF2-40B4-BE49-F238E27FC236}">
                <a16:creationId xmlns:a16="http://schemas.microsoft.com/office/drawing/2014/main" id="{E309793C-E8BA-4980-9624-237F8BFB99C3}"/>
              </a:ext>
            </a:extLst>
          </p:cNvPr>
          <p:cNvSpPr>
            <a:spLocks noGrp="1"/>
          </p:cNvSpPr>
          <p:nvPr>
            <p:ph type="sldNum" sz="quarter" idx="12"/>
          </p:nvPr>
        </p:nvSpPr>
        <p:spPr>
          <a:xfrm>
            <a:off x="5918200" y="6475413"/>
            <a:ext cx="431800" cy="184150"/>
          </a:xfrm>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GB" altLang="en-US" sz="1200" b="0" dirty="0"/>
              <a:t>Slide </a:t>
            </a:r>
            <a:fld id="{8F7DD85E-4C0D-43C8-8134-37E2C443F8A3}" type="slidenum">
              <a:rPr lang="en-GB" altLang="en-US" sz="1200" b="0" smtClean="0"/>
              <a:pPr>
                <a:spcBef>
                  <a:spcPct val="0"/>
                </a:spcBef>
                <a:buFontTx/>
                <a:buNone/>
              </a:pPr>
              <a:t>9</a:t>
            </a:fld>
            <a:endParaRPr lang="en-GB" altLang="en-US" sz="1200" b="0" dirty="0"/>
          </a:p>
        </p:txBody>
      </p:sp>
      <p:sp>
        <p:nvSpPr>
          <p:cNvPr id="19459" name="Rectangle 3">
            <a:extLst>
              <a:ext uri="{FF2B5EF4-FFF2-40B4-BE49-F238E27FC236}">
                <a16:creationId xmlns:a16="http://schemas.microsoft.com/office/drawing/2014/main" id="{2D4EB130-BD7B-48CC-97ED-9BF932A3E47E}"/>
              </a:ext>
            </a:extLst>
          </p:cNvPr>
          <p:cNvSpPr>
            <a:spLocks noChangeArrowheads="1"/>
          </p:cNvSpPr>
          <p:nvPr/>
        </p:nvSpPr>
        <p:spPr bwMode="auto">
          <a:xfrm>
            <a:off x="1905000" y="838200"/>
            <a:ext cx="8458200" cy="5562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3363" indent="-180975">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endParaRPr lang="en-US" altLang="en-US" sz="1400" dirty="0"/>
          </a:p>
        </p:txBody>
      </p:sp>
      <p:sp>
        <p:nvSpPr>
          <p:cNvPr id="19460" name="Rectangle 4">
            <a:extLst>
              <a:ext uri="{FF2B5EF4-FFF2-40B4-BE49-F238E27FC236}">
                <a16:creationId xmlns:a16="http://schemas.microsoft.com/office/drawing/2014/main" id="{7239DE7F-BC9C-4C2B-B596-0E3F1E55A8B5}"/>
              </a:ext>
            </a:extLst>
          </p:cNvPr>
          <p:cNvSpPr>
            <a:spLocks noChangeArrowheads="1"/>
          </p:cNvSpPr>
          <p:nvPr/>
        </p:nvSpPr>
        <p:spPr bwMode="auto">
          <a:xfrm>
            <a:off x="1714500" y="829467"/>
            <a:ext cx="8763000" cy="635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nchor="ct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lgn="ctr">
              <a:spcBef>
                <a:spcPct val="0"/>
              </a:spcBef>
              <a:buFontTx/>
              <a:buNone/>
            </a:pPr>
            <a:r>
              <a:rPr lang="en-US" altLang="en-US" sz="2800" dirty="0">
                <a:solidFill>
                  <a:schemeClr val="tx2"/>
                </a:solidFill>
              </a:rPr>
              <a:t>Highlights of AIML Use Cases Identified for WLANs (3)</a:t>
            </a:r>
          </a:p>
          <a:p>
            <a:pPr algn="ctr">
              <a:spcBef>
                <a:spcPct val="0"/>
              </a:spcBef>
              <a:buFontTx/>
              <a:buNone/>
            </a:pPr>
            <a:r>
              <a:rPr lang="en-US" altLang="en-US" sz="2800" i="1" dirty="0">
                <a:solidFill>
                  <a:srgbClr val="0070C0"/>
                </a:solidFill>
              </a:rPr>
              <a:t>Deep-learning based distributed channel access [4]</a:t>
            </a:r>
            <a:endParaRPr lang="en-US" altLang="en-US" sz="1800" i="1" dirty="0">
              <a:solidFill>
                <a:srgbClr val="0070C0"/>
              </a:solidFill>
            </a:endParaRPr>
          </a:p>
        </p:txBody>
      </p:sp>
      <p:sp>
        <p:nvSpPr>
          <p:cNvPr id="19463" name="Rectangle 5">
            <a:extLst>
              <a:ext uri="{FF2B5EF4-FFF2-40B4-BE49-F238E27FC236}">
                <a16:creationId xmlns:a16="http://schemas.microsoft.com/office/drawing/2014/main" id="{014A845C-CDC6-4811-8948-EAB07A9434A5}"/>
              </a:ext>
            </a:extLst>
          </p:cNvPr>
          <p:cNvSpPr>
            <a:spLocks noGrp="1" noChangeArrowheads="1"/>
          </p:cNvSpPr>
          <p:nvPr>
            <p:ph type="body" idx="4294967295"/>
          </p:nvPr>
        </p:nvSpPr>
        <p:spPr>
          <a:xfrm>
            <a:off x="381000" y="1539875"/>
            <a:ext cx="11582400" cy="4556125"/>
          </a:xfrm>
        </p:spPr>
        <p:txBody>
          <a:bodyPr/>
          <a:lstStyle/>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Performances of traditional WLAN channel access designs such as DCF degrade in dense deployment, unable to support stringent QoS requirements such as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Ever increasing throughput </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L</a:t>
            </a:r>
            <a:r>
              <a:rPr lang="en-US" sz="1800" dirty="0">
                <a:latin typeface="Times New Roman" panose="02020603050405020304" pitchFamily="18" charset="0"/>
                <a:ea typeface="Times New Roman" panose="02020603050405020304" pitchFamily="18" charset="0"/>
              </a:rPr>
              <a:t>ow latency </a:t>
            </a:r>
            <a:endParaRPr lang="en-US" sz="1600" dirty="0">
              <a:effectLst/>
              <a:latin typeface="Times New Roman" panose="02020603050405020304" pitchFamily="18" charset="0"/>
              <a:ea typeface="Times New Roman" panose="02020603050405020304" pitchFamily="18" charset="0"/>
            </a:endParaRPr>
          </a:p>
          <a:p>
            <a:pPr marL="457200" marR="0">
              <a:spcBef>
                <a:spcPts val="0"/>
              </a:spcBef>
              <a:spcAft>
                <a:spcPts val="0"/>
              </a:spcAft>
              <a:buFont typeface="Arial" panose="020B0604020202020204" pitchFamily="34" charset="0"/>
              <a:buChar char="•"/>
            </a:pPr>
            <a:r>
              <a:rPr lang="en-US" dirty="0">
                <a:latin typeface="Times New Roman" panose="02020603050405020304" pitchFamily="18" charset="0"/>
                <a:ea typeface="Times New Roman" panose="02020603050405020304" pitchFamily="18" charset="0"/>
              </a:rPr>
              <a:t>Study has shown that deep learning algorithms can efficiently increase throughput and reduce latency and jitter while maintain fairness to other devices</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u</a:t>
            </a:r>
            <a:r>
              <a:rPr lang="en-US" dirty="0">
                <a:latin typeface="Times New Roman" panose="02020603050405020304" pitchFamily="18" charset="0"/>
                <a:ea typeface="Times New Roman" panose="02020603050405020304" pitchFamily="18" charset="0"/>
              </a:rPr>
              <a:t>sing </a:t>
            </a:r>
            <a:r>
              <a:rPr lang="en-US" dirty="0">
                <a:effectLst/>
                <a:latin typeface="Times New Roman" panose="02020603050405020304" pitchFamily="18" charset="0"/>
                <a:ea typeface="Times New Roman" panose="02020603050405020304" pitchFamily="18" charset="0"/>
              </a:rPr>
              <a:t>Deep reinforcement learning for contention window optimization</a:t>
            </a:r>
          </a:p>
          <a:p>
            <a:pPr marL="857250" lvl="1">
              <a:spcBef>
                <a:spcPts val="0"/>
              </a:spcBef>
              <a:spcAft>
                <a:spcPts val="0"/>
              </a:spcAft>
              <a:buFont typeface="Arial" panose="020B0604020202020204" pitchFamily="34" charset="0"/>
              <a:buChar char="•"/>
            </a:pPr>
            <a:r>
              <a:rPr lang="en-US" dirty="0">
                <a:effectLst/>
                <a:latin typeface="Times New Roman" panose="02020603050405020304" pitchFamily="18" charset="0"/>
                <a:ea typeface="Times New Roman" panose="02020603050405020304" pitchFamily="18" charset="0"/>
              </a:rPr>
              <a:t>E.g., AIML algorithm selects whether to transmit after the channel has been idle for DIFS</a:t>
            </a:r>
          </a:p>
          <a:p>
            <a:pPr marL="457200">
              <a:spcBef>
                <a:spcPts val="0"/>
              </a:spcBef>
              <a:spcAft>
                <a:spcPts val="0"/>
              </a:spcAft>
              <a:buFont typeface="Arial" panose="020B0604020202020204" pitchFamily="34" charset="0"/>
              <a:buChar char="•"/>
            </a:pPr>
            <a:r>
              <a:rPr lang="en-GB" b="0" dirty="0">
                <a:effectLst/>
                <a:latin typeface="Times New Roman" panose="02020603050405020304" pitchFamily="18" charset="0"/>
                <a:ea typeface="Times New Roman" panose="02020603050405020304" pitchFamily="18" charset="0"/>
              </a:rPr>
              <a:t> </a:t>
            </a:r>
            <a:r>
              <a:rPr lang="en-GB" dirty="0">
                <a:latin typeface="Times New Roman" panose="02020603050405020304" pitchFamily="18" charset="0"/>
              </a:rPr>
              <a:t>Standards impact:</a:t>
            </a:r>
          </a:p>
          <a:p>
            <a:pPr marL="857250" lvl="1">
              <a:spcBef>
                <a:spcPts val="0"/>
              </a:spcBef>
              <a:spcAft>
                <a:spcPts val="0"/>
              </a:spcAft>
              <a:buFont typeface="Arial" panose="020B0604020202020204" pitchFamily="34" charset="0"/>
              <a:buChar char="•"/>
            </a:pPr>
            <a:r>
              <a:rPr lang="en-US" sz="1800" dirty="0">
                <a:effectLst/>
                <a:latin typeface="Times New Roman" panose="02020603050405020304" pitchFamily="18" charset="0"/>
                <a:ea typeface="MS Mincho" panose="02020609040205080304" pitchFamily="49" charset="-128"/>
              </a:rPr>
              <a:t>Signaling and protocols related to parameter exchange between AP and non-AP STAs, e.g., capability indication, data report to facilitate training, neural networks parameters distribution, etc.</a:t>
            </a:r>
          </a:p>
          <a:p>
            <a:pPr marL="457200">
              <a:spcBef>
                <a:spcPts val="0"/>
              </a:spcBef>
              <a:spcAft>
                <a:spcPts val="0"/>
              </a:spcAft>
              <a:buFont typeface="Arial" panose="020B0604020202020204" pitchFamily="34" charset="0"/>
              <a:buChar char="•"/>
            </a:pPr>
            <a:r>
              <a:rPr lang="en-GB" dirty="0">
                <a:latin typeface="Times New Roman" panose="02020603050405020304" pitchFamily="18" charset="0"/>
              </a:rPr>
              <a:t>KPIs:</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Throughput improvement</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Latency and jitter reduction</a:t>
            </a:r>
          </a:p>
          <a:p>
            <a:pPr marL="857250" lvl="1">
              <a:spcBef>
                <a:spcPts val="0"/>
              </a:spcBef>
              <a:spcAft>
                <a:spcPts val="0"/>
              </a:spcAft>
              <a:buFont typeface="Arial" panose="020B0604020202020204" pitchFamily="34" charset="0"/>
              <a:buChar char="•"/>
            </a:pPr>
            <a:r>
              <a:rPr lang="en-GB" dirty="0">
                <a:latin typeface="Times New Roman" panose="02020603050405020304" pitchFamily="18" charset="0"/>
              </a:rPr>
              <a:t>Additional complexity</a:t>
            </a:r>
            <a:endParaRPr lang="en-GB" b="0" dirty="0">
              <a:effectLst/>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a:p>
            <a:pPr marL="857250" lvl="1">
              <a:spcBef>
                <a:spcPts val="0"/>
              </a:spcBef>
              <a:spcAft>
                <a:spcPts val="0"/>
              </a:spcAft>
              <a:buFont typeface="Arial" panose="020B0604020202020204" pitchFamily="34" charset="0"/>
              <a:buChar char="•"/>
            </a:pPr>
            <a:endParaRPr lang="en-GB" dirty="0">
              <a:latin typeface="Times New Roman" panose="02020603050405020304" pitchFamily="18" charset="0"/>
              <a:ea typeface="Times New Roman" panose="02020603050405020304" pitchFamily="18" charset="0"/>
            </a:endParaRPr>
          </a:p>
        </p:txBody>
      </p:sp>
      <p:sp>
        <p:nvSpPr>
          <p:cNvPr id="19462" name="Rectangle 4">
            <a:extLst>
              <a:ext uri="{FF2B5EF4-FFF2-40B4-BE49-F238E27FC236}">
                <a16:creationId xmlns:a16="http://schemas.microsoft.com/office/drawing/2014/main" id="{B8004815-DEEF-4991-9863-C4D400CADE6E}"/>
              </a:ext>
            </a:extLst>
          </p:cNvPr>
          <p:cNvSpPr txBox="1">
            <a:spLocks noChangeArrowheads="1"/>
          </p:cNvSpPr>
          <p:nvPr/>
        </p:nvSpPr>
        <p:spPr bwMode="auto">
          <a:xfrm>
            <a:off x="839788" y="265926"/>
            <a:ext cx="942566"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a:spcBef>
                <a:spcPct val="20000"/>
              </a:spcBef>
              <a:buChar char="•"/>
              <a:defRPr sz="2400" b="1">
                <a:solidFill>
                  <a:schemeClr val="tx1"/>
                </a:solidFill>
                <a:latin typeface="Times New Roman" panose="02020603050405020304" pitchFamily="18" charset="0"/>
              </a:defRPr>
            </a:lvl1pPr>
            <a:lvl2pPr marL="742950" indent="-285750">
              <a:spcBef>
                <a:spcPct val="20000"/>
              </a:spcBef>
              <a:buChar char="–"/>
              <a:defRPr sz="2000">
                <a:solidFill>
                  <a:schemeClr val="tx1"/>
                </a:solidFill>
                <a:latin typeface="Times New Roman" panose="02020603050405020304" pitchFamily="18" charset="0"/>
              </a:defRPr>
            </a:lvl2pPr>
            <a:lvl3pPr marL="1143000" indent="-228600">
              <a:spcBef>
                <a:spcPct val="20000"/>
              </a:spcBef>
              <a:buChar char="•"/>
              <a:defRPr>
                <a:solidFill>
                  <a:schemeClr val="tx1"/>
                </a:solidFill>
                <a:latin typeface="Times New Roman" panose="02020603050405020304" pitchFamily="18" charset="0"/>
              </a:defRPr>
            </a:lvl3pPr>
            <a:lvl4pPr marL="1600200" indent="-228600">
              <a:spcBef>
                <a:spcPct val="20000"/>
              </a:spcBef>
              <a:buChar char="–"/>
              <a:defRPr sz="1600">
                <a:solidFill>
                  <a:schemeClr val="tx1"/>
                </a:solidFill>
                <a:latin typeface="Times New Roman" panose="02020603050405020304" pitchFamily="18" charset="0"/>
              </a:defRPr>
            </a:lvl4pPr>
            <a:lvl5pPr marL="2057400" indent="-228600">
              <a:spcBef>
                <a:spcPct val="20000"/>
              </a:spcBef>
              <a:buChar char="•"/>
              <a:defRPr sz="1600">
                <a:solidFill>
                  <a:schemeClr val="tx1"/>
                </a:solidFill>
                <a:latin typeface="Times New Roman" panose="02020603050405020304" pitchFamily="18" charset="0"/>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defRPr>
            </a:lvl9pPr>
          </a:lstStyle>
          <a:p>
            <a:pPr>
              <a:spcBef>
                <a:spcPct val="0"/>
              </a:spcBef>
              <a:buFontTx/>
              <a:buNone/>
            </a:pPr>
            <a:r>
              <a:rPr lang="en-US" altLang="en-US" sz="1800" dirty="0"/>
              <a:t>July 2023</a:t>
            </a:r>
            <a:endParaRPr lang="en-GB" altLang="en-US" sz="1800" dirty="0"/>
          </a:p>
        </p:txBody>
      </p:sp>
      <p:sp>
        <p:nvSpPr>
          <p:cNvPr id="8" name="Footer Placeholder 4">
            <a:extLst>
              <a:ext uri="{FF2B5EF4-FFF2-40B4-BE49-F238E27FC236}">
                <a16:creationId xmlns:a16="http://schemas.microsoft.com/office/drawing/2014/main" id="{F7268719-08C8-2F87-9467-64D253F639FB}"/>
              </a:ext>
            </a:extLst>
          </p:cNvPr>
          <p:cNvSpPr>
            <a:spLocks noGrp="1"/>
          </p:cNvSpPr>
          <p:nvPr>
            <p:ph type="ftr" sz="quarter" idx="11"/>
          </p:nvPr>
        </p:nvSpPr>
        <p:spPr bwMode="auto">
          <a:xfrm>
            <a:off x="9677400" y="6475414"/>
            <a:ext cx="1717779"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GB"/>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Arial" panose="020B0604020202020204" pitchFamily="34" charset="0"/>
              </a:defRPr>
            </a:lvl5pPr>
            <a:lvl6pPr marL="22860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6pPr>
            <a:lvl7pPr marL="27432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7pPr>
            <a:lvl8pPr marL="32004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8pPr>
            <a:lvl9pPr marL="3657600" algn="l" defTabSz="914400" rtl="0" eaLnBrk="1" latinLnBrk="0" hangingPunct="1">
              <a:defRPr sz="1200" kern="1200">
                <a:solidFill>
                  <a:schemeClr val="tx1"/>
                </a:solidFill>
                <a:latin typeface="Times New Roman" panose="02020603050405020304" pitchFamily="18" charset="0"/>
                <a:ea typeface="+mn-ea"/>
                <a:cs typeface="Arial" panose="020B0604020202020204" pitchFamily="34" charset="0"/>
              </a:defRPr>
            </a:lvl9pPr>
          </a:lstStyle>
          <a:p>
            <a:pPr>
              <a:spcBef>
                <a:spcPct val="0"/>
              </a:spcBef>
              <a:buFontTx/>
              <a:buNone/>
              <a:defRPr/>
            </a:pPr>
            <a:r>
              <a:rPr lang="en-GB" dirty="0"/>
              <a:t>Xiaofei Wang (InterDigital)</a:t>
            </a:r>
            <a:endParaRPr lang="en-GB" altLang="en-US" sz="1200" b="0" dirty="0"/>
          </a:p>
        </p:txBody>
      </p:sp>
    </p:spTree>
    <p:extLst>
      <p:ext uri="{BB962C8B-B14F-4D97-AF65-F5344CB8AC3E}">
        <p14:creationId xmlns:p14="http://schemas.microsoft.com/office/powerpoint/2010/main" val="1741312393"/>
      </p:ext>
    </p:extLst>
  </p:cSld>
  <p:clrMapOvr>
    <a:masterClrMapping/>
  </p:clrMapOvr>
  <p:transition/>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0070C0"/>
      </a:hlink>
      <a:folHlink>
        <a:srgbClr val="00B0F0"/>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lace presentation subject title text here].potx" id="{9F2EEA62-9711-4D79-A2F1-C9EE3C92C099}" vid="{BDB7B821-D8C8-422B-824F-241F074B2013}"/>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 template widescreen</Template>
  <TotalTime>26886</TotalTime>
  <Words>2517</Words>
  <Application>Microsoft Office PowerPoint</Application>
  <PresentationFormat>Widescreen</PresentationFormat>
  <Paragraphs>411</Paragraphs>
  <Slides>17</Slides>
  <Notes>17</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17</vt:i4>
      </vt:variant>
    </vt:vector>
  </HeadingPairs>
  <TitlesOfParts>
    <vt:vector size="24" baseType="lpstr">
      <vt:lpstr>Lucida Grande</vt:lpstr>
      <vt:lpstr>Arial</vt:lpstr>
      <vt:lpstr>Calibri</vt:lpstr>
      <vt:lpstr>Symbol</vt:lpstr>
      <vt:lpstr>Times New Roman</vt:lpstr>
      <vt:lpstr>Office Theme</vt:lpstr>
      <vt:lpstr>Document</vt:lpstr>
      <vt:lpstr>AIML Use Cases and Features for WLAN</vt:lpstr>
      <vt:lpstr>PowerPoint Presentation</vt:lpstr>
      <vt:lpstr>Abstract</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References</vt:lpstr>
      <vt:lpstr>PowerPoint Presentation</vt:lpstr>
      <vt:lpstr>PowerPoint Presentation</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AIML TIG Report</dc:title>
  <dc:creator>Xiaofei Wang</dc:creator>
  <cp:keywords/>
  <cp:lastModifiedBy>Xiaofei Wang</cp:lastModifiedBy>
  <cp:revision>109</cp:revision>
  <cp:lastPrinted>1601-01-01T00:00:00Z</cp:lastPrinted>
  <dcterms:created xsi:type="dcterms:W3CDTF">2018-05-05T22:00:08Z</dcterms:created>
  <dcterms:modified xsi:type="dcterms:W3CDTF">2023-06-27T15:08:27Z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ce0d76af-a3b6-4e03-a421-b6b5e100c5c7</vt:lpwstr>
  </property>
  <property fmtid="{D5CDD505-2E9C-101B-9397-08002B2CF9AE}" pid="3" name="CTP_TimeStamp">
    <vt:lpwstr>2020-09-13 22:46:49Z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