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395" r:id="rId5"/>
    <p:sldId id="2375" r:id="rId6"/>
    <p:sldId id="2376" r:id="rId7"/>
    <p:sldId id="2378" r:id="rId8"/>
    <p:sldId id="2380" r:id="rId9"/>
    <p:sldId id="2383" r:id="rId10"/>
    <p:sldId id="2381" r:id="rId11"/>
    <p:sldId id="2384" r:id="rId12"/>
    <p:sldId id="2385" r:id="rId13"/>
    <p:sldId id="2386" r:id="rId14"/>
    <p:sldId id="2382" r:id="rId15"/>
    <p:sldId id="279" r:id="rId16"/>
    <p:sldId id="2387" r:id="rId17"/>
    <p:sldId id="2388"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5DC9E-116B-4F63-B560-D2038F6B2C52}" v="14" dt="2023-06-26T22:13:14.398"/>
    <p1510:client id="{F65CA449-85ED-4A36-9608-DB9EE0B083C6}" v="17" dt="2023-06-27T12:56:12.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4432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65722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43781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07015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15</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518775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00032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05992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Use Cases and Features for WLAN</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a:t>
            </a:r>
            <a:r>
              <a:rPr lang="en-US" dirty="0">
                <a:latin typeface="Times New Roman" panose="02020603050405020304" pitchFamily="18" charset="0"/>
                <a:ea typeface="Times New Roman" panose="02020603050405020304" pitchFamily="18" charset="0"/>
              </a:rPr>
              <a:t>distribution</a:t>
            </a:r>
            <a:r>
              <a:rPr lang="en-US"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Efficient AIML model distribution can leverage the broadcast nature of WLANs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lvl="1" indent="-342900">
              <a:spcBef>
                <a:spcPts val="0"/>
              </a:spcBef>
              <a:spcAft>
                <a:spcPts val="0"/>
              </a:spcAft>
              <a:buFont typeface="Symbol" panose="05050102010706020507" pitchFamily="18" charset="2"/>
              <a:buChar char=""/>
            </a:pPr>
            <a:endParaRPr lang="en-US" sz="7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dirty="0">
                <a:latin typeface="Times New Roman" panose="02020603050405020304" pitchFamily="18" charset="0"/>
              </a:rPr>
              <a:t>KPI: </a:t>
            </a:r>
            <a:r>
              <a:rPr lang="en-GB" sz="20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7550721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6057446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FFC000"/>
                </a:solidFill>
              </a:rPr>
              <a:t>AIML based Multi-AP Transmission [7]</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3761916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(7)</a:t>
            </a:r>
          </a:p>
          <a:p>
            <a:pPr algn="ctr">
              <a:spcBef>
                <a:spcPct val="0"/>
              </a:spcBef>
              <a:buFontTx/>
              <a:buNone/>
            </a:pPr>
            <a:r>
              <a:rPr lang="en-US" altLang="en-US" sz="2800" i="1" u="sng" dirty="0">
                <a:solidFill>
                  <a:srgbClr val="FFC000"/>
                </a:solidFill>
              </a:rPr>
              <a:t>AIML based Dynamic Spectrum Sharing [8]</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802.11 systems operating in dense and high traffic environments, including other 802.11 systems as well as networks that operate using other standards</a:t>
            </a:r>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AIML-based solution: </a:t>
            </a:r>
            <a:r>
              <a:rPr lang="en-US" sz="2000" b="0" dirty="0"/>
              <a:t>spectrum sensing and signal classification infer the presence of other wireless systems sharing the same spectrum, reacting by manipulating 802.11 parameters and techniques according to a given policy under a collaborative or uncollaborative scheme for interference mitigation and avoidance. </a:t>
            </a:r>
          </a:p>
          <a:p>
            <a:pPr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802.11 parameters and techniques: key enhancements such as multi-link operation, </a:t>
            </a:r>
            <a:r>
              <a:rPr lang="en-US" sz="1800" dirty="0">
                <a:highlight>
                  <a:srgbClr val="FFFF00"/>
                </a:highlight>
              </a:rPr>
              <a:t>multi-AP operation</a:t>
            </a:r>
            <a:r>
              <a:rPr lang="en-US" sz="1800" dirty="0"/>
              <a:t>, and multiple network allocation vectors, under dense environments require dynamic automation of operations.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Standard Impact</a:t>
            </a:r>
            <a:r>
              <a:rPr lang="en-US" sz="2000" dirty="0"/>
              <a:t>: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AIML requires the specification of the required signaling, data format and protocols of </a:t>
            </a:r>
            <a:r>
              <a:rPr lang="en-US" sz="1600" b="0" dirty="0">
                <a:highlight>
                  <a:srgbClr val="FFFF00"/>
                </a:highlight>
              </a:rPr>
              <a:t>inputs and outputs for AIML models</a:t>
            </a:r>
            <a:r>
              <a:rPr lang="en-US" sz="1600" b="0" dirty="0"/>
              <a:t>.</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KPI: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Continuous throughput, latency and jitter measured at the MAC-SAP in high density scenarios.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Network energy efficiency. </a:t>
            </a:r>
            <a:endParaRPr lang="en-US" b="0" dirty="0"/>
          </a:p>
          <a:p>
            <a:pPr>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6576676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TIG’s activities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i.e., changes needed to enable/utilize/facilitate AIML operations in 802.11 specs</a:t>
            </a:r>
            <a:endParaRPr lang="en-US" sz="18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AIML TIG is not developing AIML models</a:t>
            </a:r>
          </a:p>
          <a:p>
            <a:pPr marL="114300" marR="0" indent="0">
              <a:spcBef>
                <a:spcPts val="0"/>
              </a:spcBef>
              <a:spcAft>
                <a:spcPts val="0"/>
              </a:spcAft>
            </a:pPr>
            <a:endParaRPr lang="en-US" sz="1100" dirty="0">
              <a:latin typeface="Times New Roman" panose="02020603050405020304" pitchFamily="18" charset="0"/>
            </a:endParaRPr>
          </a:p>
          <a:p>
            <a:pPr marL="114300" marR="0" indent="0">
              <a:spcBef>
                <a:spcPts val="0"/>
              </a:spcBef>
              <a:spcAft>
                <a:spcPts val="0"/>
              </a:spcAft>
            </a:pPr>
            <a:r>
              <a:rPr lang="en-US" sz="2000" dirty="0">
                <a:latin typeface="Times New Roman" panose="02020603050405020304" pitchFamily="18" charset="0"/>
              </a:rPr>
              <a:t>The AIML TIG has worked on 6 AIML use cases for WLAN [2][7][8]</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These use cases are very closely related to those considered for UHR/802.11bn</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i="1" u="sng" dirty="0">
                <a:solidFill>
                  <a:srgbClr val="00B0F0"/>
                </a:solidFill>
                <a:effectLst/>
                <a:latin typeface="Times New Roman" panose="02020603050405020304" pitchFamily="18" charset="0"/>
                <a:ea typeface="Times New Roman" panose="02020603050405020304" pitchFamily="18" charset="0"/>
              </a:rPr>
              <a:t>Efficient </a:t>
            </a:r>
            <a:r>
              <a:rPr lang="en-US"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AIML-based roaming enhancement [6]</a:t>
            </a:r>
            <a:endParaRPr lang="en-US" dirty="0">
              <a:solidFill>
                <a:srgbClr val="00B0F0"/>
              </a:solidFill>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dynamic spectrum sharing [8]</a:t>
            </a:r>
          </a:p>
          <a:p>
            <a:pPr marL="114300" marR="0" indent="0">
              <a:spcBef>
                <a:spcPts val="0"/>
              </a:spcBef>
              <a:spcAft>
                <a:spcPts val="0"/>
              </a:spcAft>
            </a:pPr>
            <a:endParaRPr lang="en-US" sz="1600" dirty="0">
              <a:latin typeface="Times New Roman" panose="02020603050405020304" pitchFamily="18" charset="0"/>
            </a:endParaRPr>
          </a:p>
          <a:p>
            <a:pPr marL="114300" indent="0">
              <a:spcBef>
                <a:spcPts val="0"/>
              </a:spcBef>
              <a:spcAft>
                <a:spcPts val="0"/>
              </a:spcAft>
            </a:pPr>
            <a:r>
              <a:rPr lang="en-US" sz="2000" dirty="0">
                <a:latin typeface="Times New Roman" panose="02020603050405020304" pitchFamily="18" charset="0"/>
              </a:rPr>
              <a:t>We presented these cases to gauge the interests of UHR SG members to study/work on these AIML based use cases and features in UHR and 802.11bn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638727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11-22/987r7: AIML TIG Technical Report Draft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a:t>
            </a:r>
          </a:p>
          <a:p>
            <a:pPr marL="457200" marR="0">
              <a:spcBef>
                <a:spcPts val="0"/>
              </a:spcBef>
              <a:spcAft>
                <a:spcPts val="0"/>
              </a:spcAft>
            </a:pPr>
            <a:r>
              <a:rPr lang="en-US" dirty="0">
                <a:latin typeface="Times New Roman" panose="02020603050405020304" pitchFamily="18" charset="0"/>
              </a:rPr>
              <a:t>No:</a:t>
            </a:r>
          </a:p>
          <a:p>
            <a:pPr marL="457200" marR="0">
              <a:spcBef>
                <a:spcPts val="0"/>
              </a:spcBef>
              <a:spcAft>
                <a:spcPts val="0"/>
              </a:spcAft>
            </a:pPr>
            <a:r>
              <a:rPr lang="en-US" dirty="0">
                <a:latin typeface="Times New Roman" panose="02020603050405020304" pitchFamily="18" charset="0"/>
              </a:rPr>
              <a:t>Abstain: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7085006"/>
              </p:ext>
            </p:extLst>
          </p:nvPr>
        </p:nvGraphicFramePr>
        <p:xfrm>
          <a:off x="762000" y="1676400"/>
          <a:ext cx="11358563" cy="4630738"/>
        </p:xfrm>
        <a:graphic>
          <a:graphicData uri="http://schemas.openxmlformats.org/presentationml/2006/ole">
            <mc:AlternateContent xmlns:mc="http://schemas.openxmlformats.org/markup-compatibility/2006">
              <mc:Choice xmlns:v="urn:schemas-microsoft-com:vml" Requires="v">
                <p:oleObj name="Document" r:id="rId3" imgW="10466184" imgH="4259912" progId="Word.Document.8">
                  <p:embed/>
                </p:oleObj>
              </mc:Choice>
              <mc:Fallback>
                <p:oleObj name="Document" r:id="rId3" imgW="10466184" imgH="4259912" progId="Word.Document.8">
                  <p:embed/>
                  <p:pic>
                    <p:nvPicPr>
                      <p:cNvPr id="3075" name="Object 3"/>
                      <p:cNvPicPr>
                        <a:picLocks noChangeAspect="1" noChangeArrowheads="1"/>
                      </p:cNvPicPr>
                      <p:nvPr/>
                    </p:nvPicPr>
                    <p:blipFill>
                      <a:blip r:embed="rId4"/>
                      <a:srcRect/>
                      <a:stretch>
                        <a:fillRect/>
                      </a:stretch>
                    </p:blipFill>
                    <p:spPr bwMode="auto">
                      <a:xfrm>
                        <a:off x="762000" y="1676400"/>
                        <a:ext cx="11358563" cy="4630738"/>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marL="457200" indent="-457200">
              <a:buFont typeface="Arial" panose="020B0604020202020204" pitchFamily="34" charset="0"/>
              <a:buChar char="•"/>
            </a:pPr>
            <a:r>
              <a:rPr lang="en-GB" altLang="en-US" sz="2800" dirty="0"/>
              <a:t>The AIML TIG has been working on AIML use cases for IEEE 802.11 systems and devices. This contribution provides an overview of use cases and (by extension) some identified features that the AIML TIG has worked on. </a:t>
            </a:r>
          </a:p>
          <a:p>
            <a:pPr marL="457200" indent="-457200">
              <a:buFont typeface="Arial" panose="020B0604020202020204" pitchFamily="34" charset="0"/>
              <a:buChar char="•"/>
            </a:pPr>
            <a:r>
              <a:rPr lang="en-GB" altLang="en-US" sz="2800" dirty="0"/>
              <a:t>Some TIG members expressed desire to integrate AIML use cases and features in UHR SG. </a:t>
            </a:r>
          </a:p>
          <a:p>
            <a:pPr marL="457200" indent="-457200">
              <a:buFont typeface="Arial" panose="020B0604020202020204" pitchFamily="34" charset="0"/>
              <a:buChar char="•"/>
            </a:pPr>
            <a:r>
              <a:rPr lang="en-GB" altLang="en-US" sz="2800" dirty="0"/>
              <a:t>Straw polls will be run to gauge UHR SG members’ interests towards working on AIML related features in UHR and 802.11bn.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Overview</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AIML TIG and its mandate</a:t>
            </a:r>
            <a:endParaRPr lang="en-US" altLang="en-US" dirty="0"/>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AIML TIG goals and activities</a:t>
            </a:r>
          </a:p>
          <a:p>
            <a:pPr marL="0" indent="0">
              <a:defRPr/>
            </a:pPr>
            <a:endParaRPr lang="en-US" altLang="en-US" dirty="0"/>
          </a:p>
          <a:p>
            <a:pPr marL="457200" indent="-457200">
              <a:buFont typeface="Arial" panose="020B0604020202020204" pitchFamily="34" charset="0"/>
              <a:buChar char="•"/>
              <a:defRPr/>
            </a:pPr>
            <a:r>
              <a:rPr lang="en-US" altLang="en-US" dirty="0"/>
              <a:t>Highlights of AIML use cases identified for IEEE 802.11 WLANs </a:t>
            </a:r>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Summary</a:t>
            </a:r>
          </a:p>
          <a:p>
            <a:pPr marL="0" indent="0">
              <a:defRPr/>
            </a:pPr>
            <a:endParaRPr lang="en-US" altLang="en-US" dirty="0"/>
          </a:p>
          <a:p>
            <a:pPr marL="457200" indent="-457200">
              <a:buFont typeface="Arial" panose="020B0604020202020204" pitchFamily="34" charset="0"/>
              <a:buChar char="•"/>
              <a:defRPr/>
            </a:pPr>
            <a:r>
              <a:rPr lang="en-US" altLang="en-US" dirty="0"/>
              <a:t>Straw polls</a:t>
            </a:r>
          </a:p>
          <a:p>
            <a:pPr marL="457200" indent="-457200">
              <a:buFont typeface="Arial" panose="020B0604020202020204" pitchFamily="34" charset="0"/>
              <a:buChar char="•"/>
              <a:defRPr/>
            </a:pPr>
            <a:endParaRPr lang="en-US" altLang="en-US" dirty="0"/>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and its mandate</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616074"/>
            <a:ext cx="92964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highlight>
                  <a:srgbClr val="FFFF00"/>
                </a:highlight>
              </a:rPr>
              <a:t>(a) describe use cases for Artificial Intelligence/Machine Learning (AI/ML) applicability in 802.11 systems and </a:t>
            </a:r>
          </a:p>
          <a:p>
            <a:pPr lvl="1"/>
            <a:r>
              <a:rPr lang="en-US" b="1" dirty="0">
                <a:highlight>
                  <a:srgbClr val="FFFF00"/>
                </a:highlight>
              </a:rPr>
              <a:t>(b) investigate the technical feasibility of features enabling support of AI/ML. </a:t>
            </a:r>
          </a:p>
          <a:p>
            <a:pPr lvl="1"/>
            <a:r>
              <a:rPr lang="en-US" b="1" dirty="0"/>
              <a:t>The TIG is to complete a report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Goals and Activities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for the AIML TIG </a:t>
            </a:r>
            <a:r>
              <a:rPr lang="en-US" sz="2000" dirty="0">
                <a:latin typeface="Times New Roman" panose="02020603050405020304" pitchFamily="18" charset="0"/>
                <a:ea typeface="Times New Roman" panose="02020603050405020304" pitchFamily="18" charset="0"/>
              </a:rPr>
              <a:t>are</a:t>
            </a:r>
            <a:r>
              <a:rPr lang="en-US" sz="2000" dirty="0">
                <a:effectLst/>
                <a:latin typeface="Times New Roman" panose="02020603050405020304" pitchFamily="18" charset="0"/>
                <a:ea typeface="Times New Roman" panose="02020603050405020304" pitchFamily="18" charset="0"/>
              </a:rPr>
              <a:t> </a:t>
            </a:r>
            <a:r>
              <a:rPr lang="en-US" sz="2000" dirty="0">
                <a:effectLst/>
                <a:highlight>
                  <a:srgbClr val="FF0000"/>
                </a:highlight>
                <a:latin typeface="Times New Roman" panose="02020603050405020304" pitchFamily="18" charset="0"/>
                <a:ea typeface="Times New Roman" panose="02020603050405020304" pitchFamily="18" charset="0"/>
              </a:rPr>
              <a:t>NOT</a:t>
            </a:r>
            <a:r>
              <a:rPr lang="en-US" sz="2000" dirty="0">
                <a:effectLst/>
                <a:latin typeface="Times New Roman" panose="02020603050405020304" pitchFamily="18" charset="0"/>
                <a:ea typeface="Times New Roman" panose="02020603050405020304" pitchFamily="18" charset="0"/>
              </a:rPr>
              <a:t> to </a:t>
            </a:r>
            <a:r>
              <a:rPr lang="en-US" sz="2000" dirty="0">
                <a:latin typeface="Times New Roman" panose="02020603050405020304" pitchFamily="18" charset="0"/>
              </a:rPr>
              <a:t>develop AIML models for the 802.11 specifications</a:t>
            </a:r>
          </a:p>
          <a:p>
            <a:pPr marL="57150" indent="0">
              <a:spcBef>
                <a:spcPts val="0"/>
              </a:spcBef>
              <a:spcAft>
                <a:spcPts val="0"/>
              </a:spcAft>
            </a:pPr>
            <a:endParaRPr lang="en-US" sz="2000" b="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and work for the AIML TIG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Some of the use cases are closely related to what are being considered for UHR/802.11bn</a:t>
            </a:r>
          </a:p>
          <a:p>
            <a:pPr marL="571500" lvl="1" indent="0">
              <a:spcBef>
                <a:spcPts val="0"/>
              </a:spcBef>
              <a:spcAft>
                <a:spcPts val="0"/>
              </a:spcAft>
            </a:pPr>
            <a:endParaRPr lang="en-US" sz="16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457200" marR="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400" b="1" dirty="0">
                <a:latin typeface="Times New Roman" panose="02020603050405020304" pitchFamily="18" charset="0"/>
              </a:rPr>
              <a:t>We want to present the use cases to the UHR SG to see whether UHR members are interested in working on these use cases and features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dirty="0">
                <a:effectLst/>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rPr>
              <a:t>Additional use cases have been studied and may be included in the technical report</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dynamic spectrum sharing [8]</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73709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direct quantization of the right singular matrix using an autoencoding scheme</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440677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74131239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26886</TotalTime>
  <Words>2517</Words>
  <Application>Microsoft Office PowerPoint</Application>
  <PresentationFormat>Widescreen</PresentationFormat>
  <Paragraphs>411</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Use Cases and Features for WLAN</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109</cp:revision>
  <cp:lastPrinted>1601-01-01T00:00:00Z</cp:lastPrinted>
  <dcterms:created xsi:type="dcterms:W3CDTF">2018-05-05T22:00:08Z</dcterms:created>
  <dcterms:modified xsi:type="dcterms:W3CDTF">2023-06-27T15:08:27Z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