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1012" r:id="rId32"/>
    <p:sldId id="371" r:id="rId33"/>
    <p:sldId id="1006" r:id="rId34"/>
    <p:sldId id="365" r:id="rId35"/>
    <p:sldId id="989" r:id="rId36"/>
    <p:sldId id="1007" r:id="rId37"/>
    <p:sldId id="1008" r:id="rId38"/>
    <p:sldId id="396" r:id="rId39"/>
    <p:sldId id="990" r:id="rId40"/>
    <p:sldId id="991" r:id="rId41"/>
    <p:sldId id="400" r:id="rId42"/>
    <p:sldId id="995" r:id="rId43"/>
    <p:sldId id="994" r:id="rId44"/>
    <p:sldId id="356" r:id="rId45"/>
    <p:sldId id="368" r:id="rId46"/>
    <p:sldId id="362" r:id="rId47"/>
    <p:sldId id="99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0B4EB-0EC4-490D-92F6-3DB921CD1864}" v="130" dt="2023-07-13T09:51:10.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255-00-00be-lb271-crs-for-some-general-cids.docx" TargetMode="External"/><Relationship Id="rId3" Type="http://schemas.openxmlformats.org/officeDocument/2006/relationships/hyperlink" Target="https://mentor.ieee.org/802.11/dcn/23/11-23-1021-01-00be-lb271-cr-for-subclause-35-19-eht-link-adaptation.docx" TargetMode="External"/><Relationship Id="rId7" Type="http://schemas.openxmlformats.org/officeDocument/2006/relationships/hyperlink" Target="https://mentor.ieee.org/802.11/dcn/23/11-23-1268-00-00be-lb271-cr-for-cids-on-ndpa-frame-format-part-2.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 Id="rId9" Type="http://schemas.openxmlformats.org/officeDocument/2006/relationships/hyperlink" Target="https://mentor.ieee.org/802.11/dcn/23/11-23-1281-00-00be-cr-for-cid-15751.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00-00-00be-lb271-9-4-2-316-qos-char-element-part-3.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646-00-00be-lb271-cr-for-35-3-12-part-2.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11" Type="http://schemas.openxmlformats.org/officeDocument/2006/relationships/hyperlink" Target="https://mentor.ieee.org/802.11/dcn/23/11-23-1121-01-00be-lb271-cr-for-subclause-3-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01-03-00be-lb271-cr-35-3-18-remaining-cids.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0736-00-00be-lb271-cr-misc.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266-00-00be-lb271-cr-for-cid-16341.docx" TargetMode="External"/><Relationship Id="rId2" Type="http://schemas.openxmlformats.org/officeDocument/2006/relationships/hyperlink" Target="https://mentor.ieee.org/802.11/dcn/23/11-23-0764-00-00be-lb271-cr-for-p2p-buffer-report.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824-03-00be-lb-271-cr-for-35-3-16-5.docx" TargetMode="External"/><Relationship Id="rId4" Type="http://schemas.openxmlformats.org/officeDocument/2006/relationships/hyperlink" Target="https://mentor.ieee.org/802.11/dcn/23/11-23-1276-00-00be-lb271-remaining-cids-on-tdls.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763-00-00be-lb271-cr-of-nstr-status-update.doc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754-02-00be-lb271-cr-for-r-twt-part-2.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540-05-00be-cr-for-qmf.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1-08-00be-cr-for-35-3-14.docx" TargetMode="External"/><Relationship Id="rId11" Type="http://schemas.openxmlformats.org/officeDocument/2006/relationships/hyperlink" Target="https://mentor.ieee.org/802.11/dcn/23/11-23-0604-03-00be-cr-for-tx-related-cids.docx" TargetMode="External"/><Relationship Id="rId5" Type="http://schemas.openxmlformats.org/officeDocument/2006/relationships/hyperlink" Target="https://mentor.ieee.org/802.11/dcn/23/11-23-0673-02-00be-lb271-cr-for-mics-cids.docx" TargetMode="External"/><Relationship Id="rId10" Type="http://schemas.openxmlformats.org/officeDocument/2006/relationships/hyperlink" Target="https://mentor.ieee.org/802.11/dcn/23/11-23-0609-02-00be-cr-for-scs-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813-02-00be-lb271-cr-for-35-3-7-1-7-part-iii.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5-00-00be-crs-for-cids-in-quarantine-part-3.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4-00-00be-crs-for-cids-in-quarantine-part-2.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3-00-00be-crs-for-cids-in-quarantine-part-1.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0296-13-00be-lb271-cids-assigned-to-abhi-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 Id="rId14" Type="http://schemas.openxmlformats.org/officeDocument/2006/relationships/hyperlink" Target="https://mentor.ieee.org/802.11/dcn/23/11-23-1096-00-00be-crs-for-cids-in-quarantine-part-4.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442-14-00be-tgbe-motions-list-part-4.pptx" TargetMode="External"/><Relationship Id="rId3" Type="http://schemas.openxmlformats.org/officeDocument/2006/relationships/hyperlink" Target="https://mentor.ieee.org/802.11/dcn/23/11-23-1116-00-00be-lb271-cr-for-misc-joint-cids.docx" TargetMode="External"/><Relationship Id="rId7" Type="http://schemas.openxmlformats.org/officeDocument/2006/relationships/hyperlink" Target="https://mentor.ieee.org/802.11/dcn/23/11-23-0458-10-00be-lb271-crs-for-35-8-4-r-twt-announcement.docx" TargetMode="External"/><Relationship Id="rId2" Type="http://schemas.openxmlformats.org/officeDocument/2006/relationships/hyperlink" Target="https://mentor.ieee.org/802.11/dcn/23/11-23-1239-00-00be-lb271-cr-for-cid-1802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0958-01-00be-comment-resolution-for-cid-18247.docx" TargetMode="External"/><Relationship Id="rId4" Type="http://schemas.openxmlformats.org/officeDocument/2006/relationships/hyperlink" Target="https://mentor.ieee.org/802.11/dcn/23/11-23-0366-08-00be-lb271-cr-35-3-18-part-2.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3/11-23-1122-02-00be-remaining-11be-cids-misc.docx" TargetMode="External"/><Relationship Id="rId13" Type="http://schemas.openxmlformats.org/officeDocument/2006/relationships/hyperlink" Target="https://mentor.ieee.org/802.11/dcn/23/11-23-1188-00-00be-lb271-cr-for-cid-17315.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1060-03-00be-lb271-cr-for-cid-16118.docx" TargetMode="External"/><Relationship Id="rId12" Type="http://schemas.openxmlformats.org/officeDocument/2006/relationships/hyperlink" Target="https://mentor.ieee.org/802.11/dcn/23/11-23-1125-02-00be-lb271-remaining-cids-on-twt.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4-01-00be-lb271-cids-on-tdls.docx" TargetMode="External"/><Relationship Id="rId11" Type="http://schemas.openxmlformats.org/officeDocument/2006/relationships/hyperlink" Target="https://mentor.ieee.org/802.11/dcn/23/11-23-1162-01-00be-lb271-misc-cids-part-2.docx" TargetMode="External"/><Relationship Id="rId5" Type="http://schemas.openxmlformats.org/officeDocument/2006/relationships/hyperlink" Target="https://mentor.ieee.org/802.11/dcn/23/11-23-0765-05-00be-lb271-cr-for-ml-reconfiguration-add-delete-link.docx" TargetMode="External"/><Relationship Id="rId10" Type="http://schemas.openxmlformats.org/officeDocument/2006/relationships/hyperlink" Target="https://mentor.ieee.org/802.11/dcn/23/11-23-0736-00-00be-lb271-cr-misc.docx" TargetMode="External"/><Relationship Id="rId4" Type="http://schemas.openxmlformats.org/officeDocument/2006/relationships/hyperlink" Target="https://mentor.ieee.org/802.11/dcn/23/11-23-0458-13-00be-lb271-crs-for-35-8-4-r-twt-announcement.docx" TargetMode="External"/><Relationship Id="rId9" Type="http://schemas.openxmlformats.org/officeDocument/2006/relationships/hyperlink" Target="https://mentor.ieee.org/802.11/dcn/23/11-23-1251-00-00be-lb271-cr-emlsr-miscellaneous.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3/11-23-0296-13-00be-lb271-cids-assigned-to-abhi-part-1.docx" TargetMode="External"/><Relationship Id="rId3" Type="http://schemas.openxmlformats.org/officeDocument/2006/relationships/hyperlink" Target="https://mentor.ieee.org/802.11/dcn/23/11-23-0398-01-00be-proposed-resolutions-to-11be-lb271-a-few-cids-on-mediumsyncrecovery.docx" TargetMode="External"/><Relationship Id="rId7" Type="http://schemas.openxmlformats.org/officeDocument/2006/relationships/hyperlink" Target="https://mentor.ieee.org/802.11/dcn/23/11-23-0692-01-00be-lb271-cr-on-eht-operation-element.docx" TargetMode="External"/><Relationship Id="rId2" Type="http://schemas.openxmlformats.org/officeDocument/2006/relationships/hyperlink" Target="https://mentor.ieee.org/802.11/dcn/23/11-23-1136-01-00be-proposed-resolutions-to-lb271-cids-on-emlsr-and-p2p-co-ex.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6-02-00be-lb271-cr-for-tdls.docx" TargetMode="External"/><Relationship Id="rId5" Type="http://schemas.openxmlformats.org/officeDocument/2006/relationships/hyperlink" Target="https://mentor.ieee.org/802.11/dcn/23/11-23-0541-08-00be-cr-for-35-3-14.docx" TargetMode="External"/><Relationship Id="rId4" Type="http://schemas.openxmlformats.org/officeDocument/2006/relationships/hyperlink" Target="https://mentor.ieee.org/802.11/dcn/23/11-23-0842-00-00be-lb271-cr-for-subclause-35-3-24-aligned-twt.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3/11-23-1266-00-00be-lb271-cr-for-cid-16341.docx" TargetMode="External"/><Relationship Id="rId3" Type="http://schemas.openxmlformats.org/officeDocument/2006/relationships/hyperlink" Target="https://mentor.ieee.org/802.11/dcn/23/11-23-1239-00-00be-lb271-cr-for-cid-18025.docx" TargetMode="External"/><Relationship Id="rId7" Type="http://schemas.openxmlformats.org/officeDocument/2006/relationships/hyperlink" Target="https://mentor.ieee.org/802.11/dcn/23/11-23-0764-00-00be-lb271-cr-for-p2p-buffer-report.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0-00be-lb271-crs-for-some-general-cids.docx" TargetMode="External"/><Relationship Id="rId10" Type="http://schemas.openxmlformats.org/officeDocument/2006/relationships/hyperlink" Target="https://mentor.ieee.org/802.11/dcn/23/11-23-0442-15-00be-tgbe-motions-list-part-4.pptx" TargetMode="External"/><Relationship Id="rId4" Type="http://schemas.openxmlformats.org/officeDocument/2006/relationships/hyperlink" Target="https://mentor.ieee.org/802.11/dcn/23/11-23-1268-00-00be-lb271-cr-for-cids-on-ndpa-frame-format-part-2.docx" TargetMode="External"/><Relationship Id="rId9" Type="http://schemas.openxmlformats.org/officeDocument/2006/relationships/hyperlink" Target="https://mentor.ieee.org/802.11/dcn/23/11-23-1276-00-00be-lb271-remaining-cids-on-tdl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276-00-00be-lb271-remaining-cids-on-tdls.docx" TargetMode="External"/><Relationship Id="rId2" Type="http://schemas.openxmlformats.org/officeDocument/2006/relationships/hyperlink" Target="https://mentor.ieee.org/802.11/dcn/23/11-23-1266-00-00be-lb271-cr-for-cid-1634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42-17-00be-tgbe-motions-list-part-4.pptx" TargetMode="External"/><Relationship Id="rId4" Type="http://schemas.openxmlformats.org/officeDocument/2006/relationships/hyperlink" Target="https://mentor.ieee.org/802.11/dcn/23/11-23-1133-00-00be-lb271-cr-for-remaining-cids.docx"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20974200"/>
              </p:ext>
            </p:extLst>
          </p:nvPr>
        </p:nvGraphicFramePr>
        <p:xfrm>
          <a:off x="851217" y="1582301"/>
          <a:ext cx="7736268" cy="35670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1268r0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on NDPA frame format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1255r0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Zhi Mao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1256r0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1281r0</a:t>
                      </a:r>
                      <a:endParaRPr lang="en-US" sz="1000" i="0" strike="sngStrike" dirty="0">
                        <a:solidFill>
                          <a:srgbClr val="FF0000"/>
                        </a:solidFill>
                        <a:effectLst/>
                        <a:latin typeface="+mn-lt"/>
                        <a:ea typeface="Times New Roman" panose="02020603050405020304" pitchFamily="18" charset="0"/>
                      </a:endParaRPr>
                    </a:p>
                  </a:txBody>
                  <a:tcPr anchor="b"/>
                </a:tc>
                <a:tc>
                  <a:txBody>
                    <a:bodyPr/>
                    <a:lstStyle/>
                    <a:p>
                      <a:pPr algn="l"/>
                      <a:r>
                        <a:rPr lang="en-US" sz="1000" b="0" strike="sngStrike" dirty="0">
                          <a:solidFill>
                            <a:srgbClr val="FF0000"/>
                          </a:solidFill>
                          <a:effectLst/>
                        </a:rPr>
                        <a:t>CR for CID 15751</a:t>
                      </a:r>
                    </a:p>
                  </a:txBody>
                  <a:tcPr anchor="ctr"/>
                </a:tc>
                <a:tc>
                  <a:txBody>
                    <a:bodyPr/>
                    <a:lstStyle/>
                    <a:p>
                      <a:pPr marL="0" marR="0">
                        <a:spcBef>
                          <a:spcPts val="0"/>
                        </a:spcBef>
                        <a:spcAft>
                          <a:spcPts val="0"/>
                        </a:spcAft>
                      </a:pPr>
                      <a:r>
                        <a:rPr lang="en-US" sz="1000" i="0" strike="sngStrike" dirty="0">
                          <a:solidFill>
                            <a:srgbClr val="FF0000"/>
                          </a:solidFill>
                          <a:effectLst/>
                          <a:latin typeface="+mn-lt"/>
                          <a:ea typeface="Times New Roman" panose="02020603050405020304" pitchFamily="18" charset="0"/>
                        </a:rPr>
                        <a:t>Yan Li</a:t>
                      </a:r>
                    </a:p>
                  </a:txBody>
                  <a:tcPr/>
                </a:tc>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sngStrike" kern="1200" cap="none" spc="0" normalizeH="0" baseline="0" noProof="0" dirty="0">
                          <a:ln>
                            <a:noFill/>
                          </a:ln>
                          <a:solidFill>
                            <a:srgbClr val="FF0000"/>
                          </a:solidFill>
                          <a:effectLst/>
                          <a:uLnTx/>
                          <a:uFillTx/>
                          <a:latin typeface="Times New Roman"/>
                          <a:ea typeface="Times New Roman" panose="02020603050405020304" pitchFamily="18" charset="0"/>
                          <a:cs typeface="+mn-cs"/>
                        </a:rPr>
                        <a:t>Joint</a:t>
                      </a:r>
                      <a:endParaRPr lang="en-US" sz="1000" i="0" strike="sngStrike"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1278r0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72262851"/>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1028r2</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Comment Resolution for CIDs in 36-3-2-2 Part 3</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Jianhan Liu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1029r1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1031r0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741r1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txvector-rxvector-parameters-part1</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742r0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txvector-rxvector-parameters-part2</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911r0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Yapu</a:t>
                      </a:r>
                      <a:r>
                        <a:rPr lang="en-US" sz="1000" i="0" dirty="0">
                          <a:solidFill>
                            <a:srgbClr val="7030A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1015r0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533020498"/>
              </p:ext>
            </p:extLst>
          </p:nvPr>
        </p:nvGraphicFramePr>
        <p:xfrm>
          <a:off x="851217" y="1582301"/>
          <a:ext cx="7736268" cy="47027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3"/>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SP-TBD</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8"/>
                        </a:rPr>
                        <a:t>1049r0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589</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1047r</a:t>
                      </a:r>
                      <a:r>
                        <a:rPr lang="en-GB" sz="1000" u="sng"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cr-for-10.3.2.9 and 10.3.2.11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Yunbo Li</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3C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1121r0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subclause 3.2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R4M-3C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1124r1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on TDLS</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Rubayet Shafin</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1054r</a:t>
                      </a: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for MobileAPMLO</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591</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842r1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cr-for-subclause-35-3-24-aligned TWT</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Ming Gan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1839480"/>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dirty="0">
                          <a:solidFill>
                            <a:srgbClr val="00B050"/>
                          </a:solidFill>
                          <a:effectLst/>
                          <a:latin typeface="Times New Roman" panose="02020603050405020304" pitchFamily="18" charset="0"/>
                          <a:ea typeface="Times New Roman" panose="02020603050405020304" pitchFamily="18" charset="0"/>
                        </a:rPr>
                        <a:t>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35.3.7.1.3</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Yongho Seok</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592</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57C</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915r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1136r2</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Qi Wang</a:t>
                      </a:r>
                      <a:endParaRPr lang="en-US" sz="140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44Y, 27N, 32A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398r0</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a few CIDs on </a:t>
                      </a:r>
                      <a:r>
                        <a:rPr lang="en-GB" sz="1000" dirty="0" err="1">
                          <a:solidFill>
                            <a:srgbClr val="FF0000"/>
                          </a:solidFill>
                          <a:effectLst/>
                          <a:latin typeface="Times New Roman" panose="02020603050405020304" pitchFamily="18" charset="0"/>
                          <a:ea typeface="Times New Roman" panose="02020603050405020304" pitchFamily="18" charset="0"/>
                        </a:rPr>
                        <a:t>MediumSyncRecovery</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Qi Wang</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33Y, 41N, 33A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1162r1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Misc</a:t>
                      </a:r>
                      <a:r>
                        <a:rPr lang="en-GB" sz="1000" dirty="0">
                          <a:solidFill>
                            <a:srgbClr val="7030A0"/>
                          </a:solidFill>
                          <a:effectLst/>
                          <a:latin typeface="Times New Roman" panose="02020603050405020304" pitchFamily="18" charset="0"/>
                          <a:ea typeface="Times New Roman" panose="02020603050405020304" pitchFamily="18" charset="0"/>
                        </a:rPr>
                        <a:t> CIDs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Gaurang Naik</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5C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38858915"/>
              </p:ext>
            </p:extLst>
          </p:nvPr>
        </p:nvGraphicFramePr>
        <p:xfrm>
          <a:off x="851217" y="1582301"/>
          <a:ext cx="7736268" cy="42680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p>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1202r1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965r0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646r0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800r0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rgbClr val="00B050"/>
                          </a:solidFill>
                          <a:effectLst/>
                          <a:latin typeface="+mn-lt"/>
                          <a:ea typeface="Times New Roman" panose="02020603050405020304" pitchFamily="18" charset="0"/>
                        </a:rPr>
                        <a:t>LB271-9.4.2.316 (QoS char </a:t>
                      </a:r>
                      <a:r>
                        <a:rPr lang="fr-FR" sz="1000" i="0" dirty="0" err="1">
                          <a:solidFill>
                            <a:srgbClr val="00B050"/>
                          </a:solidFill>
                          <a:effectLst/>
                          <a:latin typeface="+mn-lt"/>
                          <a:ea typeface="Times New Roman" panose="02020603050405020304" pitchFamily="18" charset="0"/>
                        </a:rPr>
                        <a:t>element</a:t>
                      </a:r>
                      <a:r>
                        <a:rPr lang="fr-FR" sz="1000" i="0" dirty="0">
                          <a:solidFill>
                            <a:srgbClr val="00B050"/>
                          </a:solidFill>
                          <a:effectLst/>
                          <a:latin typeface="+mn-lt"/>
                          <a:ea typeface="Times New Roman" panose="02020603050405020304" pitchFamily="18" charset="0"/>
                        </a:rPr>
                        <a:t> Part 3)</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736r0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1101r4</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1121r1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36665056"/>
              </p:ext>
            </p:extLst>
          </p:nvPr>
        </p:nvGraphicFramePr>
        <p:xfrm>
          <a:off x="851217" y="1582301"/>
          <a:ext cx="7736268" cy="411622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1244r1</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1251r0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1125r2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1063r3</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764r0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cr-for-p2p-buffer-report</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1266r0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-for-CID 16341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1276r0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Remaining CIDs on TDLS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Rubayet Shafin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1050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miscellaneous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1045</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 35.2.1.2.2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1077r3</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-for-supported-features-and-PICS-</a:t>
                      </a:r>
                      <a:r>
                        <a:rPr lang="en-US" sz="1000" i="0" dirty="0" err="1">
                          <a:solidFill>
                            <a:schemeClr val="tx1"/>
                          </a:solidFill>
                          <a:effectLst/>
                          <a:latin typeface="+mn-lt"/>
                          <a:ea typeface="Times New Roman" panose="02020603050405020304" pitchFamily="18" charset="0"/>
                        </a:rPr>
                        <a:t>cids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Rojan Chitrakar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i="0" dirty="0">
                        <a:solidFill>
                          <a:schemeClr val="tx1"/>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824r3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35.3.16.5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673854621"/>
              </p:ext>
            </p:extLst>
          </p:nvPr>
        </p:nvGraphicFramePr>
        <p:xfrm>
          <a:off x="851217" y="1582301"/>
          <a:ext cx="7736268" cy="380388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336028">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on partial BW</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Yanjun Sun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a:solidFill>
                            <a:schemeClr val="tx1"/>
                          </a:solidFill>
                          <a:effectLst/>
                          <a:latin typeface="+mn-lt"/>
                          <a:ea typeface="Times New Roman" panose="02020603050405020304" pitchFamily="18" charset="0"/>
                        </a:rPr>
                        <a:t>1C</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399378785"/>
              </p:ext>
            </p:extLst>
          </p:nvPr>
        </p:nvGraphicFramePr>
        <p:xfrm>
          <a:off x="851217" y="1582301"/>
          <a:ext cx="7736268" cy="46648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353r1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P2P and </a:t>
                      </a:r>
                      <a:r>
                        <a:rPr lang="en-GB" sz="1000" dirty="0" err="1">
                          <a:solidFill>
                            <a:srgbClr val="FF0000"/>
                          </a:solidFill>
                          <a:effectLst/>
                          <a:latin typeface="+mn-lt"/>
                          <a:ea typeface="Times New Roman" panose="02020603050405020304" pitchFamily="18" charset="0"/>
                        </a:rPr>
                        <a:t>rTWT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Pascal Viger</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15Y, 26N, 22A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5C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357r3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CIDs on 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Rubayet Shafin</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30Y, 44N, 23A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X+2C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730r3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35-3-19-2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Kaiying Lu</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2C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34Y, 35N, 14A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ML Reconfiguration Add Delete Link</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Binita Gupta</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32Y, 21N, 27A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673r2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541r8</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35.3.14</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Po-Kai Huang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540r5</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QMF</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754r3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35Y, 15N, 26A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813r4</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26Y, 18N, 28A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8C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609r2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1"/>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710531418"/>
              </p:ext>
            </p:extLst>
          </p:nvPr>
        </p:nvGraphicFramePr>
        <p:xfrm>
          <a:off x="851217" y="1582301"/>
          <a:ext cx="7736268" cy="45953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696r2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692r</a:t>
                      </a:r>
                      <a:r>
                        <a:rPr lang="en-US" sz="1000" dirty="0">
                          <a:solidFill>
                            <a:srgbClr val="7030A0"/>
                          </a:solidFill>
                          <a:effectLst/>
                          <a:latin typeface="+mn-lt"/>
                          <a:ea typeface="Times New Roman" panose="02020603050405020304" pitchFamily="18" charset="0"/>
                        </a:rPr>
                        <a:t>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693r1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366r8</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958r2</a:t>
                      </a:r>
                      <a:endParaRPr lang="en-US" sz="1000" dirty="0">
                        <a:solidFill>
                          <a:srgbClr val="7030A0"/>
                        </a:solidFill>
                        <a:effectLst/>
                        <a:latin typeface="+mn-lt"/>
                        <a:ea typeface="Times New Roman" panose="02020603050405020304" pitchFamily="18" charset="0"/>
                      </a:endParaRPr>
                    </a:p>
                  </a:txBody>
                  <a:tcPr/>
                </a:tc>
                <a:tc>
                  <a:txBody>
                    <a:bodyPr/>
                    <a:lstStyle/>
                    <a:p>
                      <a:pPr algn="l"/>
                      <a:r>
                        <a:rPr lang="en-US" sz="1000" b="0" dirty="0">
                          <a:solidFill>
                            <a:srgbClr val="7030A0"/>
                          </a:solidFill>
                          <a:effectLst/>
                        </a:rPr>
                        <a:t>Comment Resolution for CID 18247</a:t>
                      </a:r>
                    </a:p>
                  </a:txBody>
                  <a:tcPr anchor="ct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732r2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R4M-5C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solidFill>
                            <a:srgbClr val="7030A0"/>
                          </a:solidFill>
                          <a:effectLst/>
                          <a:hlinkClick r:id="rId9">
                            <a:extLst>
                              <a:ext uri="{A12FA001-AC4F-418D-AE19-62706E023703}">
                                <ahyp:hlinkClr xmlns:ahyp="http://schemas.microsoft.com/office/drawing/2018/hyperlinkcolor" val="tx"/>
                              </a:ext>
                            </a:extLst>
                          </a:hlinkClick>
                        </a:rPr>
                        <a:t>458r13</a:t>
                      </a:r>
                      <a:r>
                        <a:rPr lang="en-GB" sz="1000" i="0" u="none" strike="noStrike" kern="1200" dirty="0">
                          <a:solidFill>
                            <a:srgbClr val="7030A0"/>
                          </a:solidFill>
                          <a:effectLst/>
                        </a:rPr>
                        <a:t> </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CRs for 35.8.4 R-TWT announcement</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solidFill>
                            <a:srgbClr val="7030A0"/>
                          </a:solidFill>
                          <a:effectLst/>
                        </a:rPr>
                        <a:t>Chunyu Hu</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R4M-18</a:t>
                      </a:r>
                      <a:endParaRPr lang="en-US" sz="1000" i="0" u="none" strike="noStrike" dirty="0">
                        <a:solidFill>
                          <a:srgbClr val="7030A0"/>
                        </a:solidFill>
                        <a:effectLst/>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296r13</a:t>
                      </a: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CIDs assigned to Abhi - Part 1</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Abhishek Patil</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61Y, 22N, 20A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1"/>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4"/>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728r2</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Yanjun</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648196349"/>
              </p:ext>
            </p:extLst>
          </p:nvPr>
        </p:nvGraphicFramePr>
        <p:xfrm>
          <a:off x="851217" y="1582301"/>
          <a:ext cx="7736268" cy="44581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rPr>
                        <a:t>847r4</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Rs for 35.8.5 R-TWT channel access rules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Chunyu Hu</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6C</a:t>
                      </a: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813r5</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for 35.3.7.1.7 Part III</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Jason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383r2</a:t>
                      </a:r>
                    </a:p>
                  </a:txBody>
                  <a:tcPr/>
                </a:tc>
                <a:tc>
                  <a:txBody>
                    <a:bodyPr/>
                    <a:lstStyle/>
                    <a:p>
                      <a:pPr marL="0" marR="0">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Liuming</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18Y, 42N, 18A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706r1</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35.3.16.4 NSTR operation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Yunbo 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4C</a:t>
                      </a: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310r5</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743r</a:t>
                      </a:r>
                    </a:p>
                  </a:txBody>
                  <a:tcPr/>
                </a:tc>
                <a:tc>
                  <a:txBody>
                    <a:bodyPr/>
                    <a:lstStyle/>
                    <a:p>
                      <a:pPr algn="l"/>
                      <a:endParaRPr lang="en-US" sz="1000" b="0" dirty="0">
                        <a:solidFill>
                          <a:schemeClr val="tx1"/>
                        </a:solidFill>
                        <a:effectLst/>
                      </a:endParaRPr>
                    </a:p>
                  </a:txBody>
                  <a:tcPr anchor="ct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Abhi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373r</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544r1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Michail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995r4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361r5</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694r1</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123537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1122r0</a:t>
            </a:r>
            <a:r>
              <a:rPr lang="en-GB" sz="1400" i="0" u="none" strike="sngStrike" kern="1200" dirty="0">
                <a:solidFill>
                  <a:srgbClr val="FF0000"/>
                </a:solidFill>
                <a:effectLst/>
                <a:ea typeface="Times New Roman" panose="02020603050405020304" pitchFamily="18" charset="0"/>
              </a:rPr>
              <a:t> CR for assigned CIDs 				George Cherian		[26C SP]</a:t>
            </a:r>
            <a:endParaRPr lang="en-US" sz="1400" i="0" u="none" strike="sngStrike" dirty="0">
              <a:solidFill>
                <a:srgbClr val="FF0000"/>
              </a:solidFill>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1202r0</a:t>
            </a:r>
            <a:r>
              <a:rPr lang="en-US" sz="1400" i="0" u="none" strike="noStrike" kern="1200" dirty="0">
                <a:solidFill>
                  <a:srgbClr val="00B050"/>
                </a:solidFill>
                <a:effectLst/>
                <a:ea typeface="Times New Roman" panose="02020603050405020304" pitchFamily="18" charset="0"/>
              </a:rPr>
              <a:t> CR for Misc. CIDs 					Dibakar Das 		[21C] </a:t>
            </a:r>
            <a:endParaRPr lang="en-US" sz="1400" b="1" kern="1200" dirty="0">
              <a:solidFill>
                <a:srgbClr val="00B050"/>
              </a:solidFill>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1054r0</a:t>
            </a:r>
            <a:r>
              <a:rPr lang="en-GB" sz="1400" i="0" u="none" strike="noStrike" kern="1200" dirty="0">
                <a:solidFill>
                  <a:srgbClr val="00B050"/>
                </a:solidFill>
                <a:effectLst/>
                <a:ea typeface="Times New Roman" panose="02020603050405020304" pitchFamily="18" charset="0"/>
              </a:rPr>
              <a:t> CIDs for </a:t>
            </a:r>
            <a:r>
              <a:rPr lang="en-GB" sz="1400" i="0" u="none" strike="noStrike" kern="1200" dirty="0" err="1">
                <a:solidFill>
                  <a:srgbClr val="00B050"/>
                </a:solidFill>
                <a:effectLst/>
                <a:ea typeface="Times New Roman" panose="02020603050405020304" pitchFamily="18" charset="0"/>
              </a:rPr>
              <a:t>MobileAPMLO</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965r0</a:t>
            </a:r>
            <a:r>
              <a:rPr lang="en-US" sz="1400" i="0" u="none" strike="noStrike" kern="1200" dirty="0">
                <a:solidFill>
                  <a:srgbClr val="00B050"/>
                </a:solidFill>
                <a:effectLst/>
                <a:ea typeface="Times New Roman" panose="02020603050405020304" pitchFamily="18" charset="0"/>
              </a:rPr>
              <a:t> CR for Clause 35.16.</a:t>
            </a:r>
            <a:r>
              <a:rPr lang="en-US" sz="1400" dirty="0">
                <a:solidFill>
                  <a:srgbClr val="00B050"/>
                </a:solidFill>
              </a:rPr>
              <a:t>2				</a:t>
            </a:r>
            <a:r>
              <a:rPr lang="en-US" sz="1400" i="0" u="none" strike="noStrike" kern="1200" dirty="0">
                <a:solidFill>
                  <a:srgbClr val="00B05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800r0</a:t>
            </a:r>
            <a:r>
              <a:rPr lang="en-US" sz="1400" i="0" u="none" strike="noStrike" kern="1200" dirty="0">
                <a:solidFill>
                  <a:srgbClr val="00B050"/>
                </a:solidFill>
                <a:effectLst/>
                <a:ea typeface="Times New Roman" panose="02020603050405020304" pitchFamily="18" charset="0"/>
              </a:rPr>
              <a:t> </a:t>
            </a:r>
            <a:r>
              <a:rPr lang="fr-FR" sz="1400" i="0" u="none" strike="noStrike" kern="1200" dirty="0">
                <a:solidFill>
                  <a:srgbClr val="00B050"/>
                </a:solidFill>
                <a:effectLst/>
                <a:ea typeface="Times New Roman" panose="02020603050405020304" pitchFamily="18" charset="0"/>
              </a:rPr>
              <a:t>LB271-9.4.2.316 (QoS char </a:t>
            </a:r>
            <a:r>
              <a:rPr lang="fr-FR" sz="1400" i="0" u="none" strike="noStrike" kern="1200" dirty="0" err="1">
                <a:solidFill>
                  <a:srgbClr val="00B050"/>
                </a:solidFill>
                <a:effectLst/>
                <a:ea typeface="Times New Roman" panose="02020603050405020304" pitchFamily="18" charset="0"/>
              </a:rPr>
              <a:t>element</a:t>
            </a:r>
            <a:r>
              <a:rPr lang="fr-FR" sz="1400" i="0" u="none" strike="noStrike" kern="1200" dirty="0">
                <a:solidFill>
                  <a:srgbClr val="00B050"/>
                </a:solidFill>
                <a:effectLst/>
                <a:ea typeface="Times New Roman" panose="02020603050405020304" pitchFamily="18" charset="0"/>
              </a:rPr>
              <a:t> Part 3) 	</a:t>
            </a:r>
            <a:r>
              <a:rPr lang="en-US" sz="1400" i="0" u="none" strike="noStrike" kern="1200" dirty="0">
                <a:solidFill>
                  <a:srgbClr val="00B050"/>
                </a:solidFill>
                <a:effectLst/>
                <a:ea typeface="Times New Roman" panose="02020603050405020304" pitchFamily="18" charset="0"/>
              </a:rPr>
              <a:t>Duncan Ho			[3C]</a:t>
            </a:r>
            <a:endParaRPr lang="en-US" sz="14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1028r2</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Comment Resolution for CIDs in 36-3-2-2 Part 3 		Jianhan Liu 		[</a:t>
            </a:r>
            <a:r>
              <a:rPr lang="en-US" sz="1400" i="0" u="none" strike="noStrike" kern="1200" dirty="0">
                <a:solidFill>
                  <a:srgbClr val="00B050"/>
                </a:solidFill>
                <a:effectLst/>
                <a:ea typeface="Times New Roman" panose="02020603050405020304" pitchFamily="18" charset="0"/>
              </a:rPr>
              <a:t>8C]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1029r1</a:t>
            </a:r>
            <a:r>
              <a:rPr lang="en-US" sz="1400" b="0" i="0" u="none" strike="noStrike" kern="1200" dirty="0">
                <a:solidFill>
                  <a:srgbClr val="00B05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741r1</a:t>
            </a:r>
            <a:r>
              <a:rPr lang="en-US" sz="1400" b="0" i="0" u="none" strike="noStrike" kern="1200" dirty="0">
                <a:solidFill>
                  <a:srgbClr val="00B050"/>
                </a:solidFill>
                <a:effectLst/>
                <a:ea typeface="Times New Roman" panose="02020603050405020304" pitchFamily="18" charset="0"/>
              </a:rPr>
              <a:t> txvector-rxvector-parameters-part1 				</a:t>
            </a:r>
            <a:r>
              <a:rPr lang="en-US" sz="1400" b="0" i="0" u="none" strike="noStrike" kern="1200" dirty="0">
                <a:solidFill>
                  <a:srgbClr val="00B050"/>
                </a:solidFill>
                <a:effectLst/>
                <a:ea typeface="MS Gothic" panose="020B0609070205080204" pitchFamily="49" charset="-128"/>
              </a:rPr>
              <a:t>Bo Sun 		[</a:t>
            </a:r>
            <a:r>
              <a:rPr lang="en-US" sz="1400" kern="1200" dirty="0">
                <a:solidFill>
                  <a:srgbClr val="00B050"/>
                </a:solidFill>
                <a:ea typeface="MS Gothic" panose="020B0609070205080204" pitchFamily="49" charset="-128"/>
              </a:rPr>
              <a:t>2</a:t>
            </a:r>
            <a:r>
              <a:rPr lang="en-US" sz="1400" b="0" i="0" u="none" strike="noStrike" kern="1200" dirty="0">
                <a:solidFill>
                  <a:srgbClr val="00B05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742r0</a:t>
            </a:r>
            <a:r>
              <a:rPr lang="en-US" sz="1400" b="0" i="0" u="none" strike="noStrike" kern="1200" dirty="0">
                <a:solidFill>
                  <a:srgbClr val="00B050"/>
                </a:solidFill>
                <a:effectLst/>
                <a:ea typeface="Times New Roman" panose="02020603050405020304" pitchFamily="18" charset="0"/>
              </a:rPr>
              <a:t> txvector-rxvector-parameters-part2 				</a:t>
            </a:r>
            <a:r>
              <a:rPr lang="en-US" sz="1400" b="0" i="0" u="none" strike="noStrike" kern="1200" dirty="0">
                <a:solidFill>
                  <a:srgbClr val="00B050"/>
                </a:solidFill>
                <a:effectLst/>
                <a:ea typeface="MS Gothic" panose="020B0609070205080204" pitchFamily="49" charset="-128"/>
              </a:rPr>
              <a:t>Bo Sun 		[</a:t>
            </a:r>
            <a:r>
              <a:rPr lang="en-US"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911r0</a:t>
            </a:r>
            <a:r>
              <a:rPr lang="en-GB" sz="1400" dirty="0">
                <a:solidFill>
                  <a:srgbClr val="00B050"/>
                </a:solidFill>
              </a:rPr>
              <a:t> CR for CID 17631                           		   		</a:t>
            </a:r>
            <a:r>
              <a:rPr lang="en-GB" sz="1400" dirty="0" err="1">
                <a:solidFill>
                  <a:srgbClr val="00B050"/>
                </a:solidFill>
              </a:rPr>
              <a:t>Yapu</a:t>
            </a:r>
            <a:r>
              <a:rPr lang="en-GB" sz="1400" dirty="0">
                <a:solidFill>
                  <a:srgbClr val="00B050"/>
                </a:solidFill>
              </a:rPr>
              <a:t> Li  		[1C]</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1015r0</a:t>
            </a:r>
            <a:r>
              <a:rPr lang="en-GB" sz="1400" dirty="0">
                <a:solidFill>
                  <a:srgbClr val="00B050"/>
                </a:solidFill>
              </a:rPr>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solidFill>
                  <a:srgbClr val="00B050"/>
                </a:solidFill>
              </a:rPr>
              <a:t>1101r3 CR 35.3.18 remaining CIDs			Liwen Chu</a:t>
            </a:r>
          </a:p>
          <a:p>
            <a:pPr lvl="1">
              <a:buFont typeface="Arial" panose="020B0604020202020204" pitchFamily="34" charset="0"/>
              <a:buChar char="•"/>
            </a:pPr>
            <a:r>
              <a:rPr lang="en-US" sz="1400" kern="1200" dirty="0">
                <a:solidFill>
                  <a:srgbClr val="00B050"/>
                </a:solidFill>
              </a:rPr>
              <a:t>1121r0 CR for subclause 3.2				 Liwen Chu</a:t>
            </a:r>
            <a:endParaRPr lang="en-GB" sz="1400" dirty="0">
              <a:solidFill>
                <a:srgbClr val="00B050"/>
              </a:solidFill>
            </a:endParaRP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P2P and </a:t>
            </a:r>
            <a:r>
              <a:rPr lang="en-GB" sz="1400" i="0" u="none" strike="noStrike" kern="1200" dirty="0" err="1">
                <a:solidFill>
                  <a:srgbClr val="00B050"/>
                </a:solidFill>
                <a:effectLst/>
                <a:ea typeface="Times New Roman" panose="02020603050405020304" pitchFamily="18" charset="0"/>
              </a:rPr>
              <a:t>rTWT</a:t>
            </a:r>
            <a:r>
              <a:rPr lang="en-GB" sz="1400" i="0" u="none" strike="noStrike" kern="1200" dirty="0">
                <a:solidFill>
                  <a:srgbClr val="00B050"/>
                </a:solidFill>
                <a:effectLst/>
                <a:ea typeface="Times New Roman" panose="02020603050405020304" pitchFamily="18" charset="0"/>
              </a:rPr>
              <a:t> 				Pascal </a:t>
            </a:r>
            <a:r>
              <a:rPr lang="en-GB" sz="1400" i="0" u="none" strike="noStrike" kern="1200" dirty="0" err="1">
                <a:solidFill>
                  <a:srgbClr val="00B050"/>
                </a:solidFill>
                <a:effectLst/>
                <a:ea typeface="Times New Roman" panose="02020603050405020304" pitchFamily="18" charset="0"/>
              </a:rPr>
              <a:t>Viger</a:t>
            </a:r>
            <a:r>
              <a:rPr lang="en-GB" sz="1400" i="0" u="none" strike="noStrike" kern="1200" dirty="0">
                <a:solidFill>
                  <a:srgbClr val="00B050"/>
                </a:solidFill>
                <a:effectLst/>
                <a:ea typeface="Times New Roman" panose="02020603050405020304" pitchFamily="18" charset="0"/>
              </a:rPr>
              <a:t> 		[5C]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730r2</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35-3-19-2 					Kaiying Lu 			[5C]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540r5</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754r2</a:t>
            </a:r>
            <a:r>
              <a:rPr lang="en-US" sz="1400" i="0" u="none" strike="noStrike" kern="1200" dirty="0">
                <a:solidFill>
                  <a:srgbClr val="00B050"/>
                </a:solidFill>
                <a:effectLst/>
                <a:ea typeface="Times New Roman" panose="02020603050405020304" pitchFamily="18" charset="0"/>
              </a:rPr>
              <a:t>  CR for R-TWT - Part 2 				Kumail Haider 		[</a:t>
            </a:r>
            <a:r>
              <a:rPr lang="en-GB" sz="140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357r2 CIDs on TWT   					Rubayet Shafin   		[??C]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813r2 CR for 35.3.7.1.7 Part III   				Jason Y. Guo   		[8C] Not run SP</a:t>
            </a:r>
            <a:endParaRPr lang="en-GB" sz="1400" i="0" u="none" strike="noStrike" kern="1200" dirty="0">
              <a:solidFill>
                <a:srgbClr val="00B050"/>
              </a:solidFill>
              <a:effectLst/>
              <a:ea typeface="Times New Roman" panose="02020603050405020304" pitchFamily="18"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 TGbe PHY ad-hoc Tuesday PM2 session is cancelled. </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1239r0</a:t>
            </a:r>
            <a:r>
              <a:rPr lang="en-US" sz="1100" i="0" u="none" strike="noStrike" kern="1200" dirty="0">
                <a:solidFill>
                  <a:srgbClr val="00B050"/>
                </a:solidFill>
                <a:effectLst/>
                <a:ea typeface="Times New Roman" panose="02020603050405020304" pitchFamily="18" charset="0"/>
              </a:rPr>
              <a:t> CR for CID 18025</a:t>
            </a:r>
            <a:r>
              <a:rPr lang="en-US" sz="1100" dirty="0">
                <a:solidFill>
                  <a:srgbClr val="00B050"/>
                </a:solidFill>
              </a:rPr>
              <a:t> 						</a:t>
            </a:r>
            <a:r>
              <a:rPr lang="en-US" sz="1100" i="0" u="none" strike="noStrike" kern="1200" dirty="0">
                <a:solidFill>
                  <a:srgbClr val="00B050"/>
                </a:solidFill>
                <a:effectLst/>
                <a:ea typeface="Times New Roman" panose="02020603050405020304" pitchFamily="18" charset="0"/>
              </a:rPr>
              <a:t>Yan Li			[1C] </a:t>
            </a:r>
          </a:p>
          <a:p>
            <a:pPr lvl="1">
              <a:buFont typeface="Arial" panose="020B0604020202020204" pitchFamily="34" charset="0"/>
              <a:buChar char="•"/>
            </a:pPr>
            <a:r>
              <a:rPr lang="en-US" sz="1100" kern="1200" dirty="0">
                <a:solidFill>
                  <a:srgbClr val="00B050"/>
                </a:solidFill>
                <a:hlinkClick r:id="rId3">
                  <a:extLst>
                    <a:ext uri="{A12FA001-AC4F-418D-AE19-62706E023703}">
                      <ahyp:hlinkClr xmlns:ahyp="http://schemas.microsoft.com/office/drawing/2018/hyperlinkcolor" val="tx"/>
                    </a:ext>
                  </a:extLst>
                </a:hlinkClick>
              </a:rPr>
              <a:t>1116r0</a:t>
            </a:r>
            <a:r>
              <a:rPr lang="en-US" sz="1100" kern="1200" dirty="0">
                <a:solidFill>
                  <a:srgbClr val="00B050"/>
                </a:solidFill>
              </a:rPr>
              <a:t> LB271 CR for MISC Joint CIDs					Jason Y. Guo 		[6C]</a:t>
            </a:r>
            <a:endParaRPr lang="en-US" sz="1100" i="0" u="none" strike="noStrike" dirty="0">
              <a:solidFill>
                <a:srgbClr val="00B050"/>
              </a:solidFill>
              <a:effectLst/>
            </a:endParaRPr>
          </a:p>
          <a:p>
            <a:pPr>
              <a:buFont typeface="Arial" panose="020B0604020202020204" pitchFamily="34" charset="0"/>
              <a:buChar char="•"/>
            </a:pPr>
            <a:r>
              <a:rPr lang="en-GB" sz="1200" dirty="0"/>
              <a:t>MAC Submissions:</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366r8</a:t>
            </a:r>
            <a:r>
              <a:rPr lang="en-US" sz="1100" b="0" i="0" u="none" strike="noStrike" kern="1200" dirty="0">
                <a:solidFill>
                  <a:srgbClr val="00B050"/>
                </a:solidFill>
                <a:effectLst/>
                <a:ea typeface="Times New Roman" panose="02020603050405020304" pitchFamily="18" charset="0"/>
              </a:rPr>
              <a:t> CR 35.3.18 part 2 							Liwen Chu 		[??C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958r1</a:t>
            </a:r>
            <a:r>
              <a:rPr lang="en-US" sz="1100" b="0" i="0" u="none" strike="noStrike" kern="1200" dirty="0">
                <a:solidFill>
                  <a:srgbClr val="00B050"/>
                </a:solidFill>
                <a:effectLst/>
                <a:ea typeface="Times New Roman" panose="02020603050405020304" pitchFamily="18" charset="0"/>
              </a:rPr>
              <a:t> </a:t>
            </a:r>
            <a:r>
              <a:rPr lang="en-US" sz="1100" b="0" i="0" u="none" strike="noStrike" kern="1200" dirty="0">
                <a:solidFill>
                  <a:srgbClr val="00B050"/>
                </a:solidFill>
                <a:effectLst/>
                <a:ea typeface="MS Gothic" panose="020B0609070205080204" pitchFamily="49" charset="-128"/>
              </a:rPr>
              <a:t>Comment Resolution for CID 18247 				</a:t>
            </a:r>
            <a:r>
              <a:rPr lang="en-US" sz="1100" b="0" i="0" u="none" strike="noStrike" kern="1200" dirty="0">
                <a:solidFill>
                  <a:srgbClr val="00B050"/>
                </a:solidFill>
                <a:effectLst/>
                <a:ea typeface="Times New Roman" panose="02020603050405020304" pitchFamily="18" charset="0"/>
              </a:rPr>
              <a:t>Li Hsiang Sun 	[1C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732r2</a:t>
            </a:r>
            <a:r>
              <a:rPr lang="en-US" sz="1100" b="0" i="0" u="none" strike="noStrike" kern="1200" dirty="0">
                <a:solidFill>
                  <a:srgbClr val="00B050"/>
                </a:solidFill>
                <a:effectLst/>
                <a:ea typeface="Times New Roman" panose="02020603050405020304" pitchFamily="18" charset="0"/>
              </a:rPr>
              <a:t> CR-for-35-2-1-1 							Kaiying Lu 		[5C SP]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458r10</a:t>
            </a:r>
            <a:r>
              <a:rPr lang="en-GB" sz="1100" b="0" i="0" u="none"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CRs for 35.8.4 R-TWT announcement 				Chunyu Hu 		[</a:t>
            </a:r>
            <a:r>
              <a:rPr lang="en-US" sz="1100" b="0" i="0" u="none" strike="noStrike" kern="1200" dirty="0">
                <a:solidFill>
                  <a:srgbClr val="00B050"/>
                </a:solidFill>
                <a:effectLst/>
                <a:ea typeface="Times New Roman" panose="02020603050405020304" pitchFamily="18" charset="0"/>
              </a:rPr>
              <a:t>18C SP]</a:t>
            </a:r>
          </a:p>
          <a:p>
            <a:pPr lvl="1">
              <a:buFont typeface="Arial" panose="020B0604020202020204" pitchFamily="34" charset="0"/>
              <a:buChar char="•"/>
            </a:pPr>
            <a:r>
              <a:rPr lang="en-US" sz="1100" kern="1200" dirty="0">
                <a:solidFill>
                  <a:srgbClr val="00B050"/>
                </a:solidFill>
                <a:ea typeface="Times New Roman" panose="02020603050405020304" pitchFamily="18" charset="0"/>
              </a:rPr>
              <a:t>1047r1</a:t>
            </a:r>
            <a:r>
              <a:rPr lang="en-US" sz="1100" b="0" i="0" u="none" strike="noStrike" kern="1200" dirty="0">
                <a:solidFill>
                  <a:srgbClr val="00B050"/>
                </a:solidFill>
                <a:effectLst/>
                <a:ea typeface="Times New Roman" panose="02020603050405020304" pitchFamily="18" charset="0"/>
              </a:rPr>
              <a:t> 									Yunbo Li		[3C SP]</a:t>
            </a:r>
          </a:p>
          <a:p>
            <a:pPr lvl="1">
              <a:buFont typeface="Arial" panose="020B0604020202020204" pitchFamily="34" charset="0"/>
              <a:buChar char="•"/>
            </a:pPr>
            <a:r>
              <a:rPr lang="en-GB" sz="1100" dirty="0">
                <a:solidFill>
                  <a:srgbClr val="00B050"/>
                </a:solidFill>
              </a:rPr>
              <a:t>915r1 									John Wullert		[6C SP]</a:t>
            </a:r>
          </a:p>
          <a:p>
            <a:pPr lvl="1">
              <a:buFont typeface="Arial" panose="020B0604020202020204" pitchFamily="34" charset="0"/>
              <a:buChar char="•"/>
            </a:pPr>
            <a:r>
              <a:rPr lang="en-GB" sz="1100" dirty="0">
                <a:solidFill>
                  <a:srgbClr val="00B050"/>
                </a:solidFill>
              </a:rPr>
              <a:t>770r2 									Abhishek Patil 		[7C SP]</a:t>
            </a:r>
          </a:p>
          <a:p>
            <a:pPr lvl="1">
              <a:buFont typeface="Arial" panose="020B0604020202020204" pitchFamily="34" charset="0"/>
              <a:buChar char="•"/>
            </a:pPr>
            <a:r>
              <a:rPr lang="en-GB" sz="1100" dirty="0">
                <a:solidFill>
                  <a:srgbClr val="00B050"/>
                </a:solidFill>
              </a:rPr>
              <a:t>1122r1 									George Cherian 	[26C SP]</a:t>
            </a:r>
          </a:p>
          <a:p>
            <a:pPr lvl="1">
              <a:buFont typeface="Arial" panose="020B0604020202020204" pitchFamily="34" charset="0"/>
              <a:buChar char="•"/>
            </a:pPr>
            <a:r>
              <a:rPr lang="en-GB" sz="1100" dirty="0">
                <a:solidFill>
                  <a:schemeClr val="bg1">
                    <a:lumMod val="65000"/>
                  </a:schemeClr>
                </a:solidFill>
              </a:rPr>
              <a:t>541r8 									Po-Kai Huang 		[1C]</a:t>
            </a:r>
          </a:p>
          <a:p>
            <a:pPr>
              <a:buFont typeface="Arial" panose="020B0604020202020204" pitchFamily="34" charset="0"/>
              <a:buChar char="•"/>
            </a:pPr>
            <a:r>
              <a:rPr lang="en-US" altLang="en-US" sz="1200" dirty="0">
                <a:solidFill>
                  <a:schemeClr val="tx1"/>
                </a:solidFill>
              </a:rPr>
              <a:t>Motions (including approving minutes): </a:t>
            </a:r>
            <a:r>
              <a:rPr lang="en-US" altLang="en-US" sz="1200" dirty="0">
                <a:solidFill>
                  <a:schemeClr val="tx1"/>
                </a:solidFill>
                <a:hlinkClick r:id="rId8"/>
              </a:rPr>
              <a:t>11-23/442r13</a:t>
            </a:r>
            <a:r>
              <a:rPr lang="en-US" altLang="en-US" sz="1200" dirty="0">
                <a:solidFill>
                  <a:schemeClr val="tx1"/>
                </a:solidFill>
              </a:rPr>
              <a:t> </a:t>
            </a:r>
            <a:r>
              <a:rPr lang="en-US" altLang="en-US" sz="1200" dirty="0">
                <a:solidFill>
                  <a:srgbClr val="00B050"/>
                </a:solidFill>
              </a:rPr>
              <a:t>(last 15 mins’)</a:t>
            </a:r>
            <a:endParaRPr lang="en-GB" sz="1200" dirty="0">
              <a:solidFill>
                <a:srgbClr val="00B05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800" dirty="0">
                <a:highlight>
                  <a:srgbClr val="FF0000"/>
                </a:highlight>
              </a:rPr>
              <a:t>Cancelled</a:t>
            </a:r>
            <a:endParaRPr lang="en-US" sz="28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609r2</a:t>
            </a:r>
            <a:r>
              <a:rPr lang="en-US" sz="1600" i="0" u="none" strike="noStrike" kern="1200" dirty="0">
                <a:solidFill>
                  <a:srgbClr val="00B05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1244r0</a:t>
            </a:r>
            <a:r>
              <a:rPr lang="en-US" sz="1600" i="0" u="none" strike="noStrike" kern="1200" dirty="0">
                <a:solidFill>
                  <a:srgbClr val="00B050"/>
                </a:solidFill>
                <a:effectLst/>
                <a:ea typeface="Times New Roman" panose="02020603050405020304" pitchFamily="18" charset="0"/>
              </a:rPr>
              <a:t> Dibakar Das, 				</a:t>
            </a:r>
            <a:r>
              <a:rPr lang="en-GB" sz="1600" dirty="0">
                <a:solidFill>
                  <a:srgbClr val="00B050"/>
                </a:solidFill>
                <a:hlinkClick r:id="rId4">
                  <a:extLst>
                    <a:ext uri="{A12FA001-AC4F-418D-AE19-62706E023703}">
                      <ahyp:hlinkClr xmlns:ahyp="http://schemas.microsoft.com/office/drawing/2018/hyperlinkcolor" val="tx"/>
                    </a:ext>
                  </a:extLst>
                </a:hlinkClick>
              </a:rPr>
              <a:t>458r13</a:t>
            </a:r>
            <a:r>
              <a:rPr lang="en-GB" sz="1600" dirty="0">
                <a:solidFill>
                  <a:srgbClr val="00B050"/>
                </a:solidFill>
              </a:rPr>
              <a:t> Chunyu Hu, </a:t>
            </a:r>
          </a:p>
          <a:p>
            <a:pPr lvl="1">
              <a:buFont typeface="Arial" panose="020B0604020202020204" pitchFamily="34" charset="0"/>
              <a:buChar char="•"/>
            </a:pPr>
            <a:r>
              <a:rPr lang="pt-BR" sz="1600" b="0" i="0" dirty="0">
                <a:solidFill>
                  <a:srgbClr val="00B050"/>
                </a:solidFill>
                <a:effectLst/>
                <a:hlinkClick r:id="rId5">
                  <a:extLst>
                    <a:ext uri="{A12FA001-AC4F-418D-AE19-62706E023703}">
                      <ahyp:hlinkClr xmlns:ahyp="http://schemas.microsoft.com/office/drawing/2018/hyperlinkcolor" val="tx"/>
                    </a:ext>
                  </a:extLst>
                </a:hlinkClick>
              </a:rPr>
              <a:t>765r5</a:t>
            </a:r>
            <a:r>
              <a:rPr lang="pt-BR" sz="1600" b="0" i="0" dirty="0">
                <a:solidFill>
                  <a:srgbClr val="00B050"/>
                </a:solidFill>
                <a:effectLst/>
              </a:rPr>
              <a:t> Binita Gupta, 				</a:t>
            </a:r>
            <a:r>
              <a:rPr lang="pt-BR" sz="1600" b="0" i="0" dirty="0">
                <a:solidFill>
                  <a:srgbClr val="00B050"/>
                </a:solidFill>
                <a:effectLst/>
                <a:hlinkClick r:id="rId6">
                  <a:extLst>
                    <a:ext uri="{A12FA001-AC4F-418D-AE19-62706E023703}">
                      <ahyp:hlinkClr xmlns:ahyp="http://schemas.microsoft.com/office/drawing/2018/hyperlinkcolor" val="tx"/>
                    </a:ext>
                  </a:extLst>
                </a:hlinkClick>
              </a:rPr>
              <a:t>1124r1</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  			</a:t>
            </a:r>
            <a:r>
              <a:rPr lang="pt-BR" sz="1600" b="0" i="0" dirty="0">
                <a:solidFill>
                  <a:srgbClr val="00B050"/>
                </a:solidFill>
                <a:effectLst/>
                <a:hlinkClick r:id="rId8">
                  <a:extLst>
                    <a:ext uri="{A12FA001-AC4F-418D-AE19-62706E023703}">
                      <ahyp:hlinkClr xmlns:ahyp="http://schemas.microsoft.com/office/drawing/2018/hyperlinkcolor" val="tx"/>
                    </a:ext>
                  </a:extLst>
                </a:hlinkClick>
              </a:rPr>
              <a:t>1122r2</a:t>
            </a:r>
            <a:r>
              <a:rPr lang="pt-BR" sz="1600" b="0" i="0" dirty="0">
                <a:solidFill>
                  <a:srgbClr val="00B050"/>
                </a:solidFill>
                <a:effectLst/>
              </a:rPr>
              <a:t> George Cherian, </a:t>
            </a:r>
          </a:p>
          <a:p>
            <a:pPr lvl="1">
              <a:buFont typeface="Arial" panose="020B0604020202020204" pitchFamily="34" charset="0"/>
              <a:buChar char="•"/>
            </a:pPr>
            <a:r>
              <a:rPr lang="pt-BR" sz="1600" b="0" i="0" dirty="0">
                <a:solidFill>
                  <a:srgbClr val="00B050"/>
                </a:solidFill>
                <a:effectLst/>
                <a:hlinkClick r:id="rId9">
                  <a:extLst>
                    <a:ext uri="{A12FA001-AC4F-418D-AE19-62706E023703}">
                      <ahyp:hlinkClr xmlns:ahyp="http://schemas.microsoft.com/office/drawing/2018/hyperlinkcolor" val="tx"/>
                    </a:ext>
                  </a:extLst>
                </a:hlinkClick>
              </a:rPr>
              <a:t>1251r0</a:t>
            </a:r>
            <a:r>
              <a:rPr lang="pt-BR" sz="1600" b="0" i="0" dirty="0">
                <a:solidFill>
                  <a:srgbClr val="00B050"/>
                </a:solidFill>
                <a:effectLst/>
              </a:rPr>
              <a:t> Juseong Moon, 				</a:t>
            </a:r>
            <a:r>
              <a:rPr lang="pt-BR" sz="1600" b="0" i="0" dirty="0">
                <a:solidFill>
                  <a:srgbClr val="00B050"/>
                </a:solidFill>
                <a:effectLst/>
                <a:hlinkClick r:id="rId10">
                  <a:extLst>
                    <a:ext uri="{A12FA001-AC4F-418D-AE19-62706E023703}">
                      <ahyp:hlinkClr xmlns:ahyp="http://schemas.microsoft.com/office/drawing/2018/hyperlinkcolor" val="tx"/>
                    </a:ext>
                  </a:extLst>
                </a:hlinkClick>
              </a:rPr>
              <a:t>736r0</a:t>
            </a:r>
            <a:r>
              <a:rPr lang="pt-BR" sz="1600" b="0" i="0" dirty="0">
                <a:solidFill>
                  <a:srgbClr val="00B050"/>
                </a:solidFill>
                <a:effectLst/>
              </a:rPr>
              <a:t> Minyoung Park, </a:t>
            </a:r>
          </a:p>
          <a:p>
            <a:pPr lvl="1">
              <a:buFont typeface="Arial" panose="020B0604020202020204" pitchFamily="34" charset="0"/>
              <a:buChar char="•"/>
            </a:pPr>
            <a:r>
              <a:rPr lang="pt-BR" sz="1600" b="0" i="0" dirty="0">
                <a:solidFill>
                  <a:srgbClr val="00B050"/>
                </a:solidFill>
                <a:effectLst/>
                <a:hlinkClick r:id="rId11">
                  <a:extLst>
                    <a:ext uri="{A12FA001-AC4F-418D-AE19-62706E023703}">
                      <ahyp:hlinkClr xmlns:ahyp="http://schemas.microsoft.com/office/drawing/2018/hyperlinkcolor" val="tx"/>
                    </a:ext>
                  </a:extLst>
                </a:hlinkClick>
              </a:rPr>
              <a:t>1162r1</a:t>
            </a:r>
            <a:r>
              <a:rPr lang="pt-BR" sz="1600" b="0" i="0" dirty="0">
                <a:solidFill>
                  <a:srgbClr val="00B050"/>
                </a:solidFill>
                <a:effectLst/>
              </a:rPr>
              <a:t> Gaurang Naik, 				</a:t>
            </a:r>
            <a:r>
              <a:rPr lang="pt-BR" sz="1600" b="0" i="0" dirty="0">
                <a:solidFill>
                  <a:srgbClr val="00B050"/>
                </a:solidFill>
                <a:effectLst/>
                <a:hlinkClick r:id="rId12">
                  <a:extLst>
                    <a:ext uri="{A12FA001-AC4F-418D-AE19-62706E023703}">
                      <ahyp:hlinkClr xmlns:ahyp="http://schemas.microsoft.com/office/drawing/2018/hyperlinkcolor" val="tx"/>
                    </a:ext>
                  </a:extLst>
                </a:hlinkClick>
              </a:rPr>
              <a:t>1125r2</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13">
                  <a:extLst>
                    <a:ext uri="{A12FA001-AC4F-418D-AE19-62706E023703}">
                      <ahyp:hlinkClr xmlns:ahyp="http://schemas.microsoft.com/office/drawing/2018/hyperlinkcolor" val="tx"/>
                    </a:ext>
                  </a:extLst>
                </a:hlinkClick>
              </a:rPr>
              <a:t>1188r0</a:t>
            </a:r>
            <a:r>
              <a:rPr lang="pt-BR" sz="1600" b="0" i="0" dirty="0">
                <a:solidFill>
                  <a:srgbClr val="00B050"/>
                </a:solidFill>
                <a:effectLst/>
              </a:rPr>
              <a:t> Frank Hsu,			</a:t>
            </a:r>
            <a:r>
              <a:rPr lang="pt-BR" sz="1600" dirty="0">
                <a:solidFill>
                  <a:srgbClr val="00B050"/>
                </a:solidFill>
              </a:rPr>
              <a:t> 	</a:t>
            </a: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a:t>
            </a:r>
            <a:endParaRPr lang="en-GB" sz="16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Resolutions for unresolved CIDs under Joint tab of spreadsheet (Alfred Asterjadhi)</a:t>
            </a:r>
          </a:p>
          <a:p>
            <a:pPr lvl="1">
              <a:buFont typeface="Arial" panose="020B0604020202020204" pitchFamily="34" charset="0"/>
              <a:buChar char="•"/>
            </a:pPr>
            <a:r>
              <a:rPr lang="en-US" sz="1200" dirty="0">
                <a:solidFill>
                  <a:srgbClr val="00B050"/>
                </a:solidFill>
              </a:rPr>
              <a:t>1093-01-LB71-CRs for CIDs in Quarantine part 1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1094-01-LB71-CRs for CIDs in Quarantine part 2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1095-01-LB71-CRs for CIDs in Quarantine part 3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1096-01-LB71-CRs for CIDs in Quarantine part 4 (Alfred </a:t>
            </a:r>
            <a:r>
              <a:rPr lang="en-GB" sz="1200" dirty="0">
                <a:solidFill>
                  <a:srgbClr val="00B050"/>
                </a:solidFill>
              </a:rPr>
              <a:t>Asterjadhi</a:t>
            </a:r>
            <a:r>
              <a:rPr lang="en-US" sz="1200" dirty="0">
                <a:solidFill>
                  <a:srgbClr val="00B050"/>
                </a:solidFill>
              </a:rPr>
              <a:t>)</a:t>
            </a:r>
          </a:p>
          <a:p>
            <a:pPr lvl="1">
              <a:buFont typeface="Arial" panose="020B0604020202020204" pitchFamily="34" charset="0"/>
              <a:buChar char="•"/>
            </a:pPr>
            <a:r>
              <a:rPr lang="en-US" sz="1200" dirty="0">
                <a:solidFill>
                  <a:srgbClr val="00B050"/>
                </a:solidFill>
              </a:rPr>
              <a:t>1255r0 						Zhi</a:t>
            </a:r>
          </a:p>
          <a:p>
            <a:pPr lvl="1">
              <a:buFont typeface="Arial" panose="020B0604020202020204" pitchFamily="34" charset="0"/>
              <a:buChar char="•"/>
            </a:pPr>
            <a:r>
              <a:rPr lang="en-US" sz="1200" dirty="0">
                <a:solidFill>
                  <a:srgbClr val="00B050"/>
                </a:solidFill>
              </a:rPr>
              <a:t>1256r0  						Zhi</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1136r1</a:t>
            </a:r>
            <a:r>
              <a:rPr lang="en-GB" sz="1100" i="0" u="none" strike="noStrike" kern="1200" dirty="0">
                <a:solidFill>
                  <a:srgbClr val="00B050"/>
                </a:solidFill>
                <a:effectLst/>
                <a:ea typeface="Times New Roman" panose="02020603050405020304" pitchFamily="18" charset="0"/>
              </a:rPr>
              <a:t> Prop. Res. to LB271 CIDs on EMLSR and P2P co-ex 			Qi Wang	     	[2C SP]</a:t>
            </a:r>
            <a:endParaRPr lang="en-US" sz="1100" dirty="0">
              <a:solidFill>
                <a:srgbClr val="00B050"/>
              </a:solidFill>
            </a:endParaRP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398r1</a:t>
            </a:r>
            <a:r>
              <a:rPr lang="en-GB" sz="1100" i="0" u="none" strike="noStrike" kern="1200" dirty="0">
                <a:solidFill>
                  <a:srgbClr val="00B050"/>
                </a:solidFill>
                <a:effectLst/>
                <a:ea typeface="Times New Roman" panose="02020603050405020304" pitchFamily="18" charset="0"/>
              </a:rPr>
              <a:t> Prop. Res. to LB271 a few CIDs on </a:t>
            </a:r>
            <a:r>
              <a:rPr lang="en-GB" sz="1100" i="0" u="none" strike="noStrike" kern="1200" dirty="0" err="1">
                <a:solidFill>
                  <a:srgbClr val="00B050"/>
                </a:solidFill>
                <a:effectLst/>
                <a:ea typeface="Times New Roman" panose="02020603050405020304" pitchFamily="18" charset="0"/>
              </a:rPr>
              <a:t>MediumSyncRecovery</a:t>
            </a:r>
            <a:r>
              <a:rPr lang="en-GB" sz="1100" i="0" u="none" strike="noStrike" kern="1200" dirty="0">
                <a:solidFill>
                  <a:srgbClr val="00B050"/>
                </a:solidFill>
                <a:effectLst/>
                <a:ea typeface="Times New Roman" panose="02020603050405020304" pitchFamily="18" charset="0"/>
              </a:rPr>
              <a:t>			Qi Wang</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2C SP]</a:t>
            </a:r>
            <a:endParaRPr lang="en-US" sz="1100" b="1" dirty="0">
              <a:solidFill>
                <a:srgbClr val="00B050"/>
              </a:solidFill>
            </a:endParaRPr>
          </a:p>
          <a:p>
            <a:pPr lvl="1">
              <a:buFont typeface="Arial" panose="020B0604020202020204" pitchFamily="34" charset="0"/>
              <a:buChar char="•"/>
            </a:pPr>
            <a:r>
              <a:rPr lang="en-GB" sz="1100" kern="1200" dirty="0">
                <a:solidFill>
                  <a:srgbClr val="00B050"/>
                </a:solidFill>
                <a:hlinkClick r:id="rId4">
                  <a:extLst>
                    <a:ext uri="{A12FA001-AC4F-418D-AE19-62706E023703}">
                      <ahyp:hlinkClr xmlns:ahyp="http://schemas.microsoft.com/office/drawing/2018/hyperlinkcolor" val="tx"/>
                    </a:ext>
                  </a:extLst>
                </a:hlinkClick>
              </a:rPr>
              <a:t>842r0</a:t>
            </a:r>
            <a:r>
              <a:rPr lang="en-GB" sz="1100" kern="1200" dirty="0">
                <a:solidFill>
                  <a:srgbClr val="00B050"/>
                </a:solidFill>
              </a:rPr>
              <a:t> cr-for-subclause-35-3-24-aligned TWT</a:t>
            </a:r>
            <a:r>
              <a:rPr lang="en-US" sz="1100" kern="1200" dirty="0">
                <a:solidFill>
                  <a:srgbClr val="00B050"/>
                </a:solidFill>
              </a:rPr>
              <a:t> 					</a:t>
            </a:r>
            <a:r>
              <a:rPr lang="en-GB" sz="1100" kern="1200" dirty="0">
                <a:solidFill>
                  <a:srgbClr val="00B050"/>
                </a:solidFill>
              </a:rPr>
              <a:t>Ming Gan		[5C] </a:t>
            </a:r>
          </a:p>
          <a:p>
            <a:pPr lvl="1">
              <a:buFont typeface="Arial" panose="020B0604020202020204" pitchFamily="34" charset="0"/>
              <a:buChar char="•"/>
            </a:pPr>
            <a:r>
              <a:rPr lang="en-GB" sz="1100" kern="1200" dirty="0">
                <a:solidFill>
                  <a:srgbClr val="00B050"/>
                </a:solidFill>
                <a:hlinkClick r:id="rId5">
                  <a:extLst>
                    <a:ext uri="{A12FA001-AC4F-418D-AE19-62706E023703}">
                      <ahyp:hlinkClr xmlns:ahyp="http://schemas.microsoft.com/office/drawing/2018/hyperlinkcolor" val="tx"/>
                    </a:ext>
                  </a:extLst>
                </a:hlinkClick>
              </a:rPr>
              <a:t>541r8</a:t>
            </a:r>
            <a:r>
              <a:rPr lang="en-GB" sz="1100" kern="1200" dirty="0">
                <a:solidFill>
                  <a:srgbClr val="00B050"/>
                </a:solidFill>
              </a:rPr>
              <a:t> CR for 35.3.14 								Po-Kai Huang 	[11C SP]</a:t>
            </a:r>
            <a:endParaRPr lang="en-US" sz="1100" kern="1200" dirty="0">
              <a:solidFill>
                <a:srgbClr val="00B050"/>
              </a:solidFill>
            </a:endParaRPr>
          </a:p>
          <a:p>
            <a:pPr lvl="1">
              <a:buFont typeface="Arial" panose="020B0604020202020204" pitchFamily="34" charset="0"/>
              <a:buChar char="•"/>
            </a:pPr>
            <a:r>
              <a:rPr lang="en-US" sz="1100" kern="1200" dirty="0">
                <a:solidFill>
                  <a:srgbClr val="00B050"/>
                </a:solidFill>
                <a:hlinkClick r:id="rId6">
                  <a:extLst>
                    <a:ext uri="{A12FA001-AC4F-418D-AE19-62706E023703}">
                      <ahyp:hlinkClr xmlns:ahyp="http://schemas.microsoft.com/office/drawing/2018/hyperlinkcolor" val="tx"/>
                    </a:ext>
                  </a:extLst>
                </a:hlinkClick>
              </a:rPr>
              <a:t>696r2</a:t>
            </a:r>
            <a:r>
              <a:rPr lang="en-US" sz="1100" kern="1200" dirty="0">
                <a:solidFill>
                  <a:srgbClr val="00B050"/>
                </a:solidFill>
              </a:rPr>
              <a:t> CR for TDLS 								Guogang Huang 	[??C SP]</a:t>
            </a:r>
          </a:p>
          <a:p>
            <a:pPr lvl="1">
              <a:buFont typeface="Arial" panose="020B0604020202020204" pitchFamily="34" charset="0"/>
              <a:buChar char="•"/>
            </a:pPr>
            <a:r>
              <a:rPr lang="en-US" sz="1100" kern="1200" dirty="0">
                <a:solidFill>
                  <a:srgbClr val="00B050"/>
                </a:solidFill>
                <a:hlinkClick r:id="rId7">
                  <a:extLst>
                    <a:ext uri="{A12FA001-AC4F-418D-AE19-62706E023703}">
                      <ahyp:hlinkClr xmlns:ahyp="http://schemas.microsoft.com/office/drawing/2018/hyperlinkcolor" val="tx"/>
                    </a:ext>
                  </a:extLst>
                </a:hlinkClick>
              </a:rPr>
              <a:t>692r1</a:t>
            </a:r>
            <a:r>
              <a:rPr lang="en-US" sz="1100" kern="1200" dirty="0">
                <a:solidFill>
                  <a:srgbClr val="00B050"/>
                </a:solidFill>
              </a:rPr>
              <a:t> CR on EHT Operation element 						Guogang Huang	[?? SP]</a:t>
            </a:r>
          </a:p>
          <a:p>
            <a:pPr lvl="1">
              <a:buFont typeface="Arial" panose="020B0604020202020204" pitchFamily="34" charset="0"/>
              <a:buChar char="•"/>
            </a:pPr>
            <a:r>
              <a:rPr lang="en-US" sz="1100" kern="1200" dirty="0">
                <a:solidFill>
                  <a:srgbClr val="00B050"/>
                </a:solidFill>
                <a:hlinkClick r:id="rId8">
                  <a:extLst>
                    <a:ext uri="{A12FA001-AC4F-418D-AE19-62706E023703}">
                      <ahyp:hlinkClr xmlns:ahyp="http://schemas.microsoft.com/office/drawing/2018/hyperlinkcolor" val="tx"/>
                    </a:ext>
                  </a:extLst>
                </a:hlinkClick>
              </a:rPr>
              <a:t>296r13</a:t>
            </a:r>
            <a:r>
              <a:rPr lang="en-US" sz="1100" kern="1200" dirty="0">
                <a:solidFill>
                  <a:srgbClr val="00B050"/>
                </a:solidFill>
              </a:rPr>
              <a:t> CIDs assigned to Abhi - Part 1 						Abhishek Patil 	[?? SP]</a:t>
            </a:r>
          </a:p>
          <a:p>
            <a:pPr lvl="1">
              <a:buFont typeface="Arial" panose="020B0604020202020204" pitchFamily="34" charset="0"/>
              <a:buChar char="•"/>
            </a:pPr>
            <a:r>
              <a:rPr lang="en-US" sz="1100" kern="1200" dirty="0">
                <a:solidFill>
                  <a:srgbClr val="00B050"/>
                </a:solidFill>
              </a:rPr>
              <a:t>813r5										Jason Yuchen Guo</a:t>
            </a:r>
          </a:p>
          <a:p>
            <a:pPr lvl="1">
              <a:buFont typeface="Arial" panose="020B0604020202020204" pitchFamily="34" charset="0"/>
              <a:buChar char="•"/>
            </a:pPr>
            <a:r>
              <a:rPr lang="en-US" sz="1100" kern="1200" dirty="0">
                <a:solidFill>
                  <a:srgbClr val="00B050"/>
                </a:solidFill>
              </a:rPr>
              <a:t>383r3 										Liuming Lu</a:t>
            </a:r>
          </a:p>
          <a:p>
            <a:pPr lvl="1">
              <a:buFont typeface="Arial" panose="020B0604020202020204" pitchFamily="34" charset="0"/>
              <a:buChar char="•"/>
            </a:pPr>
            <a:r>
              <a:rPr lang="en-US" sz="1100" kern="1200" dirty="0">
                <a:solidFill>
                  <a:srgbClr val="00B050"/>
                </a:solidFill>
              </a:rPr>
              <a:t>310r4										Liwen Chu</a:t>
            </a:r>
          </a:p>
          <a:p>
            <a:pPr lvl="1">
              <a:buFont typeface="Arial" panose="020B0604020202020204" pitchFamily="34" charset="0"/>
              <a:buChar char="•"/>
            </a:pPr>
            <a:r>
              <a:rPr lang="en-US" sz="1100" kern="1200" dirty="0">
                <a:solidFill>
                  <a:srgbClr val="00B050"/>
                </a:solidFill>
              </a:rPr>
              <a:t>1101r4										Liwen Chu</a:t>
            </a:r>
          </a:p>
          <a:p>
            <a:pPr lvl="1">
              <a:buFont typeface="Arial" panose="020B0604020202020204" pitchFamily="34" charset="0"/>
              <a:buChar char="•"/>
            </a:pPr>
            <a:r>
              <a:rPr lang="en-US" sz="1100" kern="1200" dirty="0">
                <a:solidFill>
                  <a:srgbClr val="00B050"/>
                </a:solidFill>
              </a:rPr>
              <a:t>730r5										Kaiying Lu</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1034r3</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 CR for 35.7.3 Part III</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Zinan Lin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1239r0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18025 					Yan Li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1268r0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CIDs on NDPA frame format - Part 2		</a:t>
            </a:r>
            <a:r>
              <a:rPr lang="en-US" sz="1200" kern="1200" dirty="0">
                <a:solidFill>
                  <a:srgbClr val="00B050"/>
                </a:solidFill>
                <a:latin typeface="Times New Roman" panose="02020603050405020304" pitchFamily="18" charset="0"/>
                <a:ea typeface="MS Gothic" panose="020B0609070205080204" pitchFamily="49" charset="-128"/>
              </a:rPr>
              <a:t>Mahmoud Kamel 	10C </a:t>
            </a:r>
          </a:p>
          <a:p>
            <a:pPr lvl="1">
              <a:buFont typeface="Arial" panose="020B0604020202020204" pitchFamily="34" charset="0"/>
              <a:buChar char="•"/>
            </a:pPr>
            <a:r>
              <a:rPr lang="en-US" sz="12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1255r0</a:t>
            </a:r>
            <a:r>
              <a:rPr lang="en-US" sz="1200" kern="1200" dirty="0">
                <a:solidFill>
                  <a:srgbClr val="00B050"/>
                </a:solidFill>
                <a:latin typeface="Times New Roman" panose="02020603050405020304" pitchFamily="18" charset="0"/>
                <a:ea typeface="MS Gothic" panose="020B0609070205080204" pitchFamily="49" charset="-128"/>
              </a:rPr>
              <a:t> CRs for Some General CIDs				Zhi Mao  		5C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646r0</a:t>
            </a:r>
            <a:r>
              <a:rPr lang="en-US" sz="1200" i="0" u="none" strike="noStrike" kern="1200" dirty="0">
                <a:solidFill>
                  <a:srgbClr val="00B050"/>
                </a:solidFill>
                <a:effectLst/>
                <a:ea typeface="Times New Roman" panose="02020603050405020304" pitchFamily="18" charset="0"/>
              </a:rPr>
              <a:t> CR for 35.3.12-part 2 					Abhishek Patil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764r0</a:t>
            </a:r>
            <a:r>
              <a:rPr lang="en-US" sz="1200" i="0" u="none" strike="noStrike" kern="1200" dirty="0">
                <a:solidFill>
                  <a:srgbClr val="00B050"/>
                </a:solidFill>
                <a:effectLst/>
                <a:ea typeface="Times New Roman" panose="02020603050405020304" pitchFamily="18" charset="0"/>
              </a:rPr>
              <a:t> cr-for-p2p-buffer-report 					Yunbo Li 		5C</a:t>
            </a:r>
            <a:endParaRPr lang="en-US" sz="1200" dirty="0">
              <a:solidFill>
                <a:srgbClr val="00B050"/>
              </a:solidFill>
            </a:endParaRP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1266r0</a:t>
            </a:r>
            <a:r>
              <a:rPr lang="en-US" sz="1200" i="0" u="none" strike="noStrike" kern="1200" dirty="0">
                <a:solidFill>
                  <a:schemeClr val="bg1">
                    <a:lumMod val="65000"/>
                  </a:schemeClr>
                </a:solidFill>
                <a:effectLst/>
                <a:ea typeface="Times New Roman" panose="02020603050405020304" pitchFamily="18" charset="0"/>
              </a:rPr>
              <a:t> </a:t>
            </a:r>
            <a:r>
              <a:rPr lang="en-US" sz="1200" i="0" u="none" strike="noStrike" kern="1200" dirty="0" err="1">
                <a:solidFill>
                  <a:schemeClr val="bg1">
                    <a:lumMod val="65000"/>
                  </a:schemeClr>
                </a:solidFill>
                <a:effectLst/>
                <a:ea typeface="Times New Roman" panose="02020603050405020304" pitchFamily="18" charset="0"/>
              </a:rPr>
              <a:t>cr</a:t>
            </a:r>
            <a:r>
              <a:rPr lang="en-US" sz="1200" i="0" u="none" strike="noStrike" kern="1200" dirty="0">
                <a:solidFill>
                  <a:schemeClr val="bg1">
                    <a:lumMod val="65000"/>
                  </a:schemeClr>
                </a:solidFill>
                <a:effectLst/>
                <a:ea typeface="Times New Roman" panose="02020603050405020304" pitchFamily="18" charset="0"/>
              </a:rPr>
              <a:t>-for-CID 16341 					Yunbo Li 		1C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1276r0</a:t>
            </a:r>
            <a:r>
              <a:rPr lang="en-US" sz="1200" i="0" u="none" strike="noStrike" kern="1200" dirty="0">
                <a:solidFill>
                  <a:schemeClr val="bg1">
                    <a:lumMod val="65000"/>
                  </a:schemeClr>
                </a:solidFill>
                <a:effectLst/>
                <a:ea typeface="Times New Roman" panose="02020603050405020304" pitchFamily="18" charset="0"/>
              </a:rPr>
              <a:t> Remaining CIDs on TDLS 				Rubayet Shafin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rPr>
              <a:t>1133r0								Ming			3C</a:t>
            </a:r>
            <a:endParaRPr lang="en-GB" sz="1200" kern="1200" dirty="0">
              <a:solidFill>
                <a:schemeClr val="bg1">
                  <a:lumMod val="65000"/>
                </a:schemeClr>
              </a:solidFill>
              <a:ea typeface="MS Gothic" panose="020B0609070205080204" pitchFamily="49" charset="-128"/>
            </a:endParaRPr>
          </a:p>
          <a:p>
            <a:pPr>
              <a:buFont typeface="Arial" panose="020B0604020202020204" pitchFamily="34" charset="0"/>
              <a:buChar char="•"/>
            </a:pPr>
            <a:r>
              <a:rPr lang="en-GB" sz="1400" dirty="0"/>
              <a:t>Motions (second hour): </a:t>
            </a:r>
            <a:r>
              <a:rPr lang="en-GB" sz="1400" dirty="0">
                <a:hlinkClick r:id="rId10"/>
              </a:rPr>
              <a:t>442r15</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(15 mins):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1266r0</a:t>
            </a:r>
            <a:r>
              <a:rPr lang="en-GB" sz="1100" dirty="0">
                <a:solidFill>
                  <a:srgbClr val="00B050"/>
                </a:solidFill>
              </a:rPr>
              <a:t> </a:t>
            </a:r>
            <a:r>
              <a:rPr lang="en-GB" sz="1100" dirty="0" err="1">
                <a:solidFill>
                  <a:srgbClr val="00B050"/>
                </a:solidFill>
              </a:rPr>
              <a:t>cr</a:t>
            </a:r>
            <a:r>
              <a:rPr lang="en-GB" sz="1100" dirty="0">
                <a:solidFill>
                  <a:srgbClr val="00B050"/>
                </a:solidFill>
              </a:rPr>
              <a:t>-for-CID 16341 						Yunbo Li 		1C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1276r0</a:t>
            </a:r>
            <a:r>
              <a:rPr lang="en-GB" sz="1100" dirty="0">
                <a:solidFill>
                  <a:srgbClr val="00B050"/>
                </a:solidFill>
              </a:rPr>
              <a:t> Remaining CIDs on TDLS 					Rubayet Shafin	1C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1133r0</a:t>
            </a:r>
            <a:r>
              <a:rPr lang="en-GB" sz="1100" dirty="0">
                <a:solidFill>
                  <a:srgbClr val="00B050"/>
                </a:solidFill>
              </a:rPr>
              <a:t>									Ming			3C</a:t>
            </a:r>
          </a:p>
          <a:p>
            <a:pPr lvl="1">
              <a:buFont typeface="Arial" panose="020B0604020202020204" pitchFamily="34" charset="0"/>
              <a:buChar char="•"/>
            </a:pPr>
            <a:r>
              <a:rPr lang="en-GB" sz="1100" dirty="0">
                <a:solidFill>
                  <a:srgbClr val="00B050"/>
                </a:solidFill>
              </a:rPr>
              <a:t>1098									Abhi			12C</a:t>
            </a:r>
          </a:p>
          <a:p>
            <a:pPr lvl="1">
              <a:buFont typeface="Arial" panose="020B0604020202020204" pitchFamily="34" charset="0"/>
              <a:buChar char="•"/>
            </a:pPr>
            <a:r>
              <a:rPr lang="en-GB" sz="1100" dirty="0">
                <a:solidFill>
                  <a:srgbClr val="00B050"/>
                </a:solidFill>
              </a:rPr>
              <a:t>995r4									Binita			5C</a:t>
            </a:r>
          </a:p>
          <a:p>
            <a:pPr>
              <a:buFont typeface="Arial" panose="020B0604020202020204" pitchFamily="34" charset="0"/>
              <a:buChar char="•"/>
            </a:pPr>
            <a:r>
              <a:rPr lang="en-US" sz="1400" dirty="0"/>
              <a:t>Leftovers (45 mins)</a:t>
            </a:r>
          </a:p>
          <a:p>
            <a:pPr lvl="1">
              <a:buFont typeface="Arial" panose="020B0604020202020204" pitchFamily="34" charset="0"/>
              <a:buChar char="•"/>
            </a:pPr>
            <a:r>
              <a:rPr lang="en-US" sz="1100" dirty="0"/>
              <a:t>Resolutions for unresolved CIDs under MAC/Joint tab of spreadsheet (Edward Au)</a:t>
            </a:r>
          </a:p>
          <a:p>
            <a:pPr lvl="0">
              <a:buFont typeface="Arial" panose="020B0604020202020204" pitchFamily="34" charset="0"/>
              <a:buChar char="•"/>
            </a:pPr>
            <a:r>
              <a:rPr lang="en-GB" sz="1400" i="0" u="none" strike="noStrike" dirty="0">
                <a:solidFill>
                  <a:schemeClr val="tx1"/>
                </a:solidFill>
                <a:effectLst/>
              </a:rPr>
              <a:t>Motions: </a:t>
            </a:r>
            <a:r>
              <a:rPr lang="en-GB" sz="1400" i="0" u="none" strike="noStrike" dirty="0">
                <a:solidFill>
                  <a:schemeClr val="tx1"/>
                </a:solidFill>
                <a:effectLst/>
                <a:hlinkClick r:id="rId5"/>
              </a:rPr>
              <a:t>11-23/442r17</a:t>
            </a:r>
            <a:r>
              <a:rPr lang="en-GB" sz="1400" i="0" u="none" strike="noStrike" dirty="0">
                <a:solidFill>
                  <a:schemeClr val="tx1"/>
                </a:solidFill>
                <a:effectLst/>
              </a:rPr>
              <a:t> (25 mins)</a:t>
            </a:r>
          </a:p>
          <a:p>
            <a:pPr>
              <a:buFont typeface="Arial" panose="020B0604020202020204" pitchFamily="34" charset="0"/>
              <a:buChar char="•"/>
            </a:pPr>
            <a:r>
              <a:rPr lang="en-US" sz="1400" dirty="0"/>
              <a:t>Leftovers (25 mins)</a:t>
            </a:r>
          </a:p>
          <a:p>
            <a:pPr lvl="1">
              <a:buFont typeface="Arial" panose="020B0604020202020204" pitchFamily="34" charset="0"/>
              <a:buChar char="•"/>
            </a:pPr>
            <a:r>
              <a:rPr lang="en-US" sz="1000" dirty="0"/>
              <a:t>Resolutions for unresolved CIDs under MAC/Joint tab of spreadsheet (Edward Au)</a:t>
            </a:r>
          </a:p>
          <a:p>
            <a:pPr lvl="0">
              <a:buFont typeface="Arial" panose="020B0604020202020204" pitchFamily="34" charset="0"/>
              <a:buChar char="•"/>
            </a:pPr>
            <a:r>
              <a:rPr lang="en-GB" sz="1400" dirty="0">
                <a:solidFill>
                  <a:schemeClr val="tx1"/>
                </a:solidFill>
              </a:rPr>
              <a:t>WG LB Motion, </a:t>
            </a:r>
            <a:r>
              <a:rPr lang="en-US" sz="1400" dirty="0"/>
              <a:t>CR Status, Goals for Sept.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2574 out of 2574</a:t>
            </a:r>
          </a:p>
          <a:p>
            <a:pPr>
              <a:buFont typeface="Arial" panose="020B0604020202020204" pitchFamily="34" charset="0"/>
              <a:buChar char="•"/>
            </a:pPr>
            <a:r>
              <a:rPr lang="en-US" sz="1600" dirty="0"/>
              <a:t>PHY: 347 out of 347</a:t>
            </a:r>
          </a:p>
          <a:p>
            <a:pPr>
              <a:buFont typeface="Arial" panose="020B0604020202020204" pitchFamily="34" charset="0"/>
              <a:buChar char="•"/>
            </a:pPr>
            <a:r>
              <a:rPr lang="en-US" sz="1600" dirty="0"/>
              <a:t>Joint: 422 out of 422</a:t>
            </a:r>
          </a:p>
          <a:p>
            <a:pPr>
              <a:buFont typeface="Arial" panose="020B0604020202020204" pitchFamily="34" charset="0"/>
              <a:buChar char="•"/>
            </a:pPr>
            <a:r>
              <a:rPr lang="en-US" sz="1600" dirty="0"/>
              <a:t>Total: 3343 out of 3343</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pic>
        <p:nvPicPr>
          <p:cNvPr id="8" name="Picture 7">
            <a:extLst>
              <a:ext uri="{FF2B5EF4-FFF2-40B4-BE49-F238E27FC236}">
                <a16:creationId xmlns:a16="http://schemas.microsoft.com/office/drawing/2014/main" id="{E47685EF-E381-5D83-F355-5C7CA2BB9CFD}"/>
              </a:ext>
            </a:extLst>
          </p:cNvPr>
          <p:cNvPicPr>
            <a:picLocks noChangeAspect="1"/>
          </p:cNvPicPr>
          <p:nvPr/>
        </p:nvPicPr>
        <p:blipFill>
          <a:blip r:embed="rId2"/>
          <a:stretch>
            <a:fillRect/>
          </a:stretch>
        </p:blipFill>
        <p:spPr>
          <a:xfrm>
            <a:off x="148297" y="3058761"/>
            <a:ext cx="4506636" cy="3379977"/>
          </a:xfrm>
          <a:prstGeom prst="rect">
            <a:avLst/>
          </a:prstGeom>
        </p:spPr>
      </p:pic>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3"/>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Complete comment assignments from recirculation letter ballot on D4.0</a:t>
            </a:r>
          </a:p>
          <a:p>
            <a:pPr>
              <a:buFont typeface="Arial" panose="020B0604020202020204" pitchFamily="34" charset="0"/>
              <a:buChar char="•"/>
            </a:pPr>
            <a:r>
              <a:rPr lang="en-US" dirty="0"/>
              <a:t>Start resolving received comments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pPr>
              <a:buFont typeface="Arial" panose="020B0604020202020204" pitchFamily="34" charset="0"/>
              <a:buChar char="•"/>
            </a:pPr>
            <a:r>
              <a:rPr lang="en-US" dirty="0"/>
              <a:t>Will be sent with 10-day advanced notice</a:t>
            </a:r>
          </a:p>
          <a:p>
            <a:pPr>
              <a:buFont typeface="Arial" panose="020B0604020202020204" pitchFamily="34" charset="0"/>
              <a:buChar char="•"/>
            </a:pPr>
            <a:r>
              <a:rPr lang="en-US" dirty="0"/>
              <a:t>Following our usual patterns, accounting for workload</a:t>
            </a:r>
          </a:p>
        </p:txBody>
      </p:sp>
    </p:spTree>
    <p:extLst>
      <p:ext uri="{BB962C8B-B14F-4D97-AF65-F5344CB8AC3E}">
        <p14:creationId xmlns:p14="http://schemas.microsoft.com/office/powerpoint/2010/main" val="3140364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None expected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strike="sngStrike" dirty="0">
                <a:solidFill>
                  <a:srgbClr val="FF0000"/>
                </a:solidFill>
                <a:highlight>
                  <a:srgbClr val="FFFF00"/>
                </a:highlight>
              </a:rPr>
              <a:t>	</a:t>
            </a:r>
            <a:r>
              <a:rPr lang="en-US" altLang="en-US" sz="1400" dirty="0">
                <a:highlight>
                  <a:srgbClr val="FFFF00"/>
                </a:highlight>
              </a:rPr>
              <a: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156878</TotalTime>
  <Words>6084</Words>
  <Application>Microsoft Office PowerPoint</Application>
  <PresentationFormat>On-screen Show (4:3)</PresentationFormat>
  <Paragraphs>1345</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MAC Submission’s Post-Quarantine 3</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2023-07-13T14:13:19Z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