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130" dt="2023-07-13T09:51:10.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255-00-00be-lb271-crs-for-some-general-cids.docx" TargetMode="External"/><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268-00-00be-lb271-cr-for-cids-on-ndpa-frame-format-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 Id="rId9" Type="http://schemas.openxmlformats.org/officeDocument/2006/relationships/hyperlink" Target="https://mentor.ieee.org/802.11/dcn/23/11-23-1281-00-00be-cr-for-cid-1575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00-00-00be-lb271-9-4-2-316-qos-char-element-part-3.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646-00-00be-lb271-cr-for-35-3-12-part-2.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11" Type="http://schemas.openxmlformats.org/officeDocument/2006/relationships/hyperlink" Target="https://mentor.ieee.org/802.11/dcn/23/11-23-1121-01-00be-lb271-cr-for-subclause-3-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01-03-00be-lb271-cr-35-3-18-remaining-cids.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0736-00-00be-lb271-cr-misc.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266-00-00be-lb271-cr-for-cid-16341.docx" TargetMode="External"/><Relationship Id="rId2" Type="http://schemas.openxmlformats.org/officeDocument/2006/relationships/hyperlink" Target="https://mentor.ieee.org/802.11/dcn/23/11-23-0764-00-00be-lb271-cr-for-p2p-buffer-report.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24-03-00be-lb-271-cr-for-35-3-16-5.docx" TargetMode="External"/><Relationship Id="rId4" Type="http://schemas.openxmlformats.org/officeDocument/2006/relationships/hyperlink" Target="https://mentor.ieee.org/802.11/dcn/23/11-23-1276-00-00be-lb271-remaining-cids-on-tdl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296-13-00be-lb271-cids-assigned-to-abhi-part-1.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3/11-23-1266-00-00be-lb271-cr-for-cid-16341.docx" TargetMode="External"/><Relationship Id="rId3" Type="http://schemas.openxmlformats.org/officeDocument/2006/relationships/hyperlink" Target="https://mentor.ieee.org/802.11/dcn/23/11-23-1239-00-00be-lb271-cr-for-cid-18025.docx" TargetMode="External"/><Relationship Id="rId7" Type="http://schemas.openxmlformats.org/officeDocument/2006/relationships/hyperlink" Target="https://mentor.ieee.org/802.11/dcn/23/11-23-0764-00-00be-lb271-cr-for-p2p-buffer-report.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0-00be-lb271-crs-for-some-general-cids.docx" TargetMode="External"/><Relationship Id="rId10" Type="http://schemas.openxmlformats.org/officeDocument/2006/relationships/hyperlink" Target="https://mentor.ieee.org/802.11/dcn/23/11-23-0442-15-00be-tgbe-motions-list-part-4.pptx" TargetMode="External"/><Relationship Id="rId4" Type="http://schemas.openxmlformats.org/officeDocument/2006/relationships/hyperlink" Target="https://mentor.ieee.org/802.11/dcn/23/11-23-1268-00-00be-lb271-cr-for-cids-on-ndpa-frame-format-part-2.docx" TargetMode="External"/><Relationship Id="rId9" Type="http://schemas.openxmlformats.org/officeDocument/2006/relationships/hyperlink" Target="https://mentor.ieee.org/802.11/dcn/23/11-23-1276-00-00be-lb271-remaining-cids-on-tdl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276-00-00be-lb271-remaining-cids-on-tdls.docx" TargetMode="External"/><Relationship Id="rId2" Type="http://schemas.openxmlformats.org/officeDocument/2006/relationships/hyperlink" Target="https://mentor.ieee.org/802.11/dcn/23/11-23-1266-00-00be-lb271-cr-for-cid-1634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42-17-00be-tgbe-motions-list-part-4.pptx" TargetMode="External"/><Relationship Id="rId4" Type="http://schemas.openxmlformats.org/officeDocument/2006/relationships/hyperlink" Target="https://mentor.ieee.org/802.11/dcn/23/11-23-1133-00-00be-lb271-cr-for-remaining-cids.docx"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20974200"/>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1268r0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1255r0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1281r0</a:t>
                      </a:r>
                      <a:endParaRPr lang="en-US" sz="1000" i="0" strike="sngStrike" dirty="0">
                        <a:solidFill>
                          <a:srgbClr val="FF0000"/>
                        </a:solidFill>
                        <a:effectLst/>
                        <a:latin typeface="+mn-lt"/>
                        <a:ea typeface="Times New Roman" panose="02020603050405020304" pitchFamily="18" charset="0"/>
                      </a:endParaRPr>
                    </a:p>
                  </a:txBody>
                  <a:tcPr anchor="b"/>
                </a:tc>
                <a:tc>
                  <a:txBody>
                    <a:bodyPr/>
                    <a:lstStyle/>
                    <a:p>
                      <a:pPr algn="l"/>
                      <a:r>
                        <a:rPr lang="en-US" sz="1000" b="0" strike="sngStrike" dirty="0">
                          <a:solidFill>
                            <a:srgbClr val="FF0000"/>
                          </a:solidFill>
                          <a:effectLst/>
                        </a:rPr>
                        <a:t>CR for CID 15751</a:t>
                      </a:r>
                    </a:p>
                  </a:txBody>
                  <a:tcPr anchor="ctr"/>
                </a:tc>
                <a:tc>
                  <a:txBody>
                    <a:bodyPr/>
                    <a:lstStyle/>
                    <a:p>
                      <a:pPr marL="0" marR="0">
                        <a:spcBef>
                          <a:spcPts val="0"/>
                        </a:spcBef>
                        <a:spcAft>
                          <a:spcPts val="0"/>
                        </a:spcAft>
                      </a:pPr>
                      <a:r>
                        <a:rPr lang="en-US" sz="1000" i="0" strike="sngStrike" dirty="0">
                          <a:solidFill>
                            <a:srgbClr val="FF0000"/>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sng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Joint</a:t>
                      </a:r>
                      <a:endParaRPr lang="en-US" sz="1000" i="0" strike="sngStrike"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3020498"/>
              </p:ext>
            </p:extLst>
          </p:nvPr>
        </p:nvGraphicFramePr>
        <p:xfrm>
          <a:off x="851217" y="1582301"/>
          <a:ext cx="7736268" cy="47027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1049r0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589</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591</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842r1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cr-for-subclause-35-3-24-aligned TWT</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Ming Gan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839480"/>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1136r2</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Qi Wang</a:t>
                      </a:r>
                      <a:endParaRPr lang="en-US" sz="140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44Y, 27N, 32A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398r0</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a few CIDs on </a:t>
                      </a:r>
                      <a:r>
                        <a:rPr lang="en-GB" sz="1000" dirty="0" err="1">
                          <a:solidFill>
                            <a:srgbClr val="FF0000"/>
                          </a:solidFill>
                          <a:effectLst/>
                          <a:latin typeface="Times New Roman" panose="02020603050405020304" pitchFamily="18" charset="0"/>
                          <a:ea typeface="Times New Roman" panose="02020603050405020304" pitchFamily="18" charset="0"/>
                        </a:rPr>
                        <a:t>MediumSyncRecovery</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Qi Wang</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33Y, 41N, 33A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38858915"/>
              </p:ext>
            </p:extLst>
          </p:nvPr>
        </p:nvGraphicFramePr>
        <p:xfrm>
          <a:off x="851217" y="1582301"/>
          <a:ext cx="7736268" cy="42680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646r0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1101r4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36665056"/>
              </p:ext>
            </p:extLst>
          </p:nvPr>
        </p:nvGraphicFramePr>
        <p:xfrm>
          <a:off x="851217" y="1582301"/>
          <a:ext cx="7736268" cy="411622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764r0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1276r0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i="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73854621"/>
              </p:ext>
            </p:extLst>
          </p:nvPr>
        </p:nvGraphicFramePr>
        <p:xfrm>
          <a:off x="851217" y="1582301"/>
          <a:ext cx="7736268" cy="38038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336028">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9378785"/>
              </p:ext>
            </p:extLst>
          </p:nvPr>
        </p:nvGraphicFramePr>
        <p:xfrm>
          <a:off x="851217" y="1582301"/>
          <a:ext cx="7736268" cy="46648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34Y, 35N, 14A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541r8</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35.3.14</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Po-Kai Huang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10531418"/>
              </p:ext>
            </p:extLst>
          </p:nvPr>
        </p:nvGraphicFramePr>
        <p:xfrm>
          <a:off x="851217" y="1582301"/>
          <a:ext cx="7736268" cy="45953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696r2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692r</a:t>
                      </a:r>
                      <a:r>
                        <a:rPr lang="en-US" sz="1000" dirty="0">
                          <a:solidFill>
                            <a:srgbClr val="7030A0"/>
                          </a:solidFill>
                          <a:effectLst/>
                          <a:latin typeface="+mn-lt"/>
                          <a:ea typeface="Times New Roman" panose="02020603050405020304" pitchFamily="18" charset="0"/>
                        </a:rPr>
                        <a:t>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693r1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296r13</a:t>
                      </a: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Abhishek Patil</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61Y, 22N, 20A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48196349"/>
              </p:ext>
            </p:extLst>
          </p:nvPr>
        </p:nvGraphicFramePr>
        <p:xfrm>
          <a:off x="851217" y="1582301"/>
          <a:ext cx="7736268" cy="4458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Liuming</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18Y, 42N, 18A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310r5</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743r</a:t>
                      </a:r>
                    </a:p>
                  </a:txBody>
                  <a:tcPr/>
                </a:tc>
                <a:tc>
                  <a:txBody>
                    <a:bodyPr/>
                    <a:lstStyle/>
                    <a:p>
                      <a:pPr algn="l"/>
                      <a:endParaRPr lang="en-US" sz="1000" b="0" dirty="0">
                        <a:solidFill>
                          <a:schemeClr val="tx1"/>
                        </a:solidFill>
                        <a:effectLst/>
                      </a:endParaRPr>
                    </a:p>
                  </a:txBody>
                  <a:tcPr anchor="ct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373r</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544r1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Michail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995r4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361r5</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694r1</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1136r1</a:t>
            </a:r>
            <a:r>
              <a:rPr lang="en-GB" sz="1100" i="0" u="none" strike="noStrike" kern="1200" dirty="0">
                <a:solidFill>
                  <a:srgbClr val="00B050"/>
                </a:solidFill>
                <a:effectLst/>
                <a:ea typeface="Times New Roman" panose="02020603050405020304" pitchFamily="18" charset="0"/>
              </a:rPr>
              <a:t> Prop. Res. to LB271 CIDs on EMLSR and P2P co-ex 			Qi Wang	     	[2C SP]</a:t>
            </a:r>
            <a:endParaRPr lang="en-US" sz="1100" dirty="0">
              <a:solidFill>
                <a:srgbClr val="00B050"/>
              </a:solidFill>
            </a:endParaRP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398r1</a:t>
            </a:r>
            <a:r>
              <a:rPr lang="en-GB" sz="1100" i="0" u="none" strike="noStrike" kern="1200" dirty="0">
                <a:solidFill>
                  <a:srgbClr val="00B050"/>
                </a:solidFill>
                <a:effectLst/>
                <a:ea typeface="Times New Roman" panose="02020603050405020304" pitchFamily="18" charset="0"/>
              </a:rPr>
              <a:t> Prop. Res. to LB271 a few CIDs on </a:t>
            </a:r>
            <a:r>
              <a:rPr lang="en-GB" sz="1100" i="0" u="none" strike="noStrike" kern="1200" dirty="0" err="1">
                <a:solidFill>
                  <a:srgbClr val="00B050"/>
                </a:solidFill>
                <a:effectLst/>
                <a:ea typeface="Times New Roman" panose="02020603050405020304" pitchFamily="18" charset="0"/>
              </a:rPr>
              <a:t>MediumSyncRecovery</a:t>
            </a:r>
            <a:r>
              <a:rPr lang="en-GB" sz="1100" i="0" u="none" strike="noStrike" kern="1200" dirty="0">
                <a:solidFill>
                  <a:srgbClr val="00B050"/>
                </a:solidFill>
                <a:effectLst/>
                <a:ea typeface="Times New Roman" panose="02020603050405020304" pitchFamily="18" charset="0"/>
              </a:rPr>
              <a:t>			Qi Wang</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2C SP]</a:t>
            </a:r>
            <a:endParaRPr lang="en-US" sz="1100" b="1" dirty="0">
              <a:solidFill>
                <a:srgbClr val="00B050"/>
              </a:solidFill>
            </a:endParaRPr>
          </a:p>
          <a:p>
            <a:pPr lvl="1">
              <a:buFont typeface="Arial" panose="020B0604020202020204" pitchFamily="34" charset="0"/>
              <a:buChar char="•"/>
            </a:pPr>
            <a:r>
              <a:rPr lang="en-GB" sz="1100" kern="1200" dirty="0">
                <a:solidFill>
                  <a:srgbClr val="00B050"/>
                </a:solidFill>
                <a:hlinkClick r:id="rId4">
                  <a:extLst>
                    <a:ext uri="{A12FA001-AC4F-418D-AE19-62706E023703}">
                      <ahyp:hlinkClr xmlns:ahyp="http://schemas.microsoft.com/office/drawing/2018/hyperlinkcolor" val="tx"/>
                    </a:ext>
                  </a:extLst>
                </a:hlinkClick>
              </a:rPr>
              <a:t>842r0</a:t>
            </a:r>
            <a:r>
              <a:rPr lang="en-GB" sz="1100" kern="1200" dirty="0">
                <a:solidFill>
                  <a:srgbClr val="00B050"/>
                </a:solidFill>
              </a:rPr>
              <a:t> cr-for-subclause-35-3-24-aligned TWT</a:t>
            </a:r>
            <a:r>
              <a:rPr lang="en-US" sz="1100" kern="1200" dirty="0">
                <a:solidFill>
                  <a:srgbClr val="00B050"/>
                </a:solidFill>
              </a:rPr>
              <a:t> 					</a:t>
            </a:r>
            <a:r>
              <a:rPr lang="en-GB" sz="1100" kern="1200" dirty="0">
                <a:solidFill>
                  <a:srgbClr val="00B050"/>
                </a:solidFill>
              </a:rPr>
              <a:t>Ming Gan		[5C] </a:t>
            </a:r>
          </a:p>
          <a:p>
            <a:pPr lvl="1">
              <a:buFont typeface="Arial" panose="020B0604020202020204" pitchFamily="34" charset="0"/>
              <a:buChar char="•"/>
            </a:pPr>
            <a:r>
              <a:rPr lang="en-GB" sz="1100" kern="1200" dirty="0">
                <a:solidFill>
                  <a:srgbClr val="00B050"/>
                </a:solidFill>
                <a:hlinkClick r:id="rId5">
                  <a:extLst>
                    <a:ext uri="{A12FA001-AC4F-418D-AE19-62706E023703}">
                      <ahyp:hlinkClr xmlns:ahyp="http://schemas.microsoft.com/office/drawing/2018/hyperlinkcolor" val="tx"/>
                    </a:ext>
                  </a:extLst>
                </a:hlinkClick>
              </a:rPr>
              <a:t>541r8</a:t>
            </a:r>
            <a:r>
              <a:rPr lang="en-GB" sz="1100" kern="1200" dirty="0">
                <a:solidFill>
                  <a:srgbClr val="00B050"/>
                </a:solidFill>
              </a:rPr>
              <a:t> CR for 35.3.14 								Po-Kai Huang 	[11C SP]</a:t>
            </a:r>
            <a:endParaRPr lang="en-US" sz="1100" kern="1200" dirty="0">
              <a:solidFill>
                <a:srgbClr val="00B050"/>
              </a:solidFill>
            </a:endParaRPr>
          </a:p>
          <a:p>
            <a:pPr lvl="1">
              <a:buFont typeface="Arial" panose="020B0604020202020204" pitchFamily="34" charset="0"/>
              <a:buChar char="•"/>
            </a:pPr>
            <a:r>
              <a:rPr lang="en-US" sz="1100" kern="1200" dirty="0">
                <a:solidFill>
                  <a:srgbClr val="00B050"/>
                </a:solidFill>
                <a:hlinkClick r:id="rId6">
                  <a:extLst>
                    <a:ext uri="{A12FA001-AC4F-418D-AE19-62706E023703}">
                      <ahyp:hlinkClr xmlns:ahyp="http://schemas.microsoft.com/office/drawing/2018/hyperlinkcolor" val="tx"/>
                    </a:ext>
                  </a:extLst>
                </a:hlinkClick>
              </a:rPr>
              <a:t>696r2</a:t>
            </a:r>
            <a:r>
              <a:rPr lang="en-US" sz="1100" kern="1200" dirty="0">
                <a:solidFill>
                  <a:srgbClr val="00B050"/>
                </a:solidFill>
              </a:rPr>
              <a:t> CR for TDLS 								Guogang Huang 	[??C SP]</a:t>
            </a:r>
          </a:p>
          <a:p>
            <a:pPr lvl="1">
              <a:buFont typeface="Arial" panose="020B0604020202020204" pitchFamily="34" charset="0"/>
              <a:buChar char="•"/>
            </a:pPr>
            <a:r>
              <a:rPr lang="en-US" sz="1100" kern="1200" dirty="0">
                <a:solidFill>
                  <a:srgbClr val="00B050"/>
                </a:solidFill>
                <a:hlinkClick r:id="rId7">
                  <a:extLst>
                    <a:ext uri="{A12FA001-AC4F-418D-AE19-62706E023703}">
                      <ahyp:hlinkClr xmlns:ahyp="http://schemas.microsoft.com/office/drawing/2018/hyperlinkcolor" val="tx"/>
                    </a:ext>
                  </a:extLst>
                </a:hlinkClick>
              </a:rPr>
              <a:t>692r1</a:t>
            </a:r>
            <a:r>
              <a:rPr lang="en-US" sz="1100" kern="1200" dirty="0">
                <a:solidFill>
                  <a:srgbClr val="00B050"/>
                </a:solidFill>
              </a:rPr>
              <a:t> CR on EHT Operation element 						Guogang Huang	[?? SP]</a:t>
            </a:r>
          </a:p>
          <a:p>
            <a:pPr lvl="1">
              <a:buFont typeface="Arial" panose="020B0604020202020204" pitchFamily="34" charset="0"/>
              <a:buChar char="•"/>
            </a:pPr>
            <a:r>
              <a:rPr lang="en-US" sz="1100" kern="1200" dirty="0">
                <a:solidFill>
                  <a:srgbClr val="00B050"/>
                </a:solidFill>
                <a:hlinkClick r:id="rId8">
                  <a:extLst>
                    <a:ext uri="{A12FA001-AC4F-418D-AE19-62706E023703}">
                      <ahyp:hlinkClr xmlns:ahyp="http://schemas.microsoft.com/office/drawing/2018/hyperlinkcolor" val="tx"/>
                    </a:ext>
                  </a:extLst>
                </a:hlinkClick>
              </a:rPr>
              <a:t>296r13</a:t>
            </a:r>
            <a:r>
              <a:rPr lang="en-US" sz="1100" kern="1200" dirty="0">
                <a:solidFill>
                  <a:srgbClr val="00B050"/>
                </a:solidFill>
              </a:rPr>
              <a:t> CIDs assigned to Abhi - Part 1 						Abhishek Patil 	[?? SP]</a:t>
            </a:r>
          </a:p>
          <a:p>
            <a:pPr lvl="1">
              <a:buFont typeface="Arial" panose="020B0604020202020204" pitchFamily="34" charset="0"/>
              <a:buChar char="•"/>
            </a:pPr>
            <a:r>
              <a:rPr lang="en-US" sz="1100" kern="1200" dirty="0">
                <a:solidFill>
                  <a:srgbClr val="00B050"/>
                </a:solidFill>
              </a:rPr>
              <a:t>813r5										Jason Yuchen Guo</a:t>
            </a:r>
          </a:p>
          <a:p>
            <a:pPr lvl="1">
              <a:buFont typeface="Arial" panose="020B0604020202020204" pitchFamily="34" charset="0"/>
              <a:buChar char="•"/>
            </a:pPr>
            <a:r>
              <a:rPr lang="en-US" sz="1100" kern="1200" dirty="0">
                <a:solidFill>
                  <a:srgbClr val="00B050"/>
                </a:solidFill>
              </a:rPr>
              <a:t>383r3 										Liuming Lu</a:t>
            </a:r>
          </a:p>
          <a:p>
            <a:pPr lvl="1">
              <a:buFont typeface="Arial" panose="020B0604020202020204" pitchFamily="34" charset="0"/>
              <a:buChar char="•"/>
            </a:pPr>
            <a:r>
              <a:rPr lang="en-US" sz="1100" kern="1200" dirty="0">
                <a:solidFill>
                  <a:srgbClr val="00B050"/>
                </a:solidFill>
              </a:rPr>
              <a:t>310r4										Liwen Chu</a:t>
            </a:r>
          </a:p>
          <a:p>
            <a:pPr lvl="1">
              <a:buFont typeface="Arial" panose="020B0604020202020204" pitchFamily="34" charset="0"/>
              <a:buChar char="•"/>
            </a:pPr>
            <a:r>
              <a:rPr lang="en-US" sz="1100" kern="1200" dirty="0">
                <a:solidFill>
                  <a:srgbClr val="00B050"/>
                </a:solidFill>
              </a:rPr>
              <a:t>1101r4										Liwen Chu</a:t>
            </a:r>
          </a:p>
          <a:p>
            <a:pPr lvl="1">
              <a:buFont typeface="Arial" panose="020B0604020202020204" pitchFamily="34" charset="0"/>
              <a:buChar char="•"/>
            </a:pPr>
            <a:r>
              <a:rPr lang="en-US" sz="1100" kern="1200" dirty="0">
                <a:solidFill>
                  <a:srgbClr val="00B050"/>
                </a:solidFill>
              </a:rPr>
              <a:t>730r5										Kaiying Lu</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1034r3</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CR for 35.7.3 Part III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Zinan Lin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1239r0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18025 					Yan Li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1268r0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CIDs on NDPA frame format - Part 2		</a:t>
            </a:r>
            <a:r>
              <a:rPr lang="en-US" sz="1200" kern="1200" dirty="0">
                <a:solidFill>
                  <a:srgbClr val="00B050"/>
                </a:solidFill>
                <a:latin typeface="Times New Roman" panose="02020603050405020304" pitchFamily="18" charset="0"/>
                <a:ea typeface="MS Gothic" panose="020B0609070205080204" pitchFamily="49" charset="-128"/>
              </a:rPr>
              <a:t>Mahmoud Kamel 	10C </a:t>
            </a:r>
          </a:p>
          <a:p>
            <a:pPr lvl="1">
              <a:buFont typeface="Arial" panose="020B0604020202020204" pitchFamily="34" charset="0"/>
              <a:buChar char="•"/>
            </a:pPr>
            <a:r>
              <a:rPr lang="en-US" sz="12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1255r0</a:t>
            </a:r>
            <a:r>
              <a:rPr lang="en-US" sz="1200" kern="1200" dirty="0">
                <a:solidFill>
                  <a:srgbClr val="00B050"/>
                </a:solidFill>
                <a:latin typeface="Times New Roman" panose="02020603050405020304" pitchFamily="18" charset="0"/>
                <a:ea typeface="MS Gothic" panose="020B0609070205080204" pitchFamily="49" charset="-128"/>
              </a:rPr>
              <a:t> CRs for Some General CIDs				Zhi Mao  		5C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646r0</a:t>
            </a:r>
            <a:r>
              <a:rPr lang="en-US" sz="1200" i="0" u="none" strike="noStrike" kern="1200" dirty="0">
                <a:solidFill>
                  <a:srgbClr val="00B050"/>
                </a:solidFill>
                <a:effectLst/>
                <a:ea typeface="Times New Roman" panose="02020603050405020304" pitchFamily="18" charset="0"/>
              </a:rPr>
              <a:t> CR for 35.3.12-part 2 					Abhishek Patil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764r0</a:t>
            </a:r>
            <a:r>
              <a:rPr lang="en-US" sz="1200" i="0" u="none" strike="noStrike" kern="1200" dirty="0">
                <a:solidFill>
                  <a:srgbClr val="00B050"/>
                </a:solidFill>
                <a:effectLst/>
                <a:ea typeface="Times New Roman" panose="02020603050405020304" pitchFamily="18" charset="0"/>
              </a:rPr>
              <a:t> cr-for-p2p-buffer-report 					Yunbo Li 		5C</a:t>
            </a:r>
            <a:endParaRPr lang="en-US" sz="1200"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1266r0</a:t>
            </a:r>
            <a:r>
              <a:rPr lang="en-US" sz="1200" i="0" u="none" strike="noStrike" kern="1200" dirty="0">
                <a:solidFill>
                  <a:schemeClr val="bg1">
                    <a:lumMod val="65000"/>
                  </a:schemeClr>
                </a:solidFill>
                <a:effectLst/>
                <a:ea typeface="Times New Roman" panose="02020603050405020304" pitchFamily="18" charset="0"/>
              </a:rPr>
              <a:t> </a:t>
            </a:r>
            <a:r>
              <a:rPr lang="en-US" sz="1200" i="0" u="none" strike="noStrike" kern="1200" dirty="0" err="1">
                <a:solidFill>
                  <a:schemeClr val="bg1">
                    <a:lumMod val="65000"/>
                  </a:schemeClr>
                </a:solidFill>
                <a:effectLst/>
                <a:ea typeface="Times New Roman" panose="02020603050405020304" pitchFamily="18" charset="0"/>
              </a:rPr>
              <a:t>cr</a:t>
            </a:r>
            <a:r>
              <a:rPr lang="en-US" sz="1200" i="0" u="none" strike="noStrike" kern="1200" dirty="0">
                <a:solidFill>
                  <a:schemeClr val="bg1">
                    <a:lumMod val="65000"/>
                  </a:schemeClr>
                </a:solidFill>
                <a:effectLst/>
                <a:ea typeface="Times New Roman" panose="02020603050405020304" pitchFamily="18" charset="0"/>
              </a:rPr>
              <a:t>-for-CID 16341 					Yunbo Li 		1C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1276r0</a:t>
            </a:r>
            <a:r>
              <a:rPr lang="en-US" sz="1200" i="0" u="none" strike="noStrike" kern="1200" dirty="0">
                <a:solidFill>
                  <a:schemeClr val="bg1">
                    <a:lumMod val="65000"/>
                  </a:schemeClr>
                </a:solidFill>
                <a:effectLst/>
                <a:ea typeface="Times New Roman" panose="02020603050405020304" pitchFamily="18" charset="0"/>
              </a:rPr>
              <a:t> Remaining CIDs on TDLS 				Rubayet Shafin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rPr>
              <a:t>1133r0								Ming			3C</a:t>
            </a:r>
            <a:endParaRPr lang="en-GB" sz="1200" kern="1200" dirty="0">
              <a:solidFill>
                <a:schemeClr val="bg1">
                  <a:lumMod val="65000"/>
                </a:schemeClr>
              </a:solidFill>
              <a:ea typeface="MS Gothic" panose="020B0609070205080204" pitchFamily="49" charset="-128"/>
            </a:endParaRPr>
          </a:p>
          <a:p>
            <a:pPr>
              <a:buFont typeface="Arial" panose="020B0604020202020204" pitchFamily="34" charset="0"/>
              <a:buChar char="•"/>
            </a:pPr>
            <a:r>
              <a:rPr lang="en-GB" sz="1400" dirty="0"/>
              <a:t>Motions (second hour): </a:t>
            </a:r>
            <a:r>
              <a:rPr lang="en-GB" sz="1400" dirty="0">
                <a:hlinkClick r:id="rId10"/>
              </a:rPr>
              <a:t>442r15</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(15 mins):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1266r0</a:t>
            </a:r>
            <a:r>
              <a:rPr lang="en-GB" sz="1100" dirty="0">
                <a:solidFill>
                  <a:srgbClr val="00B050"/>
                </a:solidFill>
              </a:rPr>
              <a:t> </a:t>
            </a:r>
            <a:r>
              <a:rPr lang="en-GB" sz="1100" dirty="0" err="1">
                <a:solidFill>
                  <a:srgbClr val="00B050"/>
                </a:solidFill>
              </a:rPr>
              <a:t>cr</a:t>
            </a:r>
            <a:r>
              <a:rPr lang="en-GB" sz="1100" dirty="0">
                <a:solidFill>
                  <a:srgbClr val="00B050"/>
                </a:solidFill>
              </a:rPr>
              <a:t>-for-CID 16341 						Yunbo Li 		1C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1276r0</a:t>
            </a:r>
            <a:r>
              <a:rPr lang="en-GB" sz="1100" dirty="0">
                <a:solidFill>
                  <a:srgbClr val="00B050"/>
                </a:solidFill>
              </a:rPr>
              <a:t> Remaining CIDs on TDLS 					Rubayet Shafin	1C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1133r0</a:t>
            </a:r>
            <a:r>
              <a:rPr lang="en-GB" sz="1100" dirty="0">
                <a:solidFill>
                  <a:srgbClr val="00B050"/>
                </a:solidFill>
              </a:rPr>
              <a:t>									Ming			3C</a:t>
            </a:r>
          </a:p>
          <a:p>
            <a:pPr lvl="1">
              <a:buFont typeface="Arial" panose="020B0604020202020204" pitchFamily="34" charset="0"/>
              <a:buChar char="•"/>
            </a:pPr>
            <a:r>
              <a:rPr lang="en-GB" sz="1100" dirty="0">
                <a:solidFill>
                  <a:srgbClr val="00B050"/>
                </a:solidFill>
              </a:rPr>
              <a:t>1098									Abhi			12C</a:t>
            </a:r>
          </a:p>
          <a:p>
            <a:pPr lvl="1">
              <a:buFont typeface="Arial" panose="020B0604020202020204" pitchFamily="34" charset="0"/>
              <a:buChar char="•"/>
            </a:pPr>
            <a:r>
              <a:rPr lang="en-GB" sz="1100" dirty="0">
                <a:solidFill>
                  <a:srgbClr val="00B050"/>
                </a:solidFill>
              </a:rPr>
              <a:t>995r4									Binita			5C</a:t>
            </a:r>
          </a:p>
          <a:p>
            <a:pPr>
              <a:buFont typeface="Arial" panose="020B0604020202020204" pitchFamily="34" charset="0"/>
              <a:buChar char="•"/>
            </a:pPr>
            <a:r>
              <a:rPr lang="en-US" sz="1400" dirty="0"/>
              <a:t>Leftovers (45 mins)</a:t>
            </a:r>
          </a:p>
          <a:p>
            <a:pPr lvl="1">
              <a:buFont typeface="Arial" panose="020B0604020202020204" pitchFamily="34" charset="0"/>
              <a:buChar char="•"/>
            </a:pPr>
            <a:r>
              <a:rPr lang="en-US" sz="1100" dirty="0"/>
              <a:t>Resolutions for unresolved CIDs under MAC/Joint tab of spreadsheet (Edward Au)</a:t>
            </a:r>
          </a:p>
          <a:p>
            <a:pPr lvl="0">
              <a:buFont typeface="Arial" panose="020B0604020202020204" pitchFamily="34" charset="0"/>
              <a:buChar char="•"/>
            </a:pPr>
            <a:r>
              <a:rPr lang="en-GB" sz="1400" i="0" u="none" strike="noStrike" dirty="0">
                <a:solidFill>
                  <a:schemeClr val="tx1"/>
                </a:solidFill>
                <a:effectLst/>
              </a:rPr>
              <a:t>Motions: </a:t>
            </a:r>
            <a:r>
              <a:rPr lang="en-GB" sz="1400" i="0" u="none" strike="noStrike" dirty="0">
                <a:solidFill>
                  <a:schemeClr val="tx1"/>
                </a:solidFill>
                <a:effectLst/>
                <a:hlinkClick r:id="rId5"/>
              </a:rPr>
              <a:t>11-23/442r17</a:t>
            </a:r>
            <a:r>
              <a:rPr lang="en-GB" sz="1400" i="0" u="none" strike="noStrike" dirty="0">
                <a:solidFill>
                  <a:schemeClr val="tx1"/>
                </a:solidFill>
                <a:effectLst/>
              </a:rPr>
              <a:t> (25 mins)</a:t>
            </a:r>
          </a:p>
          <a:p>
            <a:pPr>
              <a:buFont typeface="Arial" panose="020B0604020202020204" pitchFamily="34" charset="0"/>
              <a:buChar char="•"/>
            </a:pPr>
            <a:r>
              <a:rPr lang="en-US" sz="1400" dirty="0"/>
              <a:t>Leftovers (25 mins)</a:t>
            </a:r>
          </a:p>
          <a:p>
            <a:pPr lvl="1">
              <a:buFont typeface="Arial" panose="020B0604020202020204" pitchFamily="34" charset="0"/>
              <a:buChar char="•"/>
            </a:pPr>
            <a:r>
              <a:rPr lang="en-US" sz="1000" dirty="0"/>
              <a:t>Resolutions for unresolved CIDs under MAC/Joint tab of spreadsheet (Edward Au)</a:t>
            </a:r>
          </a:p>
          <a:p>
            <a:pPr lvl="0">
              <a:buFont typeface="Arial" panose="020B0604020202020204" pitchFamily="34" charset="0"/>
              <a:buChar char="•"/>
            </a:pPr>
            <a:r>
              <a:rPr lang="en-GB" sz="1400" dirty="0">
                <a:solidFill>
                  <a:schemeClr val="tx1"/>
                </a:solidFill>
              </a:rPr>
              <a:t>WG LB Motion, </a:t>
            </a:r>
            <a:r>
              <a:rPr lang="en-US" sz="1400" dirty="0"/>
              <a:t>CR Status, Goals for Sept.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2574 out of 2574</a:t>
            </a:r>
          </a:p>
          <a:p>
            <a:pPr>
              <a:buFont typeface="Arial" panose="020B0604020202020204" pitchFamily="34" charset="0"/>
              <a:buChar char="•"/>
            </a:pPr>
            <a:r>
              <a:rPr lang="en-US" sz="1600" dirty="0"/>
              <a:t>PHY: 347 out of 347</a:t>
            </a:r>
          </a:p>
          <a:p>
            <a:pPr>
              <a:buFont typeface="Arial" panose="020B0604020202020204" pitchFamily="34" charset="0"/>
              <a:buChar char="•"/>
            </a:pPr>
            <a:r>
              <a:rPr lang="en-US" sz="1600" dirty="0"/>
              <a:t>Joint: 422 out of 422</a:t>
            </a:r>
          </a:p>
          <a:p>
            <a:pPr>
              <a:buFont typeface="Arial" panose="020B0604020202020204" pitchFamily="34" charset="0"/>
              <a:buChar char="•"/>
            </a:pPr>
            <a:r>
              <a:rPr lang="en-US" sz="1600" dirty="0"/>
              <a:t>Total: 3343 out of 3343</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pic>
        <p:nvPicPr>
          <p:cNvPr id="8" name="Picture 7">
            <a:extLst>
              <a:ext uri="{FF2B5EF4-FFF2-40B4-BE49-F238E27FC236}">
                <a16:creationId xmlns:a16="http://schemas.microsoft.com/office/drawing/2014/main" id="{E47685EF-E381-5D83-F355-5C7CA2BB9CFD}"/>
              </a:ext>
            </a:extLst>
          </p:cNvPr>
          <p:cNvPicPr>
            <a:picLocks noChangeAspect="1"/>
          </p:cNvPicPr>
          <p:nvPr/>
        </p:nvPicPr>
        <p:blipFill>
          <a:blip r:embed="rId2"/>
          <a:stretch>
            <a:fillRect/>
          </a:stretch>
        </p:blipFill>
        <p:spPr>
          <a:xfrm>
            <a:off x="148297" y="3058761"/>
            <a:ext cx="4506636" cy="3379977"/>
          </a:xfrm>
          <a:prstGeom prst="rect">
            <a:avLst/>
          </a:prstGeom>
        </p:spPr>
      </p:pic>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3"/>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Complete comment assignments from recirculation letter ballot on D4.0</a:t>
            </a:r>
          </a:p>
          <a:p>
            <a:pPr>
              <a:buFont typeface="Arial" panose="020B0604020202020204" pitchFamily="34" charset="0"/>
              <a:buChar char="•"/>
            </a:pPr>
            <a:r>
              <a:rPr lang="en-US" dirty="0"/>
              <a:t>Start resolving received comments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Will be sent with 10-day advanced notice</a:t>
            </a:r>
          </a:p>
          <a:p>
            <a:pPr>
              <a:buFont typeface="Arial" panose="020B0604020202020204" pitchFamily="34" charset="0"/>
              <a:buChar char="•"/>
            </a:pPr>
            <a:r>
              <a:rPr lang="en-US" dirty="0"/>
              <a:t>Following our usual patterns, accounting for workload</a:t>
            </a:r>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None expected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strike="sngStrike" dirty="0">
                <a:solidFill>
                  <a:srgbClr val="FF0000"/>
                </a:solidFill>
                <a:highlight>
                  <a:srgbClr val="FFFF00"/>
                </a:highlight>
              </a:rPr>
              <a:t>	</a:t>
            </a:r>
            <a:r>
              <a:rPr lang="en-US" altLang="en-US" sz="1400" dirty="0">
                <a:highlight>
                  <a:srgbClr val="FFFF00"/>
                </a:highlight>
              </a:rPr>
              <a: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156878</TotalTime>
  <Words>6084</Words>
  <Application>Microsoft Office PowerPoint</Application>
  <PresentationFormat>On-screen Show (4:3)</PresentationFormat>
  <Paragraphs>1345</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2023-07-13T14:13:19Z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