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2"/>
  </p:notesMasterIdLst>
  <p:handoutMasterIdLst>
    <p:handoutMasterId r:id="rId53"/>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393" r:id="rId21"/>
    <p:sldId id="996" r:id="rId22"/>
    <p:sldId id="364" r:id="rId23"/>
    <p:sldId id="999" r:id="rId24"/>
    <p:sldId id="1002" r:id="rId25"/>
    <p:sldId id="1003" r:id="rId26"/>
    <p:sldId id="1004" r:id="rId27"/>
    <p:sldId id="1005" r:id="rId28"/>
    <p:sldId id="1009" r:id="rId29"/>
    <p:sldId id="1010" r:id="rId30"/>
    <p:sldId id="1011" r:id="rId31"/>
    <p:sldId id="1012" r:id="rId32"/>
    <p:sldId id="371" r:id="rId33"/>
    <p:sldId id="1006" r:id="rId34"/>
    <p:sldId id="365" r:id="rId35"/>
    <p:sldId id="989" r:id="rId36"/>
    <p:sldId id="1007" r:id="rId37"/>
    <p:sldId id="1008" r:id="rId38"/>
    <p:sldId id="396" r:id="rId39"/>
    <p:sldId id="990" r:id="rId40"/>
    <p:sldId id="991" r:id="rId41"/>
    <p:sldId id="400" r:id="rId42"/>
    <p:sldId id="995" r:id="rId43"/>
    <p:sldId id="994" r:id="rId44"/>
    <p:sldId id="356" r:id="rId45"/>
    <p:sldId id="368" r:id="rId46"/>
    <p:sldId id="362" r:id="rId47"/>
    <p:sldId id="997" r:id="rId48"/>
    <p:sldId id="375" r:id="rId49"/>
    <p:sldId id="981" r:id="rId50"/>
    <p:sldId id="323" r:id="rId51"/>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7A0B4EB-0EC4-490D-92F6-3DB921CD1864}" v="130" dt="2023-07-13T09:51:10.19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591" autoAdjust="0"/>
    <p:restoredTop sz="94660"/>
  </p:normalViewPr>
  <p:slideViewPr>
    <p:cSldViewPr>
      <p:cViewPr varScale="1">
        <p:scale>
          <a:sx n="114" d="100"/>
          <a:sy n="114" d="100"/>
        </p:scale>
        <p:origin x="1032"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handoutMaster" Target="handoutMasters/handoutMaster1.xml"/><Relationship Id="rId58" Type="http://schemas.microsoft.com/office/2016/11/relationships/changesInfo" Target="changesInfos/changesInfo1.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microsoft.com/office/2015/10/relationships/revisionInfo" Target="revisionInfo.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57A0B4EB-0EC4-490D-92F6-3DB921CD1864}"/>
    <pc:docChg chg="undo custSel addSld modSld modMainMaster">
      <pc:chgData name="Alfred Asterjadhi" userId="39de57b9-85c0-4fd1-aaac-8ca2b6560ad0" providerId="ADAL" clId="{57A0B4EB-0EC4-490D-92F6-3DB921CD1864}" dt="2023-07-13T10:42:20.277" v="1897" actId="20577"/>
      <pc:docMkLst>
        <pc:docMk/>
      </pc:docMkLst>
      <pc:sldChg chg="modSp mod">
        <pc:chgData name="Alfred Asterjadhi" userId="39de57b9-85c0-4fd1-aaac-8ca2b6560ad0" providerId="ADAL" clId="{57A0B4EB-0EC4-490D-92F6-3DB921CD1864}" dt="2023-07-13T10:40:35.320" v="1749" actId="20577"/>
        <pc:sldMkLst>
          <pc:docMk/>
          <pc:sldMk cId="3930036297" sldId="356"/>
        </pc:sldMkLst>
        <pc:spChg chg="mod">
          <ac:chgData name="Alfred Asterjadhi" userId="39de57b9-85c0-4fd1-aaac-8ca2b6560ad0" providerId="ADAL" clId="{57A0B4EB-0EC4-490D-92F6-3DB921CD1864}" dt="2023-07-13T10:40:35.320" v="1749" actId="20577"/>
          <ac:spMkLst>
            <pc:docMk/>
            <pc:sldMk cId="3930036297" sldId="356"/>
            <ac:spMk id="3" creationId="{DFB0BA47-D7B6-4F95-932E-A7AA615BC440}"/>
          </ac:spMkLst>
        </pc:spChg>
      </pc:sldChg>
      <pc:sldChg chg="modSp mod">
        <pc:chgData name="Alfred Asterjadhi" userId="39de57b9-85c0-4fd1-aaac-8ca2b6560ad0" providerId="ADAL" clId="{57A0B4EB-0EC4-490D-92F6-3DB921CD1864}" dt="2023-07-13T10:41:46.603" v="1893" actId="20577"/>
        <pc:sldMkLst>
          <pc:docMk/>
          <pc:sldMk cId="1847581084" sldId="375"/>
        </pc:sldMkLst>
        <pc:spChg chg="mod">
          <ac:chgData name="Alfred Asterjadhi" userId="39de57b9-85c0-4fd1-aaac-8ca2b6560ad0" providerId="ADAL" clId="{57A0B4EB-0EC4-490D-92F6-3DB921CD1864}" dt="2023-07-13T10:41:46.603" v="1893" actId="20577"/>
          <ac:spMkLst>
            <pc:docMk/>
            <pc:sldMk cId="1847581084" sldId="375"/>
            <ac:spMk id="10" creationId="{11C67F6B-1097-0DF1-0451-CBF17C2CE23A}"/>
          </ac:spMkLst>
        </pc:spChg>
      </pc:sldChg>
      <pc:sldChg chg="modSp mod">
        <pc:chgData name="Alfred Asterjadhi" userId="39de57b9-85c0-4fd1-aaac-8ca2b6560ad0" providerId="ADAL" clId="{57A0B4EB-0EC4-490D-92F6-3DB921CD1864}" dt="2023-07-13T05:13:29.271" v="1460" actId="400"/>
        <pc:sldMkLst>
          <pc:docMk/>
          <pc:sldMk cId="2696761607" sldId="393"/>
        </pc:sldMkLst>
        <pc:graphicFrameChg chg="mod modGraphic">
          <ac:chgData name="Alfred Asterjadhi" userId="39de57b9-85c0-4fd1-aaac-8ca2b6560ad0" providerId="ADAL" clId="{57A0B4EB-0EC4-490D-92F6-3DB921CD1864}" dt="2023-07-13T05:13:29.271" v="1460" actId="400"/>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57A0B4EB-0EC4-490D-92F6-3DB921CD1864}" dt="2023-07-12T12:27:01.406" v="280" actId="20577"/>
        <pc:sldMkLst>
          <pc:docMk/>
          <pc:sldMk cId="3614762288" sldId="400"/>
        </pc:sldMkLst>
        <pc:spChg chg="mod">
          <ac:chgData name="Alfred Asterjadhi" userId="39de57b9-85c0-4fd1-aaac-8ca2b6560ad0" providerId="ADAL" clId="{57A0B4EB-0EC4-490D-92F6-3DB921CD1864}" dt="2023-07-12T12:15:38.279" v="238" actId="13926"/>
          <ac:spMkLst>
            <pc:docMk/>
            <pc:sldMk cId="3614762288" sldId="400"/>
            <ac:spMk id="2" creationId="{4B5F0D0E-8BB7-48AB-9160-728B8B3399A2}"/>
          </ac:spMkLst>
        </pc:spChg>
        <pc:spChg chg="mod">
          <ac:chgData name="Alfred Asterjadhi" userId="39de57b9-85c0-4fd1-aaac-8ca2b6560ad0" providerId="ADAL" clId="{57A0B4EB-0EC4-490D-92F6-3DB921CD1864}" dt="2023-07-12T12:27:01.406" v="280" actId="20577"/>
          <ac:spMkLst>
            <pc:docMk/>
            <pc:sldMk cId="3614762288" sldId="400"/>
            <ac:spMk id="3" creationId="{DFB0BA47-D7B6-4F95-932E-A7AA615BC440}"/>
          </ac:spMkLst>
        </pc:spChg>
      </pc:sldChg>
      <pc:sldChg chg="modSp mod">
        <pc:chgData name="Alfred Asterjadhi" userId="39de57b9-85c0-4fd1-aaac-8ca2b6560ad0" providerId="ADAL" clId="{57A0B4EB-0EC4-490D-92F6-3DB921CD1864}" dt="2023-07-13T10:41:58.661" v="1895" actId="20577"/>
        <pc:sldMkLst>
          <pc:docMk/>
          <pc:sldMk cId="3530745078" sldId="981"/>
        </pc:sldMkLst>
        <pc:spChg chg="mod">
          <ac:chgData name="Alfred Asterjadhi" userId="39de57b9-85c0-4fd1-aaac-8ca2b6560ad0" providerId="ADAL" clId="{57A0B4EB-0EC4-490D-92F6-3DB921CD1864}" dt="2023-07-13T10:41:58.661" v="1895" actId="20577"/>
          <ac:spMkLst>
            <pc:docMk/>
            <pc:sldMk cId="3530745078" sldId="981"/>
            <ac:spMk id="3" creationId="{A8A8918D-AD35-E6A1-C2CF-82B199C2169E}"/>
          </ac:spMkLst>
        </pc:spChg>
      </pc:sldChg>
      <pc:sldChg chg="addSp delSp modSp mod">
        <pc:chgData name="Alfred Asterjadhi" userId="39de57b9-85c0-4fd1-aaac-8ca2b6560ad0" providerId="ADAL" clId="{57A0B4EB-0EC4-490D-92F6-3DB921CD1864}" dt="2023-07-13T07:00:09.882" v="1632" actId="207"/>
        <pc:sldMkLst>
          <pc:docMk/>
          <pc:sldMk cId="2409887836" sldId="994"/>
        </pc:sldMkLst>
        <pc:spChg chg="mod">
          <ac:chgData name="Alfred Asterjadhi" userId="39de57b9-85c0-4fd1-aaac-8ca2b6560ad0" providerId="ADAL" clId="{57A0B4EB-0EC4-490D-92F6-3DB921CD1864}" dt="2023-07-13T06:10:21.384" v="1621" actId="13926"/>
          <ac:spMkLst>
            <pc:docMk/>
            <pc:sldMk cId="2409887836" sldId="994"/>
            <ac:spMk id="2" creationId="{4B5F0D0E-8BB7-48AB-9160-728B8B3399A2}"/>
          </ac:spMkLst>
        </pc:spChg>
        <pc:spChg chg="mod">
          <ac:chgData name="Alfred Asterjadhi" userId="39de57b9-85c0-4fd1-aaac-8ca2b6560ad0" providerId="ADAL" clId="{57A0B4EB-0EC4-490D-92F6-3DB921CD1864}" dt="2023-07-13T07:00:09.882" v="1632" actId="207"/>
          <ac:spMkLst>
            <pc:docMk/>
            <pc:sldMk cId="2409887836" sldId="994"/>
            <ac:spMk id="3" creationId="{DFB0BA47-D7B6-4F95-932E-A7AA615BC440}"/>
          </ac:spMkLst>
        </pc:spChg>
        <pc:graphicFrameChg chg="add del mod">
          <ac:chgData name="Alfred Asterjadhi" userId="39de57b9-85c0-4fd1-aaac-8ca2b6560ad0" providerId="ADAL" clId="{57A0B4EB-0EC4-490D-92F6-3DB921CD1864}" dt="2023-07-12T22:48:31.988" v="1113"/>
          <ac:graphicFrameMkLst>
            <pc:docMk/>
            <pc:sldMk cId="2409887836" sldId="994"/>
            <ac:graphicFrameMk id="7" creationId="{05F81CA1-6D58-FD06-B42D-7372895DEBE9}"/>
          </ac:graphicFrameMkLst>
        </pc:graphicFrameChg>
        <pc:graphicFrameChg chg="add del mod">
          <ac:chgData name="Alfred Asterjadhi" userId="39de57b9-85c0-4fd1-aaac-8ca2b6560ad0" providerId="ADAL" clId="{57A0B4EB-0EC4-490D-92F6-3DB921CD1864}" dt="2023-07-12T22:48:35.501" v="1115"/>
          <ac:graphicFrameMkLst>
            <pc:docMk/>
            <pc:sldMk cId="2409887836" sldId="994"/>
            <ac:graphicFrameMk id="8" creationId="{AD7D372F-C7D3-2A9C-C388-F3013460BD08}"/>
          </ac:graphicFrameMkLst>
        </pc:graphicFrameChg>
      </pc:sldChg>
      <pc:sldChg chg="addSp delSp modSp mod">
        <pc:chgData name="Alfred Asterjadhi" userId="39de57b9-85c0-4fd1-aaac-8ca2b6560ad0" providerId="ADAL" clId="{57A0B4EB-0EC4-490D-92F6-3DB921CD1864}" dt="2023-07-12T22:16:14.765" v="863" actId="20577"/>
        <pc:sldMkLst>
          <pc:docMk/>
          <pc:sldMk cId="3360543781" sldId="995"/>
        </pc:sldMkLst>
        <pc:spChg chg="mod">
          <ac:chgData name="Alfred Asterjadhi" userId="39de57b9-85c0-4fd1-aaac-8ca2b6560ad0" providerId="ADAL" clId="{57A0B4EB-0EC4-490D-92F6-3DB921CD1864}" dt="2023-07-12T15:02:01.260" v="624" actId="13926"/>
          <ac:spMkLst>
            <pc:docMk/>
            <pc:sldMk cId="3360543781" sldId="995"/>
            <ac:spMk id="2" creationId="{4B5F0D0E-8BB7-48AB-9160-728B8B3399A2}"/>
          </ac:spMkLst>
        </pc:spChg>
        <pc:spChg chg="mod">
          <ac:chgData name="Alfred Asterjadhi" userId="39de57b9-85c0-4fd1-aaac-8ca2b6560ad0" providerId="ADAL" clId="{57A0B4EB-0EC4-490D-92F6-3DB921CD1864}" dt="2023-07-12T22:16:14.765" v="863" actId="20577"/>
          <ac:spMkLst>
            <pc:docMk/>
            <pc:sldMk cId="3360543781" sldId="995"/>
            <ac:spMk id="3" creationId="{DFB0BA47-D7B6-4F95-932E-A7AA615BC440}"/>
          </ac:spMkLst>
        </pc:spChg>
        <pc:graphicFrameChg chg="add del mod">
          <ac:chgData name="Alfred Asterjadhi" userId="39de57b9-85c0-4fd1-aaac-8ca2b6560ad0" providerId="ADAL" clId="{57A0B4EB-0EC4-490D-92F6-3DB921CD1864}" dt="2023-07-12T22:16:06.557" v="847"/>
          <ac:graphicFrameMkLst>
            <pc:docMk/>
            <pc:sldMk cId="3360543781" sldId="995"/>
            <ac:graphicFrameMk id="7" creationId="{EF3E17D8-C78F-3CC5-B57B-BFF42D368969}"/>
          </ac:graphicFrameMkLst>
        </pc:graphicFrameChg>
      </pc:sldChg>
      <pc:sldChg chg="modSp mod">
        <pc:chgData name="Alfred Asterjadhi" userId="39de57b9-85c0-4fd1-aaac-8ca2b6560ad0" providerId="ADAL" clId="{57A0B4EB-0EC4-490D-92F6-3DB921CD1864}" dt="2023-07-13T10:41:37.054" v="1870" actId="20577"/>
        <pc:sldMkLst>
          <pc:docMk/>
          <pc:sldMk cId="3140364693" sldId="997"/>
        </pc:sldMkLst>
        <pc:spChg chg="mod">
          <ac:chgData name="Alfred Asterjadhi" userId="39de57b9-85c0-4fd1-aaac-8ca2b6560ad0" providerId="ADAL" clId="{57A0B4EB-0EC4-490D-92F6-3DB921CD1864}" dt="2023-07-13T10:41:37.054" v="1870" actId="20577"/>
          <ac:spMkLst>
            <pc:docMk/>
            <pc:sldMk cId="3140364693" sldId="997"/>
            <ac:spMk id="7" creationId="{0310814A-1E2F-57F2-C9EF-3805BE6E5DAB}"/>
          </ac:spMkLst>
        </pc:spChg>
      </pc:sldChg>
      <pc:sldChg chg="modSp mod">
        <pc:chgData name="Alfred Asterjadhi" userId="39de57b9-85c0-4fd1-aaac-8ca2b6560ad0" providerId="ADAL" clId="{57A0B4EB-0EC4-490D-92F6-3DB921CD1864}" dt="2023-07-13T05:27:01.662" v="1467" actId="20577"/>
        <pc:sldMkLst>
          <pc:docMk/>
          <pc:sldMk cId="3395387797" sldId="1002"/>
        </pc:sldMkLst>
        <pc:graphicFrameChg chg="mod modGraphic">
          <ac:chgData name="Alfred Asterjadhi" userId="39de57b9-85c0-4fd1-aaac-8ca2b6560ad0" providerId="ADAL" clId="{57A0B4EB-0EC4-490D-92F6-3DB921CD1864}" dt="2023-07-13T05:27:01.662" v="1467" actId="20577"/>
          <ac:graphicFrameMkLst>
            <pc:docMk/>
            <pc:sldMk cId="3395387797" sldId="1002"/>
            <ac:graphicFrameMk id="9" creationId="{AA5336CB-873D-64D2-6A97-0EB14F84177A}"/>
          </ac:graphicFrameMkLst>
        </pc:graphicFrameChg>
      </pc:sldChg>
      <pc:sldChg chg="modSp mod">
        <pc:chgData name="Alfred Asterjadhi" userId="39de57b9-85c0-4fd1-aaac-8ca2b6560ad0" providerId="ADAL" clId="{57A0B4EB-0EC4-490D-92F6-3DB921CD1864}" dt="2023-07-13T00:12:59.713" v="1411" actId="20577"/>
        <pc:sldMkLst>
          <pc:docMk/>
          <pc:sldMk cId="3464470949" sldId="1003"/>
        </pc:sldMkLst>
        <pc:graphicFrameChg chg="mod modGraphic">
          <ac:chgData name="Alfred Asterjadhi" userId="39de57b9-85c0-4fd1-aaac-8ca2b6560ad0" providerId="ADAL" clId="{57A0B4EB-0EC4-490D-92F6-3DB921CD1864}" dt="2023-07-13T00:12:59.713" v="1411" actId="20577"/>
          <ac:graphicFrameMkLst>
            <pc:docMk/>
            <pc:sldMk cId="3464470949" sldId="1003"/>
            <ac:graphicFrameMk id="9" creationId="{AA5336CB-873D-64D2-6A97-0EB14F84177A}"/>
          </ac:graphicFrameMkLst>
        </pc:graphicFrameChg>
      </pc:sldChg>
      <pc:sldChg chg="modSp mod">
        <pc:chgData name="Alfred Asterjadhi" userId="39de57b9-85c0-4fd1-aaac-8ca2b6560ad0" providerId="ADAL" clId="{57A0B4EB-0EC4-490D-92F6-3DB921CD1864}" dt="2023-07-13T00:17:48.847" v="1425" actId="20577"/>
        <pc:sldMkLst>
          <pc:docMk/>
          <pc:sldMk cId="3389606792" sldId="1004"/>
        </pc:sldMkLst>
        <pc:graphicFrameChg chg="mod modGraphic">
          <ac:chgData name="Alfred Asterjadhi" userId="39de57b9-85c0-4fd1-aaac-8ca2b6560ad0" providerId="ADAL" clId="{57A0B4EB-0EC4-490D-92F6-3DB921CD1864}" dt="2023-07-13T00:17:48.847" v="1425" actId="20577"/>
          <ac:graphicFrameMkLst>
            <pc:docMk/>
            <pc:sldMk cId="3389606792" sldId="1004"/>
            <ac:graphicFrameMk id="9" creationId="{AA5336CB-873D-64D2-6A97-0EB14F84177A}"/>
          </ac:graphicFrameMkLst>
        </pc:graphicFrameChg>
      </pc:sldChg>
      <pc:sldChg chg="modSp mod">
        <pc:chgData name="Alfred Asterjadhi" userId="39de57b9-85c0-4fd1-aaac-8ca2b6560ad0" providerId="ADAL" clId="{57A0B4EB-0EC4-490D-92F6-3DB921CD1864}" dt="2023-07-13T00:21:54.901" v="1451" actId="20577"/>
        <pc:sldMkLst>
          <pc:docMk/>
          <pc:sldMk cId="3659630825" sldId="1005"/>
        </pc:sldMkLst>
        <pc:graphicFrameChg chg="mod modGraphic">
          <ac:chgData name="Alfred Asterjadhi" userId="39de57b9-85c0-4fd1-aaac-8ca2b6560ad0" providerId="ADAL" clId="{57A0B4EB-0EC4-490D-92F6-3DB921CD1864}" dt="2023-07-13T00:21:54.901" v="1451" actId="20577"/>
          <ac:graphicFrameMkLst>
            <pc:docMk/>
            <pc:sldMk cId="3659630825" sldId="1005"/>
            <ac:graphicFrameMk id="9" creationId="{AA5336CB-873D-64D2-6A97-0EB14F84177A}"/>
          </ac:graphicFrameMkLst>
        </pc:graphicFrameChg>
      </pc:sldChg>
      <pc:sldChg chg="modSp mod">
        <pc:chgData name="Alfred Asterjadhi" userId="39de57b9-85c0-4fd1-aaac-8ca2b6560ad0" providerId="ADAL" clId="{57A0B4EB-0EC4-490D-92F6-3DB921CD1864}" dt="2023-07-12T23:54:51.774" v="1289" actId="20577"/>
        <pc:sldMkLst>
          <pc:docMk/>
          <pc:sldMk cId="1880058738" sldId="1009"/>
        </pc:sldMkLst>
        <pc:graphicFrameChg chg="mod modGraphic">
          <ac:chgData name="Alfred Asterjadhi" userId="39de57b9-85c0-4fd1-aaac-8ca2b6560ad0" providerId="ADAL" clId="{57A0B4EB-0EC4-490D-92F6-3DB921CD1864}" dt="2023-07-12T23:54:51.774" v="1289" actId="20577"/>
          <ac:graphicFrameMkLst>
            <pc:docMk/>
            <pc:sldMk cId="1880058738" sldId="1009"/>
            <ac:graphicFrameMk id="9" creationId="{AA5336CB-873D-64D2-6A97-0EB14F84177A}"/>
          </ac:graphicFrameMkLst>
        </pc:graphicFrameChg>
      </pc:sldChg>
      <pc:sldChg chg="modSp mod">
        <pc:chgData name="Alfred Asterjadhi" userId="39de57b9-85c0-4fd1-aaac-8ca2b6560ad0" providerId="ADAL" clId="{57A0B4EB-0EC4-490D-92F6-3DB921CD1864}" dt="2023-07-12T22:54:53.198" v="1172" actId="20577"/>
        <pc:sldMkLst>
          <pc:docMk/>
          <pc:sldMk cId="1771622935" sldId="1010"/>
        </pc:sldMkLst>
        <pc:graphicFrameChg chg="mod modGraphic">
          <ac:chgData name="Alfred Asterjadhi" userId="39de57b9-85c0-4fd1-aaac-8ca2b6560ad0" providerId="ADAL" clId="{57A0B4EB-0EC4-490D-92F6-3DB921CD1864}" dt="2023-07-12T22:54:53.198" v="1172" actId="20577"/>
          <ac:graphicFrameMkLst>
            <pc:docMk/>
            <pc:sldMk cId="1771622935" sldId="1010"/>
            <ac:graphicFrameMk id="9" creationId="{AA5336CB-873D-64D2-6A97-0EB14F84177A}"/>
          </ac:graphicFrameMkLst>
        </pc:graphicFrameChg>
      </pc:sldChg>
      <pc:sldChg chg="modSp mod">
        <pc:chgData name="Alfred Asterjadhi" userId="39de57b9-85c0-4fd1-aaac-8ca2b6560ad0" providerId="ADAL" clId="{57A0B4EB-0EC4-490D-92F6-3DB921CD1864}" dt="2023-07-12T22:22:48.266" v="951" actId="207"/>
        <pc:sldMkLst>
          <pc:docMk/>
          <pc:sldMk cId="3694157284" sldId="1011"/>
        </pc:sldMkLst>
        <pc:graphicFrameChg chg="mod modGraphic">
          <ac:chgData name="Alfred Asterjadhi" userId="39de57b9-85c0-4fd1-aaac-8ca2b6560ad0" providerId="ADAL" clId="{57A0B4EB-0EC4-490D-92F6-3DB921CD1864}" dt="2023-07-12T22:22:48.266" v="951" actId="207"/>
          <ac:graphicFrameMkLst>
            <pc:docMk/>
            <pc:sldMk cId="3694157284" sldId="1011"/>
            <ac:graphicFrameMk id="9" creationId="{AA5336CB-873D-64D2-6A97-0EB14F84177A}"/>
          </ac:graphicFrameMkLst>
        </pc:graphicFrameChg>
      </pc:sldChg>
      <pc:sldChg chg="modSp add mod">
        <pc:chgData name="Alfred Asterjadhi" userId="39de57b9-85c0-4fd1-aaac-8ca2b6560ad0" providerId="ADAL" clId="{57A0B4EB-0EC4-490D-92F6-3DB921CD1864}" dt="2023-07-12T23:55:42.753" v="1297" actId="20577"/>
        <pc:sldMkLst>
          <pc:docMk/>
          <pc:sldMk cId="1235376296" sldId="1012"/>
        </pc:sldMkLst>
        <pc:spChg chg="mod">
          <ac:chgData name="Alfred Asterjadhi" userId="39de57b9-85c0-4fd1-aaac-8ca2b6560ad0" providerId="ADAL" clId="{57A0B4EB-0EC4-490D-92F6-3DB921CD1864}" dt="2023-07-12T12:25:48.578" v="271" actId="20577"/>
          <ac:spMkLst>
            <pc:docMk/>
            <pc:sldMk cId="1235376296" sldId="1012"/>
            <ac:spMk id="2" creationId="{F2762690-C15C-4839-B40F-0AF3A4D89457}"/>
          </ac:spMkLst>
        </pc:spChg>
        <pc:graphicFrameChg chg="mod modGraphic">
          <ac:chgData name="Alfred Asterjadhi" userId="39de57b9-85c0-4fd1-aaac-8ca2b6560ad0" providerId="ADAL" clId="{57A0B4EB-0EC4-490D-92F6-3DB921CD1864}" dt="2023-07-12T23:55:42.753" v="1297" actId="20577"/>
          <ac:graphicFrameMkLst>
            <pc:docMk/>
            <pc:sldMk cId="1235376296" sldId="1012"/>
            <ac:graphicFrameMk id="9" creationId="{AA5336CB-873D-64D2-6A97-0EB14F84177A}"/>
          </ac:graphicFrameMkLst>
        </pc:graphicFrameChg>
      </pc:sldChg>
      <pc:sldMasterChg chg="modSp mod">
        <pc:chgData name="Alfred Asterjadhi" userId="39de57b9-85c0-4fd1-aaac-8ca2b6560ad0" providerId="ADAL" clId="{57A0B4EB-0EC4-490D-92F6-3DB921CD1864}" dt="2023-07-13T10:42:20.277" v="1897" actId="20577"/>
        <pc:sldMasterMkLst>
          <pc:docMk/>
          <pc:sldMasterMk cId="0" sldId="2147483648"/>
        </pc:sldMasterMkLst>
        <pc:spChg chg="mod">
          <ac:chgData name="Alfred Asterjadhi" userId="39de57b9-85c0-4fd1-aaac-8ca2b6560ad0" providerId="ADAL" clId="{57A0B4EB-0EC4-490D-92F6-3DB921CD1864}" dt="2023-07-13T10:42:20.277" v="1897"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7/13/2023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September 2022</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September 2022</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September 2022</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2023</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802.11-23/0919r12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3/11-23-1255-00-00be-lb271-crs-for-some-general-cids.docx" TargetMode="External"/><Relationship Id="rId3" Type="http://schemas.openxmlformats.org/officeDocument/2006/relationships/hyperlink" Target="https://mentor.ieee.org/802.11/dcn/23/11-23-1021-01-00be-lb271-cr-for-subclause-35-19-eht-link-adaptation.docx" TargetMode="External"/><Relationship Id="rId7" Type="http://schemas.openxmlformats.org/officeDocument/2006/relationships/hyperlink" Target="https://mentor.ieee.org/802.11/dcn/23/11-23-1268-00-00be-lb271-cr-for-cids-on-ndpa-frame-format-part-2.docx" TargetMode="External"/><Relationship Id="rId2" Type="http://schemas.openxmlformats.org/officeDocument/2006/relationships/hyperlink" Target="https://mentor.ieee.org/802.11/dcn/23/11-23-1034-00-00be-lb-271-cr-for-35-7-3-part-iii.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1239-00-00be-lb271-cr-for-cid-18025.docx" TargetMode="External"/><Relationship Id="rId5" Type="http://schemas.openxmlformats.org/officeDocument/2006/relationships/hyperlink" Target="https://mentor.ieee.org/802.11/dcn/23/11-23-1130-00-00be-cr-for-cid-16455.docx" TargetMode="External"/><Relationship Id="rId4" Type="http://schemas.openxmlformats.org/officeDocument/2006/relationships/hyperlink" Target="https://mentor.ieee.org/802.11/dcn/23/11-23-1022-01-00be-lb271-cr-for-subclause-9-2-4-eht-link-adaptation.docx" TargetMode="External"/><Relationship Id="rId9" Type="http://schemas.openxmlformats.org/officeDocument/2006/relationships/hyperlink" Target="https://mentor.ieee.org/802.11/dcn/23/11-23-1281-00-00be-cr-for-cid-15751.docx"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3/11-23-1015-00-00be-lb271-cr-related-to-dcm-in-eht-ppe-thresholds-field.docx" TargetMode="External"/><Relationship Id="rId3" Type="http://schemas.openxmlformats.org/officeDocument/2006/relationships/hyperlink" Target="https://mentor.ieee.org/802.11/dcn/23/11-23-1029-01-00be-lb271-cr-for-36-3-10.doc" TargetMode="External"/><Relationship Id="rId7" Type="http://schemas.openxmlformats.org/officeDocument/2006/relationships/hyperlink" Target="https://mentor.ieee.org/802.11/dcn/23/11-23-0911-00-00be-lb271-cr-for-cid-17631.docx" TargetMode="External"/><Relationship Id="rId2" Type="http://schemas.openxmlformats.org/officeDocument/2006/relationships/hyperlink" Target="https://mentor.ieee.org/802.11/dcn/23/11-23-1028-02-00be-comment-resolution-for-cids-in-36-3-2-2-part-3.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0742-00-00be-cr-d3-0-txvector-rxvector-parameters-part2.docx" TargetMode="External"/><Relationship Id="rId5" Type="http://schemas.openxmlformats.org/officeDocument/2006/relationships/hyperlink" Target="https://mentor.ieee.org/802.11/dcn/23/11-23-0741-01-00be-cr-d3-0-txvector-rxvector-parameters-part1.docx" TargetMode="External"/><Relationship Id="rId4" Type="http://schemas.openxmlformats.org/officeDocument/2006/relationships/hyperlink" Target="https://mentor.ieee.org/802.11/dcn/23/11-23-1031-00-00be-lb271-cr-for-cid-15220.docx"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8" Type="http://schemas.openxmlformats.org/officeDocument/2006/relationships/hyperlink" Target="https://mentor.ieee.org/802.11/dcn/23/11-23-1049-00-00be-lb271-cr-for-cid-16206.docx" TargetMode="External"/><Relationship Id="rId3" Type="http://schemas.openxmlformats.org/officeDocument/2006/relationships/hyperlink" Target="https://mentor.ieee.org/802.11/dcn/23/11-23-0763-00-00be-lb271-cr-of-nstr-status-update.docx" TargetMode="External"/><Relationship Id="rId7" Type="http://schemas.openxmlformats.org/officeDocument/2006/relationships/hyperlink" Target="https://mentor.ieee.org/802.11/dcn/23/11-23-1056-00-00be-cr-for-cid-15679.docx" TargetMode="External"/><Relationship Id="rId2" Type="http://schemas.openxmlformats.org/officeDocument/2006/relationships/hyperlink" Target="https://mentor.ieee.org/802.11/dcn/23/11-23-0403-01-00be-lb271-cr-for-cids-in-35-3-4-1.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1060-00-00be-lb271-cr-for-cid-16118.docx" TargetMode="External"/><Relationship Id="rId11" Type="http://schemas.openxmlformats.org/officeDocument/2006/relationships/hyperlink" Target="https://mentor.ieee.org/802.11/dcn/23/11-23-0842-00-00be-lb271-cr-for-subclause-35-3-24-aligned-twt.docx" TargetMode="External"/><Relationship Id="rId5" Type="http://schemas.openxmlformats.org/officeDocument/2006/relationships/hyperlink" Target="https://mentor.ieee.org/802.11/dcn/23/11-23-1122-00-00be-remaining-11be-cids-misc.docx" TargetMode="External"/><Relationship Id="rId10" Type="http://schemas.openxmlformats.org/officeDocument/2006/relationships/hyperlink" Target="https://mentor.ieee.org/802.11/dcn/23/11-23-1054-00-00be-lb271-cr-for-mobileapmlo.docx" TargetMode="External"/><Relationship Id="rId4" Type="http://schemas.openxmlformats.org/officeDocument/2006/relationships/hyperlink" Target="https://mentor.ieee.org/802.11/dcn/23/11-23-0458-09-00be-lb271-crs-for-35-8-4-r-twt-announcement.docx" TargetMode="External"/><Relationship Id="rId9" Type="http://schemas.openxmlformats.org/officeDocument/2006/relationships/hyperlink" Target="https://mentor.ieee.org/802.11/dcn/23/11-23-1121-00-00be-lb271-cr-for-subclause-3-2.docx" TargetMode="External"/></Relationships>
</file>

<file path=ppt/slides/_rels/slide25.xml.rels><?xml version="1.0" encoding="UTF-8" standalone="yes"?>
<Relationships xmlns="http://schemas.openxmlformats.org/package/2006/relationships"><Relationship Id="rId8" Type="http://schemas.openxmlformats.org/officeDocument/2006/relationships/hyperlink" Target="https://mentor.ieee.org/802.11/dcn/23/11-23-0710-00-00be-proposed-resolutions-to-11be-lb271-a-few-cids-on-emlsr.docx" TargetMode="External"/><Relationship Id="rId3" Type="http://schemas.openxmlformats.org/officeDocument/2006/relationships/hyperlink" Target="https://mentor.ieee.org/802.11/dcn/23/11-23-1134-00-00be-lb271-cr-for-mlsm-power-save-mode.docx" TargetMode="External"/><Relationship Id="rId7" Type="http://schemas.openxmlformats.org/officeDocument/2006/relationships/hyperlink" Target="https://mentor.ieee.org/802.11/dcn/23/11-23-0915-00-00be-resolution-of-epcs-related-cids-for-bss-transition.docx" TargetMode="External"/><Relationship Id="rId2" Type="http://schemas.openxmlformats.org/officeDocument/2006/relationships/hyperlink" Target="https://mentor.ieee.org/802.11/dcn/23/11-23-1114-00-00be-lb271-cr-for-misc-mac-cids.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0825-00-00be-lb-271-cr-for-35-3-7-1-3.docx" TargetMode="External"/><Relationship Id="rId5" Type="http://schemas.openxmlformats.org/officeDocument/2006/relationships/hyperlink" Target="https://mentor.ieee.org/802.11/dcn/23/11-23-1141-00-00be-lb271-cr-for-cid-16419.docx" TargetMode="External"/><Relationship Id="rId4" Type="http://schemas.openxmlformats.org/officeDocument/2006/relationships/hyperlink" Target="https://mentor.ieee.org/802.11/dcn/23/11-23-0801-00-00be-lb271-9-4-2-316-qos-char-element-part-2.docx" TargetMode="External"/></Relationships>
</file>

<file path=ppt/slides/_rels/slide26.xml.rels><?xml version="1.0" encoding="UTF-8" standalone="yes"?>
<Relationships xmlns="http://schemas.openxmlformats.org/package/2006/relationships"><Relationship Id="rId8" Type="http://schemas.openxmlformats.org/officeDocument/2006/relationships/hyperlink" Target="https://mentor.ieee.org/802.11/dcn/23/11-23-0800-00-00be-lb271-9-4-2-316-qos-char-element-part-3.docx" TargetMode="External"/><Relationship Id="rId3" Type="http://schemas.openxmlformats.org/officeDocument/2006/relationships/hyperlink" Target="https://mentor.ieee.org/802.11/dcn/23/11-23-0770-00-00be-lb271-resolution-for-comments-assigned-to-abhi-part-7.docx" TargetMode="External"/><Relationship Id="rId7" Type="http://schemas.openxmlformats.org/officeDocument/2006/relationships/hyperlink" Target="https://mentor.ieee.org/802.11/dcn/23/11-23-0646-00-00be-lb271-cr-for-35-3-12-part-2.docx" TargetMode="External"/><Relationship Id="rId2" Type="http://schemas.openxmlformats.org/officeDocument/2006/relationships/hyperlink" Target="https://mentor.ieee.org/802.11/dcn/23/11-23-1161-00-00be-lb271-cids-on-bandwidth-indication-part2.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0965-00-00be-lb271-cr-for-clause-35-16-2.docx" TargetMode="External"/><Relationship Id="rId11" Type="http://schemas.openxmlformats.org/officeDocument/2006/relationships/hyperlink" Target="https://mentor.ieee.org/802.11/dcn/23/11-23-1121-01-00be-lb271-cr-for-subclause-3-2.docx" TargetMode="External"/><Relationship Id="rId5" Type="http://schemas.openxmlformats.org/officeDocument/2006/relationships/hyperlink" Target="https://mentor.ieee.org/802.11/dcn/23/11-23-1151-01-00be-cr-for-35-3-16-6.docx" TargetMode="External"/><Relationship Id="rId10" Type="http://schemas.openxmlformats.org/officeDocument/2006/relationships/hyperlink" Target="https://mentor.ieee.org/802.11/dcn/23/11-23-1101-03-00be-lb271-cr-35-3-18-remaining-cids.docx" TargetMode="External"/><Relationship Id="rId4" Type="http://schemas.openxmlformats.org/officeDocument/2006/relationships/hyperlink" Target="https://mentor.ieee.org/802.11/dcn/23/11-23-1202-00-00be-cr-for-misc-cids.docx" TargetMode="External"/><Relationship Id="rId9" Type="http://schemas.openxmlformats.org/officeDocument/2006/relationships/hyperlink" Target="https://mentor.ieee.org/802.11/dcn/23/11-23-0736-00-00be-lb271-cr-misc.docx" TargetMode="Externa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23/11-23-1266-00-00be-lb271-cr-for-cid-16341.docx" TargetMode="External"/><Relationship Id="rId2" Type="http://schemas.openxmlformats.org/officeDocument/2006/relationships/hyperlink" Target="https://mentor.ieee.org/802.11/dcn/23/11-23-0764-00-00be-lb271-cr-for-p2p-buffer-report.docx" TargetMode="External"/><Relationship Id="rId1" Type="http://schemas.openxmlformats.org/officeDocument/2006/relationships/slideLayout" Target="../slideLayouts/slideLayout5.xml"/><Relationship Id="rId5" Type="http://schemas.openxmlformats.org/officeDocument/2006/relationships/hyperlink" Target="https://mentor.ieee.org/802.11/dcn/23/11-23-0824-03-00be-lb-271-cr-for-35-3-16-5.docx" TargetMode="External"/><Relationship Id="rId4" Type="http://schemas.openxmlformats.org/officeDocument/2006/relationships/hyperlink" Target="https://mentor.ieee.org/802.11/dcn/23/11-23-1276-00-00be-lb271-remaining-cids-on-tdls.docx" TargetMode="External"/></Relationships>
</file>

<file path=ppt/slides/_rels/slide28.xml.rels><?xml version="1.0" encoding="UTF-8" standalone="yes"?>
<Relationships xmlns="http://schemas.openxmlformats.org/package/2006/relationships"><Relationship Id="rId2" Type="http://schemas.openxmlformats.org/officeDocument/2006/relationships/hyperlink" Target="https://mentor.ieee.org/802.11/dcn/23/11-23-0763-00-00be-lb271-cr-of-nstr-status-update.docx" TargetMode="External"/><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8" Type="http://schemas.openxmlformats.org/officeDocument/2006/relationships/hyperlink" Target="https://mentor.ieee.org/802.11/dcn/23/11-23-0754-02-00be-lb271-cr-for-r-twt-part-2.docx" TargetMode="External"/><Relationship Id="rId3" Type="http://schemas.openxmlformats.org/officeDocument/2006/relationships/hyperlink" Target="https://mentor.ieee.org/802.11/dcn/23/11-23-0353-01-00be-lb271-cr-for-p2p-and-rtwt.docx" TargetMode="External"/><Relationship Id="rId7" Type="http://schemas.openxmlformats.org/officeDocument/2006/relationships/hyperlink" Target="https://mentor.ieee.org/802.11/dcn/23/11-23-0540-05-00be-cr-for-qmf.docx" TargetMode="External"/><Relationship Id="rId2" Type="http://schemas.openxmlformats.org/officeDocument/2006/relationships/hyperlink" Target="https://mentor.ieee.org/802.11/dcn/23/11-23-0547-04-00be-cr-for-3-2-and-some-clauses-in-35.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0541-08-00be-cr-for-35-3-14.docx" TargetMode="External"/><Relationship Id="rId11" Type="http://schemas.openxmlformats.org/officeDocument/2006/relationships/hyperlink" Target="https://mentor.ieee.org/802.11/dcn/23/11-23-0604-03-00be-cr-for-tx-related-cids.docx" TargetMode="External"/><Relationship Id="rId5" Type="http://schemas.openxmlformats.org/officeDocument/2006/relationships/hyperlink" Target="https://mentor.ieee.org/802.11/dcn/23/11-23-0673-02-00be-lb271-cr-for-mics-cids.docx" TargetMode="External"/><Relationship Id="rId10" Type="http://schemas.openxmlformats.org/officeDocument/2006/relationships/hyperlink" Target="https://mentor.ieee.org/802.11/dcn/23/11-23-0609-02-00be-cr-for-scs-related-cids.docx" TargetMode="External"/><Relationship Id="rId4" Type="http://schemas.openxmlformats.org/officeDocument/2006/relationships/hyperlink" Target="https://mentor.ieee.org/802.11/dcn/23/11-23-0730-02-00be-lb271-cr-for-35-3-19-2.docx" TargetMode="External"/><Relationship Id="rId9" Type="http://schemas.openxmlformats.org/officeDocument/2006/relationships/hyperlink" Target="https://mentor.ieee.org/802.11/dcn/23/11-23-0813-02-00be-lb271-cr-for-35-3-7-1-7-part-iii.docx" TargetMode="External"/></Relationships>
</file>

<file path=ppt/slides/_rels/slide3.xml.rels><?xml version="1.0" encoding="UTF-8" standalone="yes"?>
<Relationships xmlns="http://schemas.openxmlformats.org/package/2006/relationships"><Relationship Id="rId2" Type="http://schemas.openxmlformats.org/officeDocument/2006/relationships/hyperlink" Target="https://web.cvent.com/event/c50eaa77-9484-4a50-9d20-378149a0ecb6/summary"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8" Type="http://schemas.openxmlformats.org/officeDocument/2006/relationships/hyperlink" Target="https://mentor.ieee.org/802.11/dcn/23/11-23-0732-02-00be-lb271-cr-for-35-2-1-1.docx" TargetMode="External"/><Relationship Id="rId13" Type="http://schemas.openxmlformats.org/officeDocument/2006/relationships/hyperlink" Target="https://mentor.ieee.org/802.11/dcn/23/11-23-1095-00-00be-crs-for-cids-in-quarantine-part-3.docx" TargetMode="External"/><Relationship Id="rId3" Type="http://schemas.openxmlformats.org/officeDocument/2006/relationships/hyperlink" Target="https://mentor.ieee.org/802.11/dcn/23/11-23-0696-02-00be-lb271-cr-for-tdls.docx" TargetMode="External"/><Relationship Id="rId7" Type="http://schemas.openxmlformats.org/officeDocument/2006/relationships/hyperlink" Target="https://mentor.ieee.org/802.11/dcn/23/11-23-0958-01-00be-comment-resolution-for-cid-18247.docx" TargetMode="External"/><Relationship Id="rId12" Type="http://schemas.openxmlformats.org/officeDocument/2006/relationships/hyperlink" Target="https://mentor.ieee.org/802.11/dcn/23/11-23-1094-00-00be-crs-for-cids-in-quarantine-part-2.docx" TargetMode="External"/><Relationship Id="rId2" Type="http://schemas.openxmlformats.org/officeDocument/2006/relationships/hyperlink" Target="https://mentor.ieee.org/802.11/dcn/23/11-23-0608-00-00be-cr-for-txs-related-cids-part-2.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0366-08-00be-lb271-cr-35-3-18-part-2.docx" TargetMode="External"/><Relationship Id="rId11" Type="http://schemas.openxmlformats.org/officeDocument/2006/relationships/hyperlink" Target="https://mentor.ieee.org/802.11/dcn/23/11-23-1093-00-00be-crs-for-cids-in-quarantine-part-1.docx" TargetMode="External"/><Relationship Id="rId5" Type="http://schemas.openxmlformats.org/officeDocument/2006/relationships/hyperlink" Target="https://mentor.ieee.org/802.11/dcn/23/11-23-0693-01-00be-lb271-cr-on-btm.docx" TargetMode="External"/><Relationship Id="rId10" Type="http://schemas.openxmlformats.org/officeDocument/2006/relationships/hyperlink" Target="https://mentor.ieee.org/802.11/dcn/23/11-23-0296-13-00be-lb271-cids-assigned-to-abhi-part-1.docx" TargetMode="External"/><Relationship Id="rId4" Type="http://schemas.openxmlformats.org/officeDocument/2006/relationships/hyperlink" Target="https://mentor.ieee.org/802.11/dcn/23/11-23-0692-01-00be-lb271-cr-on-eht-operation-element.docx" TargetMode="External"/><Relationship Id="rId9" Type="http://schemas.openxmlformats.org/officeDocument/2006/relationships/hyperlink" Target="https://mentor.ieee.org/802.11/dcn/23/11-23-0458-10-00be-lb271-crs-for-35-8-4-r-twt-announcement.docx" TargetMode="External"/><Relationship Id="rId14" Type="http://schemas.openxmlformats.org/officeDocument/2006/relationships/hyperlink" Target="https://mentor.ieee.org/802.11/dcn/23/11-23-1096-00-00be-crs-for-cids-in-quarantine-part-4.docx" TargetMode="Externa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3" Type="http://schemas.openxmlformats.org/officeDocument/2006/relationships/hyperlink" Target="https://mentor.ieee.org/802.11/dcn/23/11-23-1134-00-00be-lb271-cr-for-mlsm-power-save-mode.docx" TargetMode="External"/><Relationship Id="rId7" Type="http://schemas.openxmlformats.org/officeDocument/2006/relationships/hyperlink" Target="https://mentor.ieee.org/802.11/dcn/23/11-23-1151-01-00be-cr-for-35-3-16-6.docx" TargetMode="External"/><Relationship Id="rId2" Type="http://schemas.openxmlformats.org/officeDocument/2006/relationships/hyperlink" Target="https://mentor.ieee.org/802.11/dcn/23/11-23-1114-00-00be-lb271-cr-for-misc-mac-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202-00-00be-cr-for-misc-cids.docx" TargetMode="External"/><Relationship Id="rId5" Type="http://schemas.openxmlformats.org/officeDocument/2006/relationships/hyperlink" Target="https://mentor.ieee.org/802.11/dcn/23/11-23-0825-00-00be-lb-271-cr-for-35-3-7-1-3.docx" TargetMode="External"/><Relationship Id="rId4" Type="http://schemas.openxmlformats.org/officeDocument/2006/relationships/hyperlink" Target="https://mentor.ieee.org/802.11/dcn/23/11-23-0801-00-00be-lb271-9-4-2-316-qos-char-element-part-2.docx" TargetMode="Externa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1/dcn/23/11-23-1022-01-00be-lb271-cr-for-subclause-9-2-4-eht-link-adaptation.docx" TargetMode="External"/><Relationship Id="rId2" Type="http://schemas.openxmlformats.org/officeDocument/2006/relationships/hyperlink" Target="https://mentor.ieee.org/802.11/dcn/23/11-23-1021-01-00be-lb271-cr-for-subclause-35-19-eht-link-adaptation.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1161-00-00be-lb271-cids-on-bandwidth-indication-part2.docx" TargetMode="External"/><Relationship Id="rId4" Type="http://schemas.openxmlformats.org/officeDocument/2006/relationships/hyperlink" Target="https://mentor.ieee.org/802.11/dcn/23/11-23-1151-02-00be-cr-for-35-3-16-6.docx" TargetMode="External"/></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1/dcn/23/11-23-0921-06-00be-july-mac-adhoc-agenda.docx" TargetMode="External"/><Relationship Id="rId2" Type="http://schemas.openxmlformats.org/officeDocument/2006/relationships/hyperlink" Target="https://mentor.ieee.org/802.11/dcn/23/11-23-0918-14-00be-may-jul-tgbe-teleconference-agenda.docx" TargetMode="External"/><Relationship Id="rId1" Type="http://schemas.openxmlformats.org/officeDocument/2006/relationships/slideLayout" Target="../slideLayouts/slideLayout2.xml"/><Relationship Id="rId5" Type="http://schemas.openxmlformats.org/officeDocument/2006/relationships/image" Target="../media/image4.emf"/><Relationship Id="rId4" Type="http://schemas.openxmlformats.org/officeDocument/2006/relationships/hyperlink" Target="https://mentor.ieee.org/802.11/dcn/23/11-23-0919-01-00be-tgbe-july-2023-meeting-agenda.pptx" TargetMode="External"/></Relationships>
</file>

<file path=ppt/slides/_rels/slide35.xml.rels><?xml version="1.0" encoding="UTF-8" standalone="yes"?>
<Relationships xmlns="http://schemas.openxmlformats.org/package/2006/relationships"><Relationship Id="rId3" Type="http://schemas.openxmlformats.org/officeDocument/2006/relationships/hyperlink" Target="https://mentor.ieee.org/802.11/dcn/23/11-23-0825-00-00be-lb-271-cr-for-35-3-7-1-3.docx" TargetMode="External"/><Relationship Id="rId7" Type="http://schemas.openxmlformats.org/officeDocument/2006/relationships/hyperlink" Target="https://mentor.ieee.org/802.11/dcn/23/11-23-0800-00-00be-lb271-9-4-2-316-qos-char-element-part-3.docx" TargetMode="External"/><Relationship Id="rId2" Type="http://schemas.openxmlformats.org/officeDocument/2006/relationships/hyperlink" Target="https://mentor.ieee.org/802.11/dcn/23/11-23-1122-00-00be-remaining-11be-cids-misc.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965-00-00be-lb271-cr-for-clause-35-16-2.docx" TargetMode="External"/><Relationship Id="rId5" Type="http://schemas.openxmlformats.org/officeDocument/2006/relationships/hyperlink" Target="https://mentor.ieee.org/802.11/dcn/23/11-23-1054-00-00be-lb271-cr-for-mobileapmlo.docx" TargetMode="External"/><Relationship Id="rId4" Type="http://schemas.openxmlformats.org/officeDocument/2006/relationships/hyperlink" Target="https://mentor.ieee.org/802.11/dcn/23/11-23-1202-00-00be-cr-for-misc-cids.docx" TargetMode="External"/></Relationships>
</file>

<file path=ppt/slides/_rels/slide36.xml.rels><?xml version="1.0" encoding="UTF-8" standalone="yes"?>
<Relationships xmlns="http://schemas.openxmlformats.org/package/2006/relationships"><Relationship Id="rId8" Type="http://schemas.openxmlformats.org/officeDocument/2006/relationships/hyperlink" Target="https://mentor.ieee.org/802.11/dcn/23/11-23-1015-00-00be-lb271-cr-related-to-dcm-in-eht-ppe-thresholds-field.docx" TargetMode="External"/><Relationship Id="rId3" Type="http://schemas.openxmlformats.org/officeDocument/2006/relationships/hyperlink" Target="https://mentor.ieee.org/802.11/dcn/23/11-23-1029-01-00be-lb271-cr-for-36-3-10.doc" TargetMode="External"/><Relationship Id="rId7" Type="http://schemas.openxmlformats.org/officeDocument/2006/relationships/hyperlink" Target="https://mentor.ieee.org/802.11/dcn/23/11-23-0911-00-00be-lb271-cr-for-cid-17631.docx" TargetMode="External"/><Relationship Id="rId2" Type="http://schemas.openxmlformats.org/officeDocument/2006/relationships/hyperlink" Target="https://mentor.ieee.org/802.11/dcn/23/11-23-1028-02-00be-comment-resolution-for-cids-in-36-3-2-2-part-3.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42-00-00be-cr-d3-0-txvector-rxvector-parameters-part2.docx" TargetMode="External"/><Relationship Id="rId5" Type="http://schemas.openxmlformats.org/officeDocument/2006/relationships/hyperlink" Target="https://mentor.ieee.org/802.11/dcn/23/11-23-0741-01-00be-cr-d3-0-txvector-rxvector-parameters-part1.docx" TargetMode="External"/><Relationship Id="rId4" Type="http://schemas.openxmlformats.org/officeDocument/2006/relationships/hyperlink" Target="https://mentor.ieee.org/802.11/dcn/23/11-23-1031-00-00be-lb271-cr-for-cid-15220.docx" TargetMode="External"/></Relationships>
</file>

<file path=ppt/slides/_rels/slide37.xml.rels><?xml version="1.0" encoding="UTF-8" standalone="yes"?>
<Relationships xmlns="http://schemas.openxmlformats.org/package/2006/relationships"><Relationship Id="rId3" Type="http://schemas.openxmlformats.org/officeDocument/2006/relationships/hyperlink" Target="https://mentor.ieee.org/802.11/dcn/23/11-23-0730-02-00be-lb271-cr-for-35-3-19-2.docx" TargetMode="External"/><Relationship Id="rId2" Type="http://schemas.openxmlformats.org/officeDocument/2006/relationships/hyperlink" Target="https://mentor.ieee.org/802.11/dcn/23/11-23-0353-01-00be-lb271-cr-for-p2p-and-rtwt.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754-02-00be-lb271-cr-for-r-twt-part-2.docx" TargetMode="External"/><Relationship Id="rId4" Type="http://schemas.openxmlformats.org/officeDocument/2006/relationships/hyperlink" Target="https://mentor.ieee.org/802.11/dcn/23/11-23-0540-05-00be-cr-for-qmf.docx" TargetMode="External"/></Relationships>
</file>

<file path=ppt/slides/_rels/slide38.xml.rels><?xml version="1.0" encoding="UTF-8" standalone="yes"?>
<Relationships xmlns="http://schemas.openxmlformats.org/package/2006/relationships"><Relationship Id="rId8" Type="http://schemas.openxmlformats.org/officeDocument/2006/relationships/hyperlink" Target="https://mentor.ieee.org/802.11/dcn/23/11-23-0442-14-00be-tgbe-motions-list-part-4.pptx" TargetMode="External"/><Relationship Id="rId3" Type="http://schemas.openxmlformats.org/officeDocument/2006/relationships/hyperlink" Target="https://mentor.ieee.org/802.11/dcn/23/11-23-1116-00-00be-lb271-cr-for-misc-joint-cids.docx" TargetMode="External"/><Relationship Id="rId7" Type="http://schemas.openxmlformats.org/officeDocument/2006/relationships/hyperlink" Target="https://mentor.ieee.org/802.11/dcn/23/11-23-0458-10-00be-lb271-crs-for-35-8-4-r-twt-announcement.docx" TargetMode="External"/><Relationship Id="rId2" Type="http://schemas.openxmlformats.org/officeDocument/2006/relationships/hyperlink" Target="https://mentor.ieee.org/802.11/dcn/23/11-23-1239-00-00be-lb271-cr-for-cid-18025.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32-02-00be-lb271-cr-for-35-2-1-1.docx" TargetMode="External"/><Relationship Id="rId5" Type="http://schemas.openxmlformats.org/officeDocument/2006/relationships/hyperlink" Target="https://mentor.ieee.org/802.11/dcn/23/11-23-0958-01-00be-comment-resolution-for-cid-18247.docx" TargetMode="External"/><Relationship Id="rId4" Type="http://schemas.openxmlformats.org/officeDocument/2006/relationships/hyperlink" Target="https://mentor.ieee.org/802.11/dcn/23/11-23-0366-08-00be-lb271-cr-35-3-18-part-2.docx" TargetMode="Externa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8" Type="http://schemas.openxmlformats.org/officeDocument/2006/relationships/hyperlink" Target="https://mentor.ieee.org/802.11/dcn/23/11-23-1122-02-00be-remaining-11be-cids-misc.docx" TargetMode="External"/><Relationship Id="rId13" Type="http://schemas.openxmlformats.org/officeDocument/2006/relationships/hyperlink" Target="https://mentor.ieee.org/802.11/dcn/23/11-23-1188-00-00be-lb271-cr-for-cid-17315.docx" TargetMode="External"/><Relationship Id="rId3" Type="http://schemas.openxmlformats.org/officeDocument/2006/relationships/hyperlink" Target="https://mentor.ieee.org/802.11/dcn/23/11-23-1244-01-00be-cr-for-cids-16734-and-15878.docx" TargetMode="External"/><Relationship Id="rId7" Type="http://schemas.openxmlformats.org/officeDocument/2006/relationships/hyperlink" Target="https://mentor.ieee.org/802.11/dcn/23/11-23-1060-03-00be-lb271-cr-for-cid-16118.docx" TargetMode="External"/><Relationship Id="rId12" Type="http://schemas.openxmlformats.org/officeDocument/2006/relationships/hyperlink" Target="https://mentor.ieee.org/802.11/dcn/23/11-23-1125-02-00be-lb271-remaining-cids-on-twt.docx" TargetMode="External"/><Relationship Id="rId2" Type="http://schemas.openxmlformats.org/officeDocument/2006/relationships/hyperlink" Target="https://mentor.ieee.org/802.11/dcn/23/11-23-0609-02-00be-cr-for-scs-related-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124-01-00be-lb271-cids-on-tdls.docx" TargetMode="External"/><Relationship Id="rId11" Type="http://schemas.openxmlformats.org/officeDocument/2006/relationships/hyperlink" Target="https://mentor.ieee.org/802.11/dcn/23/11-23-1162-01-00be-lb271-misc-cids-part-2.docx" TargetMode="External"/><Relationship Id="rId5" Type="http://schemas.openxmlformats.org/officeDocument/2006/relationships/hyperlink" Target="https://mentor.ieee.org/802.11/dcn/23/11-23-0765-05-00be-lb271-cr-for-ml-reconfiguration-add-delete-link.docx" TargetMode="External"/><Relationship Id="rId10" Type="http://schemas.openxmlformats.org/officeDocument/2006/relationships/hyperlink" Target="https://mentor.ieee.org/802.11/dcn/23/11-23-0736-00-00be-lb271-cr-misc.docx" TargetMode="External"/><Relationship Id="rId4" Type="http://schemas.openxmlformats.org/officeDocument/2006/relationships/hyperlink" Target="https://mentor.ieee.org/802.11/dcn/23/11-23-0458-13-00be-lb271-crs-for-35-8-4-r-twt-announcement.docx" TargetMode="External"/><Relationship Id="rId9" Type="http://schemas.openxmlformats.org/officeDocument/2006/relationships/hyperlink" Target="https://mentor.ieee.org/802.11/dcn/23/11-23-1251-00-00be-lb271-cr-emlsr-miscellaneous.docx" TargetMode="Externa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8" Type="http://schemas.openxmlformats.org/officeDocument/2006/relationships/hyperlink" Target="https://mentor.ieee.org/802.11/dcn/23/11-23-0296-13-00be-lb271-cids-assigned-to-abhi-part-1.docx" TargetMode="External"/><Relationship Id="rId3" Type="http://schemas.openxmlformats.org/officeDocument/2006/relationships/hyperlink" Target="https://mentor.ieee.org/802.11/dcn/23/11-23-0398-01-00be-proposed-resolutions-to-11be-lb271-a-few-cids-on-mediumsyncrecovery.docx" TargetMode="External"/><Relationship Id="rId7" Type="http://schemas.openxmlformats.org/officeDocument/2006/relationships/hyperlink" Target="https://mentor.ieee.org/802.11/dcn/23/11-23-0692-01-00be-lb271-cr-on-eht-operation-element.docx" TargetMode="External"/><Relationship Id="rId2" Type="http://schemas.openxmlformats.org/officeDocument/2006/relationships/hyperlink" Target="https://mentor.ieee.org/802.11/dcn/23/11-23-1136-01-00be-proposed-resolutions-to-lb271-cids-on-emlsr-and-p2p-co-ex.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696-02-00be-lb271-cr-for-tdls.docx" TargetMode="External"/><Relationship Id="rId5" Type="http://schemas.openxmlformats.org/officeDocument/2006/relationships/hyperlink" Target="https://mentor.ieee.org/802.11/dcn/23/11-23-0541-08-00be-cr-for-35-3-14.docx" TargetMode="External"/><Relationship Id="rId4" Type="http://schemas.openxmlformats.org/officeDocument/2006/relationships/hyperlink" Target="https://mentor.ieee.org/802.11/dcn/23/11-23-0842-00-00be-lb271-cr-for-subclause-35-3-24-aligned-twt.docx" TargetMode="External"/></Relationships>
</file>

<file path=ppt/slides/_rels/slide43.xml.rels><?xml version="1.0" encoding="UTF-8" standalone="yes"?>
<Relationships xmlns="http://schemas.openxmlformats.org/package/2006/relationships"><Relationship Id="rId8" Type="http://schemas.openxmlformats.org/officeDocument/2006/relationships/hyperlink" Target="https://mentor.ieee.org/802.11/dcn/23/11-23-1266-00-00be-lb271-cr-for-cid-16341.docx" TargetMode="External"/><Relationship Id="rId3" Type="http://schemas.openxmlformats.org/officeDocument/2006/relationships/hyperlink" Target="https://mentor.ieee.org/802.11/dcn/23/11-23-1239-00-00be-lb271-cr-for-cid-18025.docx" TargetMode="External"/><Relationship Id="rId7" Type="http://schemas.openxmlformats.org/officeDocument/2006/relationships/hyperlink" Target="https://mentor.ieee.org/802.11/dcn/23/11-23-0764-00-00be-lb271-cr-for-p2p-buffer-report.docx" TargetMode="External"/><Relationship Id="rId2" Type="http://schemas.openxmlformats.org/officeDocument/2006/relationships/hyperlink" Target="https://mentor.ieee.org/802.11/dcn/23/11-23-1034-00-00be-lb-271-cr-for-35-7-3-part-iii.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646-00-00be-lb271-cr-for-35-3-12-part-2.docx" TargetMode="External"/><Relationship Id="rId5" Type="http://schemas.openxmlformats.org/officeDocument/2006/relationships/hyperlink" Target="https://mentor.ieee.org/802.11/dcn/23/11-23-1255-00-00be-lb271-crs-for-some-general-cids.docx" TargetMode="External"/><Relationship Id="rId10" Type="http://schemas.openxmlformats.org/officeDocument/2006/relationships/hyperlink" Target="https://mentor.ieee.org/802.11/dcn/23/11-23-0442-15-00be-tgbe-motions-list-part-4.pptx" TargetMode="External"/><Relationship Id="rId4" Type="http://schemas.openxmlformats.org/officeDocument/2006/relationships/hyperlink" Target="https://mentor.ieee.org/802.11/dcn/23/11-23-1268-00-00be-lb271-cr-for-cids-on-ndpa-frame-format-part-2.docx" TargetMode="External"/><Relationship Id="rId9" Type="http://schemas.openxmlformats.org/officeDocument/2006/relationships/hyperlink" Target="https://mentor.ieee.org/802.11/dcn/23/11-23-1276-00-00be-lb271-remaining-cids-on-tdls.docx" TargetMode="External"/></Relationships>
</file>

<file path=ppt/slides/_rels/slide44.xml.rels><?xml version="1.0" encoding="UTF-8" standalone="yes"?>
<Relationships xmlns="http://schemas.openxmlformats.org/package/2006/relationships"><Relationship Id="rId3" Type="http://schemas.openxmlformats.org/officeDocument/2006/relationships/hyperlink" Target="https://mentor.ieee.org/802.11/dcn/23/11-23-1276-00-00be-lb271-remaining-cids-on-tdls.docx" TargetMode="External"/><Relationship Id="rId2" Type="http://schemas.openxmlformats.org/officeDocument/2006/relationships/hyperlink" Target="https://mentor.ieee.org/802.11/dcn/23/11-23-1266-00-00be-lb271-cr-for-cid-16341.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442-17-00be-tgbe-motions-list-part-4.pptx" TargetMode="External"/><Relationship Id="rId4" Type="http://schemas.openxmlformats.org/officeDocument/2006/relationships/hyperlink" Target="https://mentor.ieee.org/802.11/dcn/23/11-23-1133-00-00be-lb271-cr-for-remaining-cids.docx" TargetMode="Externa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mailto:liwen.chu@nxp.com" TargetMode="External"/><Relationship Id="rId3" Type="http://schemas.openxmlformats.org/officeDocument/2006/relationships/hyperlink" Target="https://imat.ieee.org/attendance" TargetMode="External"/><Relationship Id="rId7" Type="http://schemas.openxmlformats.org/officeDocument/2006/relationships/hyperlink" Target="mailto:tianyu@apple.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sschelstraete@maxlinear.com" TargetMode="External"/><Relationship Id="rId5" Type="http://schemas.openxmlformats.org/officeDocument/2006/relationships/hyperlink" Target="mailto:aasterja@qti.qualcomm.com" TargetMode="External"/><Relationship Id="rId4" Type="http://schemas.openxmlformats.org/officeDocument/2006/relationships/hyperlink" Target="mailto:guoyuchen@huawei.com" TargetMode="External"/><Relationship Id="rId9" Type="http://schemas.openxmlformats.org/officeDocument/2006/relationships/hyperlink" Target="mailto:jeongki.kim.ieee@gmail.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July 2023</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July 2023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2023-06-05</a:t>
            </a:r>
          </a:p>
        </p:txBody>
      </p:sp>
      <p:graphicFrame>
        <p:nvGraphicFramePr>
          <p:cNvPr id="3075" name="Object 3"/>
          <p:cNvGraphicFramePr>
            <a:graphicFrameLocks noChangeAspect="1"/>
          </p:cNvGraphicFramePr>
          <p:nvPr>
            <p:extLst>
              <p:ext uri="{D42A27DB-BD31-4B8C-83A1-F6EECF244321}">
                <p14:modId xmlns:p14="http://schemas.microsoft.com/office/powerpoint/2010/main" val="3439290081"/>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July 2023</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July 2023</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July 2023</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July 2023</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May 2023 meeting, MAC ad-hoc, and conf calls</a:t>
            </a:r>
          </a:p>
          <a:p>
            <a:pPr>
              <a:buFont typeface="Arial" panose="020B0604020202020204" pitchFamily="34" charset="0"/>
              <a:buChar char="•"/>
            </a:pPr>
            <a:r>
              <a:rPr lang="en-US" sz="1800" dirty="0"/>
              <a:t>Approve minutes from May. 2023 meeting, MAC ad-hoc &amp;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Motions</a:t>
            </a:r>
          </a:p>
          <a:p>
            <a:pPr>
              <a:buFont typeface="Arial" panose="020B0604020202020204" pitchFamily="34" charset="0"/>
              <a:buChar char="•"/>
            </a:pPr>
            <a:r>
              <a:rPr lang="en-US" sz="1800" dirty="0"/>
              <a:t>Goals for September 2023</a:t>
            </a:r>
          </a:p>
          <a:p>
            <a:pPr>
              <a:buFont typeface="Arial" panose="020B0604020202020204" pitchFamily="34" charset="0"/>
              <a:buChar char="•"/>
            </a:pPr>
            <a:r>
              <a:rPr lang="en-US" sz="1800" dirty="0"/>
              <a:t>Future teleconference/ad-hoc plan</a:t>
            </a:r>
          </a:p>
          <a:p>
            <a:pPr>
              <a:buFont typeface="Arial" panose="020B0604020202020204" pitchFamily="34" charset="0"/>
              <a:buChar char="•"/>
            </a:pPr>
            <a:r>
              <a:rPr lang="en-US" sz="1800" dirty="0"/>
              <a:t>Timeline</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July 2023</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TGbe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449387"/>
            <a:ext cx="4648199" cy="5026026"/>
          </a:xfrm>
        </p:spPr>
        <p:txBody>
          <a:bodyPr/>
          <a:lstStyle/>
          <a:p>
            <a:pPr lvl="0">
              <a:buFont typeface="Arial" panose="020B0604020202020204" pitchFamily="34" charset="0"/>
              <a:buChar char="•"/>
            </a:pPr>
            <a:r>
              <a:rPr lang="en-US" altLang="en-US" sz="1200" dirty="0"/>
              <a:t>Monday, AM1, MAC (08:00-10:00)</a:t>
            </a:r>
          </a:p>
          <a:p>
            <a:pPr lvl="1">
              <a:lnSpc>
                <a:spcPct val="80000"/>
              </a:lnSpc>
              <a:buFont typeface="Arial" panose="020B0604020202020204" pitchFamily="34" charset="0"/>
              <a:buChar char="•"/>
            </a:pPr>
            <a:r>
              <a:rPr lang="en-US" altLang="en-US" sz="1100" dirty="0"/>
              <a:t>MAC Ad-Hoc session (chaired by Liwen)</a:t>
            </a:r>
          </a:p>
          <a:p>
            <a:pPr lvl="0">
              <a:buFont typeface="Arial" panose="020B0604020202020204" pitchFamily="34" charset="0"/>
              <a:buChar char="•"/>
            </a:pPr>
            <a:r>
              <a:rPr lang="en-US" altLang="en-US" sz="1200" dirty="0"/>
              <a:t>Monday, AM2, Joint (10:30-12:30)</a:t>
            </a:r>
          </a:p>
          <a:p>
            <a:pPr marL="800100" lvl="1" indent="-342900">
              <a:buFont typeface="Arial" panose="020B0604020202020204" pitchFamily="34" charset="0"/>
              <a:buChar char="•"/>
            </a:pPr>
            <a:r>
              <a:rPr lang="en-US" altLang="en-US" sz="1100" dirty="0"/>
              <a:t>Call meeting to order, IEEE-SA Policies and Procedure</a:t>
            </a:r>
          </a:p>
          <a:p>
            <a:pPr marL="800100" lvl="1" indent="-342900">
              <a:buFont typeface="Arial" panose="020B0604020202020204" pitchFamily="34" charset="0"/>
              <a:buChar char="•"/>
            </a:pPr>
            <a:r>
              <a:rPr lang="en-US" altLang="en-US" sz="1100" dirty="0"/>
              <a:t>Summary from May 2023 F2F, and conf calls</a:t>
            </a:r>
          </a:p>
          <a:p>
            <a:pPr marL="800100" lvl="1" indent="-342900">
              <a:buFont typeface="Arial" panose="020B0604020202020204" pitchFamily="34" charset="0"/>
              <a:buChar char="•"/>
            </a:pPr>
            <a:r>
              <a:rPr lang="en-US" altLang="en-US" sz="1100" dirty="0"/>
              <a:t>Approve TG minutes and presentation of submissions</a:t>
            </a:r>
          </a:p>
          <a:p>
            <a:pPr marL="800100" lvl="1" indent="-342900">
              <a:buFont typeface="Arial" panose="020B0604020202020204" pitchFamily="34" charset="0"/>
              <a:buChar char="•"/>
            </a:pPr>
            <a:r>
              <a:rPr lang="en-US" altLang="en-US" sz="1100" dirty="0"/>
              <a:t>Recess</a:t>
            </a:r>
            <a:endParaRPr lang="en-US" altLang="en-US" sz="800" dirty="0"/>
          </a:p>
          <a:p>
            <a:pPr lvl="0">
              <a:buFont typeface="Arial" panose="020B0604020202020204" pitchFamily="34" charset="0"/>
              <a:buChar char="•"/>
            </a:pPr>
            <a:r>
              <a:rPr lang="en-US" altLang="en-US" sz="1200" dirty="0"/>
              <a:t>Tuesday, AM1, MAC (08:00-10:00)</a:t>
            </a:r>
          </a:p>
          <a:p>
            <a:pPr lvl="1">
              <a:lnSpc>
                <a:spcPct val="80000"/>
              </a:lnSpc>
              <a:buFont typeface="Arial" panose="020B0604020202020204" pitchFamily="34" charset="0"/>
              <a:buChar char="•"/>
            </a:pPr>
            <a:r>
              <a:rPr lang="en-US" altLang="en-US" sz="1100" dirty="0"/>
              <a:t>MAC Ad-Hoc session (chaired by Liwen)</a:t>
            </a:r>
          </a:p>
          <a:p>
            <a:pPr lvl="0">
              <a:buFont typeface="Arial" panose="020B0604020202020204" pitchFamily="34" charset="0"/>
              <a:buChar char="•"/>
            </a:pPr>
            <a:r>
              <a:rPr lang="en-US" altLang="en-US" sz="1200" dirty="0"/>
              <a:t>Tuesday, AM2, MAC/PHY (10:30-12:30)</a:t>
            </a:r>
          </a:p>
          <a:p>
            <a:pPr lvl="1">
              <a:lnSpc>
                <a:spcPct val="80000"/>
              </a:lnSpc>
              <a:buFont typeface="Arial" panose="020B0604020202020204" pitchFamily="34" charset="0"/>
              <a:buChar char="•"/>
            </a:pPr>
            <a:r>
              <a:rPr lang="en-US" altLang="en-US" sz="1100" dirty="0"/>
              <a:t>PHY Ad-Hoc session (chaired by Sigurd)</a:t>
            </a:r>
          </a:p>
          <a:p>
            <a:pPr lvl="1">
              <a:lnSpc>
                <a:spcPct val="80000"/>
              </a:lnSpc>
              <a:buFont typeface="Arial" panose="020B0604020202020204" pitchFamily="34" charset="0"/>
              <a:buChar char="•"/>
            </a:pPr>
            <a:r>
              <a:rPr lang="en-US" altLang="en-US" sz="1100" dirty="0"/>
              <a:t>MAC Ad-Hoc session (chaired by Liwen)</a:t>
            </a:r>
          </a:p>
          <a:p>
            <a:pPr>
              <a:buFont typeface="Arial" panose="020B0604020202020204" pitchFamily="34" charset="0"/>
              <a:buChar char="•"/>
            </a:pPr>
            <a:r>
              <a:rPr lang="en-US" altLang="en-US" sz="1200" dirty="0"/>
              <a:t>Tuesday PM1, Joint (13:30-15:30)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Recess</a:t>
            </a:r>
            <a:endParaRPr lang="en-US" altLang="en-US" sz="1200" dirty="0"/>
          </a:p>
          <a:p>
            <a:pPr lvl="0">
              <a:buFont typeface="Arial" panose="020B0604020202020204" pitchFamily="34" charset="0"/>
              <a:buChar char="•"/>
            </a:pPr>
            <a:r>
              <a:rPr lang="en-US" altLang="en-US" sz="1200" dirty="0"/>
              <a:t>Tuesday, PM2, MAC/PHY (16:00-18:00)</a:t>
            </a:r>
          </a:p>
          <a:p>
            <a:pPr lvl="1">
              <a:lnSpc>
                <a:spcPct val="80000"/>
              </a:lnSpc>
              <a:buFont typeface="Arial" panose="020B0604020202020204" pitchFamily="34" charset="0"/>
              <a:buChar char="•"/>
            </a:pPr>
            <a:r>
              <a:rPr lang="en-US" altLang="en-US" sz="1100" dirty="0"/>
              <a:t>PHY Ad-Hoc session (chaired by Sigurd)</a:t>
            </a:r>
          </a:p>
          <a:p>
            <a:pPr lvl="1">
              <a:lnSpc>
                <a:spcPct val="80000"/>
              </a:lnSpc>
              <a:buFont typeface="Arial" panose="020B0604020202020204" pitchFamily="34" charset="0"/>
              <a:buChar char="•"/>
            </a:pPr>
            <a:r>
              <a:rPr lang="en-US" altLang="en-US" sz="1100" dirty="0"/>
              <a:t>MAC Ad-Hoc session (chaired by Liwen)</a:t>
            </a:r>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July 2023</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913472" y="1449387"/>
            <a:ext cx="4230528" cy="49514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200" dirty="0"/>
              <a:t>Wednesday, AM2, Joint (10:30-12:30)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Recess</a:t>
            </a:r>
          </a:p>
          <a:p>
            <a:pPr lvl="0">
              <a:buFont typeface="Arial" panose="020B0604020202020204" pitchFamily="34" charset="0"/>
              <a:buChar char="•"/>
            </a:pPr>
            <a:r>
              <a:rPr lang="en-US" altLang="en-US" sz="1200" dirty="0"/>
              <a:t>Wednesday, PM2, MAC (16:00-18:00)</a:t>
            </a:r>
          </a:p>
          <a:p>
            <a:pPr lvl="1">
              <a:lnSpc>
                <a:spcPct val="80000"/>
              </a:lnSpc>
              <a:buFont typeface="Arial" panose="020B0604020202020204" pitchFamily="34" charset="0"/>
              <a:buChar char="•"/>
            </a:pPr>
            <a:r>
              <a:rPr lang="en-US" altLang="en-US" sz="1100" dirty="0"/>
              <a:t>MAC Ad-Hoc session (chaired by Liwen)</a:t>
            </a:r>
          </a:p>
          <a:p>
            <a:pPr lvl="0">
              <a:buFont typeface="Arial" panose="020B0604020202020204" pitchFamily="34" charset="0"/>
              <a:buChar char="•"/>
            </a:pPr>
            <a:r>
              <a:rPr lang="en-US" altLang="en-US" sz="1200" dirty="0"/>
              <a:t>Thursday, AM1, Joint (08:00-10:00)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Recess</a:t>
            </a:r>
          </a:p>
          <a:p>
            <a:pPr>
              <a:buFont typeface="Arial" panose="020B0604020202020204" pitchFamily="34" charset="0"/>
              <a:buChar char="•"/>
            </a:pPr>
            <a:r>
              <a:rPr lang="en-US" altLang="en-US" sz="1200" dirty="0"/>
              <a:t>Thursday, PM1, Joint (13:30-15:30)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 and motions</a:t>
            </a:r>
          </a:p>
          <a:p>
            <a:pPr marL="800100" lvl="1" indent="-342900">
              <a:buFont typeface="Arial" panose="020B0604020202020204" pitchFamily="34" charset="0"/>
              <a:buChar char="•"/>
            </a:pPr>
            <a:r>
              <a:rPr lang="en-US" sz="1100" dirty="0"/>
              <a:t>Goals for July 2023 and teleconference/ad-hoc plan</a:t>
            </a:r>
          </a:p>
          <a:p>
            <a:pPr marL="800100" lvl="1" indent="-342900">
              <a:buFont typeface="Arial" panose="020B0604020202020204" pitchFamily="34" charset="0"/>
              <a:buChar char="•"/>
            </a:pPr>
            <a:r>
              <a:rPr lang="en-US" sz="1100" dirty="0"/>
              <a:t>Timeline</a:t>
            </a:r>
          </a:p>
          <a:p>
            <a:pPr marL="800100" lvl="1" indent="-342900">
              <a:buFont typeface="Arial" panose="020B0604020202020204" pitchFamily="34" charset="0"/>
              <a:buChar char="•"/>
            </a:pPr>
            <a:r>
              <a:rPr lang="en-US" altLang="en-US" sz="11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TGbe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July 2023</a:t>
            </a:r>
            <a:endParaRPr lang="en-GB" dirty="0"/>
          </a:p>
        </p:txBody>
      </p:sp>
      <p:graphicFrame>
        <p:nvGraphicFramePr>
          <p:cNvPr id="3" name="Table 2">
            <a:extLst>
              <a:ext uri="{FF2B5EF4-FFF2-40B4-BE49-F238E27FC236}">
                <a16:creationId xmlns:a16="http://schemas.microsoft.com/office/drawing/2014/main" id="{90120863-C6A6-CC22-28FD-7D36509C8F60}"/>
              </a:ext>
            </a:extLst>
          </p:cNvPr>
          <p:cNvGraphicFramePr>
            <a:graphicFrameLocks noGrp="1"/>
          </p:cNvGraphicFramePr>
          <p:nvPr>
            <p:extLst>
              <p:ext uri="{D42A27DB-BD31-4B8C-83A1-F6EECF244321}">
                <p14:modId xmlns:p14="http://schemas.microsoft.com/office/powerpoint/2010/main" val="4233648759"/>
              </p:ext>
            </p:extLst>
          </p:nvPr>
        </p:nvGraphicFramePr>
        <p:xfrm>
          <a:off x="1219200" y="2298624"/>
          <a:ext cx="7016939" cy="329184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algn="ctr"/>
                      <a:r>
                        <a:rPr lang="en-US" sz="1800" b="0" dirty="0">
                          <a:solidFill>
                            <a:schemeClr val="tx1"/>
                          </a:solidFill>
                        </a:rPr>
                        <a:t>TGbe Ad-Hoc</a:t>
                      </a:r>
                    </a:p>
                    <a:p>
                      <a:pPr algn="ctr"/>
                      <a:r>
                        <a:rPr lang="en-US" sz="1800" b="0" dirty="0">
                          <a:solidFill>
                            <a:schemeClr val="tx1"/>
                          </a:solidFill>
                        </a:rPr>
                        <a:t>[MAC]</a:t>
                      </a:r>
                    </a:p>
                  </a:txBody>
                  <a:tcPr/>
                </a:tc>
                <a:tc>
                  <a:txBody>
                    <a:bodyPr/>
                    <a:lstStyle/>
                    <a:p>
                      <a:pPr algn="ctr"/>
                      <a:r>
                        <a:rPr lang="en-US" sz="1800" b="0" dirty="0">
                          <a:solidFill>
                            <a:schemeClr val="tx1"/>
                          </a:solidFill>
                        </a:rPr>
                        <a:t>TGbe Ad-Hoc</a:t>
                      </a:r>
                    </a:p>
                    <a:p>
                      <a:pPr algn="ctr"/>
                      <a:r>
                        <a:rPr lang="en-US" sz="1800" b="0" dirty="0">
                          <a:solidFill>
                            <a:schemeClr val="tx1"/>
                          </a:solidFill>
                        </a:rPr>
                        <a:t>[MAC]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TGbe</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rPr>
                        <a:t> </a:t>
                      </a:r>
                      <a:endParaRPr lang="en-US" sz="1800" b="0" dirty="0">
                        <a:solidFill>
                          <a:schemeClr val="tx1"/>
                        </a:solidFill>
                      </a:endParaRP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tx1"/>
                          </a:solidFill>
                        </a:rPr>
                        <a:t>TGbe Ad-Hoc</a:t>
                      </a:r>
                    </a:p>
                    <a:p>
                      <a:pPr algn="ctr"/>
                      <a:r>
                        <a:rPr lang="en-US" sz="1800" b="0" dirty="0">
                          <a:solidFill>
                            <a:schemeClr val="tx1"/>
                          </a:solidFill>
                        </a:rPr>
                        <a:t>[MAC/PHY]</a:t>
                      </a:r>
                    </a:p>
                  </a:txBody>
                  <a:tcPr/>
                </a:tc>
                <a:tc>
                  <a:txBody>
                    <a:bodyPr/>
                    <a:lstStyle/>
                    <a:p>
                      <a:pPr algn="ctr"/>
                      <a:r>
                        <a:rPr lang="en-US" sz="1800" b="0" dirty="0">
                          <a:solidFill>
                            <a:schemeClr val="tx1"/>
                          </a:solidFill>
                        </a:rPr>
                        <a:t>TGbe</a:t>
                      </a: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algn="ctr"/>
                      <a:r>
                        <a:rPr lang="en-US" sz="1800" b="0" dirty="0">
                          <a:solidFill>
                            <a:schemeClr val="tx1"/>
                          </a:solidFill>
                        </a:rPr>
                        <a:t>TGbe</a:t>
                      </a:r>
                    </a:p>
                  </a:txBody>
                  <a:tcPr/>
                </a:tc>
                <a:tc>
                  <a:txBody>
                    <a:bodyPr/>
                    <a:lstStyle/>
                    <a:p>
                      <a:pPr algn="ctr"/>
                      <a:r>
                        <a:rPr lang="en-US" sz="1800" b="0" dirty="0">
                          <a:solidFill>
                            <a:schemeClr val="tx1"/>
                          </a:solidFill>
                        </a:rPr>
                        <a:t>TGbe</a:t>
                      </a: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TGbe</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tx1"/>
                          </a:solidFill>
                        </a:rPr>
                        <a:t>TGbe Ad-Hoc</a:t>
                      </a:r>
                    </a:p>
                    <a:p>
                      <a:pPr algn="ctr"/>
                      <a:r>
                        <a:rPr lang="en-US" sz="1800" b="0" dirty="0">
                          <a:solidFill>
                            <a:schemeClr val="tx1"/>
                          </a:solidFill>
                        </a:rPr>
                        <a:t>[MAC/PHY]</a:t>
                      </a:r>
                    </a:p>
                  </a:txBody>
                  <a:tcPr/>
                </a:tc>
                <a:tc>
                  <a:txBody>
                    <a:bodyPr/>
                    <a:lstStyle/>
                    <a:p>
                      <a:pPr algn="ctr"/>
                      <a:r>
                        <a:rPr lang="en-US" sz="1800" b="0" dirty="0">
                          <a:solidFill>
                            <a:schemeClr val="tx1"/>
                          </a:solidFill>
                        </a:rPr>
                        <a:t>TGbe Ad-Hoc</a:t>
                      </a:r>
                    </a:p>
                    <a:p>
                      <a:pPr algn="ctr"/>
                      <a:r>
                        <a:rPr lang="en-US" sz="1800" b="0" dirty="0">
                          <a:solidFill>
                            <a:schemeClr val="tx1"/>
                          </a:solidFill>
                        </a:rPr>
                        <a:t>[MAC]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Berlin Germany</a:t>
            </a:r>
          </a:p>
          <a:p>
            <a:pPr algn="ctr">
              <a:lnSpc>
                <a:spcPct val="90000"/>
              </a:lnSpc>
              <a:buFontTx/>
              <a:buNone/>
            </a:pPr>
            <a:r>
              <a:rPr lang="en-US" sz="4000" dirty="0">
                <a:latin typeface="Arial" panose="020B0604020202020204" pitchFamily="34" charset="0"/>
              </a:rPr>
              <a:t>May 09-14, 2023</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Jason Y. Guo (Huawei)</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July 2023</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Joint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920974200"/>
              </p:ext>
            </p:extLst>
          </p:nvPr>
        </p:nvGraphicFramePr>
        <p:xfrm>
          <a:off x="851217" y="1582301"/>
          <a:ext cx="7736268" cy="3567053"/>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US" sz="1000" b="0" i="0" kern="1200" dirty="0">
                          <a:solidFill>
                            <a:schemeClr val="tx1"/>
                          </a:solidFill>
                          <a:effectLst/>
                          <a:latin typeface="+mn-lt"/>
                          <a:ea typeface="+mn-ea"/>
                          <a:cs typeface="+mn-cs"/>
                          <a:hlinkClick r:id="rId2"/>
                        </a:rPr>
                        <a:t>1034r0</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b="0" i="0" kern="1200" dirty="0">
                          <a:solidFill>
                            <a:schemeClr val="tx1"/>
                          </a:solidFill>
                          <a:effectLst/>
                          <a:latin typeface="+mn-lt"/>
                          <a:ea typeface="+mn-ea"/>
                          <a:cs typeface="+mn-cs"/>
                        </a:rPr>
                        <a:t>CR for 35.7.3 Part III</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Zinan Lin</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a:t>
                      </a:r>
                    </a:p>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Thursday AM</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2C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Joint</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hlinkClick r:id="rId3">
                            <a:extLst>
                              <a:ext uri="{A12FA001-AC4F-418D-AE19-62706E023703}">
                                <ahyp:hlinkClr xmlns:ahyp="http://schemas.microsoft.com/office/drawing/2018/hyperlinkcolor" val="tx"/>
                              </a:ext>
                            </a:extLst>
                          </a:hlinkClick>
                        </a:rPr>
                        <a:t>1021r2</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CR for subclause 35.19 EHT Link adaptation</a:t>
                      </a: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Bo Gong</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R4M-6C</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6C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7030A0"/>
                          </a:solidFill>
                          <a:effectLst/>
                          <a:uLnTx/>
                          <a:uFillTx/>
                          <a:latin typeface="+mn-lt"/>
                          <a:ea typeface="Times New Roman" panose="02020603050405020304" pitchFamily="18" charset="0"/>
                          <a:cs typeface="+mn-cs"/>
                        </a:rPr>
                        <a:t>Joint</a:t>
                      </a:r>
                      <a:endParaRPr lang="en-US" sz="1000" i="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hlinkClick r:id="rId4">
                            <a:extLst>
                              <a:ext uri="{A12FA001-AC4F-418D-AE19-62706E023703}">
                                <ahyp:hlinkClr xmlns:ahyp="http://schemas.microsoft.com/office/drawing/2018/hyperlinkcolor" val="tx"/>
                              </a:ext>
                            </a:extLst>
                          </a:hlinkClick>
                        </a:rPr>
                        <a:t>1022r2</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CR for subclause 9.2.4 EHT Link adaptation</a:t>
                      </a:r>
                    </a:p>
                  </a:txBody>
                  <a:tcPr anchor="b"/>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i="0" dirty="0">
                          <a:solidFill>
                            <a:srgbClr val="7030A0"/>
                          </a:solidFill>
                          <a:effectLst/>
                          <a:latin typeface="+mn-lt"/>
                          <a:ea typeface="Times New Roman" panose="02020603050405020304" pitchFamily="18" charset="0"/>
                        </a:rPr>
                        <a:t>Bo Gong</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R4M-20C</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20C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7030A0"/>
                          </a:solidFill>
                          <a:effectLst/>
                          <a:uLnTx/>
                          <a:uFillTx/>
                          <a:latin typeface="+mn-lt"/>
                          <a:ea typeface="Times New Roman" panose="02020603050405020304" pitchFamily="18" charset="0"/>
                          <a:cs typeface="+mn-cs"/>
                        </a:rPr>
                        <a:t>Joint</a:t>
                      </a:r>
                      <a:endParaRPr lang="en-US" sz="1000" i="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1116r0</a:t>
                      </a: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CR for MISC Joint CIDs</a:t>
                      </a: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Jason Y. Guo</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R4M-6C</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7C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7030A0"/>
                          </a:solidFill>
                          <a:effectLst/>
                          <a:uLnTx/>
                          <a:uFillTx/>
                          <a:latin typeface="+mn-lt"/>
                          <a:ea typeface="Times New Roman" panose="02020603050405020304" pitchFamily="18" charset="0"/>
                          <a:cs typeface="+mn-cs"/>
                        </a:rPr>
                        <a:t>Joint</a:t>
                      </a:r>
                      <a:endParaRPr lang="en-US" sz="1000" i="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hlinkClick r:id="rId5">
                            <a:extLst>
                              <a:ext uri="{A12FA001-AC4F-418D-AE19-62706E023703}">
                                <ahyp:hlinkClr xmlns:ahyp="http://schemas.microsoft.com/office/drawing/2018/hyperlinkcolor" val="tx"/>
                              </a:ext>
                            </a:extLst>
                          </a:hlinkClick>
                        </a:rPr>
                        <a:t>1130r0</a:t>
                      </a:r>
                      <a:endParaRPr lang="en-US" sz="1000" i="0" dirty="0">
                        <a:solidFill>
                          <a:srgbClr val="7030A0"/>
                        </a:solidFill>
                        <a:effectLst/>
                        <a:latin typeface="+mn-lt"/>
                        <a:ea typeface="Times New Roman" panose="02020603050405020304" pitchFamily="18" charset="0"/>
                      </a:endParaRPr>
                    </a:p>
                  </a:txBody>
                  <a:tcPr anchor="b"/>
                </a:tc>
                <a:tc>
                  <a:txBody>
                    <a:bodyPr/>
                    <a:lstStyle/>
                    <a:p>
                      <a:pPr algn="l"/>
                      <a:r>
                        <a:rPr lang="en-US" sz="1000" b="0" dirty="0">
                          <a:solidFill>
                            <a:srgbClr val="7030A0"/>
                          </a:solidFill>
                          <a:effectLst/>
                        </a:rPr>
                        <a:t>CR for CID 16455</a:t>
                      </a:r>
                    </a:p>
                  </a:txBody>
                  <a:tcPr anchor="ctr"/>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Ross J. Yu</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R4M</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1C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7030A0"/>
                          </a:solidFill>
                          <a:effectLst/>
                          <a:uLnTx/>
                          <a:uFillTx/>
                          <a:latin typeface="Times New Roman"/>
                          <a:ea typeface="Times New Roman" panose="02020603050405020304" pitchFamily="18" charset="0"/>
                          <a:cs typeface="+mn-cs"/>
                        </a:rPr>
                        <a:t>Joint</a:t>
                      </a:r>
                      <a:endParaRPr lang="en-US" sz="1000" i="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hlinkClick r:id="rId6"/>
                        </a:rPr>
                        <a:t>1239r0</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CR for CID 18025</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Yan Li </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1C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Joint</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US" sz="1000" i="0" dirty="0">
                          <a:solidFill>
                            <a:srgbClr val="FF0000"/>
                          </a:solidFill>
                          <a:effectLst/>
                          <a:latin typeface="+mn-lt"/>
                          <a:ea typeface="Times New Roman" panose="02020603050405020304" pitchFamily="18" charset="0"/>
                          <a:hlinkClick r:id="rId7"/>
                        </a:rPr>
                        <a:t>1268r0</a:t>
                      </a:r>
                      <a:endParaRPr lang="en-US" sz="1000" i="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CR for CIDs on NDPA frame format - Part 2</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Mahmoud Kamel</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9C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Joint</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hlinkClick r:id="rId8"/>
                        </a:rPr>
                        <a:t>1255r0</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Zhi Mao</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Joint</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1256r0</a:t>
                      </a:r>
                    </a:p>
                  </a:txBody>
                  <a:tcPr anchor="b"/>
                </a:tc>
                <a:tc>
                  <a:txBody>
                    <a:bodyPr/>
                    <a:lstStyle/>
                    <a:p>
                      <a:pPr marL="0" marR="0">
                        <a:spcBef>
                          <a:spcPts val="0"/>
                        </a:spcBef>
                        <a:spcAft>
                          <a:spcPts val="0"/>
                        </a:spcAft>
                      </a:pP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Zhi Mao</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R4M</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7030A0"/>
                          </a:solidFill>
                          <a:effectLst/>
                          <a:uLnTx/>
                          <a:uFillTx/>
                          <a:latin typeface="Times New Roman"/>
                          <a:ea typeface="Times New Roman" panose="02020603050405020304" pitchFamily="18" charset="0"/>
                          <a:cs typeface="+mn-cs"/>
                        </a:rPr>
                        <a:t>Joint</a:t>
                      </a:r>
                      <a:endParaRPr lang="en-US" sz="1000" i="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US" sz="1000" i="0" strike="sngStrike" dirty="0">
                          <a:solidFill>
                            <a:srgbClr val="FF0000"/>
                          </a:solidFill>
                          <a:effectLst/>
                          <a:latin typeface="+mn-lt"/>
                          <a:ea typeface="Times New Roman" panose="02020603050405020304" pitchFamily="18" charset="0"/>
                          <a:hlinkClick r:id="rId9">
                            <a:extLst>
                              <a:ext uri="{A12FA001-AC4F-418D-AE19-62706E023703}">
                                <ahyp:hlinkClr xmlns:ahyp="http://schemas.microsoft.com/office/drawing/2018/hyperlinkcolor" val="tx"/>
                              </a:ext>
                            </a:extLst>
                          </a:hlinkClick>
                        </a:rPr>
                        <a:t>1281r0</a:t>
                      </a:r>
                      <a:endParaRPr lang="en-US" sz="1000" i="0" strike="sngStrike" dirty="0">
                        <a:solidFill>
                          <a:srgbClr val="FF0000"/>
                        </a:solidFill>
                        <a:effectLst/>
                        <a:latin typeface="+mn-lt"/>
                        <a:ea typeface="Times New Roman" panose="02020603050405020304" pitchFamily="18" charset="0"/>
                      </a:endParaRPr>
                    </a:p>
                  </a:txBody>
                  <a:tcPr anchor="b"/>
                </a:tc>
                <a:tc>
                  <a:txBody>
                    <a:bodyPr/>
                    <a:lstStyle/>
                    <a:p>
                      <a:pPr algn="l"/>
                      <a:r>
                        <a:rPr lang="en-US" sz="1000" b="0" strike="sngStrike" dirty="0">
                          <a:solidFill>
                            <a:srgbClr val="FF0000"/>
                          </a:solidFill>
                          <a:effectLst/>
                        </a:rPr>
                        <a:t>CR for CID 15751</a:t>
                      </a:r>
                    </a:p>
                  </a:txBody>
                  <a:tcPr anchor="ctr"/>
                </a:tc>
                <a:tc>
                  <a:txBody>
                    <a:bodyPr/>
                    <a:lstStyle/>
                    <a:p>
                      <a:pPr marL="0" marR="0">
                        <a:spcBef>
                          <a:spcPts val="0"/>
                        </a:spcBef>
                        <a:spcAft>
                          <a:spcPts val="0"/>
                        </a:spcAft>
                      </a:pPr>
                      <a:r>
                        <a:rPr lang="en-US" sz="1000" i="0" strike="sngStrike" dirty="0">
                          <a:solidFill>
                            <a:srgbClr val="FF0000"/>
                          </a:solidFill>
                          <a:effectLst/>
                          <a:latin typeface="+mn-lt"/>
                          <a:ea typeface="Times New Roman" panose="02020603050405020304" pitchFamily="18" charset="0"/>
                        </a:rPr>
                        <a:t>Yan Li</a:t>
                      </a:r>
                    </a:p>
                  </a:txBody>
                  <a:tcPr/>
                </a:tc>
                <a:tc>
                  <a:txBody>
                    <a:bodyPr/>
                    <a:lstStyle/>
                    <a:p>
                      <a:pPr marL="0" marR="0" algn="ctr">
                        <a:spcBef>
                          <a:spcPts val="0"/>
                        </a:spcBef>
                        <a:spcAft>
                          <a:spcPts val="0"/>
                        </a:spcAft>
                      </a:pPr>
                      <a:r>
                        <a:rPr lang="en-US" sz="1000" i="0" strike="sngStrike" dirty="0">
                          <a:solidFill>
                            <a:srgbClr val="FF0000"/>
                          </a:solidFill>
                          <a:effectLst/>
                          <a:latin typeface="+mn-lt"/>
                          <a:ea typeface="Times New Roman" panose="02020603050405020304" pitchFamily="18" charset="0"/>
                        </a:rPr>
                        <a:t>Pending </a:t>
                      </a:r>
                    </a:p>
                  </a:txBody>
                  <a:tcPr/>
                </a:tc>
                <a:tc>
                  <a:txBody>
                    <a:bodyPr/>
                    <a:lstStyle/>
                    <a:p>
                      <a:pPr marL="0" marR="0" algn="ctr">
                        <a:spcBef>
                          <a:spcPts val="0"/>
                        </a:spcBef>
                        <a:spcAft>
                          <a:spcPts val="0"/>
                        </a:spcAft>
                      </a:pPr>
                      <a:r>
                        <a:rPr lang="en-US" sz="1000" i="0" strike="sngStrike" dirty="0">
                          <a:solidFill>
                            <a:srgbClr val="FF0000"/>
                          </a:solidFill>
                          <a:effectLst/>
                          <a:latin typeface="+mn-lt"/>
                          <a:ea typeface="Times New Roman" panose="02020603050405020304" pitchFamily="18" charset="0"/>
                        </a:rPr>
                        <a:t>1C</a:t>
                      </a:r>
                    </a:p>
                  </a:txBody>
                  <a:tcPr anchor="b"/>
                </a:tc>
                <a:tc>
                  <a:txBody>
                    <a:bodyPr/>
                    <a:lstStyle/>
                    <a:p>
                      <a:pPr marL="0" marR="0" algn="ctr">
                        <a:spcBef>
                          <a:spcPts val="0"/>
                        </a:spcBef>
                        <a:spcAft>
                          <a:spcPts val="0"/>
                        </a:spcAft>
                      </a:pPr>
                      <a:r>
                        <a:rPr kumimoji="0" lang="en-US" sz="1000" b="0" i="0" u="none" strike="sngStrike" kern="1200" cap="none" spc="0" normalizeH="0" baseline="0" noProof="0" dirty="0">
                          <a:ln>
                            <a:noFill/>
                          </a:ln>
                          <a:solidFill>
                            <a:srgbClr val="FF0000"/>
                          </a:solidFill>
                          <a:effectLst/>
                          <a:uLnTx/>
                          <a:uFillTx/>
                          <a:latin typeface="Times New Roman"/>
                          <a:ea typeface="Times New Roman" panose="02020603050405020304" pitchFamily="18" charset="0"/>
                          <a:cs typeface="+mn-cs"/>
                        </a:rPr>
                        <a:t>Joint</a:t>
                      </a:r>
                      <a:endParaRPr lang="en-US" sz="1000" i="0" strike="sngStrike" dirty="0">
                        <a:solidFill>
                          <a:srgbClr val="FF000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1278r0</a:t>
                      </a: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John Wullert</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 </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2C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Joint</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bl>
          </a:graphicData>
        </a:graphic>
      </p:graphicFrame>
    </p:spTree>
    <p:extLst>
      <p:ext uri="{BB962C8B-B14F-4D97-AF65-F5344CB8AC3E}">
        <p14:creationId xmlns:p14="http://schemas.microsoft.com/office/powerpoint/2010/main" val="26967616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Joint 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7" name="Table 6">
            <a:extLst>
              <a:ext uri="{FF2B5EF4-FFF2-40B4-BE49-F238E27FC236}">
                <a16:creationId xmlns:a16="http://schemas.microsoft.com/office/drawing/2014/main" id="{38D19162-67A8-DBF7-91A0-1B285390B2E4}"/>
              </a:ext>
            </a:extLst>
          </p:cNvPr>
          <p:cNvGraphicFramePr>
            <a:graphicFrameLocks noGrp="1"/>
          </p:cNvGraphicFramePr>
          <p:nvPr>
            <p:extLst>
              <p:ext uri="{D42A27DB-BD31-4B8C-83A1-F6EECF244321}">
                <p14:modId xmlns:p14="http://schemas.microsoft.com/office/powerpoint/2010/main" val="1251067176"/>
              </p:ext>
            </p:extLst>
          </p:nvPr>
        </p:nvGraphicFramePr>
        <p:xfrm>
          <a:off x="851217" y="1582301"/>
          <a:ext cx="7736268" cy="3726986"/>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Joint</a:t>
                      </a: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Joint</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Joint</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Joint</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Joint</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Joint</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Joint</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Joint</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Joint</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Joint</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Joint</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Joint</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bl>
          </a:graphicData>
        </a:graphic>
      </p:graphicFrame>
    </p:spTree>
    <p:extLst>
      <p:ext uri="{BB962C8B-B14F-4D97-AF65-F5344CB8AC3E}">
        <p14:creationId xmlns:p14="http://schemas.microsoft.com/office/powerpoint/2010/main" val="35959789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PHY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9" name="Table 8">
            <a:extLst>
              <a:ext uri="{FF2B5EF4-FFF2-40B4-BE49-F238E27FC236}">
                <a16:creationId xmlns:a16="http://schemas.microsoft.com/office/drawing/2014/main" id="{AA5336CB-873D-64D2-6A97-0EB14F84177A}"/>
              </a:ext>
            </a:extLst>
          </p:cNvPr>
          <p:cNvGraphicFramePr>
            <a:graphicFrameLocks noGrp="1"/>
          </p:cNvGraphicFramePr>
          <p:nvPr>
            <p:extLst>
              <p:ext uri="{D42A27DB-BD31-4B8C-83A1-F6EECF244321}">
                <p14:modId xmlns:p14="http://schemas.microsoft.com/office/powerpoint/2010/main" val="772262851"/>
              </p:ext>
            </p:extLst>
          </p:nvPr>
        </p:nvGraphicFramePr>
        <p:xfrm>
          <a:off x="851217" y="1582301"/>
          <a:ext cx="7736268" cy="3925372"/>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hlinkClick r:id="rId2">
                            <a:extLst>
                              <a:ext uri="{A12FA001-AC4F-418D-AE19-62706E023703}">
                                <ahyp:hlinkClr xmlns:ahyp="http://schemas.microsoft.com/office/drawing/2018/hyperlinkcolor" val="tx"/>
                              </a:ext>
                            </a:extLst>
                          </a:hlinkClick>
                        </a:rPr>
                        <a:t>1028r2</a:t>
                      </a:r>
                      <a:endParaRPr lang="en-US" sz="1000" i="0" dirty="0">
                        <a:solidFill>
                          <a:srgbClr val="7030A0"/>
                        </a:solidFill>
                        <a:effectLst/>
                        <a:latin typeface="+mn-lt"/>
                        <a:ea typeface="Times New Roman" panose="02020603050405020304" pitchFamily="18" charset="0"/>
                      </a:endParaRPr>
                    </a:p>
                  </a:txBody>
                  <a:tcPr anchor="b"/>
                </a:tc>
                <a:tc>
                  <a:txBody>
                    <a:bodyPr/>
                    <a:lstStyle/>
                    <a:p>
                      <a:pPr algn="l"/>
                      <a:r>
                        <a:rPr lang="en-US" sz="1000" b="0" dirty="0">
                          <a:solidFill>
                            <a:srgbClr val="7030A0"/>
                          </a:solidFill>
                          <a:effectLst/>
                          <a:latin typeface="+mn-lt"/>
                        </a:rPr>
                        <a:t>Comment Resolution for CIDs in 36-3-2-2 Part 3</a:t>
                      </a:r>
                    </a:p>
                  </a:txBody>
                  <a:tcPr anchor="ctr"/>
                </a:tc>
                <a:tc>
                  <a:txBody>
                    <a:bodyPr/>
                    <a:lstStyle/>
                    <a:p>
                      <a:pPr marL="0" marR="0">
                        <a:spcBef>
                          <a:spcPts val="0"/>
                        </a:spcBef>
                        <a:spcAft>
                          <a:spcPts val="0"/>
                        </a:spcAft>
                      </a:pPr>
                      <a:r>
                        <a:rPr lang="en-US" sz="1000" b="0" i="0" kern="1200" dirty="0">
                          <a:solidFill>
                            <a:srgbClr val="7030A0"/>
                          </a:solidFill>
                          <a:effectLst/>
                          <a:latin typeface="+mn-lt"/>
                          <a:ea typeface="+mn-ea"/>
                          <a:cs typeface="+mn-cs"/>
                        </a:rPr>
                        <a:t>Jianhan Liu</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R4M</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8C</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hlinkClick r:id="rId3">
                            <a:extLst>
                              <a:ext uri="{A12FA001-AC4F-418D-AE19-62706E023703}">
                                <ahyp:hlinkClr xmlns:ahyp="http://schemas.microsoft.com/office/drawing/2018/hyperlinkcolor" val="tx"/>
                              </a:ext>
                            </a:extLst>
                          </a:hlinkClick>
                        </a:rPr>
                        <a:t>1029r1</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LB271 CR for 36.3.10</a:t>
                      </a: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Ying Li</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R4M </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2C</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hlinkClick r:id="rId4">
                            <a:extLst>
                              <a:ext uri="{A12FA001-AC4F-418D-AE19-62706E023703}">
                                <ahyp:hlinkClr xmlns:ahyp="http://schemas.microsoft.com/office/drawing/2018/hyperlinkcolor" val="tx"/>
                              </a:ext>
                            </a:extLst>
                          </a:hlinkClick>
                        </a:rPr>
                        <a:t>1031r0</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CR for CID 15220</a:t>
                      </a:r>
                    </a:p>
                  </a:txBody>
                  <a:tcPr anchor="b"/>
                </a:tc>
                <a:tc>
                  <a:txBody>
                    <a:bodyPr/>
                    <a:lstStyle/>
                    <a:p>
                      <a:pPr marL="0" marR="0">
                        <a:spcBef>
                          <a:spcPts val="0"/>
                        </a:spcBef>
                        <a:spcAft>
                          <a:spcPts val="0"/>
                        </a:spcAft>
                      </a:pP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R4M </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1C</a:t>
                      </a: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7030A0"/>
                          </a:solidFill>
                          <a:effectLst/>
                          <a:uLnTx/>
                          <a:uFillTx/>
                          <a:latin typeface="+mn-lt"/>
                          <a:ea typeface="Times New Roman" panose="02020603050405020304" pitchFamily="18" charset="0"/>
                          <a:cs typeface="+mn-cs"/>
                        </a:rPr>
                        <a:t>PHY</a:t>
                      </a:r>
                      <a:endParaRPr lang="en-US" sz="1000" i="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hlinkClick r:id="rId5">
                            <a:extLst>
                              <a:ext uri="{A12FA001-AC4F-418D-AE19-62706E023703}">
                                <ahyp:hlinkClr xmlns:ahyp="http://schemas.microsoft.com/office/drawing/2018/hyperlinkcolor" val="tx"/>
                              </a:ext>
                            </a:extLst>
                          </a:hlinkClick>
                        </a:rPr>
                        <a:t>741r1</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txvector-rxvector-parameters-part1</a:t>
                      </a:r>
                    </a:p>
                  </a:txBody>
                  <a:tcPr anchor="b"/>
                </a:tc>
                <a:tc>
                  <a:txBody>
                    <a:bodyPr/>
                    <a:lstStyle/>
                    <a:p>
                      <a:pPr algn="l"/>
                      <a:br>
                        <a:rPr lang="en-US" sz="1000" b="0" dirty="0">
                          <a:solidFill>
                            <a:srgbClr val="7030A0"/>
                          </a:solidFill>
                          <a:effectLst/>
                          <a:latin typeface="+mn-lt"/>
                        </a:rPr>
                      </a:br>
                      <a:r>
                        <a:rPr lang="en-US" sz="1000" b="0" dirty="0">
                          <a:solidFill>
                            <a:srgbClr val="7030A0"/>
                          </a:solidFill>
                          <a:effectLst/>
                          <a:latin typeface="+mn-lt"/>
                        </a:rPr>
                        <a:t>Bo Sun</a:t>
                      </a:r>
                    </a:p>
                  </a:txBody>
                  <a:tcPr anchor="ctr"/>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R4M</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2C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7030A0"/>
                          </a:solidFill>
                          <a:effectLst/>
                          <a:uLnTx/>
                          <a:uFillTx/>
                          <a:latin typeface="+mn-lt"/>
                          <a:ea typeface="Times New Roman" panose="02020603050405020304" pitchFamily="18" charset="0"/>
                          <a:cs typeface="+mn-cs"/>
                        </a:rPr>
                        <a:t>PHY</a:t>
                      </a:r>
                      <a:endParaRPr lang="en-US" sz="1000" i="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hlinkClick r:id="rId6">
                            <a:extLst>
                              <a:ext uri="{A12FA001-AC4F-418D-AE19-62706E023703}">
                                <ahyp:hlinkClr xmlns:ahyp="http://schemas.microsoft.com/office/drawing/2018/hyperlinkcolor" val="tx"/>
                              </a:ext>
                            </a:extLst>
                          </a:hlinkClick>
                        </a:rPr>
                        <a:t>742r0</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txvector-rxvector-parameters-part2</a:t>
                      </a:r>
                    </a:p>
                  </a:txBody>
                  <a:tcPr anchor="b"/>
                </a:tc>
                <a:tc>
                  <a:txBody>
                    <a:bodyPr/>
                    <a:lstStyle/>
                    <a:p>
                      <a:pPr algn="l"/>
                      <a:br>
                        <a:rPr lang="en-US" sz="1000" b="0" dirty="0">
                          <a:solidFill>
                            <a:srgbClr val="7030A0"/>
                          </a:solidFill>
                          <a:effectLst/>
                          <a:latin typeface="+mn-lt"/>
                        </a:rPr>
                      </a:br>
                      <a:r>
                        <a:rPr lang="en-US" sz="1000" b="0" dirty="0">
                          <a:solidFill>
                            <a:srgbClr val="7030A0"/>
                          </a:solidFill>
                          <a:effectLst/>
                          <a:latin typeface="+mn-lt"/>
                        </a:rPr>
                        <a:t>Bo Sun</a:t>
                      </a:r>
                    </a:p>
                  </a:txBody>
                  <a:tcPr anchor="ctr"/>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R4M</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1C</a:t>
                      </a: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7030A0"/>
                          </a:solidFill>
                          <a:effectLst/>
                          <a:uLnTx/>
                          <a:uFillTx/>
                          <a:latin typeface="+mn-lt"/>
                          <a:ea typeface="Times New Roman" panose="02020603050405020304" pitchFamily="18" charset="0"/>
                          <a:cs typeface="+mn-cs"/>
                        </a:rPr>
                        <a:t>PHY</a:t>
                      </a:r>
                      <a:endParaRPr lang="en-US" sz="1000" i="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US" sz="1000" b="0" i="0" kern="1200" dirty="0">
                          <a:solidFill>
                            <a:srgbClr val="7030A0"/>
                          </a:solidFill>
                          <a:effectLst/>
                          <a:latin typeface="+mn-lt"/>
                          <a:ea typeface="+mn-ea"/>
                          <a:cs typeface="+mn-cs"/>
                          <a:hlinkClick r:id="rId7">
                            <a:extLst>
                              <a:ext uri="{A12FA001-AC4F-418D-AE19-62706E023703}">
                                <ahyp:hlinkClr xmlns:ahyp="http://schemas.microsoft.com/office/drawing/2018/hyperlinkcolor" val="tx"/>
                              </a:ext>
                            </a:extLst>
                          </a:hlinkClick>
                        </a:rPr>
                        <a:t>911r0</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CR for CID 17631 </a:t>
                      </a:r>
                    </a:p>
                  </a:txBody>
                  <a:tcPr anchor="b"/>
                </a:tc>
                <a:tc>
                  <a:txBody>
                    <a:bodyPr/>
                    <a:lstStyle/>
                    <a:p>
                      <a:pPr marL="0" marR="0">
                        <a:spcBef>
                          <a:spcPts val="0"/>
                        </a:spcBef>
                        <a:spcAft>
                          <a:spcPts val="0"/>
                        </a:spcAft>
                      </a:pPr>
                      <a:r>
                        <a:rPr lang="en-US" sz="1000" i="0" dirty="0" err="1">
                          <a:solidFill>
                            <a:srgbClr val="7030A0"/>
                          </a:solidFill>
                          <a:effectLst/>
                          <a:latin typeface="+mn-lt"/>
                          <a:ea typeface="Times New Roman" panose="02020603050405020304" pitchFamily="18" charset="0"/>
                        </a:rPr>
                        <a:t>Yapu</a:t>
                      </a:r>
                      <a:r>
                        <a:rPr lang="en-US" sz="1000" i="0" dirty="0">
                          <a:solidFill>
                            <a:srgbClr val="7030A0"/>
                          </a:solidFill>
                          <a:effectLst/>
                          <a:latin typeface="+mn-lt"/>
                          <a:ea typeface="Times New Roman" panose="02020603050405020304" pitchFamily="18" charset="0"/>
                        </a:rPr>
                        <a:t> Li</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R4M</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1C</a:t>
                      </a: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7030A0"/>
                          </a:solidFill>
                          <a:effectLst/>
                          <a:uLnTx/>
                          <a:uFillTx/>
                          <a:latin typeface="+mn-lt"/>
                          <a:ea typeface="Times New Roman" panose="02020603050405020304" pitchFamily="18" charset="0"/>
                          <a:cs typeface="+mn-cs"/>
                        </a:rPr>
                        <a:t>PHY</a:t>
                      </a:r>
                      <a:endParaRPr lang="en-US" sz="1000" i="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US" sz="1000" b="0" i="0" kern="1200" dirty="0">
                          <a:solidFill>
                            <a:srgbClr val="7030A0"/>
                          </a:solidFill>
                          <a:effectLst/>
                          <a:latin typeface="+mn-lt"/>
                          <a:ea typeface="+mn-ea"/>
                          <a:cs typeface="+mn-cs"/>
                          <a:hlinkClick r:id="rId8">
                            <a:extLst>
                              <a:ext uri="{A12FA001-AC4F-418D-AE19-62706E023703}">
                                <ahyp:hlinkClr xmlns:ahyp="http://schemas.microsoft.com/office/drawing/2018/hyperlinkcolor" val="tx"/>
                              </a:ext>
                            </a:extLst>
                          </a:hlinkClick>
                        </a:rPr>
                        <a:t>1015r0</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CR related to DCM in EHT PPE Thresholds field</a:t>
                      </a: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Mengshi Hu</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R4M</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2C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7030A0"/>
                          </a:solidFill>
                          <a:effectLst/>
                          <a:uLnTx/>
                          <a:uFillTx/>
                          <a:latin typeface="+mn-lt"/>
                          <a:ea typeface="Times New Roman" panose="02020603050405020304" pitchFamily="18" charset="0"/>
                          <a:cs typeface="+mn-cs"/>
                        </a:rPr>
                        <a:t>PHY</a:t>
                      </a:r>
                      <a:endParaRPr lang="en-US" sz="1000" i="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bl>
          </a:graphicData>
        </a:graphic>
      </p:graphicFrame>
    </p:spTree>
    <p:extLst>
      <p:ext uri="{BB962C8B-B14F-4D97-AF65-F5344CB8AC3E}">
        <p14:creationId xmlns:p14="http://schemas.microsoft.com/office/powerpoint/2010/main" val="287500449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PHY 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9" name="Table 8">
            <a:extLst>
              <a:ext uri="{FF2B5EF4-FFF2-40B4-BE49-F238E27FC236}">
                <a16:creationId xmlns:a16="http://schemas.microsoft.com/office/drawing/2014/main" id="{AA5336CB-873D-64D2-6A97-0EB14F84177A}"/>
              </a:ext>
            </a:extLst>
          </p:cNvPr>
          <p:cNvGraphicFramePr>
            <a:graphicFrameLocks noGrp="1"/>
          </p:cNvGraphicFramePr>
          <p:nvPr/>
        </p:nvGraphicFramePr>
        <p:xfrm>
          <a:off x="851217" y="1582301"/>
          <a:ext cx="7736268" cy="3726986"/>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bl>
          </a:graphicData>
        </a:graphic>
      </p:graphicFrame>
    </p:spTree>
    <p:extLst>
      <p:ext uri="{BB962C8B-B14F-4D97-AF65-F5344CB8AC3E}">
        <p14:creationId xmlns:p14="http://schemas.microsoft.com/office/powerpoint/2010/main" val="83913278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graphicFrame>
        <p:nvGraphicFramePr>
          <p:cNvPr id="9" name="Table 8">
            <a:extLst>
              <a:ext uri="{FF2B5EF4-FFF2-40B4-BE49-F238E27FC236}">
                <a16:creationId xmlns:a16="http://schemas.microsoft.com/office/drawing/2014/main" id="{AA5336CB-873D-64D2-6A97-0EB14F84177A}"/>
              </a:ext>
            </a:extLst>
          </p:cNvPr>
          <p:cNvGraphicFramePr>
            <a:graphicFrameLocks noGrp="1"/>
          </p:cNvGraphicFramePr>
          <p:nvPr>
            <p:extLst>
              <p:ext uri="{D42A27DB-BD31-4B8C-83A1-F6EECF244321}">
                <p14:modId xmlns:p14="http://schemas.microsoft.com/office/powerpoint/2010/main" val="2533020498"/>
              </p:ext>
            </p:extLst>
          </p:nvPr>
        </p:nvGraphicFramePr>
        <p:xfrm>
          <a:off x="851217" y="1582301"/>
          <a:ext cx="7736268" cy="4702786"/>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kern="1200">
                          <a:solidFill>
                            <a:srgbClr val="00B050"/>
                          </a:solidFill>
                          <a:effectLst/>
                          <a:latin typeface="Times New Roman" panose="02020603050405020304" pitchFamily="18" charset="0"/>
                          <a:ea typeface="Times New Roman" panose="02020603050405020304" pitchFamily="18" charset="0"/>
                          <a:hlinkClick r:id="rId2"/>
                        </a:rPr>
                        <a:t>403r1</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LB271 CR for CIDs in 35.3.4.1</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Laurent Cariou</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Presented 03/16</a:t>
                      </a:r>
                      <a:endParaRPr lang="en-US" sz="10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SP-3C-TBD</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00B050"/>
                          </a:solidFill>
                          <a:effectLst/>
                          <a:latin typeface="Times New Roman" panose="02020603050405020304" pitchFamily="18" charset="0"/>
                          <a:ea typeface="Times New Roman" panose="02020603050405020304" pitchFamily="18" charset="0"/>
                        </a:rPr>
                        <a:t>3C</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0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kern="1200" dirty="0">
                          <a:solidFill>
                            <a:srgbClr val="0000FF"/>
                          </a:solidFill>
                          <a:effectLst/>
                          <a:latin typeface="Times New Roman" panose="02020603050405020304" pitchFamily="18" charset="0"/>
                          <a:ea typeface="Times New Roman" panose="02020603050405020304" pitchFamily="18" charset="0"/>
                          <a:hlinkClick r:id="rId3"/>
                        </a:rPr>
                        <a:t>763r0</a:t>
                      </a: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cr-of-nstr-status-update</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Yunbo Li</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Pending SP-TBD</a:t>
                      </a: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000000"/>
                          </a:solidFill>
                          <a:effectLst/>
                          <a:latin typeface="Times New Roman" panose="02020603050405020304" pitchFamily="18" charset="0"/>
                          <a:ea typeface="Times New Roman" panose="02020603050405020304" pitchFamily="18" charset="0"/>
                        </a:rPr>
                        <a:t>3C</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0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kern="1200">
                          <a:solidFill>
                            <a:srgbClr val="0000FF"/>
                          </a:solidFill>
                          <a:effectLst/>
                          <a:latin typeface="Times New Roman" panose="02020603050405020304" pitchFamily="18" charset="0"/>
                          <a:ea typeface="Times New Roman" panose="02020603050405020304" pitchFamily="18" charset="0"/>
                          <a:hlinkClick r:id="rId4"/>
                        </a:rPr>
                        <a:t>458r9</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CRs for 35.8.4 R-TWT announcement</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Chunyu Hu</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SP-TBD</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tabLst>
                          <a:tab pos="184785" algn="l"/>
                          <a:tab pos="251460" algn="ctr"/>
                        </a:tabLst>
                      </a:pPr>
                      <a:r>
                        <a:rPr lang="en-GB" sz="1000" kern="1200">
                          <a:effectLst/>
                          <a:latin typeface="Times New Roman" panose="02020603050405020304" pitchFamily="18" charset="0"/>
                          <a:ea typeface="Times New Roman" panose="02020603050405020304" pitchFamily="18" charset="0"/>
                        </a:rPr>
                        <a:t>17C</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0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u="sng" dirty="0">
                          <a:solidFill>
                            <a:schemeClr val="tx1"/>
                          </a:solidFill>
                          <a:effectLst/>
                          <a:latin typeface="Times New Roman" panose="02020603050405020304" pitchFamily="18" charset="0"/>
                          <a:ea typeface="Times New Roman" panose="02020603050405020304" pitchFamily="18" charset="0"/>
                          <a:hlinkClick r:id="rId5">
                            <a:extLst>
                              <a:ext uri="{A12FA001-AC4F-418D-AE19-62706E023703}">
                                <ahyp:hlinkClr xmlns:ahyp="http://schemas.microsoft.com/office/drawing/2018/hyperlinkcolor" val="tx"/>
                              </a:ext>
                            </a:extLst>
                          </a:hlinkClick>
                        </a:rPr>
                        <a:t>1122r0</a:t>
                      </a: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chemeClr val="tx1"/>
                          </a:solidFill>
                          <a:effectLst/>
                          <a:latin typeface="Times New Roman" panose="02020603050405020304" pitchFamily="18" charset="0"/>
                          <a:ea typeface="Times New Roman" panose="02020603050405020304" pitchFamily="18" charset="0"/>
                        </a:rPr>
                        <a:t>CR for assigned CIDs</a:t>
                      </a:r>
                      <a:endParaRPr lang="en-US" sz="100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chemeClr val="tx1"/>
                          </a:solidFill>
                          <a:effectLst/>
                          <a:latin typeface="Times New Roman" panose="02020603050405020304" pitchFamily="18" charset="0"/>
                          <a:ea typeface="Times New Roman" panose="02020603050405020304" pitchFamily="18" charset="0"/>
                        </a:rPr>
                        <a:t>George Cherian</a:t>
                      </a: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Presented</a:t>
                      </a:r>
                    </a:p>
                    <a:p>
                      <a:pPr marL="0" marR="0" algn="ctr">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Motion</a:t>
                      </a: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chemeClr val="tx1"/>
                          </a:solidFill>
                          <a:effectLst/>
                          <a:latin typeface="Times New Roman" panose="02020603050405020304" pitchFamily="18" charset="0"/>
                          <a:ea typeface="Times New Roman" panose="02020603050405020304" pitchFamily="18" charset="0"/>
                        </a:rPr>
                        <a:t>26C</a:t>
                      </a:r>
                      <a:endParaRPr lang="en-US" sz="1000">
                        <a:solidFill>
                          <a:schemeClr val="tx1"/>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MAC</a:t>
                      </a:r>
                      <a:endParaRPr lang="en-US" sz="1000" dirty="0">
                        <a:solidFill>
                          <a:schemeClr val="tx1"/>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u="sng">
                          <a:solidFill>
                            <a:srgbClr val="00B050"/>
                          </a:solidFill>
                          <a:effectLst/>
                          <a:latin typeface="Times New Roman" panose="02020603050405020304" pitchFamily="18" charset="0"/>
                          <a:ea typeface="Times New Roman" panose="02020603050405020304" pitchFamily="18" charset="0"/>
                          <a:hlinkClick r:id="rId6"/>
                        </a:rPr>
                        <a:t>1060r0</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CR for CID 16118</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Sanghyun Kim</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Presented 06/27</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00B050"/>
                          </a:solidFill>
                          <a:effectLst/>
                          <a:latin typeface="Times New Roman" panose="02020603050405020304" pitchFamily="18" charset="0"/>
                          <a:ea typeface="Times New Roman" panose="02020603050405020304" pitchFamily="18" charset="0"/>
                        </a:rPr>
                        <a:t>1C</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0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u="sng">
                          <a:solidFill>
                            <a:srgbClr val="00B050"/>
                          </a:solidFill>
                          <a:effectLst/>
                          <a:latin typeface="Times New Roman" panose="02020603050405020304" pitchFamily="18" charset="0"/>
                          <a:ea typeface="Times New Roman" panose="02020603050405020304" pitchFamily="18" charset="0"/>
                          <a:hlinkClick r:id="rId7"/>
                        </a:rPr>
                        <a:t>1056r0</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CR for CID 15679</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Po-Kai Huang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Presented 07/06</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00B050"/>
                          </a:solidFill>
                          <a:effectLst/>
                          <a:latin typeface="Times New Roman" panose="02020603050405020304" pitchFamily="18" charset="0"/>
                          <a:ea typeface="Times New Roman" panose="02020603050405020304" pitchFamily="18" charset="0"/>
                        </a:rPr>
                        <a:t>1C</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0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u="sng" dirty="0">
                          <a:solidFill>
                            <a:srgbClr val="00B050"/>
                          </a:solidFill>
                          <a:effectLst/>
                          <a:latin typeface="Times New Roman" panose="02020603050405020304" pitchFamily="18" charset="0"/>
                          <a:ea typeface="Times New Roman" panose="02020603050405020304" pitchFamily="18" charset="0"/>
                          <a:hlinkClick r:id="rId8"/>
                        </a:rPr>
                        <a:t>1049r0</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cr-for-CID 16206</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Yunbo Li</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Presented 07/06</a:t>
                      </a:r>
                    </a:p>
                    <a:p>
                      <a:pPr marL="0" marR="0" algn="ctr">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Motion 589</a:t>
                      </a: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00B050"/>
                          </a:solidFill>
                          <a:effectLst/>
                          <a:latin typeface="Times New Roman" panose="02020603050405020304" pitchFamily="18" charset="0"/>
                          <a:ea typeface="Times New Roman" panose="02020603050405020304" pitchFamily="18" charset="0"/>
                        </a:rPr>
                        <a:t>1C</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MAC</a:t>
                      </a:r>
                      <a:endParaRPr lang="en-US" sz="10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9">
                            <a:extLst>
                              <a:ext uri="{A12FA001-AC4F-418D-AE19-62706E023703}">
                                <ahyp:hlinkClr xmlns:ahyp="http://schemas.microsoft.com/office/drawing/2018/hyperlinkcolor" val="tx"/>
                              </a:ext>
                            </a:extLst>
                          </a:hlinkClick>
                        </a:rPr>
                        <a:t>1047r</a:t>
                      </a:r>
                      <a:r>
                        <a:rPr lang="en-GB" sz="1000" u="sng" dirty="0">
                          <a:solidFill>
                            <a:srgbClr val="7030A0"/>
                          </a:solidFill>
                          <a:effectLst/>
                          <a:latin typeface="Times New Roman" panose="02020603050405020304" pitchFamily="18" charset="0"/>
                          <a:ea typeface="Times New Roman" panose="02020603050405020304" pitchFamily="18" charset="0"/>
                        </a:rPr>
                        <a:t>2</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cr-for-10.3.2.9 and 10.3.2.11</a:t>
                      </a:r>
                      <a:endParaRPr lang="en-US" sz="10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Yunbo Li</a:t>
                      </a:r>
                      <a:endParaRPr lang="en-US" sz="10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R4M-3C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7030A0"/>
                          </a:solidFill>
                          <a:effectLst/>
                          <a:latin typeface="Times New Roman" panose="02020603050405020304" pitchFamily="18" charset="0"/>
                          <a:ea typeface="Times New Roman" panose="02020603050405020304" pitchFamily="18" charset="0"/>
                        </a:rPr>
                        <a:t>3C</a:t>
                      </a:r>
                      <a:endParaRPr lang="en-US" sz="10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GB" sz="1000" u="sng" dirty="0">
                          <a:solidFill>
                            <a:srgbClr val="00B050"/>
                          </a:solidFill>
                          <a:effectLst/>
                          <a:latin typeface="Times New Roman" panose="02020603050405020304" pitchFamily="18" charset="0"/>
                          <a:ea typeface="Times New Roman" panose="02020603050405020304" pitchFamily="18" charset="0"/>
                          <a:hlinkClick r:id="rId9"/>
                        </a:rPr>
                        <a:t>1121r0</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00B050"/>
                          </a:solidFill>
                          <a:effectLst/>
                          <a:latin typeface="Times New Roman" panose="02020603050405020304" pitchFamily="18" charset="0"/>
                          <a:ea typeface="Times New Roman" panose="02020603050405020304" pitchFamily="18" charset="0"/>
                        </a:rPr>
                        <a:t>CR for subclause 3.2</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Liwen Chu</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R4M-3C</a:t>
                      </a: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00B050"/>
                          </a:solidFill>
                          <a:effectLst/>
                          <a:latin typeface="Times New Roman" panose="02020603050405020304" pitchFamily="18" charset="0"/>
                          <a:ea typeface="Times New Roman" panose="02020603050405020304" pitchFamily="18" charset="0"/>
                        </a:rPr>
                        <a:t>7C</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0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1124r1</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CIDs on TDLS</a:t>
                      </a:r>
                      <a:endParaRPr lang="en-US" sz="10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Rubayet Shafin</a:t>
                      </a:r>
                      <a:endParaRPr lang="en-US" sz="10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R4M-3C</a:t>
                      </a:r>
                    </a:p>
                    <a:p>
                      <a:pPr marL="0" marR="0" algn="ctr">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Motion 590</a:t>
                      </a: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7030A0"/>
                          </a:solidFill>
                          <a:effectLst/>
                          <a:latin typeface="Times New Roman" panose="02020603050405020304" pitchFamily="18" charset="0"/>
                          <a:ea typeface="Times New Roman" panose="02020603050405020304" pitchFamily="18" charset="0"/>
                        </a:rPr>
                        <a:t>11C</a:t>
                      </a:r>
                      <a:endParaRPr lang="en-US" sz="10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hlinkClick r:id="rId10">
                            <a:extLst>
                              <a:ext uri="{A12FA001-AC4F-418D-AE19-62706E023703}">
                                <ahyp:hlinkClr xmlns:ahyp="http://schemas.microsoft.com/office/drawing/2018/hyperlinkcolor" val="tx"/>
                              </a:ext>
                            </a:extLst>
                          </a:hlinkClick>
                        </a:rPr>
                        <a:t>1054r</a:t>
                      </a:r>
                      <a:r>
                        <a:rPr lang="en-GB" sz="1000" dirty="0">
                          <a:solidFill>
                            <a:srgbClr val="7030A0"/>
                          </a:solidFill>
                          <a:effectLst/>
                          <a:latin typeface="Times New Roman" panose="02020603050405020304" pitchFamily="18" charset="0"/>
                          <a:ea typeface="Times New Roman" panose="02020603050405020304" pitchFamily="18" charset="0"/>
                        </a:rPr>
                        <a:t>1</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CIDs for MobileAPMLO</a:t>
                      </a:r>
                      <a:endParaRPr lang="en-US" sz="10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Kaiying Lu</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R4M-2C</a:t>
                      </a:r>
                    </a:p>
                    <a:p>
                      <a:pPr marL="0" marR="0" algn="ctr">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Motion 591</a:t>
                      </a: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7030A0"/>
                          </a:solidFill>
                          <a:effectLst/>
                          <a:latin typeface="Times New Roman" panose="02020603050405020304" pitchFamily="18" charset="0"/>
                          <a:ea typeface="Times New Roman" panose="02020603050405020304" pitchFamily="18" charset="0"/>
                        </a:rPr>
                        <a:t>6C</a:t>
                      </a:r>
                      <a:endParaRPr lang="en-US" sz="10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r>
                        <a:rPr lang="en-GB" sz="1000" u="sng" kern="1200" dirty="0">
                          <a:solidFill>
                            <a:srgbClr val="7030A0"/>
                          </a:solidFill>
                          <a:effectLst/>
                          <a:latin typeface="Times New Roman" panose="02020603050405020304" pitchFamily="18" charset="0"/>
                          <a:ea typeface="Times New Roman" panose="02020603050405020304" pitchFamily="18" charset="0"/>
                          <a:hlinkClick r:id="rId11">
                            <a:extLst>
                              <a:ext uri="{A12FA001-AC4F-418D-AE19-62706E023703}">
                                <ahyp:hlinkClr xmlns:ahyp="http://schemas.microsoft.com/office/drawing/2018/hyperlinkcolor" val="tx"/>
                              </a:ext>
                            </a:extLst>
                          </a:hlinkClick>
                        </a:rPr>
                        <a:t>842r1</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cr-for-subclause-35-3-24-aligned TWT</a:t>
                      </a:r>
                      <a:endParaRPr lang="en-US" sz="10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Ming Gan</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R4M-8C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solidFill>
                            <a:srgbClr val="7030A0"/>
                          </a:solidFill>
                          <a:effectLst/>
                          <a:latin typeface="Times New Roman" panose="02020603050405020304" pitchFamily="18" charset="0"/>
                          <a:ea typeface="Times New Roman" panose="02020603050405020304" pitchFamily="18" charset="0"/>
                        </a:rPr>
                        <a:t>8C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bl>
          </a:graphicData>
        </a:graphic>
      </p:graphicFrame>
    </p:spTree>
    <p:extLst>
      <p:ext uri="{BB962C8B-B14F-4D97-AF65-F5344CB8AC3E}">
        <p14:creationId xmlns:p14="http://schemas.microsoft.com/office/powerpoint/2010/main" val="339538779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graphicFrame>
        <p:nvGraphicFramePr>
          <p:cNvPr id="9" name="Table 8">
            <a:extLst>
              <a:ext uri="{FF2B5EF4-FFF2-40B4-BE49-F238E27FC236}">
                <a16:creationId xmlns:a16="http://schemas.microsoft.com/office/drawing/2014/main" id="{AA5336CB-873D-64D2-6A97-0EB14F84177A}"/>
              </a:ext>
            </a:extLst>
          </p:cNvPr>
          <p:cNvGraphicFramePr>
            <a:graphicFrameLocks noGrp="1"/>
          </p:cNvGraphicFramePr>
          <p:nvPr>
            <p:extLst>
              <p:ext uri="{D42A27DB-BD31-4B8C-83A1-F6EECF244321}">
                <p14:modId xmlns:p14="http://schemas.microsoft.com/office/powerpoint/2010/main" val="351839480"/>
              </p:ext>
            </p:extLst>
          </p:nvPr>
        </p:nvGraphicFramePr>
        <p:xfrm>
          <a:off x="851217" y="1582301"/>
          <a:ext cx="7736268" cy="4321612"/>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dirty="0">
                          <a:solidFill>
                            <a:srgbClr val="FF0000"/>
                          </a:solidFill>
                          <a:effectLst/>
                          <a:latin typeface="Times New Roman" panose="02020603050405020304" pitchFamily="18" charset="0"/>
                          <a:ea typeface="Times New Roman" panose="02020603050405020304" pitchFamily="18" charset="0"/>
                        </a:rPr>
                        <a:t>1133r0</a:t>
                      </a:r>
                      <a:endParaRPr lang="en-US" sz="14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remaining CIDs</a:t>
                      </a:r>
                      <a:endParaRPr lang="en-US" sz="14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Ming Gan</a:t>
                      </a:r>
                      <a:endParaRPr lang="en-US" sz="14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Times New Roman" panose="02020603050405020304" pitchFamily="18" charset="0"/>
                          <a:ea typeface="Times New Roman" panose="02020603050405020304" pitchFamily="18" charset="0"/>
                        </a:rPr>
                        <a:t>3C</a:t>
                      </a:r>
                      <a:endParaRPr lang="en-US" sz="14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4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a:solidFill>
                            <a:srgbClr val="7030A0"/>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1114r0</a:t>
                      </a:r>
                      <a:endParaRPr lang="en-US" sz="14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CR for MISC MAC CIDs</a:t>
                      </a:r>
                      <a:endParaRPr lang="en-US" sz="14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Jason Y. Guo</a:t>
                      </a:r>
                      <a:endParaRPr lang="en-US" sz="14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R4M-2C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solidFill>
                            <a:srgbClr val="7030A0"/>
                          </a:solidFill>
                          <a:effectLst/>
                          <a:latin typeface="Times New Roman" panose="02020603050405020304" pitchFamily="18" charset="0"/>
                          <a:ea typeface="Times New Roman" panose="02020603050405020304" pitchFamily="18" charset="0"/>
                        </a:rPr>
                        <a:t>3C</a:t>
                      </a:r>
                      <a:endParaRPr lang="en-US" sz="14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400" dirty="0">
                        <a:solidFill>
                          <a:srgbClr val="7030A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a:solidFill>
                            <a:srgbClr val="00B050"/>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1134r0</a:t>
                      </a:r>
                      <a:endParaRPr lang="en-US" sz="14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00B050"/>
                          </a:solidFill>
                          <a:effectLst/>
                          <a:latin typeface="Times New Roman" panose="02020603050405020304" pitchFamily="18" charset="0"/>
                          <a:ea typeface="Times New Roman" panose="02020603050405020304" pitchFamily="18" charset="0"/>
                        </a:rPr>
                        <a:t>CR for MLSM Power Save Mode</a:t>
                      </a:r>
                      <a:endParaRPr lang="en-US" sz="14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Jason Y. Guo</a:t>
                      </a:r>
                      <a:endParaRPr lang="en-US" sz="1400" dirty="0">
                        <a:solidFill>
                          <a:srgbClr val="00B05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Presented 07/10</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00B050"/>
                          </a:solidFill>
                          <a:effectLst/>
                          <a:latin typeface="Times New Roman" panose="02020603050405020304" pitchFamily="18" charset="0"/>
                          <a:ea typeface="Times New Roman" panose="02020603050405020304" pitchFamily="18" charset="0"/>
                        </a:rPr>
                        <a:t>1C</a:t>
                      </a:r>
                      <a:endParaRPr lang="en-US" sz="1400">
                        <a:solidFill>
                          <a:srgbClr val="00B05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400" dirty="0">
                        <a:solidFill>
                          <a:srgbClr val="00B05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4">
                            <a:extLst>
                              <a:ext uri="{A12FA001-AC4F-418D-AE19-62706E023703}">
                                <ahyp:hlinkClr xmlns:ahyp="http://schemas.microsoft.com/office/drawing/2018/hyperlinkcolor" val="tx"/>
                              </a:ext>
                            </a:extLst>
                          </a:hlinkClick>
                        </a:rPr>
                        <a:t>801r3</a:t>
                      </a:r>
                      <a:endParaRPr lang="en-US" sz="14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LB271-9.4.2.316 (QoS char element Part 2)</a:t>
                      </a:r>
                      <a:endParaRPr lang="en-US" sz="14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Duncan Ho</a:t>
                      </a:r>
                      <a:endParaRPr lang="en-US" sz="14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R4M-12C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solidFill>
                            <a:srgbClr val="7030A0"/>
                          </a:solidFill>
                          <a:effectLst/>
                          <a:latin typeface="Times New Roman" panose="02020603050405020304" pitchFamily="18" charset="0"/>
                          <a:ea typeface="Times New Roman" panose="02020603050405020304" pitchFamily="18" charset="0"/>
                        </a:rPr>
                        <a:t>19C</a:t>
                      </a:r>
                      <a:endParaRPr lang="en-US" sz="14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400" dirty="0">
                        <a:solidFill>
                          <a:srgbClr val="7030A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1142r0</a:t>
                      </a:r>
                      <a:endParaRPr lang="en-US" sz="14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CID 16422</a:t>
                      </a:r>
                      <a:endParaRPr lang="en-US" sz="14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Jeongki Kim</a:t>
                      </a:r>
                      <a:endParaRPr lang="en-US" sz="14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Times New Roman" panose="02020603050405020304" pitchFamily="18" charset="0"/>
                          <a:ea typeface="Times New Roman" panose="02020603050405020304" pitchFamily="18" charset="0"/>
                        </a:rPr>
                        <a:t>1C</a:t>
                      </a:r>
                      <a:endParaRPr lang="en-US" sz="14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4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u="sng">
                          <a:solidFill>
                            <a:srgbClr val="00B050"/>
                          </a:solidFill>
                          <a:effectLst/>
                          <a:latin typeface="Times New Roman" panose="02020603050405020304" pitchFamily="18" charset="0"/>
                          <a:ea typeface="Times New Roman" panose="02020603050405020304" pitchFamily="18" charset="0"/>
                          <a:hlinkClick r:id="rId5"/>
                        </a:rPr>
                        <a:t>1141r0</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CR for CID 16419</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Jeongki Kim</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Presented 07/08</a:t>
                      </a: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00B050"/>
                          </a:solidFill>
                          <a:effectLst/>
                          <a:latin typeface="Times New Roman" panose="02020603050405020304" pitchFamily="18" charset="0"/>
                          <a:ea typeface="Times New Roman" panose="02020603050405020304" pitchFamily="18" charset="0"/>
                        </a:rPr>
                        <a:t>1C</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0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u="sng" dirty="0">
                          <a:solidFill>
                            <a:srgbClr val="00B050"/>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825r</a:t>
                      </a:r>
                      <a:r>
                        <a:rPr lang="en-GB" sz="1000" u="sng" dirty="0">
                          <a:solidFill>
                            <a:srgbClr val="00B050"/>
                          </a:solidFill>
                          <a:effectLst/>
                          <a:latin typeface="Times New Roman" panose="02020603050405020304" pitchFamily="18" charset="0"/>
                          <a:ea typeface="Times New Roman" panose="02020603050405020304" pitchFamily="18" charset="0"/>
                        </a:rPr>
                        <a:t>1</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00B050"/>
                          </a:solidFill>
                          <a:effectLst/>
                          <a:latin typeface="Times New Roman" panose="02020603050405020304" pitchFamily="18" charset="0"/>
                          <a:ea typeface="Times New Roman" panose="02020603050405020304" pitchFamily="18" charset="0"/>
                        </a:rPr>
                        <a:t>CR for 35.3.7.1.3</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Yongho Seok</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Presented 07/11</a:t>
                      </a:r>
                    </a:p>
                    <a:p>
                      <a:pPr marL="0" marR="0" algn="ctr">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Motion 592</a:t>
                      </a: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00B050"/>
                          </a:solidFill>
                          <a:effectLst/>
                          <a:latin typeface="Times New Roman" panose="02020603050405020304" pitchFamily="18" charset="0"/>
                          <a:ea typeface="Times New Roman" panose="02020603050405020304" pitchFamily="18" charset="0"/>
                        </a:rPr>
                        <a:t>57C</a:t>
                      </a:r>
                      <a:endParaRPr lang="en-US" sz="1000">
                        <a:solidFill>
                          <a:srgbClr val="00B05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386486701"/>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7">
                            <a:extLst>
                              <a:ext uri="{A12FA001-AC4F-418D-AE19-62706E023703}">
                                <ahyp:hlinkClr xmlns:ahyp="http://schemas.microsoft.com/office/drawing/2018/hyperlinkcolor" val="tx"/>
                              </a:ext>
                            </a:extLst>
                          </a:hlinkClick>
                        </a:rPr>
                        <a:t>915r</a:t>
                      </a:r>
                      <a:r>
                        <a:rPr lang="en-GB" sz="1000" u="sng" dirty="0">
                          <a:solidFill>
                            <a:srgbClr val="7030A0"/>
                          </a:solidFill>
                          <a:effectLst/>
                          <a:latin typeface="Times New Roman" panose="02020603050405020304" pitchFamily="18" charset="0"/>
                          <a:ea typeface="Times New Roman" panose="02020603050405020304" pitchFamily="18" charset="0"/>
                        </a:rPr>
                        <a:t>1</a:t>
                      </a:r>
                      <a:endParaRPr lang="en-US" sz="14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Resolution of EPCS-Related CIDs for BSS Transition</a:t>
                      </a:r>
                      <a:endParaRPr lang="en-US" sz="14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John Wullert</a:t>
                      </a:r>
                      <a:endParaRPr lang="en-US" sz="14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R4M-6C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solidFill>
                            <a:srgbClr val="7030A0"/>
                          </a:solidFill>
                          <a:effectLst/>
                          <a:latin typeface="Times New Roman" panose="02020603050405020304" pitchFamily="18" charset="0"/>
                          <a:ea typeface="Times New Roman" panose="02020603050405020304" pitchFamily="18" charset="0"/>
                        </a:rPr>
                        <a:t>6C</a:t>
                      </a:r>
                      <a:endParaRPr lang="en-US" sz="14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400" dirty="0">
                        <a:solidFill>
                          <a:srgbClr val="7030A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dirty="0">
                          <a:solidFill>
                            <a:srgbClr val="FF0000"/>
                          </a:solidFill>
                          <a:effectLst/>
                          <a:latin typeface="Times New Roman" panose="02020603050405020304" pitchFamily="18" charset="0"/>
                          <a:ea typeface="Times New Roman" panose="02020603050405020304" pitchFamily="18" charset="0"/>
                        </a:rPr>
                        <a:t>1136r2</a:t>
                      </a:r>
                      <a:endParaRPr lang="en-US" sz="14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FF0000"/>
                          </a:solidFill>
                          <a:effectLst/>
                          <a:latin typeface="Times New Roman" panose="02020603050405020304" pitchFamily="18" charset="0"/>
                          <a:ea typeface="Times New Roman" panose="02020603050405020304" pitchFamily="18" charset="0"/>
                        </a:rPr>
                        <a:t>Proposed resolutions to LB271 CIDs on EMLSR and P2P co-ex</a:t>
                      </a:r>
                      <a:endParaRPr lang="en-US" sz="14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Qi Wang</a:t>
                      </a:r>
                      <a:endParaRPr lang="en-US" sz="1400">
                        <a:solidFill>
                          <a:srgbClr val="FF000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err="1">
                          <a:solidFill>
                            <a:srgbClr val="FF0000"/>
                          </a:solidFill>
                          <a:effectLst/>
                          <a:latin typeface="Times New Roman" panose="02020603050405020304" pitchFamily="18" charset="0"/>
                          <a:ea typeface="Times New Roman" panose="02020603050405020304" pitchFamily="18" charset="0"/>
                        </a:rPr>
                        <a:t>NoM</a:t>
                      </a:r>
                      <a:r>
                        <a:rPr lang="en-GB" sz="1000" kern="1200" dirty="0">
                          <a:solidFill>
                            <a:srgbClr val="FF0000"/>
                          </a:solidFill>
                          <a:effectLst/>
                          <a:latin typeface="Times New Roman" panose="02020603050405020304" pitchFamily="18" charset="0"/>
                          <a:ea typeface="Times New Roman" panose="02020603050405020304" pitchFamily="18" charset="0"/>
                        </a:rPr>
                        <a:t>: 44Y, 27N, 32A</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solidFill>
                            <a:srgbClr val="FF0000"/>
                          </a:solidFill>
                          <a:effectLst/>
                          <a:latin typeface="Times New Roman" panose="02020603050405020304" pitchFamily="18" charset="0"/>
                          <a:ea typeface="Times New Roman" panose="02020603050405020304" pitchFamily="18" charset="0"/>
                        </a:rPr>
                        <a:t>2C</a:t>
                      </a:r>
                      <a:endParaRPr lang="en-US" sz="1400" dirty="0">
                        <a:solidFill>
                          <a:srgbClr val="FF000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MAC</a:t>
                      </a:r>
                      <a:endParaRPr lang="en-US" sz="1400" dirty="0">
                        <a:solidFill>
                          <a:srgbClr val="FF000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GB" sz="1000" u="sng">
                          <a:solidFill>
                            <a:srgbClr val="00B050"/>
                          </a:solidFill>
                          <a:effectLst/>
                          <a:latin typeface="Times New Roman" panose="02020603050405020304" pitchFamily="18" charset="0"/>
                          <a:ea typeface="Times New Roman" panose="02020603050405020304" pitchFamily="18" charset="0"/>
                          <a:hlinkClick r:id="rId8"/>
                        </a:rPr>
                        <a:t>710r0</a:t>
                      </a:r>
                      <a:endParaRPr lang="en-US" sz="14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Proposed resolutions to LB271 a few CIDs on EMLSR</a:t>
                      </a:r>
                      <a:endParaRPr lang="en-US" sz="14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Qi Wang</a:t>
                      </a:r>
                      <a:endParaRPr lang="en-US" sz="14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Presented 07/08</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00B050"/>
                          </a:solidFill>
                          <a:effectLst/>
                          <a:latin typeface="Times New Roman" panose="02020603050405020304" pitchFamily="18" charset="0"/>
                          <a:ea typeface="Times New Roman" panose="02020603050405020304" pitchFamily="18" charset="0"/>
                        </a:rPr>
                        <a:t>2C</a:t>
                      </a:r>
                      <a:endParaRPr lang="en-US" sz="14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MAC</a:t>
                      </a:r>
                      <a:endParaRPr lang="en-US" sz="14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1000" dirty="0">
                          <a:solidFill>
                            <a:srgbClr val="FF0000"/>
                          </a:solidFill>
                          <a:effectLst/>
                          <a:latin typeface="Times New Roman" panose="02020603050405020304" pitchFamily="18" charset="0"/>
                          <a:ea typeface="Times New Roman" panose="02020603050405020304" pitchFamily="18" charset="0"/>
                        </a:rPr>
                        <a:t>398r0</a:t>
                      </a:r>
                      <a:endParaRPr lang="en-US" sz="14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FF0000"/>
                          </a:solidFill>
                          <a:effectLst/>
                          <a:latin typeface="Times New Roman" panose="02020603050405020304" pitchFamily="18" charset="0"/>
                          <a:ea typeface="Times New Roman" panose="02020603050405020304" pitchFamily="18" charset="0"/>
                        </a:rPr>
                        <a:t>Proposed resolutions to LB271 a few CIDs on </a:t>
                      </a:r>
                      <a:r>
                        <a:rPr lang="en-GB" sz="1000" dirty="0" err="1">
                          <a:solidFill>
                            <a:srgbClr val="FF0000"/>
                          </a:solidFill>
                          <a:effectLst/>
                          <a:latin typeface="Times New Roman" panose="02020603050405020304" pitchFamily="18" charset="0"/>
                          <a:ea typeface="Times New Roman" panose="02020603050405020304" pitchFamily="18" charset="0"/>
                        </a:rPr>
                        <a:t>MediumSyncRecovery</a:t>
                      </a:r>
                      <a:endParaRPr lang="en-US" sz="14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Qi Wang</a:t>
                      </a:r>
                      <a:endParaRPr lang="en-US" sz="1400" dirty="0">
                        <a:solidFill>
                          <a:srgbClr val="FF000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err="1">
                          <a:solidFill>
                            <a:srgbClr val="FF0000"/>
                          </a:solidFill>
                          <a:effectLst/>
                          <a:latin typeface="Times New Roman" panose="02020603050405020304" pitchFamily="18" charset="0"/>
                          <a:ea typeface="Times New Roman" panose="02020603050405020304" pitchFamily="18" charset="0"/>
                        </a:rPr>
                        <a:t>NoM</a:t>
                      </a:r>
                      <a:r>
                        <a:rPr lang="en-GB" sz="1000" kern="1200" dirty="0">
                          <a:solidFill>
                            <a:srgbClr val="FF0000"/>
                          </a:solidFill>
                          <a:effectLst/>
                          <a:latin typeface="Times New Roman" panose="02020603050405020304" pitchFamily="18" charset="0"/>
                          <a:ea typeface="Times New Roman" panose="02020603050405020304" pitchFamily="18" charset="0"/>
                        </a:rPr>
                        <a:t>: 33Y, 41N, 33A</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solidFill>
                            <a:srgbClr val="FF0000"/>
                          </a:solidFill>
                          <a:effectLst/>
                          <a:latin typeface="Times New Roman" panose="02020603050405020304" pitchFamily="18" charset="0"/>
                          <a:ea typeface="Times New Roman" panose="02020603050405020304" pitchFamily="18" charset="0"/>
                        </a:rPr>
                        <a:t>2C</a:t>
                      </a:r>
                      <a:endParaRPr lang="en-US" sz="1400" dirty="0">
                        <a:solidFill>
                          <a:srgbClr val="FF000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MAC</a:t>
                      </a:r>
                      <a:endParaRPr lang="en-US" sz="1400" dirty="0">
                        <a:solidFill>
                          <a:srgbClr val="FF000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1162r1</a:t>
                      </a:r>
                      <a:endParaRPr lang="en-US" sz="14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err="1">
                          <a:solidFill>
                            <a:srgbClr val="7030A0"/>
                          </a:solidFill>
                          <a:effectLst/>
                          <a:latin typeface="Times New Roman" panose="02020603050405020304" pitchFamily="18" charset="0"/>
                          <a:ea typeface="Times New Roman" panose="02020603050405020304" pitchFamily="18" charset="0"/>
                        </a:rPr>
                        <a:t>Misc</a:t>
                      </a:r>
                      <a:r>
                        <a:rPr lang="en-GB" sz="1000" dirty="0">
                          <a:solidFill>
                            <a:srgbClr val="7030A0"/>
                          </a:solidFill>
                          <a:effectLst/>
                          <a:latin typeface="Times New Roman" panose="02020603050405020304" pitchFamily="18" charset="0"/>
                          <a:ea typeface="Times New Roman" panose="02020603050405020304" pitchFamily="18" charset="0"/>
                        </a:rPr>
                        <a:t> CIDs part 2</a:t>
                      </a:r>
                      <a:endParaRPr lang="en-US" sz="14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Gaurang Naik</a:t>
                      </a:r>
                      <a:endParaRPr lang="en-US" sz="14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7030A0"/>
                          </a:solidFill>
                          <a:effectLst/>
                          <a:latin typeface="+mn-lt"/>
                          <a:ea typeface="Times New Roman" panose="02020603050405020304" pitchFamily="18" charset="0"/>
                        </a:rPr>
                        <a:t>R4M-6C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solidFill>
                            <a:srgbClr val="7030A0"/>
                          </a:solidFill>
                          <a:effectLst/>
                          <a:latin typeface="Times New Roman" panose="02020603050405020304" pitchFamily="18" charset="0"/>
                          <a:ea typeface="Times New Roman" panose="02020603050405020304" pitchFamily="18" charset="0"/>
                        </a:rPr>
                        <a:t>5C</a:t>
                      </a:r>
                      <a:endParaRPr lang="en-US" sz="14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400" dirty="0">
                        <a:solidFill>
                          <a:srgbClr val="7030A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1163r0</a:t>
                      </a:r>
                      <a:endParaRPr lang="en-US" sz="14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Misc CIDs part 3</a:t>
                      </a:r>
                      <a:endParaRPr lang="en-US" sz="14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Gaurang Naik</a:t>
                      </a:r>
                      <a:endParaRPr lang="en-US" sz="14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Times New Roman" panose="02020603050405020304" pitchFamily="18" charset="0"/>
                          <a:ea typeface="Times New Roman" panose="02020603050405020304" pitchFamily="18" charset="0"/>
                        </a:rPr>
                        <a:t>5C</a:t>
                      </a:r>
                      <a:endParaRPr lang="en-US" sz="14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4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bl>
          </a:graphicData>
        </a:graphic>
      </p:graphicFrame>
    </p:spTree>
    <p:extLst>
      <p:ext uri="{BB962C8B-B14F-4D97-AF65-F5344CB8AC3E}">
        <p14:creationId xmlns:p14="http://schemas.microsoft.com/office/powerpoint/2010/main" val="346447094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26</a:t>
            </a:fld>
            <a:endParaRPr lang="en-GB"/>
          </a:p>
        </p:txBody>
      </p:sp>
      <p:graphicFrame>
        <p:nvGraphicFramePr>
          <p:cNvPr id="9" name="Table 8">
            <a:extLst>
              <a:ext uri="{FF2B5EF4-FFF2-40B4-BE49-F238E27FC236}">
                <a16:creationId xmlns:a16="http://schemas.microsoft.com/office/drawing/2014/main" id="{AA5336CB-873D-64D2-6A97-0EB14F84177A}"/>
              </a:ext>
            </a:extLst>
          </p:cNvPr>
          <p:cNvGraphicFramePr>
            <a:graphicFrameLocks noGrp="1"/>
          </p:cNvGraphicFramePr>
          <p:nvPr>
            <p:extLst>
              <p:ext uri="{D42A27DB-BD31-4B8C-83A1-F6EECF244321}">
                <p14:modId xmlns:p14="http://schemas.microsoft.com/office/powerpoint/2010/main" val="3538858915"/>
              </p:ext>
            </p:extLst>
          </p:nvPr>
        </p:nvGraphicFramePr>
        <p:xfrm>
          <a:off x="851217" y="1582301"/>
          <a:ext cx="7736268" cy="4268093"/>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hlinkClick r:id="rId2">
                            <a:extLst>
                              <a:ext uri="{A12FA001-AC4F-418D-AE19-62706E023703}">
                                <ahyp:hlinkClr xmlns:ahyp="http://schemas.microsoft.com/office/drawing/2018/hyperlinkcolor" val="tx"/>
                              </a:ext>
                            </a:extLst>
                          </a:hlinkClick>
                        </a:rPr>
                        <a:t>1161r</a:t>
                      </a:r>
                      <a:r>
                        <a:rPr lang="en-GB" sz="1000" dirty="0">
                          <a:solidFill>
                            <a:srgbClr val="7030A0"/>
                          </a:solidFill>
                          <a:effectLst/>
                          <a:latin typeface="+mn-lt"/>
                          <a:ea typeface="Times New Roman" panose="02020603050405020304" pitchFamily="18" charset="0"/>
                        </a:rPr>
                        <a:t>1</a:t>
                      </a:r>
                      <a:endParaRPr lang="en-US" sz="1000" dirty="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solidFill>
                            <a:srgbClr val="7030A0"/>
                          </a:solidFill>
                          <a:effectLst/>
                          <a:latin typeface="+mn-lt"/>
                          <a:ea typeface="Times New Roman" panose="02020603050405020304" pitchFamily="18" charset="0"/>
                        </a:rPr>
                        <a:t>CIDs on bandwidth indication, part2</a:t>
                      </a:r>
                      <a:endParaRPr lang="en-US" sz="100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mn-lt"/>
                          <a:ea typeface="Times New Roman" panose="02020603050405020304" pitchFamily="18" charset="0"/>
                        </a:rPr>
                        <a:t>Morteza Mehrnoush</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R4M-4C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7030A0"/>
                          </a:solidFill>
                          <a:effectLst/>
                          <a:latin typeface="+mn-lt"/>
                          <a:ea typeface="Times New Roman" panose="02020603050405020304" pitchFamily="18" charset="0"/>
                        </a:rPr>
                        <a:t>5C</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MAC</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hlinkClick r:id="rId3">
                            <a:extLst>
                              <a:ext uri="{A12FA001-AC4F-418D-AE19-62706E023703}">
                                <ahyp:hlinkClr xmlns:ahyp="http://schemas.microsoft.com/office/drawing/2018/hyperlinkcolor" val="tx"/>
                              </a:ext>
                            </a:extLst>
                          </a:hlinkClick>
                        </a:rPr>
                        <a:t>770r</a:t>
                      </a:r>
                      <a:r>
                        <a:rPr lang="en-US" sz="1000" i="0" dirty="0">
                          <a:solidFill>
                            <a:srgbClr val="7030A0"/>
                          </a:solidFill>
                          <a:effectLst/>
                          <a:latin typeface="+mn-lt"/>
                          <a:ea typeface="Times New Roman" panose="02020603050405020304" pitchFamily="18" charset="0"/>
                        </a:rPr>
                        <a:t>1</a:t>
                      </a: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Resolution for comments assigned to Abhi - Part 7</a:t>
                      </a: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Abhishek Patil</a:t>
                      </a: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R4M-14C</a:t>
                      </a:r>
                    </a:p>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R4M-6C</a:t>
                      </a:r>
                    </a:p>
                    <a:p>
                      <a:pPr marL="0" marR="0" algn="ctr">
                        <a:spcBef>
                          <a:spcPts val="0"/>
                        </a:spcBef>
                        <a:spcAft>
                          <a:spcPts val="0"/>
                        </a:spcAft>
                      </a:pPr>
                      <a:r>
                        <a:rPr lang="en-GB" sz="1000" kern="1200" dirty="0">
                          <a:solidFill>
                            <a:schemeClr val="tx1"/>
                          </a:solidFill>
                          <a:effectLst/>
                          <a:latin typeface="+mn-lt"/>
                          <a:ea typeface="Times New Roman" panose="02020603050405020304" pitchFamily="18" charset="0"/>
                        </a:rPr>
                        <a:t>Motion 592</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24C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7030A0"/>
                          </a:solidFill>
                          <a:effectLst/>
                          <a:uLnTx/>
                          <a:uFillTx/>
                          <a:latin typeface="+mn-lt"/>
                          <a:ea typeface="Times New Roman" panose="02020603050405020304" pitchFamily="18" charset="0"/>
                          <a:cs typeface="+mn-cs"/>
                        </a:rPr>
                        <a:t>MAC</a:t>
                      </a:r>
                      <a:endParaRPr lang="en-US" sz="1000" i="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hlinkClick r:id="rId4">
                            <a:extLst>
                              <a:ext uri="{A12FA001-AC4F-418D-AE19-62706E023703}">
                                <ahyp:hlinkClr xmlns:ahyp="http://schemas.microsoft.com/office/drawing/2018/hyperlinkcolor" val="tx"/>
                              </a:ext>
                            </a:extLst>
                          </a:hlinkClick>
                        </a:rPr>
                        <a:t>1202r1</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CR for </a:t>
                      </a:r>
                      <a:r>
                        <a:rPr lang="en-US" sz="1000" i="0" dirty="0" err="1">
                          <a:solidFill>
                            <a:srgbClr val="7030A0"/>
                          </a:solidFill>
                          <a:effectLst/>
                          <a:latin typeface="+mn-lt"/>
                          <a:ea typeface="Times New Roman" panose="02020603050405020304" pitchFamily="18" charset="0"/>
                        </a:rPr>
                        <a:t>Misc</a:t>
                      </a:r>
                      <a:r>
                        <a:rPr lang="en-US" sz="1000" i="0" dirty="0">
                          <a:solidFill>
                            <a:srgbClr val="7030A0"/>
                          </a:solidFill>
                          <a:effectLst/>
                          <a:latin typeface="+mn-lt"/>
                          <a:ea typeface="Times New Roman" panose="02020603050405020304" pitchFamily="18" charset="0"/>
                        </a:rPr>
                        <a:t> CIDs</a:t>
                      </a: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Dibakar Das</a:t>
                      </a: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R4M-18C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21C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7030A0"/>
                          </a:solidFill>
                          <a:effectLst/>
                          <a:uLnTx/>
                          <a:uFillTx/>
                          <a:latin typeface="+mn-lt"/>
                          <a:ea typeface="Times New Roman" panose="02020603050405020304" pitchFamily="18" charset="0"/>
                          <a:cs typeface="+mn-cs"/>
                        </a:rPr>
                        <a:t>MAC</a:t>
                      </a:r>
                      <a:endParaRPr lang="en-US" sz="1000" i="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hlinkClick r:id="rId5">
                            <a:extLst>
                              <a:ext uri="{A12FA001-AC4F-418D-AE19-62706E023703}">
                                <ahyp:hlinkClr xmlns:ahyp="http://schemas.microsoft.com/office/drawing/2018/hyperlinkcolor" val="tx"/>
                              </a:ext>
                            </a:extLst>
                          </a:hlinkClick>
                        </a:rPr>
                        <a:t>1151r</a:t>
                      </a:r>
                      <a:r>
                        <a:rPr lang="en-US" sz="1000" i="0" dirty="0">
                          <a:solidFill>
                            <a:srgbClr val="7030A0"/>
                          </a:solidFill>
                          <a:effectLst/>
                          <a:latin typeface="+mn-lt"/>
                          <a:ea typeface="Times New Roman" panose="02020603050405020304" pitchFamily="18" charset="0"/>
                        </a:rPr>
                        <a:t>4</a:t>
                      </a: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CR for 35-3-16-6</a:t>
                      </a: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Dmitry Akhmetov</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R4M</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14C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7030A0"/>
                          </a:solidFill>
                          <a:effectLst/>
                          <a:uLnTx/>
                          <a:uFillTx/>
                          <a:latin typeface="+mn-lt"/>
                          <a:ea typeface="Times New Roman" panose="02020603050405020304" pitchFamily="18" charset="0"/>
                          <a:cs typeface="+mn-cs"/>
                        </a:rPr>
                        <a:t>MAC</a:t>
                      </a:r>
                      <a:endParaRPr lang="en-US" sz="1000" i="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1188r0</a:t>
                      </a: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CR for CID 17315</a:t>
                      </a: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Frank Hsu</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R4M</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1C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7030A0"/>
                          </a:solidFill>
                          <a:effectLst/>
                          <a:uLnTx/>
                          <a:uFillTx/>
                          <a:latin typeface="+mn-lt"/>
                          <a:ea typeface="Times New Roman" panose="02020603050405020304" pitchFamily="18" charset="0"/>
                          <a:cs typeface="+mn-cs"/>
                        </a:rPr>
                        <a:t>MAC</a:t>
                      </a:r>
                      <a:endParaRPr lang="en-US" sz="1000" i="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US" sz="1000" i="0" dirty="0">
                          <a:solidFill>
                            <a:srgbClr val="00B050"/>
                          </a:solidFill>
                          <a:effectLst/>
                          <a:latin typeface="+mn-lt"/>
                          <a:ea typeface="Times New Roman" panose="02020603050405020304" pitchFamily="18" charset="0"/>
                          <a:hlinkClick r:id="rId6">
                            <a:extLst>
                              <a:ext uri="{A12FA001-AC4F-418D-AE19-62706E023703}">
                                <ahyp:hlinkClr xmlns:ahyp="http://schemas.microsoft.com/office/drawing/2018/hyperlinkcolor" val="tx"/>
                              </a:ext>
                            </a:extLst>
                          </a:hlinkClick>
                        </a:rPr>
                        <a:t>965r0</a:t>
                      </a:r>
                      <a:endParaRPr lang="en-US" sz="1000" i="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00B050"/>
                          </a:solidFill>
                          <a:effectLst/>
                          <a:latin typeface="+mn-lt"/>
                          <a:ea typeface="Times New Roman" panose="02020603050405020304" pitchFamily="18" charset="0"/>
                        </a:rPr>
                        <a:t>CR for Clause 35.16.</a:t>
                      </a:r>
                    </a:p>
                  </a:txBody>
                  <a:tcPr anchor="b"/>
                </a:tc>
                <a:tc>
                  <a:txBody>
                    <a:bodyPr/>
                    <a:lstStyle/>
                    <a:p>
                      <a:pPr marL="0" marR="0">
                        <a:spcBef>
                          <a:spcPts val="0"/>
                        </a:spcBef>
                        <a:spcAft>
                          <a:spcPts val="0"/>
                        </a:spcAft>
                      </a:pPr>
                      <a:r>
                        <a:rPr lang="en-US" sz="1000" i="0" dirty="0">
                          <a:solidFill>
                            <a:srgbClr val="00B050"/>
                          </a:solidFill>
                          <a:effectLst/>
                          <a:latin typeface="+mn-lt"/>
                          <a:ea typeface="Times New Roman" panose="02020603050405020304" pitchFamily="18" charset="0"/>
                        </a:rPr>
                        <a:t>Arik Klein</a:t>
                      </a:r>
                    </a:p>
                  </a:txBody>
                  <a:tcPr anchor="b"/>
                </a:tc>
                <a:tc>
                  <a:txBody>
                    <a:bodyPr/>
                    <a:lstStyle/>
                    <a:p>
                      <a:pPr marL="0" marR="0" algn="ctr">
                        <a:spcBef>
                          <a:spcPts val="0"/>
                        </a:spcBef>
                        <a:spcAft>
                          <a:spcPts val="0"/>
                        </a:spcAft>
                      </a:pPr>
                      <a:r>
                        <a:rPr lang="en-US" sz="1000" i="0" dirty="0">
                          <a:solidFill>
                            <a:srgbClr val="00B050"/>
                          </a:solidFill>
                          <a:effectLst/>
                          <a:latin typeface="+mn-lt"/>
                          <a:ea typeface="Times New Roman" panose="02020603050405020304" pitchFamily="18" charset="0"/>
                        </a:rPr>
                        <a:t>Presented 07/11</a:t>
                      </a:r>
                    </a:p>
                    <a:p>
                      <a:pPr marL="0" marR="0" algn="ctr">
                        <a:spcBef>
                          <a:spcPts val="0"/>
                        </a:spcBef>
                        <a:spcAft>
                          <a:spcPts val="0"/>
                        </a:spcAft>
                      </a:pPr>
                      <a:r>
                        <a:rPr lang="en-GB" sz="1000" kern="1200" dirty="0">
                          <a:solidFill>
                            <a:schemeClr val="tx1"/>
                          </a:solidFill>
                          <a:effectLst/>
                          <a:latin typeface="+mn-lt"/>
                          <a:ea typeface="Times New Roman" panose="02020603050405020304" pitchFamily="18" charset="0"/>
                        </a:rPr>
                        <a:t>Motion 593</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i="0" dirty="0">
                          <a:solidFill>
                            <a:srgbClr val="00B050"/>
                          </a:solidFill>
                          <a:effectLst/>
                          <a:latin typeface="+mn-lt"/>
                          <a:ea typeface="Times New Roman" panose="02020603050405020304" pitchFamily="18" charset="0"/>
                        </a:rPr>
                        <a:t>8C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00B050"/>
                          </a:solidFill>
                          <a:effectLst/>
                          <a:uLnTx/>
                          <a:uFillTx/>
                          <a:latin typeface="+mn-lt"/>
                          <a:ea typeface="Times New Roman" panose="02020603050405020304" pitchFamily="18" charset="0"/>
                          <a:cs typeface="+mn-cs"/>
                        </a:rPr>
                        <a:t>MAC</a:t>
                      </a:r>
                      <a:endParaRPr lang="en-US" sz="1000" i="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US" sz="1000" i="0" dirty="0">
                          <a:solidFill>
                            <a:srgbClr val="FF0000"/>
                          </a:solidFill>
                          <a:effectLst/>
                          <a:latin typeface="+mn-lt"/>
                          <a:ea typeface="Times New Roman" panose="02020603050405020304" pitchFamily="18" charset="0"/>
                        </a:rPr>
                        <a:t>1098r0</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Resolution for comments assigned to Abhi - Part 8</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Abhishek Patil</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??C</a:t>
                      </a: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US" sz="1000" i="0" dirty="0">
                          <a:solidFill>
                            <a:srgbClr val="FF0000"/>
                          </a:solidFill>
                          <a:effectLst/>
                          <a:latin typeface="+mn-lt"/>
                          <a:ea typeface="Times New Roman" panose="02020603050405020304" pitchFamily="18" charset="0"/>
                          <a:hlinkClick r:id="rId7"/>
                        </a:rPr>
                        <a:t>646r0</a:t>
                      </a:r>
                      <a:endParaRPr lang="en-US" sz="1000" i="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CR for 35.3.12-part 2</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Abhishek Patil</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3C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US" sz="1000" i="0" dirty="0">
                          <a:solidFill>
                            <a:srgbClr val="00B050"/>
                          </a:solidFill>
                          <a:effectLst/>
                          <a:latin typeface="+mn-lt"/>
                          <a:ea typeface="Times New Roman" panose="02020603050405020304" pitchFamily="18" charset="0"/>
                          <a:hlinkClick r:id="rId8">
                            <a:extLst>
                              <a:ext uri="{A12FA001-AC4F-418D-AE19-62706E023703}">
                                <ahyp:hlinkClr xmlns:ahyp="http://schemas.microsoft.com/office/drawing/2018/hyperlinkcolor" val="tx"/>
                              </a:ext>
                            </a:extLst>
                          </a:hlinkClick>
                        </a:rPr>
                        <a:t>800r0</a:t>
                      </a:r>
                      <a:endParaRPr lang="en-US" sz="1000" i="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fr-FR" sz="1000" i="0" dirty="0">
                          <a:solidFill>
                            <a:srgbClr val="00B050"/>
                          </a:solidFill>
                          <a:effectLst/>
                          <a:latin typeface="+mn-lt"/>
                          <a:ea typeface="Times New Roman" panose="02020603050405020304" pitchFamily="18" charset="0"/>
                        </a:rPr>
                        <a:t>LB271-9.4.2.316 (QoS char </a:t>
                      </a:r>
                      <a:r>
                        <a:rPr lang="fr-FR" sz="1000" i="0" dirty="0" err="1">
                          <a:solidFill>
                            <a:srgbClr val="00B050"/>
                          </a:solidFill>
                          <a:effectLst/>
                          <a:latin typeface="+mn-lt"/>
                          <a:ea typeface="Times New Roman" panose="02020603050405020304" pitchFamily="18" charset="0"/>
                        </a:rPr>
                        <a:t>element</a:t>
                      </a:r>
                      <a:r>
                        <a:rPr lang="fr-FR" sz="1000" i="0" dirty="0">
                          <a:solidFill>
                            <a:srgbClr val="00B050"/>
                          </a:solidFill>
                          <a:effectLst/>
                          <a:latin typeface="+mn-lt"/>
                          <a:ea typeface="Times New Roman" panose="02020603050405020304" pitchFamily="18" charset="0"/>
                        </a:rPr>
                        <a:t> Part 3)</a:t>
                      </a:r>
                      <a:endParaRPr lang="en-US" sz="1000" i="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00B050"/>
                          </a:solidFill>
                          <a:effectLst/>
                          <a:latin typeface="+mn-lt"/>
                          <a:ea typeface="Times New Roman" panose="02020603050405020304" pitchFamily="18" charset="0"/>
                        </a:rPr>
                        <a:t>Duncan Ho</a:t>
                      </a:r>
                    </a:p>
                  </a:txBody>
                  <a:tcPr anchor="b"/>
                </a:tc>
                <a:tc>
                  <a:txBody>
                    <a:bodyPr/>
                    <a:lstStyle/>
                    <a:p>
                      <a:pPr marL="0" marR="0" algn="ctr">
                        <a:spcBef>
                          <a:spcPts val="0"/>
                        </a:spcBef>
                        <a:spcAft>
                          <a:spcPts val="0"/>
                        </a:spcAft>
                      </a:pPr>
                      <a:r>
                        <a:rPr lang="en-US" sz="1000" i="0" dirty="0">
                          <a:solidFill>
                            <a:srgbClr val="00B050"/>
                          </a:solidFill>
                          <a:effectLst/>
                          <a:latin typeface="+mn-lt"/>
                          <a:ea typeface="Times New Roman" panose="02020603050405020304" pitchFamily="18" charset="0"/>
                        </a:rPr>
                        <a:t>Presented 07/11</a:t>
                      </a:r>
                    </a:p>
                  </a:txBody>
                  <a:tcPr anchor="b"/>
                </a:tc>
                <a:tc>
                  <a:txBody>
                    <a:bodyPr/>
                    <a:lstStyle/>
                    <a:p>
                      <a:pPr marL="0" marR="0" algn="ctr">
                        <a:spcBef>
                          <a:spcPts val="0"/>
                        </a:spcBef>
                        <a:spcAft>
                          <a:spcPts val="0"/>
                        </a:spcAft>
                      </a:pPr>
                      <a:r>
                        <a:rPr lang="en-US" sz="1000" i="0" dirty="0">
                          <a:solidFill>
                            <a:srgbClr val="00B050"/>
                          </a:solidFill>
                          <a:effectLst/>
                          <a:latin typeface="+mn-lt"/>
                          <a:ea typeface="Times New Roman" panose="02020603050405020304" pitchFamily="18" charset="0"/>
                        </a:rPr>
                        <a:t>3C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00B050"/>
                          </a:solidFill>
                          <a:effectLst/>
                          <a:uLnTx/>
                          <a:uFillTx/>
                          <a:latin typeface="Times New Roman"/>
                          <a:ea typeface="Times New Roman" panose="02020603050405020304" pitchFamily="18" charset="0"/>
                          <a:cs typeface="+mn-cs"/>
                        </a:rPr>
                        <a:t>MAC</a:t>
                      </a:r>
                      <a:endParaRPr lang="en-US" sz="1000" i="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hlinkClick r:id="rId9">
                            <a:extLst>
                              <a:ext uri="{A12FA001-AC4F-418D-AE19-62706E023703}">
                                <ahyp:hlinkClr xmlns:ahyp="http://schemas.microsoft.com/office/drawing/2018/hyperlinkcolor" val="tx"/>
                              </a:ext>
                            </a:extLst>
                          </a:hlinkClick>
                        </a:rPr>
                        <a:t>736r0</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 CR Misc.</a:t>
                      </a: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Minyoung Park</a:t>
                      </a: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R4M-4C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9C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7030A0"/>
                          </a:solidFill>
                          <a:effectLst/>
                          <a:uLnTx/>
                          <a:uFillTx/>
                          <a:latin typeface="Times New Roman"/>
                          <a:ea typeface="Times New Roman" panose="02020603050405020304" pitchFamily="18" charset="0"/>
                          <a:cs typeface="+mn-cs"/>
                        </a:rPr>
                        <a:t>MAC</a:t>
                      </a:r>
                      <a:endParaRPr lang="en-US" sz="1000" i="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hlinkClick r:id="rId10">
                            <a:extLst>
                              <a:ext uri="{A12FA001-AC4F-418D-AE19-62706E023703}">
                                <ahyp:hlinkClr xmlns:ahyp="http://schemas.microsoft.com/office/drawing/2018/hyperlinkcolor" val="tx"/>
                              </a:ext>
                            </a:extLst>
                          </a:hlinkClick>
                        </a:rPr>
                        <a:t>1101r4</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CR 35.3.18 remaining CIDs</a:t>
                      </a: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Liwen Chu</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7030A0"/>
                          </a:solidFill>
                          <a:effectLst/>
                          <a:latin typeface="+mn-lt"/>
                          <a:ea typeface="Times New Roman" panose="02020603050405020304" pitchFamily="18" charset="0"/>
                        </a:rPr>
                        <a:t>R4M-2C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14C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7030A0"/>
                          </a:solidFill>
                          <a:effectLst/>
                          <a:uLnTx/>
                          <a:uFillTx/>
                          <a:latin typeface="Times New Roman"/>
                          <a:ea typeface="Times New Roman" panose="02020603050405020304" pitchFamily="18" charset="0"/>
                          <a:cs typeface="+mn-cs"/>
                        </a:rPr>
                        <a:t>MAC</a:t>
                      </a:r>
                      <a:endParaRPr lang="en-US" sz="1000" i="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hlinkClick r:id="rId11">
                            <a:extLst>
                              <a:ext uri="{A12FA001-AC4F-418D-AE19-62706E023703}">
                                <ahyp:hlinkClr xmlns:ahyp="http://schemas.microsoft.com/office/drawing/2018/hyperlinkcolor" val="tx"/>
                              </a:ext>
                            </a:extLst>
                          </a:hlinkClick>
                        </a:rPr>
                        <a:t>1121r1</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CR for subclause 3.2</a:t>
                      </a: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Liwen Chu</a:t>
                      </a:r>
                    </a:p>
                  </a:txBody>
                  <a:tcPr/>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R4M</a:t>
                      </a:r>
                    </a:p>
                  </a:txBody>
                  <a:tcPr/>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7C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7030A0"/>
                          </a:solidFill>
                          <a:effectLst/>
                          <a:uLnTx/>
                          <a:uFillTx/>
                          <a:latin typeface="Times New Roman"/>
                          <a:ea typeface="Times New Roman" panose="02020603050405020304" pitchFamily="18" charset="0"/>
                          <a:cs typeface="+mn-cs"/>
                        </a:rPr>
                        <a:t>MAC</a:t>
                      </a:r>
                      <a:endParaRPr lang="en-US" sz="1000" i="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bl>
          </a:graphicData>
        </a:graphic>
      </p:graphicFrame>
    </p:spTree>
    <p:extLst>
      <p:ext uri="{BB962C8B-B14F-4D97-AF65-F5344CB8AC3E}">
        <p14:creationId xmlns:p14="http://schemas.microsoft.com/office/powerpoint/2010/main" val="338960679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4</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27</a:t>
            </a:fld>
            <a:endParaRPr lang="en-GB"/>
          </a:p>
        </p:txBody>
      </p:sp>
      <p:graphicFrame>
        <p:nvGraphicFramePr>
          <p:cNvPr id="9" name="Table 8">
            <a:extLst>
              <a:ext uri="{FF2B5EF4-FFF2-40B4-BE49-F238E27FC236}">
                <a16:creationId xmlns:a16="http://schemas.microsoft.com/office/drawing/2014/main" id="{AA5336CB-873D-64D2-6A97-0EB14F84177A}"/>
              </a:ext>
            </a:extLst>
          </p:cNvPr>
          <p:cNvGraphicFramePr>
            <a:graphicFrameLocks noGrp="1"/>
          </p:cNvGraphicFramePr>
          <p:nvPr>
            <p:extLst>
              <p:ext uri="{D42A27DB-BD31-4B8C-83A1-F6EECF244321}">
                <p14:modId xmlns:p14="http://schemas.microsoft.com/office/powerpoint/2010/main" val="2836665056"/>
              </p:ext>
            </p:extLst>
          </p:nvPr>
        </p:nvGraphicFramePr>
        <p:xfrm>
          <a:off x="851217" y="1582301"/>
          <a:ext cx="7736268" cy="4116225"/>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1244r1</a:t>
                      </a:r>
                    </a:p>
                  </a:txBody>
                  <a:tcPr anchor="b"/>
                </a:tc>
                <a:tc>
                  <a:txBody>
                    <a:bodyPr/>
                    <a:lstStyle/>
                    <a:p>
                      <a:pPr marL="0" marR="0">
                        <a:spcBef>
                          <a:spcPts val="0"/>
                        </a:spcBef>
                        <a:spcAft>
                          <a:spcPts val="0"/>
                        </a:spcAft>
                      </a:pP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R4M-2C</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2C</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1251r0</a:t>
                      </a:r>
                    </a:p>
                  </a:txBody>
                  <a:tcPr anchor="b"/>
                </a:tc>
                <a:tc>
                  <a:txBody>
                    <a:bodyPr/>
                    <a:lstStyle/>
                    <a:p>
                      <a:pPr marL="0" marR="0">
                        <a:spcBef>
                          <a:spcPts val="0"/>
                        </a:spcBef>
                        <a:spcAft>
                          <a:spcPts val="0"/>
                        </a:spcAft>
                      </a:pP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R4M-2C</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2C</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1125r2</a:t>
                      </a:r>
                    </a:p>
                  </a:txBody>
                  <a:tcPr anchor="b"/>
                </a:tc>
                <a:tc>
                  <a:txBody>
                    <a:bodyPr/>
                    <a:lstStyle/>
                    <a:p>
                      <a:pPr marL="0" marR="0">
                        <a:spcBef>
                          <a:spcPts val="0"/>
                        </a:spcBef>
                        <a:spcAft>
                          <a:spcPts val="0"/>
                        </a:spcAft>
                      </a:pP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R4M-3C</a:t>
                      </a:r>
                    </a:p>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 SP??</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3C</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1063r3</a:t>
                      </a:r>
                    </a:p>
                  </a:txBody>
                  <a:tcPr anchor="b"/>
                </a:tc>
                <a:tc>
                  <a:txBody>
                    <a:bodyPr/>
                    <a:lstStyle/>
                    <a:p>
                      <a:pPr marL="0" marR="0">
                        <a:spcBef>
                          <a:spcPts val="0"/>
                        </a:spcBef>
                        <a:spcAft>
                          <a:spcPts val="0"/>
                        </a:spcAft>
                      </a:pP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R4M-3C</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1C</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hlinkClick r:id="rId2"/>
                        </a:rPr>
                        <a:t>764r0</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cr-for-p2p-buffer-report</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Yunbo Li </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5C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hlinkClick r:id="rId3"/>
                        </a:rPr>
                        <a:t>1266r0</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err="1">
                          <a:solidFill>
                            <a:schemeClr val="tx1"/>
                          </a:solidFill>
                          <a:effectLst/>
                          <a:latin typeface="+mn-lt"/>
                          <a:ea typeface="Times New Roman" panose="02020603050405020304" pitchFamily="18" charset="0"/>
                        </a:rPr>
                        <a:t>cr</a:t>
                      </a:r>
                      <a:r>
                        <a:rPr lang="en-US" sz="1000" i="0" dirty="0">
                          <a:solidFill>
                            <a:schemeClr val="tx1"/>
                          </a:solidFill>
                          <a:effectLst/>
                          <a:latin typeface="+mn-lt"/>
                          <a:ea typeface="Times New Roman" panose="02020603050405020304" pitchFamily="18" charset="0"/>
                        </a:rPr>
                        <a:t>-for-CID 16341</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Yunbo Li </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1C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hlinkClick r:id="rId4"/>
                        </a:rPr>
                        <a:t>1276r0</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Remaining CIDs on TDLS</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Rubayet Shafin</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1C</a:t>
                      </a: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1050</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miscellaneous CIDs</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Yunbo Li</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dirty="0">
                          <a:solidFill>
                            <a:schemeClr val="tx1"/>
                          </a:solidFill>
                          <a:effectLst/>
                          <a:latin typeface="+mn-lt"/>
                          <a:ea typeface="Times New Roman" panose="02020603050405020304" pitchFamily="18" charset="0"/>
                        </a:rPr>
                        <a:t>Pending SP</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chemeClr val="tx1"/>
                          </a:solidFill>
                          <a:effectLst/>
                          <a:latin typeface="+mn-lt"/>
                          <a:ea typeface="Times New Roman" panose="02020603050405020304" pitchFamily="18" charset="0"/>
                        </a:rPr>
                        <a:t>Motion</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2C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1045</a:t>
                      </a:r>
                    </a:p>
                  </a:txBody>
                  <a:tcPr anchor="b"/>
                </a:tc>
                <a:tc>
                  <a:txBody>
                    <a:bodyPr/>
                    <a:lstStyle/>
                    <a:p>
                      <a:pPr marL="0" marR="0">
                        <a:spcBef>
                          <a:spcPts val="0"/>
                        </a:spcBef>
                        <a:spcAft>
                          <a:spcPts val="0"/>
                        </a:spcAft>
                      </a:pPr>
                      <a:r>
                        <a:rPr lang="en-US" sz="1000" i="0" dirty="0" err="1">
                          <a:solidFill>
                            <a:schemeClr val="tx1"/>
                          </a:solidFill>
                          <a:effectLst/>
                          <a:latin typeface="+mn-lt"/>
                          <a:ea typeface="Times New Roman" panose="02020603050405020304" pitchFamily="18" charset="0"/>
                        </a:rPr>
                        <a:t>cr</a:t>
                      </a:r>
                      <a:r>
                        <a:rPr lang="en-US" sz="1000" i="0" dirty="0">
                          <a:solidFill>
                            <a:schemeClr val="tx1"/>
                          </a:solidFill>
                          <a:effectLst/>
                          <a:latin typeface="+mn-lt"/>
                          <a:ea typeface="Times New Roman" panose="02020603050405020304" pitchFamily="18" charset="0"/>
                        </a:rPr>
                        <a:t>-for 35.2.1.2.2</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Yunbo Li</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dirty="0">
                          <a:solidFill>
                            <a:schemeClr val="tx1"/>
                          </a:solidFill>
                          <a:effectLst/>
                          <a:latin typeface="+mn-lt"/>
                          <a:ea typeface="Times New Roman" panose="02020603050405020304" pitchFamily="18" charset="0"/>
                        </a:rPr>
                        <a:t>Pending SP</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chemeClr val="tx1"/>
                          </a:solidFill>
                          <a:effectLst/>
                          <a:latin typeface="+mn-lt"/>
                          <a:ea typeface="Times New Roman" panose="02020603050405020304" pitchFamily="18" charset="0"/>
                        </a:rPr>
                        <a:t>Motion</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1C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1077r3</a:t>
                      </a:r>
                    </a:p>
                  </a:txBody>
                  <a:tcPr anchor="b"/>
                </a:tc>
                <a:tc>
                  <a:txBody>
                    <a:bodyPr/>
                    <a:lstStyle/>
                    <a:p>
                      <a:pPr marL="0" marR="0">
                        <a:spcBef>
                          <a:spcPts val="0"/>
                        </a:spcBef>
                        <a:spcAft>
                          <a:spcPts val="0"/>
                        </a:spcAft>
                      </a:pPr>
                      <a:r>
                        <a:rPr lang="en-US" sz="1000" i="0" dirty="0" err="1">
                          <a:solidFill>
                            <a:schemeClr val="tx1"/>
                          </a:solidFill>
                          <a:effectLst/>
                          <a:latin typeface="+mn-lt"/>
                          <a:ea typeface="Times New Roman" panose="02020603050405020304" pitchFamily="18" charset="0"/>
                        </a:rPr>
                        <a:t>cr</a:t>
                      </a:r>
                      <a:r>
                        <a:rPr lang="en-US" sz="1000" i="0" dirty="0">
                          <a:solidFill>
                            <a:schemeClr val="tx1"/>
                          </a:solidFill>
                          <a:effectLst/>
                          <a:latin typeface="+mn-lt"/>
                          <a:ea typeface="Times New Roman" panose="02020603050405020304" pitchFamily="18" charset="0"/>
                        </a:rPr>
                        <a:t>-for-supported-features-and-PICS-</a:t>
                      </a:r>
                      <a:r>
                        <a:rPr lang="en-US" sz="1000" i="0" dirty="0" err="1">
                          <a:solidFill>
                            <a:schemeClr val="tx1"/>
                          </a:solidFill>
                          <a:effectLst/>
                          <a:latin typeface="+mn-lt"/>
                          <a:ea typeface="Times New Roman" panose="02020603050405020304" pitchFamily="18" charset="0"/>
                        </a:rPr>
                        <a:t>cids</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Rojan Chitrakar</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dirty="0">
                          <a:solidFill>
                            <a:schemeClr val="tx1"/>
                          </a:solidFill>
                          <a:effectLst/>
                          <a:latin typeface="+mn-lt"/>
                          <a:ea typeface="Times New Roman" panose="02020603050405020304" pitchFamily="18" charset="0"/>
                        </a:rPr>
                        <a:t>Pending SP</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chemeClr val="tx1"/>
                          </a:solidFill>
                          <a:effectLst/>
                          <a:latin typeface="+mn-lt"/>
                          <a:ea typeface="Times New Roman" panose="02020603050405020304" pitchFamily="18" charset="0"/>
                        </a:rPr>
                        <a:t>Motion</a:t>
                      </a:r>
                      <a:endParaRPr lang="en-US" sz="1000" i="0" dirty="0">
                        <a:solidFill>
                          <a:schemeClr val="tx1"/>
                        </a:solidFill>
                        <a:effectLst/>
                        <a:latin typeface="+mn-lt"/>
                        <a:ea typeface="Times New Roman" panose="02020603050405020304"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1C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hlinkClick r:id="rId5"/>
                        </a:rPr>
                        <a:t>824r3</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CR for 35.3.16.5</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Yongho Seok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dirty="0">
                          <a:solidFill>
                            <a:schemeClr val="tx1"/>
                          </a:solidFill>
                          <a:effectLst/>
                          <a:latin typeface="+mn-lt"/>
                          <a:ea typeface="Times New Roman" panose="02020603050405020304" pitchFamily="18" charset="0"/>
                        </a:rPr>
                        <a:t>Pending SP</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chemeClr val="tx1"/>
                          </a:solidFill>
                          <a:effectLst/>
                          <a:latin typeface="+mn-lt"/>
                          <a:ea typeface="Times New Roman" panose="02020603050405020304" pitchFamily="18" charset="0"/>
                        </a:rPr>
                        <a:t>Motion 593</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18C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bl>
          </a:graphicData>
        </a:graphic>
      </p:graphicFrame>
    </p:spTree>
    <p:extLst>
      <p:ext uri="{BB962C8B-B14F-4D97-AF65-F5344CB8AC3E}">
        <p14:creationId xmlns:p14="http://schemas.microsoft.com/office/powerpoint/2010/main" val="365963082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5</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28</a:t>
            </a:fld>
            <a:endParaRPr lang="en-GB"/>
          </a:p>
        </p:txBody>
      </p:sp>
      <p:graphicFrame>
        <p:nvGraphicFramePr>
          <p:cNvPr id="9" name="Table 8">
            <a:extLst>
              <a:ext uri="{FF2B5EF4-FFF2-40B4-BE49-F238E27FC236}">
                <a16:creationId xmlns:a16="http://schemas.microsoft.com/office/drawing/2014/main" id="{AA5336CB-873D-64D2-6A97-0EB14F84177A}"/>
              </a:ext>
            </a:extLst>
          </p:cNvPr>
          <p:cNvGraphicFramePr>
            <a:graphicFrameLocks noGrp="1"/>
          </p:cNvGraphicFramePr>
          <p:nvPr>
            <p:extLst>
              <p:ext uri="{D42A27DB-BD31-4B8C-83A1-F6EECF244321}">
                <p14:modId xmlns:p14="http://schemas.microsoft.com/office/powerpoint/2010/main" val="3673854621"/>
              </p:ext>
            </p:extLst>
          </p:nvPr>
        </p:nvGraphicFramePr>
        <p:xfrm>
          <a:off x="851217" y="1582301"/>
          <a:ext cx="7736268" cy="3803888"/>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336028">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1277</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CR on partial BW</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Yanjun Sun</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i="0">
                          <a:solidFill>
                            <a:schemeClr val="tx1"/>
                          </a:solidFill>
                          <a:effectLst/>
                          <a:latin typeface="+mn-lt"/>
                          <a:ea typeface="Times New Roman" panose="02020603050405020304" pitchFamily="18" charset="0"/>
                        </a:rPr>
                        <a:t>1C</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kern="1200" dirty="0">
                          <a:solidFill>
                            <a:srgbClr val="0000FF"/>
                          </a:solidFill>
                          <a:effectLst/>
                          <a:latin typeface="Times New Roman" panose="02020603050405020304" pitchFamily="18" charset="0"/>
                          <a:ea typeface="Times New Roman" panose="02020603050405020304" pitchFamily="18" charset="0"/>
                          <a:hlinkClick r:id="rId2"/>
                        </a:rPr>
                        <a:t>763r0</a:t>
                      </a: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cr-of-nstr-status-update</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Yunbo Li</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Pending SP</a:t>
                      </a: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000000"/>
                          </a:solidFill>
                          <a:effectLst/>
                          <a:latin typeface="Times New Roman" panose="02020603050405020304" pitchFamily="18" charset="0"/>
                          <a:ea typeface="Times New Roman" panose="02020603050405020304" pitchFamily="18" charset="0"/>
                        </a:rPr>
                        <a:t>3C</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0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bl>
          </a:graphicData>
        </a:graphic>
      </p:graphicFrame>
    </p:spTree>
    <p:extLst>
      <p:ext uri="{BB962C8B-B14F-4D97-AF65-F5344CB8AC3E}">
        <p14:creationId xmlns:p14="http://schemas.microsoft.com/office/powerpoint/2010/main" val="188005873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Post-Quarantine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29</a:t>
            </a:fld>
            <a:endParaRPr lang="en-GB"/>
          </a:p>
        </p:txBody>
      </p:sp>
      <p:graphicFrame>
        <p:nvGraphicFramePr>
          <p:cNvPr id="9" name="Table 8">
            <a:extLst>
              <a:ext uri="{FF2B5EF4-FFF2-40B4-BE49-F238E27FC236}">
                <a16:creationId xmlns:a16="http://schemas.microsoft.com/office/drawing/2014/main" id="{AA5336CB-873D-64D2-6A97-0EB14F84177A}"/>
              </a:ext>
            </a:extLst>
          </p:cNvPr>
          <p:cNvGraphicFramePr>
            <a:graphicFrameLocks noGrp="1"/>
          </p:cNvGraphicFramePr>
          <p:nvPr>
            <p:extLst>
              <p:ext uri="{D42A27DB-BD31-4B8C-83A1-F6EECF244321}">
                <p14:modId xmlns:p14="http://schemas.microsoft.com/office/powerpoint/2010/main" val="2399378785"/>
              </p:ext>
            </p:extLst>
          </p:nvPr>
        </p:nvGraphicFramePr>
        <p:xfrm>
          <a:off x="851217" y="1582301"/>
          <a:ext cx="7736268" cy="4664865"/>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strike="sngStrike" dirty="0">
                          <a:solidFill>
                            <a:srgbClr val="00B0F0"/>
                          </a:solidFill>
                          <a:effectLst/>
                          <a:latin typeface="+mn-lt"/>
                          <a:ea typeface="Times New Roman" panose="02020603050405020304" pitchFamily="18" charset="0"/>
                          <a:hlinkClick r:id="rId2">
                            <a:extLst>
                              <a:ext uri="{A12FA001-AC4F-418D-AE19-62706E023703}">
                                <ahyp:hlinkClr xmlns:ahyp="http://schemas.microsoft.com/office/drawing/2018/hyperlinkcolor" val="tx"/>
                              </a:ext>
                            </a:extLst>
                          </a:hlinkClick>
                        </a:rPr>
                        <a:t>547r4</a:t>
                      </a:r>
                      <a:endParaRPr lang="en-US" sz="1000" strike="sngStrike" dirty="0">
                        <a:solidFill>
                          <a:srgbClr val="00B0F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strike="sngStrike">
                          <a:solidFill>
                            <a:srgbClr val="00B0F0"/>
                          </a:solidFill>
                          <a:effectLst/>
                          <a:latin typeface="+mn-lt"/>
                          <a:ea typeface="Times New Roman" panose="02020603050405020304" pitchFamily="18" charset="0"/>
                        </a:rPr>
                        <a:t>CR for 3.2 and Some Clauses in 35</a:t>
                      </a:r>
                      <a:endParaRPr lang="en-US" sz="1000" strike="sngStrike">
                        <a:solidFill>
                          <a:srgbClr val="00B0F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strike="sngStrike">
                          <a:solidFill>
                            <a:srgbClr val="00B0F0"/>
                          </a:solidFill>
                          <a:effectLst/>
                          <a:latin typeface="+mn-lt"/>
                          <a:ea typeface="Times New Roman" panose="02020603050405020304" pitchFamily="18" charset="0"/>
                        </a:rPr>
                        <a:t>Po-Kai Huang</a:t>
                      </a:r>
                      <a:endParaRPr lang="en-US" sz="1000" strike="sngStrike">
                        <a:solidFill>
                          <a:srgbClr val="00B0F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strike="sngStrike" kern="1200" dirty="0">
                          <a:solidFill>
                            <a:srgbClr val="00B0F0"/>
                          </a:solidFill>
                          <a:effectLst/>
                          <a:latin typeface="+mn-lt"/>
                          <a:ea typeface="Times New Roman" panose="02020603050405020304" pitchFamily="18" charset="0"/>
                        </a:rPr>
                        <a:t>Complete</a:t>
                      </a:r>
                      <a:endParaRPr lang="en-US" sz="1000" strike="sngStrike" dirty="0">
                        <a:solidFill>
                          <a:srgbClr val="00B0F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strike="sngStrike" kern="1200" dirty="0">
                          <a:solidFill>
                            <a:srgbClr val="00B0F0"/>
                          </a:solidFill>
                          <a:effectLst/>
                          <a:latin typeface="+mn-lt"/>
                          <a:ea typeface="Times New Roman" panose="02020603050405020304" pitchFamily="18" charset="0"/>
                        </a:rPr>
                        <a:t>11C</a:t>
                      </a:r>
                      <a:endParaRPr lang="en-US" sz="1000" strike="sngStrike" dirty="0">
                        <a:solidFill>
                          <a:srgbClr val="00B0F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strike="sngStrike" kern="1200" dirty="0">
                          <a:solidFill>
                            <a:srgbClr val="00B0F0"/>
                          </a:solidFill>
                          <a:effectLst/>
                          <a:latin typeface="+mn-lt"/>
                          <a:ea typeface="Times New Roman" panose="02020603050405020304" pitchFamily="18" charset="0"/>
                        </a:rPr>
                        <a:t>MAC</a:t>
                      </a:r>
                      <a:endParaRPr lang="en-US" sz="1000" strike="sngStrike" dirty="0">
                        <a:solidFill>
                          <a:srgbClr val="00B0F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dirty="0">
                          <a:solidFill>
                            <a:srgbClr val="FF0000"/>
                          </a:solidFill>
                          <a:effectLst/>
                          <a:latin typeface="+mn-lt"/>
                          <a:ea typeface="Times New Roman" panose="02020603050405020304" pitchFamily="18" charset="0"/>
                          <a:hlinkClick r:id="rId3">
                            <a:extLst>
                              <a:ext uri="{A12FA001-AC4F-418D-AE19-62706E023703}">
                                <ahyp:hlinkClr xmlns:ahyp="http://schemas.microsoft.com/office/drawing/2018/hyperlinkcolor" val="tx"/>
                              </a:ext>
                            </a:extLst>
                          </a:hlinkClick>
                        </a:rPr>
                        <a:t>353r1</a:t>
                      </a:r>
                      <a:endParaRPr lang="en-US" sz="1000" dirty="0">
                        <a:solidFill>
                          <a:srgbClr val="FF000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solidFill>
                            <a:srgbClr val="FF0000"/>
                          </a:solidFill>
                          <a:effectLst/>
                          <a:latin typeface="+mn-lt"/>
                          <a:ea typeface="Times New Roman" panose="02020603050405020304" pitchFamily="18" charset="0"/>
                        </a:rPr>
                        <a:t>CR for P2P and </a:t>
                      </a:r>
                      <a:r>
                        <a:rPr lang="en-GB" sz="1000" dirty="0" err="1">
                          <a:solidFill>
                            <a:srgbClr val="FF0000"/>
                          </a:solidFill>
                          <a:effectLst/>
                          <a:latin typeface="+mn-lt"/>
                          <a:ea typeface="Times New Roman" panose="02020603050405020304" pitchFamily="18" charset="0"/>
                        </a:rPr>
                        <a:t>rTWT</a:t>
                      </a:r>
                      <a:endParaRPr lang="en-US" sz="1000" dirty="0">
                        <a:solidFill>
                          <a:srgbClr val="FF000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solidFill>
                            <a:srgbClr val="FF0000"/>
                          </a:solidFill>
                          <a:effectLst/>
                          <a:latin typeface="+mn-lt"/>
                          <a:ea typeface="Times New Roman" panose="02020603050405020304" pitchFamily="18" charset="0"/>
                        </a:rPr>
                        <a:t>Pascal Viger</a:t>
                      </a:r>
                      <a:endParaRPr lang="en-US" sz="1000">
                        <a:solidFill>
                          <a:srgbClr val="FF000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err="1">
                          <a:solidFill>
                            <a:srgbClr val="FF0000"/>
                          </a:solidFill>
                          <a:effectLst/>
                          <a:latin typeface="+mn-lt"/>
                          <a:ea typeface="Times New Roman" panose="02020603050405020304" pitchFamily="18" charset="0"/>
                        </a:rPr>
                        <a:t>NoM</a:t>
                      </a:r>
                      <a:r>
                        <a:rPr lang="en-GB" sz="1000" kern="1200" dirty="0">
                          <a:solidFill>
                            <a:srgbClr val="FF0000"/>
                          </a:solidFill>
                          <a:effectLst/>
                          <a:latin typeface="+mn-lt"/>
                          <a:ea typeface="Times New Roman" panose="02020603050405020304" pitchFamily="18" charset="0"/>
                        </a:rPr>
                        <a:t> 07/11 3C</a:t>
                      </a:r>
                    </a:p>
                    <a:p>
                      <a:pPr marL="0" marR="0" algn="ctr">
                        <a:spcBef>
                          <a:spcPts val="0"/>
                        </a:spcBef>
                        <a:spcAft>
                          <a:spcPts val="0"/>
                        </a:spcAft>
                      </a:pPr>
                      <a:r>
                        <a:rPr lang="en-GB" sz="1000" kern="1200" dirty="0">
                          <a:solidFill>
                            <a:srgbClr val="FF0000"/>
                          </a:solidFill>
                          <a:effectLst/>
                          <a:latin typeface="+mn-lt"/>
                          <a:ea typeface="Times New Roman" panose="02020603050405020304" pitchFamily="18" charset="0"/>
                        </a:rPr>
                        <a:t>15Y, 26N, 22A</a:t>
                      </a:r>
                      <a:endParaRPr lang="en-US" sz="1000" dirty="0">
                        <a:solidFill>
                          <a:srgbClr val="FF000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FF0000"/>
                          </a:solidFill>
                          <a:effectLst/>
                          <a:latin typeface="+mn-lt"/>
                          <a:ea typeface="Times New Roman" panose="02020603050405020304" pitchFamily="18" charset="0"/>
                        </a:rPr>
                        <a:t>5C</a:t>
                      </a:r>
                      <a:endParaRPr lang="en-US" sz="1000">
                        <a:solidFill>
                          <a:srgbClr val="FF000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FF0000"/>
                          </a:solidFill>
                          <a:effectLst/>
                          <a:latin typeface="+mn-lt"/>
                          <a:ea typeface="Times New Roman" panose="02020603050405020304" pitchFamily="18" charset="0"/>
                        </a:rPr>
                        <a:t>MAC</a:t>
                      </a:r>
                      <a:endParaRPr lang="en-US" sz="1000" dirty="0">
                        <a:solidFill>
                          <a:srgbClr val="FF000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dirty="0">
                          <a:solidFill>
                            <a:srgbClr val="FF0000"/>
                          </a:solidFill>
                          <a:effectLst/>
                          <a:latin typeface="+mn-lt"/>
                          <a:ea typeface="Times New Roman" panose="02020603050405020304" pitchFamily="18" charset="0"/>
                        </a:rPr>
                        <a:t>357r3</a:t>
                      </a:r>
                      <a:endParaRPr lang="en-US" sz="1000" dirty="0">
                        <a:solidFill>
                          <a:srgbClr val="FF000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solidFill>
                            <a:srgbClr val="FF0000"/>
                          </a:solidFill>
                          <a:effectLst/>
                          <a:latin typeface="+mn-lt"/>
                          <a:ea typeface="Times New Roman" panose="02020603050405020304" pitchFamily="18" charset="0"/>
                        </a:rPr>
                        <a:t>CIDs on TWT</a:t>
                      </a:r>
                      <a:endParaRPr lang="en-US" sz="1000" dirty="0">
                        <a:solidFill>
                          <a:srgbClr val="FF000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solidFill>
                            <a:srgbClr val="FF0000"/>
                          </a:solidFill>
                          <a:effectLst/>
                          <a:latin typeface="+mn-lt"/>
                          <a:ea typeface="Times New Roman" panose="02020603050405020304" pitchFamily="18" charset="0"/>
                        </a:rPr>
                        <a:t>Rubayet Shafin</a:t>
                      </a:r>
                      <a:endParaRPr lang="en-US" sz="1000">
                        <a:solidFill>
                          <a:srgbClr val="FF000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err="1">
                          <a:solidFill>
                            <a:srgbClr val="FF0000"/>
                          </a:solidFill>
                          <a:effectLst/>
                          <a:latin typeface="+mn-lt"/>
                          <a:ea typeface="Times New Roman" panose="02020603050405020304" pitchFamily="18" charset="0"/>
                        </a:rPr>
                        <a:t>NoM</a:t>
                      </a:r>
                      <a:r>
                        <a:rPr lang="en-GB" sz="1000" kern="1200" dirty="0">
                          <a:solidFill>
                            <a:srgbClr val="FF0000"/>
                          </a:solidFill>
                          <a:effectLst/>
                          <a:latin typeface="+mn-lt"/>
                          <a:ea typeface="Times New Roman" panose="02020603050405020304" pitchFamily="18" charset="0"/>
                        </a:rPr>
                        <a:t> 07/11 3C</a:t>
                      </a:r>
                    </a:p>
                    <a:p>
                      <a:pPr marL="0" marR="0" algn="ctr">
                        <a:spcBef>
                          <a:spcPts val="0"/>
                        </a:spcBef>
                        <a:spcAft>
                          <a:spcPts val="0"/>
                        </a:spcAft>
                      </a:pPr>
                      <a:r>
                        <a:rPr lang="en-GB" sz="1000" kern="1200" dirty="0">
                          <a:solidFill>
                            <a:srgbClr val="FF0000"/>
                          </a:solidFill>
                          <a:effectLst/>
                          <a:latin typeface="+mn-lt"/>
                          <a:ea typeface="Times New Roman" panose="02020603050405020304" pitchFamily="18" charset="0"/>
                        </a:rPr>
                        <a:t>30Y, 44N, 23A</a:t>
                      </a:r>
                      <a:endParaRPr lang="en-US" sz="1000" dirty="0">
                        <a:solidFill>
                          <a:srgbClr val="FF000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FF0000"/>
                          </a:solidFill>
                          <a:effectLst/>
                          <a:latin typeface="+mn-lt"/>
                          <a:ea typeface="Times New Roman" panose="02020603050405020304" pitchFamily="18" charset="0"/>
                        </a:rPr>
                        <a:t>X+2C</a:t>
                      </a:r>
                      <a:endParaRPr lang="en-US" sz="1000">
                        <a:solidFill>
                          <a:srgbClr val="FF000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FF0000"/>
                          </a:solidFill>
                          <a:effectLst/>
                          <a:latin typeface="+mn-lt"/>
                          <a:ea typeface="Times New Roman" panose="02020603050405020304" pitchFamily="18" charset="0"/>
                        </a:rPr>
                        <a:t>MAC</a:t>
                      </a:r>
                      <a:endParaRPr lang="en-US" sz="1000" dirty="0">
                        <a:solidFill>
                          <a:srgbClr val="FF000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u="sng" dirty="0">
                          <a:solidFill>
                            <a:srgbClr val="7030A0"/>
                          </a:solidFill>
                          <a:effectLst/>
                          <a:latin typeface="+mn-lt"/>
                          <a:ea typeface="Times New Roman" panose="02020603050405020304" pitchFamily="18" charset="0"/>
                          <a:hlinkClick r:id="rId4">
                            <a:extLst>
                              <a:ext uri="{A12FA001-AC4F-418D-AE19-62706E023703}">
                                <ahyp:hlinkClr xmlns:ahyp="http://schemas.microsoft.com/office/drawing/2018/hyperlinkcolor" val="tx"/>
                              </a:ext>
                            </a:extLst>
                          </a:hlinkClick>
                        </a:rPr>
                        <a:t>730r3</a:t>
                      </a:r>
                      <a:endParaRPr lang="en-US" sz="1000" dirty="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mn-lt"/>
                          <a:ea typeface="Times New Roman" panose="02020603050405020304" pitchFamily="18" charset="0"/>
                        </a:rPr>
                        <a:t>CR for 35-3-19-2</a:t>
                      </a:r>
                      <a:endParaRPr lang="en-US" sz="1000" dirty="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solidFill>
                            <a:srgbClr val="7030A0"/>
                          </a:solidFill>
                          <a:effectLst/>
                          <a:latin typeface="+mn-lt"/>
                          <a:ea typeface="Times New Roman" panose="02020603050405020304" pitchFamily="18" charset="0"/>
                        </a:rPr>
                        <a:t>Kaiying Lu</a:t>
                      </a:r>
                      <a:endParaRPr lang="en-US" sz="100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R4M-3C</a:t>
                      </a:r>
                    </a:p>
                    <a:p>
                      <a:pPr marL="0" marR="0" algn="ctr">
                        <a:spcBef>
                          <a:spcPts val="0"/>
                        </a:spcBef>
                        <a:spcAft>
                          <a:spcPts val="0"/>
                        </a:spcAft>
                      </a:pPr>
                      <a:r>
                        <a:rPr lang="en-GB" sz="1000" kern="1200" dirty="0" err="1">
                          <a:solidFill>
                            <a:srgbClr val="FF0000"/>
                          </a:solidFill>
                          <a:effectLst/>
                          <a:latin typeface="+mn-lt"/>
                          <a:ea typeface="Times New Roman" panose="02020603050405020304" pitchFamily="18" charset="0"/>
                        </a:rPr>
                        <a:t>NoM</a:t>
                      </a:r>
                      <a:r>
                        <a:rPr lang="en-GB" sz="1000" kern="1200" dirty="0">
                          <a:solidFill>
                            <a:srgbClr val="FF0000"/>
                          </a:solidFill>
                          <a:effectLst/>
                          <a:latin typeface="+mn-lt"/>
                          <a:ea typeface="Times New Roman" panose="02020603050405020304" pitchFamily="18" charset="0"/>
                        </a:rPr>
                        <a:t> 07/11 2C</a:t>
                      </a:r>
                    </a:p>
                    <a:p>
                      <a:pPr marL="0" marR="0" algn="ctr">
                        <a:spcBef>
                          <a:spcPts val="0"/>
                        </a:spcBef>
                        <a:spcAft>
                          <a:spcPts val="0"/>
                        </a:spcAft>
                      </a:pPr>
                      <a:r>
                        <a:rPr lang="en-GB" sz="1000" kern="1200" dirty="0">
                          <a:solidFill>
                            <a:srgbClr val="FF0000"/>
                          </a:solidFill>
                          <a:effectLst/>
                          <a:latin typeface="+mn-lt"/>
                          <a:ea typeface="Times New Roman" panose="02020603050405020304" pitchFamily="18" charset="0"/>
                        </a:rPr>
                        <a:t>34Y, 35N, 14A</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7030A0"/>
                          </a:solidFill>
                          <a:effectLst/>
                          <a:latin typeface="+mn-lt"/>
                          <a:ea typeface="Times New Roman" panose="02020603050405020304" pitchFamily="18" charset="0"/>
                        </a:rPr>
                        <a:t>5C</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MAC</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a:solidFill>
                            <a:srgbClr val="FF0000"/>
                          </a:solidFill>
                          <a:effectLst/>
                          <a:latin typeface="+mn-lt"/>
                          <a:ea typeface="Times New Roman" panose="02020603050405020304" pitchFamily="18" charset="0"/>
                        </a:rPr>
                        <a:t>765r5</a:t>
                      </a:r>
                      <a:endParaRPr lang="en-US" sz="1000">
                        <a:solidFill>
                          <a:srgbClr val="FF000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solidFill>
                            <a:srgbClr val="FF0000"/>
                          </a:solidFill>
                          <a:effectLst/>
                          <a:latin typeface="+mn-lt"/>
                          <a:ea typeface="Times New Roman" panose="02020603050405020304" pitchFamily="18" charset="0"/>
                        </a:rPr>
                        <a:t>CR for ML Reconfiguration Add Delete Link</a:t>
                      </a:r>
                      <a:endParaRPr lang="en-US" sz="1000" dirty="0">
                        <a:solidFill>
                          <a:srgbClr val="FF000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solidFill>
                            <a:srgbClr val="FF0000"/>
                          </a:solidFill>
                          <a:effectLst/>
                          <a:latin typeface="+mn-lt"/>
                          <a:ea typeface="Times New Roman" panose="02020603050405020304" pitchFamily="18" charset="0"/>
                        </a:rPr>
                        <a:t>Binita Gupta</a:t>
                      </a:r>
                      <a:endParaRPr lang="en-US" sz="1000">
                        <a:solidFill>
                          <a:srgbClr val="FF000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err="1">
                          <a:solidFill>
                            <a:srgbClr val="FF0000"/>
                          </a:solidFill>
                          <a:effectLst/>
                          <a:latin typeface="+mn-lt"/>
                          <a:ea typeface="Times New Roman" panose="02020603050405020304" pitchFamily="18" charset="0"/>
                        </a:rPr>
                        <a:t>NoM</a:t>
                      </a:r>
                      <a:r>
                        <a:rPr lang="en-GB" sz="1000" kern="1200" dirty="0">
                          <a:solidFill>
                            <a:srgbClr val="FF0000"/>
                          </a:solidFill>
                          <a:effectLst/>
                          <a:latin typeface="+mn-lt"/>
                          <a:ea typeface="Times New Roman" panose="02020603050405020304" pitchFamily="18" charset="0"/>
                        </a:rPr>
                        <a:t> 07/11 3C</a:t>
                      </a:r>
                    </a:p>
                    <a:p>
                      <a:pPr marL="0" marR="0" algn="ctr">
                        <a:spcBef>
                          <a:spcPts val="0"/>
                        </a:spcBef>
                        <a:spcAft>
                          <a:spcPts val="0"/>
                        </a:spcAft>
                      </a:pPr>
                      <a:r>
                        <a:rPr lang="en-GB" sz="1000" kern="1200" dirty="0">
                          <a:solidFill>
                            <a:srgbClr val="FF0000"/>
                          </a:solidFill>
                          <a:effectLst/>
                          <a:latin typeface="+mn-lt"/>
                          <a:ea typeface="Times New Roman" panose="02020603050405020304" pitchFamily="18" charset="0"/>
                        </a:rPr>
                        <a:t>32Y, 21N, 27A</a:t>
                      </a:r>
                      <a:endParaRPr lang="en-US" sz="1000" dirty="0">
                        <a:solidFill>
                          <a:srgbClr val="FF000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solidFill>
                            <a:srgbClr val="FF0000"/>
                          </a:solidFill>
                          <a:effectLst/>
                          <a:latin typeface="+mn-lt"/>
                          <a:ea typeface="Times New Roman" panose="02020603050405020304" pitchFamily="18" charset="0"/>
                        </a:rPr>
                        <a:t>1C</a:t>
                      </a:r>
                      <a:endParaRPr lang="en-US" sz="1000" dirty="0">
                        <a:solidFill>
                          <a:srgbClr val="FF000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FF0000"/>
                          </a:solidFill>
                          <a:effectLst/>
                          <a:latin typeface="+mn-lt"/>
                          <a:ea typeface="Times New Roman" panose="02020603050405020304" pitchFamily="18" charset="0"/>
                        </a:rPr>
                        <a:t>MAC</a:t>
                      </a:r>
                      <a:endParaRPr lang="en-US" sz="1000" dirty="0">
                        <a:solidFill>
                          <a:srgbClr val="FF000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dirty="0">
                          <a:solidFill>
                            <a:srgbClr val="FF0000"/>
                          </a:solidFill>
                          <a:effectLst/>
                          <a:latin typeface="+mn-lt"/>
                          <a:ea typeface="Times New Roman" panose="02020603050405020304" pitchFamily="18" charset="0"/>
                          <a:hlinkClick r:id="rId5"/>
                        </a:rPr>
                        <a:t>673r2</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mn-lt"/>
                          <a:ea typeface="Times New Roman" panose="02020603050405020304" pitchFamily="18" charset="0"/>
                        </a:rPr>
                        <a:t>CR for MICS CIDs</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mn-lt"/>
                          <a:ea typeface="Times New Roman" panose="02020603050405020304" pitchFamily="18" charset="0"/>
                        </a:rPr>
                        <a:t>Abdel Karim Ajami</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 SP</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effectLst/>
                          <a:latin typeface="+mn-lt"/>
                          <a:ea typeface="Times New Roman" panose="02020603050405020304" pitchFamily="18" charset="0"/>
                        </a:rPr>
                        <a:t>5C</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u="sng" dirty="0">
                          <a:solidFill>
                            <a:srgbClr val="7030A0"/>
                          </a:solidFill>
                          <a:effectLst/>
                          <a:latin typeface="+mn-lt"/>
                          <a:ea typeface="Times New Roman" panose="02020603050405020304" pitchFamily="18" charset="0"/>
                          <a:hlinkClick r:id="rId6">
                            <a:extLst>
                              <a:ext uri="{A12FA001-AC4F-418D-AE19-62706E023703}">
                                <ahyp:hlinkClr xmlns:ahyp="http://schemas.microsoft.com/office/drawing/2018/hyperlinkcolor" val="tx"/>
                              </a:ext>
                            </a:extLst>
                          </a:hlinkClick>
                        </a:rPr>
                        <a:t>541r8</a:t>
                      </a:r>
                      <a:endParaRPr lang="en-US" sz="1000" dirty="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mn-lt"/>
                          <a:ea typeface="Times New Roman" panose="02020603050405020304" pitchFamily="18" charset="0"/>
                        </a:rPr>
                        <a:t>CR for 35.3.14</a:t>
                      </a:r>
                      <a:endParaRPr lang="en-US" sz="1000" dirty="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mn-lt"/>
                          <a:ea typeface="Times New Roman" panose="02020603050405020304" pitchFamily="18" charset="0"/>
                        </a:rPr>
                        <a:t>Po-Kai Huang</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R4M-11C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solidFill>
                            <a:srgbClr val="7030A0"/>
                          </a:solidFill>
                          <a:effectLst/>
                          <a:latin typeface="+mn-lt"/>
                          <a:ea typeface="Times New Roman" panose="02020603050405020304" pitchFamily="18" charset="0"/>
                        </a:rPr>
                        <a:t>11C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MAC</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u="sng" dirty="0">
                          <a:solidFill>
                            <a:srgbClr val="7030A0"/>
                          </a:solidFill>
                          <a:effectLst/>
                          <a:latin typeface="+mn-lt"/>
                          <a:ea typeface="Times New Roman" panose="02020603050405020304" pitchFamily="18" charset="0"/>
                          <a:hlinkClick r:id="rId7">
                            <a:extLst>
                              <a:ext uri="{A12FA001-AC4F-418D-AE19-62706E023703}">
                                <ahyp:hlinkClr xmlns:ahyp="http://schemas.microsoft.com/office/drawing/2018/hyperlinkcolor" val="tx"/>
                              </a:ext>
                            </a:extLst>
                          </a:hlinkClick>
                        </a:rPr>
                        <a:t>540r5</a:t>
                      </a:r>
                      <a:endParaRPr lang="en-US" sz="1000" dirty="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solidFill>
                            <a:srgbClr val="7030A0"/>
                          </a:solidFill>
                          <a:effectLst/>
                          <a:latin typeface="+mn-lt"/>
                          <a:ea typeface="Times New Roman" panose="02020603050405020304" pitchFamily="18" charset="0"/>
                        </a:rPr>
                        <a:t>CR for QMF</a:t>
                      </a:r>
                      <a:endParaRPr lang="en-US" sz="100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solidFill>
                            <a:srgbClr val="7030A0"/>
                          </a:solidFill>
                          <a:effectLst/>
                          <a:latin typeface="+mn-lt"/>
                          <a:ea typeface="Times New Roman" panose="02020603050405020304" pitchFamily="18" charset="0"/>
                        </a:rPr>
                        <a:t>Po-Kai Huang</a:t>
                      </a:r>
                      <a:endParaRPr lang="en-US" sz="100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R4M-4C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solidFill>
                            <a:srgbClr val="7030A0"/>
                          </a:solidFill>
                          <a:effectLst/>
                          <a:latin typeface="+mn-lt"/>
                          <a:ea typeface="Times New Roman" panose="02020603050405020304" pitchFamily="18" charset="0"/>
                        </a:rPr>
                        <a:t>4C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MAC</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US" sz="1000" dirty="0">
                          <a:solidFill>
                            <a:srgbClr val="FF0000"/>
                          </a:solidFill>
                          <a:effectLst/>
                          <a:latin typeface="+mn-lt"/>
                          <a:ea typeface="Times New Roman" panose="02020603050405020304" pitchFamily="18" charset="0"/>
                          <a:hlinkClick r:id="rId8">
                            <a:extLst>
                              <a:ext uri="{A12FA001-AC4F-418D-AE19-62706E023703}">
                                <ahyp:hlinkClr xmlns:ahyp="http://schemas.microsoft.com/office/drawing/2018/hyperlinkcolor" val="tx"/>
                              </a:ext>
                            </a:extLst>
                          </a:hlinkClick>
                        </a:rPr>
                        <a:t>754r3</a:t>
                      </a:r>
                      <a:endParaRPr lang="en-US" sz="1000" dirty="0">
                        <a:solidFill>
                          <a:srgbClr val="FF000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dirty="0">
                          <a:solidFill>
                            <a:srgbClr val="FF0000"/>
                          </a:solidFill>
                          <a:effectLst/>
                          <a:latin typeface="+mn-lt"/>
                          <a:ea typeface="Times New Roman" panose="02020603050405020304" pitchFamily="18" charset="0"/>
                        </a:rPr>
                        <a:t> CR for R-TWT - Part 2</a:t>
                      </a:r>
                    </a:p>
                  </a:txBody>
                  <a:tcPr/>
                </a:tc>
                <a:tc>
                  <a:txBody>
                    <a:bodyPr/>
                    <a:lstStyle/>
                    <a:p>
                      <a:pPr marL="0" marR="0">
                        <a:spcBef>
                          <a:spcPts val="0"/>
                        </a:spcBef>
                        <a:spcAft>
                          <a:spcPts val="0"/>
                        </a:spcAft>
                      </a:pPr>
                      <a:r>
                        <a:rPr lang="en-US" sz="1000" dirty="0">
                          <a:solidFill>
                            <a:srgbClr val="FF0000"/>
                          </a:solidFill>
                          <a:effectLst/>
                          <a:latin typeface="+mn-lt"/>
                          <a:ea typeface="Times New Roman" panose="02020603050405020304" pitchFamily="18" charset="0"/>
                        </a:rPr>
                        <a:t>Kumail Haider</a:t>
                      </a:r>
                    </a:p>
                  </a:txBody>
                  <a:tcPr anchor="b"/>
                </a:tc>
                <a:tc>
                  <a:txBody>
                    <a:bodyPr/>
                    <a:lstStyle/>
                    <a:p>
                      <a:pPr marL="0" marR="0" algn="ctr">
                        <a:spcBef>
                          <a:spcPts val="0"/>
                        </a:spcBef>
                        <a:spcAft>
                          <a:spcPts val="0"/>
                        </a:spcAft>
                      </a:pPr>
                      <a:r>
                        <a:rPr lang="en-GB" sz="1000" kern="1200" dirty="0" err="1">
                          <a:solidFill>
                            <a:srgbClr val="FF0000"/>
                          </a:solidFill>
                          <a:effectLst/>
                          <a:latin typeface="+mn-lt"/>
                          <a:ea typeface="Times New Roman" panose="02020603050405020304" pitchFamily="18" charset="0"/>
                        </a:rPr>
                        <a:t>NoM</a:t>
                      </a:r>
                      <a:r>
                        <a:rPr lang="en-GB" sz="1000" kern="1200" dirty="0">
                          <a:solidFill>
                            <a:srgbClr val="FF0000"/>
                          </a:solidFill>
                          <a:effectLst/>
                          <a:latin typeface="+mn-lt"/>
                          <a:ea typeface="Times New Roman" panose="02020603050405020304" pitchFamily="18" charset="0"/>
                        </a:rPr>
                        <a:t> 07/11 3C</a:t>
                      </a:r>
                    </a:p>
                    <a:p>
                      <a:pPr marL="0" marR="0" algn="ctr">
                        <a:spcBef>
                          <a:spcPts val="0"/>
                        </a:spcBef>
                        <a:spcAft>
                          <a:spcPts val="0"/>
                        </a:spcAft>
                      </a:pPr>
                      <a:r>
                        <a:rPr lang="en-GB" sz="1000" kern="1200" dirty="0">
                          <a:solidFill>
                            <a:srgbClr val="FF0000"/>
                          </a:solidFill>
                          <a:effectLst/>
                          <a:latin typeface="+mn-lt"/>
                          <a:ea typeface="Times New Roman" panose="02020603050405020304" pitchFamily="18" charset="0"/>
                        </a:rPr>
                        <a:t>35Y, 15N, 26A</a:t>
                      </a:r>
                      <a:endParaRPr lang="en-US" sz="1000" dirty="0">
                        <a:solidFill>
                          <a:srgbClr val="FF000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solidFill>
                            <a:srgbClr val="FF0000"/>
                          </a:solidFill>
                          <a:effectLst/>
                          <a:latin typeface="+mn-lt"/>
                          <a:ea typeface="Times New Roman" panose="02020603050405020304" pitchFamily="18" charset="0"/>
                        </a:rPr>
                        <a:t>1C</a:t>
                      </a:r>
                      <a:endParaRPr lang="en-US" sz="1000" dirty="0">
                        <a:solidFill>
                          <a:srgbClr val="FF000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FF0000"/>
                          </a:solidFill>
                          <a:effectLst/>
                          <a:latin typeface="+mn-lt"/>
                          <a:ea typeface="Times New Roman" panose="02020603050405020304" pitchFamily="18" charset="0"/>
                        </a:rPr>
                        <a:t>MAC</a:t>
                      </a:r>
                      <a:endParaRPr lang="en-US" sz="1000" dirty="0">
                        <a:solidFill>
                          <a:srgbClr val="FF000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US" sz="1000" dirty="0">
                          <a:solidFill>
                            <a:srgbClr val="FF0000"/>
                          </a:solidFill>
                          <a:effectLst/>
                          <a:latin typeface="+mn-lt"/>
                          <a:ea typeface="Times New Roman" panose="02020603050405020304" pitchFamily="18" charset="0"/>
                          <a:hlinkClick r:id="rId9">
                            <a:extLst>
                              <a:ext uri="{A12FA001-AC4F-418D-AE19-62706E023703}">
                                <ahyp:hlinkClr xmlns:ahyp="http://schemas.microsoft.com/office/drawing/2018/hyperlinkcolor" val="tx"/>
                              </a:ext>
                            </a:extLst>
                          </a:hlinkClick>
                        </a:rPr>
                        <a:t>813r4</a:t>
                      </a:r>
                      <a:endParaRPr lang="en-US" sz="1000" dirty="0">
                        <a:solidFill>
                          <a:srgbClr val="FF000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dirty="0">
                          <a:solidFill>
                            <a:srgbClr val="FF0000"/>
                          </a:solidFill>
                          <a:effectLst/>
                          <a:latin typeface="+mn-lt"/>
                          <a:ea typeface="Times New Roman" panose="02020603050405020304" pitchFamily="18" charset="0"/>
                        </a:rPr>
                        <a:t>CR for 35.3.7.1.7 Part III</a:t>
                      </a:r>
                    </a:p>
                  </a:txBody>
                  <a:tcPr/>
                </a:tc>
                <a:tc>
                  <a:txBody>
                    <a:bodyPr/>
                    <a:lstStyle/>
                    <a:p>
                      <a:pPr marL="0" marR="0">
                        <a:spcBef>
                          <a:spcPts val="0"/>
                        </a:spcBef>
                        <a:spcAft>
                          <a:spcPts val="0"/>
                        </a:spcAft>
                      </a:pPr>
                      <a:r>
                        <a:rPr lang="en-US" sz="1000" dirty="0">
                          <a:solidFill>
                            <a:srgbClr val="FF0000"/>
                          </a:solidFill>
                          <a:effectLst/>
                          <a:latin typeface="+mn-lt"/>
                          <a:ea typeface="Times New Roman" panose="02020603050405020304" pitchFamily="18" charset="0"/>
                        </a:rPr>
                        <a:t>Jason Yuchen Guo</a:t>
                      </a:r>
                    </a:p>
                  </a:txBody>
                  <a:tcPr anchor="b"/>
                </a:tc>
                <a:tc>
                  <a:txBody>
                    <a:bodyPr/>
                    <a:lstStyle/>
                    <a:p>
                      <a:pPr marL="0" marR="0" algn="ctr">
                        <a:spcBef>
                          <a:spcPts val="0"/>
                        </a:spcBef>
                        <a:spcAft>
                          <a:spcPts val="0"/>
                        </a:spcAft>
                      </a:pPr>
                      <a:r>
                        <a:rPr lang="en-GB" sz="1000" kern="1200" dirty="0" err="1">
                          <a:solidFill>
                            <a:srgbClr val="FF0000"/>
                          </a:solidFill>
                          <a:effectLst/>
                          <a:latin typeface="+mn-lt"/>
                          <a:ea typeface="Times New Roman" panose="02020603050405020304" pitchFamily="18" charset="0"/>
                        </a:rPr>
                        <a:t>NoM</a:t>
                      </a:r>
                      <a:r>
                        <a:rPr lang="en-GB" sz="1000" kern="1200" dirty="0">
                          <a:solidFill>
                            <a:srgbClr val="FF0000"/>
                          </a:solidFill>
                          <a:effectLst/>
                          <a:latin typeface="+mn-lt"/>
                          <a:ea typeface="Times New Roman" panose="02020603050405020304" pitchFamily="18" charset="0"/>
                        </a:rPr>
                        <a:t> 07/11 3C</a:t>
                      </a:r>
                    </a:p>
                    <a:p>
                      <a:pPr marL="0" marR="0" algn="ctr">
                        <a:spcBef>
                          <a:spcPts val="0"/>
                        </a:spcBef>
                        <a:spcAft>
                          <a:spcPts val="0"/>
                        </a:spcAft>
                      </a:pPr>
                      <a:r>
                        <a:rPr lang="en-GB" sz="1000" kern="1200" dirty="0">
                          <a:solidFill>
                            <a:srgbClr val="FF0000"/>
                          </a:solidFill>
                          <a:effectLst/>
                          <a:latin typeface="+mn-lt"/>
                          <a:ea typeface="Times New Roman" panose="02020603050405020304" pitchFamily="18" charset="0"/>
                        </a:rPr>
                        <a:t>26Y, 18N, 28A</a:t>
                      </a:r>
                      <a:endParaRPr lang="en-US" sz="1000" dirty="0">
                        <a:solidFill>
                          <a:srgbClr val="FF000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solidFill>
                            <a:srgbClr val="FF0000"/>
                          </a:solidFill>
                          <a:effectLst/>
                          <a:latin typeface="+mn-lt"/>
                          <a:ea typeface="Times New Roman" panose="02020603050405020304" pitchFamily="18" charset="0"/>
                        </a:rPr>
                        <a:t>8C</a:t>
                      </a:r>
                      <a:endParaRPr lang="en-US" sz="1000" dirty="0">
                        <a:solidFill>
                          <a:srgbClr val="FF000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FF0000"/>
                          </a:solidFill>
                          <a:effectLst/>
                          <a:latin typeface="+mn-lt"/>
                          <a:ea typeface="Times New Roman" panose="02020603050405020304" pitchFamily="18" charset="0"/>
                        </a:rPr>
                        <a:t>MAC</a:t>
                      </a:r>
                      <a:endParaRPr lang="en-US" sz="1000" dirty="0">
                        <a:solidFill>
                          <a:srgbClr val="FF000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hlinkClick r:id="rId10">
                            <a:extLst>
                              <a:ext uri="{A12FA001-AC4F-418D-AE19-62706E023703}">
                                <ahyp:hlinkClr xmlns:ahyp="http://schemas.microsoft.com/office/drawing/2018/hyperlinkcolor" val="tx"/>
                              </a:ext>
                            </a:extLst>
                          </a:hlinkClick>
                        </a:rPr>
                        <a:t>609r2</a:t>
                      </a:r>
                      <a:endParaRPr lang="en-US" sz="1000" dirty="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dirty="0">
                          <a:solidFill>
                            <a:srgbClr val="7030A0"/>
                          </a:solidFill>
                          <a:effectLst/>
                          <a:latin typeface="+mn-lt"/>
                          <a:ea typeface="Times New Roman" panose="02020603050405020304" pitchFamily="18" charset="0"/>
                        </a:rPr>
                        <a:t>CR for SCS related CIDs</a:t>
                      </a:r>
                    </a:p>
                  </a:txBody>
                  <a:tcPr/>
                </a:tc>
                <a:tc>
                  <a:txBody>
                    <a:bodyPr/>
                    <a:lstStyle/>
                    <a:p>
                      <a:pPr marL="0" marR="0">
                        <a:spcBef>
                          <a:spcPts val="0"/>
                        </a:spcBef>
                        <a:spcAft>
                          <a:spcPts val="0"/>
                        </a:spcAft>
                      </a:pPr>
                      <a:r>
                        <a:rPr lang="en-US" sz="1000" dirty="0">
                          <a:solidFill>
                            <a:srgbClr val="7030A0"/>
                          </a:solidFill>
                          <a:effectLst/>
                          <a:latin typeface="+mn-lt"/>
                          <a:ea typeface="Times New Roman" panose="02020603050405020304" pitchFamily="18" charset="0"/>
                        </a:rPr>
                        <a:t>Dibakar Das</a:t>
                      </a: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R4M-10C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US" sz="1000" dirty="0">
                          <a:solidFill>
                            <a:srgbClr val="7030A0"/>
                          </a:solidFill>
                          <a:effectLst/>
                          <a:latin typeface="+mn-lt"/>
                          <a:ea typeface="Times New Roman" panose="02020603050405020304" pitchFamily="18" charset="0"/>
                        </a:rPr>
                        <a:t>11C</a:t>
                      </a:r>
                    </a:p>
                  </a:txBody>
                  <a:tcPr anchor="b"/>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r>
                        <a:rPr lang="en-US" sz="1000" dirty="0">
                          <a:effectLst/>
                          <a:latin typeface="+mn-lt"/>
                          <a:ea typeface="Times New Roman" panose="02020603050405020304" pitchFamily="18" charset="0"/>
                          <a:hlinkClick r:id="rId11"/>
                        </a:rPr>
                        <a:t>604r3</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CR for TX related CID</a:t>
                      </a: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Dibakar Das</a:t>
                      </a:r>
                    </a:p>
                  </a:txBody>
                  <a:tcPr/>
                </a:tc>
                <a:tc>
                  <a:txBody>
                    <a:bodyPr/>
                    <a:lstStyle/>
                    <a:p>
                      <a:pPr marL="0" marR="0" algn="ctr">
                        <a:spcBef>
                          <a:spcPts val="0"/>
                        </a:spcBef>
                        <a:spcAft>
                          <a:spcPts val="0"/>
                        </a:spcAft>
                      </a:pPr>
                      <a:r>
                        <a:rPr lang="en-US" sz="1000" dirty="0">
                          <a:effectLst/>
                          <a:latin typeface="+mn-lt"/>
                          <a:ea typeface="Times New Roman" panose="02020603050405020304" pitchFamily="18" charset="0"/>
                        </a:rPr>
                        <a:t>Pending SP </a:t>
                      </a:r>
                    </a:p>
                    <a:p>
                      <a:pPr marL="0" marR="0" algn="ctr">
                        <a:spcBef>
                          <a:spcPts val="0"/>
                        </a:spcBef>
                        <a:spcAft>
                          <a:spcPts val="0"/>
                        </a:spcAft>
                      </a:pPr>
                      <a:r>
                        <a:rPr lang="en-US" sz="1000" dirty="0">
                          <a:effectLst/>
                          <a:latin typeface="+mn-lt"/>
                          <a:ea typeface="Times New Roman" panose="02020603050405020304" pitchFamily="18" charset="0"/>
                        </a:rPr>
                        <a:t>(Tue PM1)</a:t>
                      </a:r>
                    </a:p>
                  </a:txBody>
                  <a:tcPr anchor="b"/>
                </a:tc>
                <a:tc>
                  <a:txBody>
                    <a:bodyPr/>
                    <a:lstStyle/>
                    <a:p>
                      <a:pPr marL="0" marR="0" algn="ctr">
                        <a:spcBef>
                          <a:spcPts val="0"/>
                        </a:spcBef>
                        <a:spcAft>
                          <a:spcPts val="0"/>
                        </a:spcAft>
                        <a:tabLst>
                          <a:tab pos="184785" algn="l"/>
                          <a:tab pos="251460" algn="ctr"/>
                        </a:tabLst>
                      </a:pPr>
                      <a:r>
                        <a:rPr lang="en-US" sz="1000" dirty="0">
                          <a:effectLst/>
                          <a:latin typeface="+mn-lt"/>
                          <a:ea typeface="Times New Roman" panose="02020603050405020304" pitchFamily="18" charset="0"/>
                        </a:rPr>
                        <a:t>7C</a:t>
                      </a:r>
                    </a:p>
                  </a:txBody>
                  <a:tcPr anchor="b"/>
                </a:tc>
                <a:tc>
                  <a:txBody>
                    <a:bodyPr/>
                    <a:lstStyle/>
                    <a:p>
                      <a:pPr marL="0" marR="0" algn="ctr">
                        <a:spcBef>
                          <a:spcPts val="0"/>
                        </a:spcBef>
                        <a:spcAft>
                          <a:spcPts val="0"/>
                        </a:spcAft>
                      </a:pPr>
                      <a:r>
                        <a:rPr lang="en-US" sz="1000" dirty="0">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883746937"/>
                  </a:ext>
                </a:extLst>
              </a:tr>
            </a:tbl>
          </a:graphicData>
        </a:graphic>
      </p:graphicFrame>
    </p:spTree>
    <p:extLst>
      <p:ext uri="{BB962C8B-B14F-4D97-AF65-F5344CB8AC3E}">
        <p14:creationId xmlns:p14="http://schemas.microsoft.com/office/powerpoint/2010/main" val="17716229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t>Registration Information</a:t>
            </a:r>
            <a:endParaRPr lang="en-US" sz="2400" dirty="0">
              <a:solidFill>
                <a:schemeClr val="tx1"/>
              </a:solidFill>
            </a:endParaRP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p:txBody>
          <a:bodyPr/>
          <a:lstStyle/>
          <a:p>
            <a:pPr>
              <a:buFont typeface="Arial" panose="020B0604020202020204" pitchFamily="34" charset="0"/>
              <a:buChar char="•"/>
            </a:pPr>
            <a:r>
              <a:rPr lang="en-US" sz="2000" dirty="0"/>
              <a:t>This meeting is part of the July 802 plenary session</a:t>
            </a:r>
          </a:p>
          <a:p>
            <a:pPr>
              <a:buFont typeface="Arial" panose="020B0604020202020204" pitchFamily="34" charset="0"/>
              <a:buChar char="•"/>
            </a:pPr>
            <a:endParaRPr lang="en-US" sz="2000" dirty="0"/>
          </a:p>
          <a:p>
            <a:pPr>
              <a:buFont typeface="Arial" panose="020B0604020202020204" pitchFamily="34" charset="0"/>
              <a:buChar char="•"/>
            </a:pPr>
            <a:r>
              <a:rPr lang="en-US" sz="2000" dirty="0"/>
              <a:t>You must pay the registration fee whether attending in-person or remotely</a:t>
            </a:r>
          </a:p>
          <a:p>
            <a:pPr>
              <a:buFont typeface="Arial" panose="020B0604020202020204" pitchFamily="34" charset="0"/>
              <a:buChar char="•"/>
            </a:pPr>
            <a:endParaRPr lang="en-US" sz="2000" dirty="0"/>
          </a:p>
          <a:p>
            <a:pPr>
              <a:buFont typeface="Arial" panose="020B0604020202020204" pitchFamily="34" charset="0"/>
              <a:buChar char="•"/>
            </a:pPr>
            <a:r>
              <a:rPr lang="en-US" sz="2000" dirty="0"/>
              <a:t>If you have not already done so, you can register here: </a:t>
            </a:r>
            <a:r>
              <a:rPr lang="en-US" sz="2000" dirty="0">
                <a:hlinkClick r:id="rId2"/>
              </a:rPr>
              <a:t>https://web.cvent.com/event/c50eaa77-9484-4a50-9d20-378149a0ecb6/summary</a:t>
            </a:r>
            <a:endParaRPr lang="en-US" sz="2000" dirty="0"/>
          </a:p>
          <a:p>
            <a:pPr>
              <a:buFont typeface="Arial" panose="020B0604020202020204" pitchFamily="34" charset="0"/>
              <a:buChar char="•"/>
            </a:pPr>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Post-Quarantine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30</a:t>
            </a:fld>
            <a:endParaRPr lang="en-GB"/>
          </a:p>
        </p:txBody>
      </p:sp>
      <p:graphicFrame>
        <p:nvGraphicFramePr>
          <p:cNvPr id="9" name="Table 8">
            <a:extLst>
              <a:ext uri="{FF2B5EF4-FFF2-40B4-BE49-F238E27FC236}">
                <a16:creationId xmlns:a16="http://schemas.microsoft.com/office/drawing/2014/main" id="{AA5336CB-873D-64D2-6A97-0EB14F84177A}"/>
              </a:ext>
            </a:extLst>
          </p:cNvPr>
          <p:cNvGraphicFramePr>
            <a:graphicFrameLocks noGrp="1"/>
          </p:cNvGraphicFramePr>
          <p:nvPr>
            <p:extLst>
              <p:ext uri="{D42A27DB-BD31-4B8C-83A1-F6EECF244321}">
                <p14:modId xmlns:p14="http://schemas.microsoft.com/office/powerpoint/2010/main" val="3710531418"/>
              </p:ext>
            </p:extLst>
          </p:nvPr>
        </p:nvGraphicFramePr>
        <p:xfrm>
          <a:off x="851217" y="1582301"/>
          <a:ext cx="7736268" cy="4595308"/>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US" sz="1000" dirty="0">
                          <a:effectLst/>
                          <a:latin typeface="+mn-lt"/>
                          <a:ea typeface="Times New Roman" panose="02020603050405020304" pitchFamily="18" charset="0"/>
                          <a:hlinkClick r:id="rId2"/>
                        </a:rPr>
                        <a:t>608r0</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CR for TXS related CIDs part 2</a:t>
                      </a: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Dibakar Das</a:t>
                      </a:r>
                    </a:p>
                  </a:txBody>
                  <a:tcPr/>
                </a:tc>
                <a:tc>
                  <a:txBody>
                    <a:bodyPr/>
                    <a:lstStyle/>
                    <a:p>
                      <a:pPr marL="0" marR="0" algn="ctr">
                        <a:spcBef>
                          <a:spcPts val="0"/>
                        </a:spcBef>
                        <a:spcAft>
                          <a:spcPts val="0"/>
                        </a:spcAft>
                      </a:pPr>
                      <a:r>
                        <a:rPr lang="en-US" sz="1000" dirty="0">
                          <a:effectLst/>
                          <a:latin typeface="+mn-lt"/>
                          <a:ea typeface="Times New Roman" panose="02020603050405020304" pitchFamily="18" charset="0"/>
                        </a:rPr>
                        <a:t>Pending SP </a:t>
                      </a:r>
                    </a:p>
                    <a:p>
                      <a:pPr marL="0" marR="0" algn="ctr">
                        <a:spcBef>
                          <a:spcPts val="0"/>
                        </a:spcBef>
                        <a:spcAft>
                          <a:spcPts val="0"/>
                        </a:spcAft>
                      </a:pPr>
                      <a:r>
                        <a:rPr lang="en-US" sz="1000" dirty="0">
                          <a:effectLst/>
                          <a:latin typeface="+mn-lt"/>
                          <a:ea typeface="Times New Roman" panose="02020603050405020304" pitchFamily="18" charset="0"/>
                        </a:rPr>
                        <a:t>(Tue PM1)</a:t>
                      </a:r>
                    </a:p>
                  </a:txBody>
                  <a:tcPr anchor="b"/>
                </a:tc>
                <a:tc>
                  <a:txBody>
                    <a:bodyPr/>
                    <a:lstStyle/>
                    <a:p>
                      <a:pPr marL="0" marR="0" algn="ctr">
                        <a:spcBef>
                          <a:spcPts val="0"/>
                        </a:spcBef>
                        <a:spcAft>
                          <a:spcPts val="0"/>
                        </a:spcAft>
                        <a:tabLst>
                          <a:tab pos="184785" algn="l"/>
                          <a:tab pos="251460" algn="ctr"/>
                        </a:tabLst>
                      </a:pPr>
                      <a:r>
                        <a:rPr lang="en-US" sz="1000" dirty="0">
                          <a:effectLst/>
                          <a:latin typeface="+mn-lt"/>
                          <a:ea typeface="Times New Roman" panose="02020603050405020304" pitchFamily="18" charset="0"/>
                        </a:rPr>
                        <a:t>2C</a:t>
                      </a: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hlinkClick r:id="rId3">
                            <a:extLst>
                              <a:ext uri="{A12FA001-AC4F-418D-AE19-62706E023703}">
                                <ahyp:hlinkClr xmlns:ahyp="http://schemas.microsoft.com/office/drawing/2018/hyperlinkcolor" val="tx"/>
                              </a:ext>
                            </a:extLst>
                          </a:hlinkClick>
                        </a:rPr>
                        <a:t>696r2</a:t>
                      </a:r>
                      <a:endParaRPr lang="en-US" sz="1000" dirty="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dirty="0">
                          <a:solidFill>
                            <a:srgbClr val="7030A0"/>
                          </a:solidFill>
                          <a:effectLst/>
                          <a:latin typeface="+mn-lt"/>
                          <a:ea typeface="Times New Roman" panose="02020603050405020304" pitchFamily="18" charset="0"/>
                        </a:rPr>
                        <a:t>CR for TDLS</a:t>
                      </a:r>
                    </a:p>
                  </a:txBody>
                  <a:tcPr/>
                </a:tc>
                <a:tc>
                  <a:txBody>
                    <a:bodyPr/>
                    <a:lstStyle/>
                    <a:p>
                      <a:pPr marL="0" marR="0">
                        <a:spcBef>
                          <a:spcPts val="0"/>
                        </a:spcBef>
                        <a:spcAft>
                          <a:spcPts val="0"/>
                        </a:spcAft>
                      </a:pPr>
                      <a:r>
                        <a:rPr lang="en-US" sz="1000" dirty="0">
                          <a:solidFill>
                            <a:srgbClr val="7030A0"/>
                          </a:solidFill>
                          <a:effectLst/>
                          <a:latin typeface="+mn-lt"/>
                          <a:ea typeface="Times New Roman" panose="02020603050405020304" pitchFamily="18" charset="0"/>
                        </a:rPr>
                        <a:t>Guogang Huang</a:t>
                      </a: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R4M-1C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US" sz="1000" dirty="0">
                          <a:solidFill>
                            <a:srgbClr val="7030A0"/>
                          </a:solidFill>
                          <a:effectLst/>
                          <a:latin typeface="+mn-lt"/>
                          <a:ea typeface="Times New Roman" panose="02020603050405020304" pitchFamily="18" charset="0"/>
                        </a:rPr>
                        <a:t>1C</a:t>
                      </a: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MAC</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97047">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hlinkClick r:id="rId4">
                            <a:extLst>
                              <a:ext uri="{A12FA001-AC4F-418D-AE19-62706E023703}">
                                <ahyp:hlinkClr xmlns:ahyp="http://schemas.microsoft.com/office/drawing/2018/hyperlinkcolor" val="tx"/>
                              </a:ext>
                            </a:extLst>
                          </a:hlinkClick>
                        </a:rPr>
                        <a:t>692r</a:t>
                      </a:r>
                      <a:r>
                        <a:rPr lang="en-US" sz="1000" dirty="0">
                          <a:solidFill>
                            <a:srgbClr val="7030A0"/>
                          </a:solidFill>
                          <a:effectLst/>
                          <a:latin typeface="+mn-lt"/>
                          <a:ea typeface="Times New Roman" panose="02020603050405020304" pitchFamily="18" charset="0"/>
                        </a:rPr>
                        <a:t>3</a:t>
                      </a:r>
                    </a:p>
                  </a:txBody>
                  <a:tcPr/>
                </a:tc>
                <a:tc>
                  <a:txBody>
                    <a:bodyPr/>
                    <a:lstStyle/>
                    <a:p>
                      <a:pPr marL="0" marR="0">
                        <a:spcBef>
                          <a:spcPts val="0"/>
                        </a:spcBef>
                        <a:spcAft>
                          <a:spcPts val="0"/>
                        </a:spcAft>
                      </a:pPr>
                      <a:r>
                        <a:rPr lang="en-US" sz="1000" dirty="0">
                          <a:solidFill>
                            <a:srgbClr val="7030A0"/>
                          </a:solidFill>
                          <a:effectLst/>
                          <a:latin typeface="+mn-lt"/>
                          <a:ea typeface="Times New Roman" panose="02020603050405020304" pitchFamily="18" charset="0"/>
                        </a:rPr>
                        <a:t>CR on EHT Operation element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solidFill>
                            <a:srgbClr val="7030A0"/>
                          </a:solidFill>
                          <a:effectLst/>
                          <a:latin typeface="+mn-lt"/>
                          <a:ea typeface="Times New Roman" panose="02020603050405020304" pitchFamily="18" charset="0"/>
                        </a:rPr>
                        <a:t>Guogang Huang</a:t>
                      </a: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R4M-4C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US" sz="1000" dirty="0">
                          <a:solidFill>
                            <a:srgbClr val="7030A0"/>
                          </a:solidFill>
                          <a:effectLst/>
                          <a:latin typeface="+mn-lt"/>
                          <a:ea typeface="Times New Roman" panose="02020603050405020304" pitchFamily="18" charset="0"/>
                        </a:rPr>
                        <a:t>1C</a:t>
                      </a: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MAC</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US" sz="1000" dirty="0">
                          <a:solidFill>
                            <a:srgbClr val="FF0000"/>
                          </a:solidFill>
                          <a:effectLst/>
                          <a:latin typeface="+mn-lt"/>
                          <a:ea typeface="Times New Roman" panose="02020603050405020304" pitchFamily="18" charset="0"/>
                          <a:hlinkClick r:id="rId5">
                            <a:extLst>
                              <a:ext uri="{A12FA001-AC4F-418D-AE19-62706E023703}">
                                <ahyp:hlinkClr xmlns:ahyp="http://schemas.microsoft.com/office/drawing/2018/hyperlinkcolor" val="tx"/>
                              </a:ext>
                            </a:extLst>
                          </a:hlinkClick>
                        </a:rPr>
                        <a:t>693r1</a:t>
                      </a:r>
                      <a:endParaRPr lang="en-US" sz="1000" dirty="0">
                        <a:solidFill>
                          <a:srgbClr val="FF000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dirty="0">
                          <a:solidFill>
                            <a:srgbClr val="FF0000"/>
                          </a:solidFill>
                          <a:effectLst/>
                          <a:latin typeface="+mn-lt"/>
                          <a:ea typeface="Times New Roman" panose="02020603050405020304" pitchFamily="18" charset="0"/>
                        </a:rPr>
                        <a:t>CR on BTM</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solidFill>
                            <a:srgbClr val="FF0000"/>
                          </a:solidFill>
                          <a:effectLst/>
                          <a:latin typeface="+mn-lt"/>
                          <a:ea typeface="Times New Roman" panose="02020603050405020304" pitchFamily="18" charset="0"/>
                        </a:rPr>
                        <a:t>Guogang Huang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rgbClr val="FF0000"/>
                          </a:solidFill>
                          <a:effectLst/>
                          <a:latin typeface="+mn-lt"/>
                          <a:ea typeface="Times New Roman" panose="02020603050405020304" pitchFamily="18" charset="0"/>
                        </a:rPr>
                        <a:t>Deferred</a:t>
                      </a:r>
                    </a:p>
                  </a:txBody>
                  <a:tcPr anchor="b"/>
                </a:tc>
                <a:tc>
                  <a:txBody>
                    <a:bodyPr/>
                    <a:lstStyle/>
                    <a:p>
                      <a:pPr marL="0" marR="0" algn="ctr">
                        <a:spcBef>
                          <a:spcPts val="0"/>
                        </a:spcBef>
                        <a:spcAft>
                          <a:spcPts val="0"/>
                        </a:spcAft>
                        <a:tabLst>
                          <a:tab pos="184785" algn="l"/>
                          <a:tab pos="251460" algn="ctr"/>
                        </a:tabLst>
                      </a:pPr>
                      <a:r>
                        <a:rPr lang="en-US" sz="1000" dirty="0">
                          <a:solidFill>
                            <a:srgbClr val="FF0000"/>
                          </a:solidFill>
                          <a:effectLst/>
                          <a:latin typeface="+mn-lt"/>
                          <a:ea typeface="Times New Roman" panose="02020603050405020304" pitchFamily="18" charset="0"/>
                        </a:rPr>
                        <a:t>3C</a:t>
                      </a:r>
                    </a:p>
                  </a:txBody>
                  <a:tcPr anchor="b"/>
                </a:tc>
                <a:tc>
                  <a:txBody>
                    <a:bodyPr/>
                    <a:lstStyle/>
                    <a:p>
                      <a:pPr marL="0" marR="0" algn="ctr">
                        <a:spcBef>
                          <a:spcPts val="0"/>
                        </a:spcBef>
                        <a:spcAft>
                          <a:spcPts val="0"/>
                        </a:spcAft>
                      </a:pPr>
                      <a:r>
                        <a:rPr lang="en-GB" sz="1000" kern="1200" dirty="0">
                          <a:solidFill>
                            <a:srgbClr val="FF0000"/>
                          </a:solidFill>
                          <a:effectLst/>
                          <a:latin typeface="+mn-lt"/>
                          <a:ea typeface="Times New Roman" panose="02020603050405020304" pitchFamily="18" charset="0"/>
                        </a:rPr>
                        <a:t>MAC</a:t>
                      </a:r>
                      <a:endParaRPr lang="en-US" sz="1000" dirty="0">
                        <a:solidFill>
                          <a:srgbClr val="FF000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hlinkClick r:id="rId6">
                            <a:extLst>
                              <a:ext uri="{A12FA001-AC4F-418D-AE19-62706E023703}">
                                <ahyp:hlinkClr xmlns:ahyp="http://schemas.microsoft.com/office/drawing/2018/hyperlinkcolor" val="tx"/>
                              </a:ext>
                            </a:extLst>
                          </a:hlinkClick>
                        </a:rPr>
                        <a:t>366r8</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CR 35.3.18 part 2</a:t>
                      </a: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Liwen Chu</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R4M-4C</a:t>
                      </a:r>
                    </a:p>
                  </a:txBody>
                  <a:tcPr anchor="b"/>
                </a:tc>
                <a:tc>
                  <a:txBody>
                    <a:bodyPr/>
                    <a:lstStyle/>
                    <a:p>
                      <a:pPr marL="0" marR="0" algn="ctr">
                        <a:spcBef>
                          <a:spcPts val="0"/>
                        </a:spcBef>
                        <a:spcAft>
                          <a:spcPts val="0"/>
                        </a:spcAft>
                        <a:tabLst>
                          <a:tab pos="184785" algn="l"/>
                          <a:tab pos="251460" algn="ctr"/>
                        </a:tabLst>
                      </a:pPr>
                      <a:r>
                        <a:rPr lang="en-US" sz="1000" dirty="0">
                          <a:solidFill>
                            <a:srgbClr val="7030A0"/>
                          </a:solidFill>
                          <a:effectLst/>
                          <a:latin typeface="+mn-lt"/>
                          <a:ea typeface="Times New Roman" panose="02020603050405020304" pitchFamily="18" charset="0"/>
                        </a:rPr>
                        <a:t>??C</a:t>
                      </a: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MAC</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hlinkClick r:id="rId7">
                            <a:extLst>
                              <a:ext uri="{A12FA001-AC4F-418D-AE19-62706E023703}">
                                <ahyp:hlinkClr xmlns:ahyp="http://schemas.microsoft.com/office/drawing/2018/hyperlinkcolor" val="tx"/>
                              </a:ext>
                            </a:extLst>
                          </a:hlinkClick>
                        </a:rPr>
                        <a:t>958r2</a:t>
                      </a:r>
                      <a:endParaRPr lang="en-US" sz="1000" dirty="0">
                        <a:solidFill>
                          <a:srgbClr val="7030A0"/>
                        </a:solidFill>
                        <a:effectLst/>
                        <a:latin typeface="+mn-lt"/>
                        <a:ea typeface="Times New Roman" panose="02020603050405020304" pitchFamily="18" charset="0"/>
                      </a:endParaRPr>
                    </a:p>
                  </a:txBody>
                  <a:tcPr/>
                </a:tc>
                <a:tc>
                  <a:txBody>
                    <a:bodyPr/>
                    <a:lstStyle/>
                    <a:p>
                      <a:pPr algn="l"/>
                      <a:r>
                        <a:rPr lang="en-US" sz="1000" b="0" dirty="0">
                          <a:solidFill>
                            <a:srgbClr val="7030A0"/>
                          </a:solidFill>
                          <a:effectLst/>
                        </a:rPr>
                        <a:t>Comment Resolution for CID 18247</a:t>
                      </a:r>
                    </a:p>
                  </a:txBody>
                  <a:tcPr anchor="ctr"/>
                </a:tc>
                <a:tc>
                  <a:txBody>
                    <a:bodyPr/>
                    <a:lstStyle/>
                    <a:p>
                      <a:pPr marL="0" marR="0">
                        <a:spcBef>
                          <a:spcPts val="0"/>
                        </a:spcBef>
                        <a:spcAft>
                          <a:spcPts val="0"/>
                        </a:spcAft>
                      </a:pPr>
                      <a:r>
                        <a:rPr lang="en-US" sz="1000" dirty="0">
                          <a:solidFill>
                            <a:srgbClr val="7030A0"/>
                          </a:solidFill>
                          <a:effectLst/>
                          <a:latin typeface="+mn-lt"/>
                          <a:ea typeface="Times New Roman" panose="02020603050405020304" pitchFamily="18" charset="0"/>
                        </a:rPr>
                        <a:t>Li Hsiang Sun</a:t>
                      </a:r>
                    </a:p>
                  </a:txBody>
                  <a:tcPr/>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R4M-1C</a:t>
                      </a:r>
                    </a:p>
                  </a:txBody>
                  <a:tcPr anchor="b"/>
                </a:tc>
                <a:tc>
                  <a:txBody>
                    <a:bodyPr/>
                    <a:lstStyle/>
                    <a:p>
                      <a:pPr marL="0" marR="0" algn="ctr">
                        <a:spcBef>
                          <a:spcPts val="0"/>
                        </a:spcBef>
                        <a:spcAft>
                          <a:spcPts val="0"/>
                        </a:spcAft>
                        <a:tabLst>
                          <a:tab pos="184785" algn="l"/>
                          <a:tab pos="251460" algn="ctr"/>
                        </a:tabLst>
                      </a:pPr>
                      <a:r>
                        <a:rPr lang="en-US" sz="1000" dirty="0">
                          <a:solidFill>
                            <a:srgbClr val="7030A0"/>
                          </a:solidFill>
                          <a:effectLst/>
                          <a:latin typeface="+mn-lt"/>
                          <a:ea typeface="Times New Roman" panose="02020603050405020304" pitchFamily="18" charset="0"/>
                        </a:rPr>
                        <a:t>1C</a:t>
                      </a: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MAC</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hlinkClick r:id="rId8">
                            <a:extLst>
                              <a:ext uri="{A12FA001-AC4F-418D-AE19-62706E023703}">
                                <ahyp:hlinkClr xmlns:ahyp="http://schemas.microsoft.com/office/drawing/2018/hyperlinkcolor" val="tx"/>
                              </a:ext>
                            </a:extLst>
                          </a:hlinkClick>
                        </a:rPr>
                        <a:t>732r2</a:t>
                      </a:r>
                      <a:endParaRPr lang="en-US" sz="1000" dirty="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dirty="0">
                          <a:solidFill>
                            <a:srgbClr val="7030A0"/>
                          </a:solidFill>
                          <a:effectLst/>
                          <a:latin typeface="+mn-lt"/>
                          <a:ea typeface="Times New Roman" panose="02020603050405020304" pitchFamily="18" charset="0"/>
                        </a:rPr>
                        <a:t>CR-for-35-2-1-1</a:t>
                      </a:r>
                    </a:p>
                  </a:txBody>
                  <a:tcPr/>
                </a:tc>
                <a:tc>
                  <a:txBody>
                    <a:bodyPr/>
                    <a:lstStyle/>
                    <a:p>
                      <a:pPr marL="0" marR="0">
                        <a:spcBef>
                          <a:spcPts val="0"/>
                        </a:spcBef>
                        <a:spcAft>
                          <a:spcPts val="0"/>
                        </a:spcAft>
                      </a:pPr>
                      <a:r>
                        <a:rPr lang="en-US" sz="1000" dirty="0">
                          <a:solidFill>
                            <a:srgbClr val="7030A0"/>
                          </a:solidFill>
                          <a:effectLst/>
                          <a:latin typeface="+mn-lt"/>
                          <a:ea typeface="Times New Roman" panose="02020603050405020304" pitchFamily="18" charset="0"/>
                        </a:rPr>
                        <a:t>Kaiying Lu</a:t>
                      </a:r>
                    </a:p>
                  </a:txBody>
                  <a:tcPr/>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R4M-5C</a:t>
                      </a:r>
                    </a:p>
                  </a:txBody>
                  <a:tcPr anchor="b"/>
                </a:tc>
                <a:tc>
                  <a:txBody>
                    <a:bodyPr/>
                    <a:lstStyle/>
                    <a:p>
                      <a:pPr marL="0" marR="0" algn="ctr">
                        <a:spcBef>
                          <a:spcPts val="0"/>
                        </a:spcBef>
                        <a:spcAft>
                          <a:spcPts val="0"/>
                        </a:spcAft>
                        <a:tabLst>
                          <a:tab pos="184785" algn="l"/>
                          <a:tab pos="251460" algn="ctr"/>
                        </a:tabLst>
                      </a:pPr>
                      <a:r>
                        <a:rPr lang="en-US" sz="1000" dirty="0">
                          <a:solidFill>
                            <a:srgbClr val="7030A0"/>
                          </a:solidFill>
                          <a:effectLst/>
                          <a:latin typeface="+mn-lt"/>
                          <a:ea typeface="Times New Roman" panose="02020603050405020304" pitchFamily="18" charset="0"/>
                        </a:rPr>
                        <a:t>5C</a:t>
                      </a: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MAC</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GB" sz="1000" i="0" u="none" strike="noStrike" kern="1200" dirty="0">
                          <a:solidFill>
                            <a:srgbClr val="7030A0"/>
                          </a:solidFill>
                          <a:effectLst/>
                          <a:hlinkClick r:id="rId9">
                            <a:extLst>
                              <a:ext uri="{A12FA001-AC4F-418D-AE19-62706E023703}">
                                <ahyp:hlinkClr xmlns:ahyp="http://schemas.microsoft.com/office/drawing/2018/hyperlinkcolor" val="tx"/>
                              </a:ext>
                            </a:extLst>
                          </a:hlinkClick>
                        </a:rPr>
                        <a:t>458r13</a:t>
                      </a:r>
                      <a:r>
                        <a:rPr lang="en-GB" sz="1000" i="0" u="none" strike="noStrike" kern="1200" dirty="0">
                          <a:solidFill>
                            <a:srgbClr val="7030A0"/>
                          </a:solidFill>
                          <a:effectLst/>
                        </a:rPr>
                        <a:t> </a:t>
                      </a:r>
                      <a:endParaRPr lang="en-US" sz="1000" dirty="0">
                        <a:solidFill>
                          <a:srgbClr val="7030A0"/>
                        </a:solidFill>
                        <a:effectLst/>
                        <a:latin typeface="+mn-lt"/>
                        <a:ea typeface="Times New Roman" panose="02020603050405020304"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i="0" u="none" strike="noStrike" kern="1200" dirty="0">
                          <a:solidFill>
                            <a:srgbClr val="7030A0"/>
                          </a:solidFill>
                          <a:effectLst/>
                        </a:rPr>
                        <a:t>CRs for 35.8.4 R-TWT announcement</a:t>
                      </a:r>
                      <a:endParaRPr lang="en-US" sz="1000" dirty="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i="0" u="none" strike="noStrike" kern="1200" dirty="0">
                          <a:solidFill>
                            <a:srgbClr val="7030A0"/>
                          </a:solidFill>
                          <a:effectLst/>
                        </a:rPr>
                        <a:t>Chunyu Hu</a:t>
                      </a:r>
                      <a:endParaRPr lang="en-US" sz="1000" dirty="0">
                        <a:solidFill>
                          <a:srgbClr val="7030A0"/>
                        </a:solidFill>
                        <a:effectLst/>
                        <a:latin typeface="+mn-lt"/>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u="none" strike="noStrike" kern="1200" dirty="0">
                          <a:solidFill>
                            <a:srgbClr val="7030A0"/>
                          </a:solidFill>
                          <a:effectLst/>
                        </a:rPr>
                        <a:t>R4M-18</a:t>
                      </a:r>
                      <a:endParaRPr lang="en-US" sz="1000" i="0" u="none" strike="noStrike" dirty="0">
                        <a:solidFill>
                          <a:srgbClr val="7030A0"/>
                        </a:solidFill>
                        <a:effectLst/>
                      </a:endParaRPr>
                    </a:p>
                  </a:txBody>
                  <a:tcPr anchor="b"/>
                </a:tc>
                <a:tc>
                  <a:txBody>
                    <a:bodyPr/>
                    <a:lstStyle/>
                    <a:p>
                      <a:pPr marL="0" marR="0" algn="ctr">
                        <a:spcBef>
                          <a:spcPts val="0"/>
                        </a:spcBef>
                        <a:spcAft>
                          <a:spcPts val="0"/>
                        </a:spcAft>
                        <a:tabLst>
                          <a:tab pos="184785" algn="l"/>
                          <a:tab pos="251460" algn="ctr"/>
                        </a:tabLst>
                      </a:pPr>
                      <a:r>
                        <a:rPr lang="en-US" sz="1000" dirty="0">
                          <a:solidFill>
                            <a:srgbClr val="7030A0"/>
                          </a:solidFill>
                          <a:effectLst/>
                          <a:latin typeface="+mn-lt"/>
                          <a:ea typeface="Times New Roman" panose="02020603050405020304" pitchFamily="18" charset="0"/>
                        </a:rPr>
                        <a:t>18C </a:t>
                      </a:r>
                    </a:p>
                  </a:txBody>
                  <a:tcPr anchor="b"/>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50718651"/>
                  </a:ext>
                </a:extLst>
              </a:tr>
              <a:tr h="297047">
                <a:tc>
                  <a:txBody>
                    <a:bodyPr/>
                    <a:lstStyle/>
                    <a:p>
                      <a:pPr marL="0" marR="0" algn="ctr">
                        <a:spcBef>
                          <a:spcPts val="0"/>
                        </a:spcBef>
                        <a:spcAft>
                          <a:spcPts val="0"/>
                        </a:spcAft>
                      </a:pPr>
                      <a:r>
                        <a:rPr lang="en-US" sz="1000" dirty="0">
                          <a:solidFill>
                            <a:srgbClr val="FF0000"/>
                          </a:solidFill>
                          <a:effectLst/>
                          <a:latin typeface="+mn-lt"/>
                          <a:ea typeface="Times New Roman" panose="02020603050405020304" pitchFamily="18" charset="0"/>
                          <a:hlinkClick r:id="rId10">
                            <a:extLst>
                              <a:ext uri="{A12FA001-AC4F-418D-AE19-62706E023703}">
                                <ahyp:hlinkClr xmlns:ahyp="http://schemas.microsoft.com/office/drawing/2018/hyperlinkcolor" val="tx"/>
                              </a:ext>
                            </a:extLst>
                          </a:hlinkClick>
                        </a:rPr>
                        <a:t>296r13</a:t>
                      </a:r>
                      <a:endParaRPr lang="en-US" sz="1000" dirty="0">
                        <a:solidFill>
                          <a:srgbClr val="FF0000"/>
                        </a:solidFill>
                        <a:effectLst/>
                        <a:latin typeface="+mn-lt"/>
                        <a:ea typeface="Times New Roman" panose="02020603050405020304"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solidFill>
                            <a:srgbClr val="FF0000"/>
                          </a:solidFill>
                          <a:effectLst/>
                          <a:latin typeface="+mn-lt"/>
                          <a:ea typeface="Times New Roman" panose="02020603050405020304" pitchFamily="18" charset="0"/>
                        </a:rPr>
                        <a:t>CIDs assigned to Abhi - Part 1</a:t>
                      </a:r>
                    </a:p>
                  </a:txBody>
                  <a:tcPr/>
                </a:tc>
                <a:tc>
                  <a:txBody>
                    <a:bodyPr/>
                    <a:lstStyle/>
                    <a:p>
                      <a:pPr marL="0" marR="0">
                        <a:spcBef>
                          <a:spcPts val="0"/>
                        </a:spcBef>
                        <a:spcAft>
                          <a:spcPts val="0"/>
                        </a:spcAft>
                      </a:pPr>
                      <a:r>
                        <a:rPr lang="en-US" sz="1000" dirty="0">
                          <a:solidFill>
                            <a:srgbClr val="FF0000"/>
                          </a:solidFill>
                          <a:effectLst/>
                          <a:latin typeface="+mn-lt"/>
                          <a:ea typeface="Times New Roman" panose="02020603050405020304" pitchFamily="18" charset="0"/>
                        </a:rPr>
                        <a:t>Abhishek Patil</a:t>
                      </a:r>
                    </a:p>
                  </a:txBody>
                  <a:tcPr/>
                </a:tc>
                <a:tc>
                  <a:txBody>
                    <a:bodyPr/>
                    <a:lstStyle/>
                    <a:p>
                      <a:pPr marL="0" marR="0" algn="ctr">
                        <a:spcBef>
                          <a:spcPts val="0"/>
                        </a:spcBef>
                        <a:spcAft>
                          <a:spcPts val="0"/>
                        </a:spcAft>
                      </a:pPr>
                      <a:r>
                        <a:rPr lang="en-GB" sz="1000" kern="1200" dirty="0" err="1">
                          <a:solidFill>
                            <a:srgbClr val="FF0000"/>
                          </a:solidFill>
                          <a:effectLst/>
                          <a:latin typeface="+mn-lt"/>
                          <a:ea typeface="Times New Roman" panose="02020603050405020304" pitchFamily="18" charset="0"/>
                        </a:rPr>
                        <a:t>NoM</a:t>
                      </a:r>
                      <a:r>
                        <a:rPr lang="en-GB" sz="1000" kern="1200" dirty="0">
                          <a:solidFill>
                            <a:srgbClr val="FF0000"/>
                          </a:solidFill>
                          <a:effectLst/>
                          <a:latin typeface="+mn-lt"/>
                          <a:ea typeface="Times New Roman" panose="02020603050405020304" pitchFamily="18" charset="0"/>
                        </a:rPr>
                        <a:t> 07/11 3C</a:t>
                      </a:r>
                    </a:p>
                    <a:p>
                      <a:pPr marL="0" marR="0" algn="ctr">
                        <a:spcBef>
                          <a:spcPts val="0"/>
                        </a:spcBef>
                        <a:spcAft>
                          <a:spcPts val="0"/>
                        </a:spcAft>
                      </a:pPr>
                      <a:r>
                        <a:rPr lang="en-GB" sz="1000" kern="1200" dirty="0">
                          <a:solidFill>
                            <a:srgbClr val="FF0000"/>
                          </a:solidFill>
                          <a:effectLst/>
                          <a:latin typeface="+mn-lt"/>
                          <a:ea typeface="Times New Roman" panose="02020603050405020304" pitchFamily="18" charset="0"/>
                        </a:rPr>
                        <a:t>61Y, 22N, 20A</a:t>
                      </a:r>
                      <a:endParaRPr lang="en-US" sz="1000" dirty="0">
                        <a:solidFill>
                          <a:srgbClr val="FF000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US" sz="1000" dirty="0">
                          <a:solidFill>
                            <a:srgbClr val="FF0000"/>
                          </a:solidFill>
                          <a:effectLst/>
                          <a:latin typeface="+mn-lt"/>
                          <a:ea typeface="Times New Roman" panose="02020603050405020304" pitchFamily="18" charset="0"/>
                        </a:rPr>
                        <a:t>??C</a:t>
                      </a:r>
                    </a:p>
                  </a:txBody>
                  <a:tcPr anchor="b"/>
                </a:tc>
                <a:tc>
                  <a:txBody>
                    <a:bodyPr/>
                    <a:lstStyle/>
                    <a:p>
                      <a:pPr marL="0" marR="0" algn="ctr">
                        <a:spcBef>
                          <a:spcPts val="0"/>
                        </a:spcBef>
                        <a:spcAft>
                          <a:spcPts val="0"/>
                        </a:spcAft>
                      </a:pPr>
                      <a:r>
                        <a:rPr lang="en-GB" sz="1000" kern="1200" dirty="0">
                          <a:solidFill>
                            <a:srgbClr val="FF0000"/>
                          </a:solidFill>
                          <a:effectLst/>
                          <a:latin typeface="+mn-lt"/>
                          <a:ea typeface="Times New Roman" panose="02020603050405020304" pitchFamily="18" charset="0"/>
                        </a:rPr>
                        <a:t>MAC</a:t>
                      </a:r>
                      <a:endParaRPr lang="en-US" sz="1000" dirty="0">
                        <a:solidFill>
                          <a:srgbClr val="FF000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992637475"/>
                  </a:ext>
                </a:extLst>
              </a:tr>
              <a:tr h="297047">
                <a:tc>
                  <a:txBody>
                    <a:bodyPr/>
                    <a:lstStyle/>
                    <a:p>
                      <a:pPr marL="0" marR="0" algn="ctr">
                        <a:spcBef>
                          <a:spcPts val="0"/>
                        </a:spcBef>
                        <a:spcAft>
                          <a:spcPts val="0"/>
                        </a:spcAft>
                      </a:pPr>
                      <a:r>
                        <a:rPr lang="en-GB" sz="1000" u="sng" dirty="0">
                          <a:solidFill>
                            <a:srgbClr val="0000FF"/>
                          </a:solidFill>
                          <a:effectLst/>
                          <a:latin typeface="+mn-lt"/>
                          <a:ea typeface="Times New Roman" panose="02020603050405020304" pitchFamily="18" charset="0"/>
                          <a:hlinkClick r:id="rId11"/>
                        </a:rPr>
                        <a:t>1093r0</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mn-lt"/>
                          <a:ea typeface="Times New Roman" panose="02020603050405020304" pitchFamily="18" charset="0"/>
                        </a:rPr>
                        <a:t>CRs for CIDs in Quarantine part 1</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0000"/>
                          </a:solidFill>
                          <a:effectLst/>
                          <a:latin typeface="+mn-lt"/>
                          <a:ea typeface="Times New Roman" panose="02020603050405020304" pitchFamily="18" charset="0"/>
                        </a:rPr>
                        <a:t>Alfred Asterjadhi</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0000"/>
                          </a:solidFill>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effectLst/>
                          <a:latin typeface="+mn-lt"/>
                          <a:ea typeface="Times New Roman" panose="02020603050405020304" pitchFamily="18" charset="0"/>
                        </a:rPr>
                        <a:t>57C</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0000"/>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1000" u="sng">
                          <a:solidFill>
                            <a:srgbClr val="0000FF"/>
                          </a:solidFill>
                          <a:effectLst/>
                          <a:latin typeface="+mn-lt"/>
                          <a:ea typeface="Times New Roman" panose="02020603050405020304" pitchFamily="18" charset="0"/>
                          <a:hlinkClick r:id="rId12"/>
                        </a:rPr>
                        <a:t>1094r0</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effectLst/>
                          <a:latin typeface="+mn-lt"/>
                          <a:ea typeface="Times New Roman" panose="02020603050405020304" pitchFamily="18" charset="0"/>
                        </a:rPr>
                        <a:t>CRs for CIDs in Quarantine part 2</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mn-lt"/>
                          <a:ea typeface="Times New Roman" panose="02020603050405020304" pitchFamily="18" charset="0"/>
                        </a:rPr>
                        <a:t>Alfred Asterjadhi</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mn-lt"/>
                          <a:ea typeface="Times New Roman" panose="02020603050405020304" pitchFamily="18" charset="0"/>
                        </a:rPr>
                        <a:t>46C</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r>
                        <a:rPr lang="en-GB" sz="1000" u="sng">
                          <a:solidFill>
                            <a:srgbClr val="0000FF"/>
                          </a:solidFill>
                          <a:effectLst/>
                          <a:latin typeface="+mn-lt"/>
                          <a:ea typeface="Times New Roman" panose="02020603050405020304" pitchFamily="18" charset="0"/>
                          <a:hlinkClick r:id="rId13"/>
                        </a:rPr>
                        <a:t>1095r0</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effectLst/>
                          <a:latin typeface="+mn-lt"/>
                          <a:ea typeface="Times New Roman" panose="02020603050405020304" pitchFamily="18" charset="0"/>
                        </a:rPr>
                        <a:t>CRs for CIDs in Quarantine part 3</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mn-lt"/>
                          <a:ea typeface="Times New Roman" panose="02020603050405020304" pitchFamily="18" charset="0"/>
                        </a:rPr>
                        <a:t>Alfred Asterjadhi</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mn-lt"/>
                          <a:ea typeface="Times New Roman" panose="02020603050405020304" pitchFamily="18" charset="0"/>
                        </a:rPr>
                        <a:t>139C</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r>
                        <a:rPr lang="en-GB" sz="1000" u="sng">
                          <a:solidFill>
                            <a:srgbClr val="0000FF"/>
                          </a:solidFill>
                          <a:effectLst/>
                          <a:latin typeface="+mn-lt"/>
                          <a:ea typeface="Times New Roman" panose="02020603050405020304" pitchFamily="18" charset="0"/>
                          <a:hlinkClick r:id="rId14"/>
                        </a:rPr>
                        <a:t>1096r0</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effectLst/>
                          <a:latin typeface="+mn-lt"/>
                          <a:ea typeface="Times New Roman" panose="02020603050405020304" pitchFamily="18" charset="0"/>
                        </a:rPr>
                        <a:t>CRs for CIDs in Quarantine part 4</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mn-lt"/>
                          <a:ea typeface="Times New Roman" panose="02020603050405020304" pitchFamily="18" charset="0"/>
                        </a:rPr>
                        <a:t>Alfred Asterjadhi</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mn-lt"/>
                          <a:ea typeface="Times New Roman" panose="02020603050405020304" pitchFamily="18" charset="0"/>
                        </a:rPr>
                        <a:t>81C</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0000"/>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r h="297047">
                <a:tc>
                  <a:txBody>
                    <a:bodyPr/>
                    <a:lstStyle/>
                    <a:p>
                      <a:pPr marL="0" marR="0" algn="ctr">
                        <a:spcBef>
                          <a:spcPts val="0"/>
                        </a:spcBef>
                        <a:spcAft>
                          <a:spcPts val="0"/>
                        </a:spcAft>
                      </a:pPr>
                      <a:r>
                        <a:rPr lang="en-US" sz="1000" dirty="0">
                          <a:effectLst/>
                          <a:latin typeface="+mn-lt"/>
                          <a:ea typeface="Times New Roman" panose="02020603050405020304" pitchFamily="18" charset="0"/>
                        </a:rPr>
                        <a:t>728r2</a:t>
                      </a:r>
                    </a:p>
                  </a:txBody>
                  <a:tcPr/>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Yanjun</a:t>
                      </a:r>
                    </a:p>
                  </a:txBody>
                  <a:tcPr anchor="b"/>
                </a:tc>
                <a:tc>
                  <a:txBody>
                    <a:bodyPr/>
                    <a:lstStyle/>
                    <a:p>
                      <a:pPr marL="0" marR="0" algn="ctr">
                        <a:spcBef>
                          <a:spcPts val="0"/>
                        </a:spcBef>
                        <a:spcAft>
                          <a:spcPts val="0"/>
                        </a:spcAft>
                      </a:pPr>
                      <a:r>
                        <a:rPr lang="en-US" sz="1000" dirty="0">
                          <a:effectLst/>
                          <a:latin typeface="+mn-lt"/>
                          <a:ea typeface="Times New Roman" panose="02020603050405020304" pitchFamily="18" charset="0"/>
                        </a:rPr>
                        <a:t>Pending SP</a:t>
                      </a:r>
                    </a:p>
                  </a:txBody>
                  <a:tcPr anchor="b"/>
                </a:tc>
                <a:tc>
                  <a:txBody>
                    <a:bodyPr/>
                    <a:lstStyle/>
                    <a:p>
                      <a:pPr marL="0" marR="0" algn="ctr">
                        <a:spcBef>
                          <a:spcPts val="0"/>
                        </a:spcBef>
                        <a:spcAft>
                          <a:spcPts val="0"/>
                        </a:spcAft>
                        <a:tabLst>
                          <a:tab pos="184785" algn="l"/>
                          <a:tab pos="251460" algn="ctr"/>
                        </a:tabLst>
                      </a:pP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809832533"/>
                  </a:ext>
                </a:extLst>
              </a:tr>
            </a:tbl>
          </a:graphicData>
        </a:graphic>
      </p:graphicFrame>
    </p:spTree>
    <p:extLst>
      <p:ext uri="{BB962C8B-B14F-4D97-AF65-F5344CB8AC3E}">
        <p14:creationId xmlns:p14="http://schemas.microsoft.com/office/powerpoint/2010/main" val="369415728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Post-Quarantine 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31</a:t>
            </a:fld>
            <a:endParaRPr lang="en-GB"/>
          </a:p>
        </p:txBody>
      </p:sp>
      <p:graphicFrame>
        <p:nvGraphicFramePr>
          <p:cNvPr id="9" name="Table 8">
            <a:extLst>
              <a:ext uri="{FF2B5EF4-FFF2-40B4-BE49-F238E27FC236}">
                <a16:creationId xmlns:a16="http://schemas.microsoft.com/office/drawing/2014/main" id="{AA5336CB-873D-64D2-6A97-0EB14F84177A}"/>
              </a:ext>
            </a:extLst>
          </p:cNvPr>
          <p:cNvGraphicFramePr>
            <a:graphicFrameLocks noGrp="1"/>
          </p:cNvGraphicFramePr>
          <p:nvPr>
            <p:extLst>
              <p:ext uri="{D42A27DB-BD31-4B8C-83A1-F6EECF244321}">
                <p14:modId xmlns:p14="http://schemas.microsoft.com/office/powerpoint/2010/main" val="648196349"/>
              </p:ext>
            </p:extLst>
          </p:nvPr>
        </p:nvGraphicFramePr>
        <p:xfrm>
          <a:off x="851217" y="1582301"/>
          <a:ext cx="7736268" cy="445819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US" sz="1000" dirty="0">
                          <a:effectLst/>
                          <a:latin typeface="+mn-lt"/>
                          <a:ea typeface="Times New Roman" panose="02020603050405020304" pitchFamily="18" charset="0"/>
                        </a:rPr>
                        <a:t>847r4</a:t>
                      </a: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Rs for 35.8.5 R-TWT channel access rules</a:t>
                      </a: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 Chunyu Hu</a:t>
                      </a:r>
                    </a:p>
                  </a:txBody>
                  <a:tcPr/>
                </a:tc>
                <a:tc>
                  <a:txBody>
                    <a:bodyPr/>
                    <a:lstStyle/>
                    <a:p>
                      <a:pPr marL="0" marR="0" algn="ctr">
                        <a:spcBef>
                          <a:spcPts val="0"/>
                        </a:spcBef>
                        <a:spcAft>
                          <a:spcPts val="0"/>
                        </a:spcAft>
                      </a:pPr>
                      <a:r>
                        <a:rPr lang="en-US" sz="1000" dirty="0">
                          <a:effectLst/>
                          <a:latin typeface="+mn-lt"/>
                          <a:ea typeface="Times New Roman" panose="02020603050405020304" pitchFamily="18" charset="0"/>
                        </a:rPr>
                        <a:t>Pending</a:t>
                      </a:r>
                    </a:p>
                  </a:txBody>
                  <a:tcPr anchor="b"/>
                </a:tc>
                <a:tc>
                  <a:txBody>
                    <a:bodyPr/>
                    <a:lstStyle/>
                    <a:p>
                      <a:pPr marL="0" marR="0" algn="ctr">
                        <a:spcBef>
                          <a:spcPts val="0"/>
                        </a:spcBef>
                        <a:spcAft>
                          <a:spcPts val="0"/>
                        </a:spcAft>
                        <a:tabLst>
                          <a:tab pos="184785" algn="l"/>
                          <a:tab pos="251460" algn="ctr"/>
                        </a:tabLst>
                      </a:pPr>
                      <a:r>
                        <a:rPr lang="en-US" sz="1000" dirty="0">
                          <a:effectLst/>
                          <a:latin typeface="+mn-lt"/>
                          <a:ea typeface="Times New Roman" panose="02020603050405020304" pitchFamily="18" charset="0"/>
                        </a:rPr>
                        <a:t>6C</a:t>
                      </a:r>
                    </a:p>
                  </a:txBody>
                  <a:tcPr anchor="b"/>
                </a:tc>
                <a:tc>
                  <a:txBody>
                    <a:bodyPr/>
                    <a:lstStyle/>
                    <a:p>
                      <a:pPr marL="0" marR="0" algn="ctr">
                        <a:spcBef>
                          <a:spcPts val="0"/>
                        </a:spcBef>
                        <a:spcAft>
                          <a:spcPts val="0"/>
                        </a:spcAft>
                      </a:pP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813r5</a:t>
                      </a:r>
                    </a:p>
                  </a:txBody>
                  <a:tcPr/>
                </a:tc>
                <a:tc>
                  <a:txBody>
                    <a:bodyPr/>
                    <a:lstStyle/>
                    <a:p>
                      <a:pPr marL="0" marR="0">
                        <a:spcBef>
                          <a:spcPts val="0"/>
                        </a:spcBef>
                        <a:spcAft>
                          <a:spcPts val="0"/>
                        </a:spcAft>
                      </a:pPr>
                      <a:r>
                        <a:rPr lang="en-US" sz="1000" dirty="0">
                          <a:solidFill>
                            <a:srgbClr val="7030A0"/>
                          </a:solidFill>
                          <a:effectLst/>
                          <a:latin typeface="+mn-lt"/>
                          <a:ea typeface="Times New Roman" panose="02020603050405020304" pitchFamily="18" charset="0"/>
                        </a:rPr>
                        <a:t>LB271 CR for 35.3.7.1.7 Part III</a:t>
                      </a:r>
                    </a:p>
                  </a:txBody>
                  <a:tcPr/>
                </a:tc>
                <a:tc>
                  <a:txBody>
                    <a:bodyPr/>
                    <a:lstStyle/>
                    <a:p>
                      <a:pPr marL="0" marR="0">
                        <a:spcBef>
                          <a:spcPts val="0"/>
                        </a:spcBef>
                        <a:spcAft>
                          <a:spcPts val="0"/>
                        </a:spcAft>
                      </a:pPr>
                      <a:r>
                        <a:rPr lang="en-US" sz="1000" dirty="0">
                          <a:solidFill>
                            <a:srgbClr val="7030A0"/>
                          </a:solidFill>
                          <a:effectLst/>
                          <a:latin typeface="+mn-lt"/>
                          <a:ea typeface="Times New Roman" panose="02020603050405020304" pitchFamily="18" charset="0"/>
                        </a:rPr>
                        <a:t>Jason</a:t>
                      </a: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R4M-8C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97047">
                <a:tc>
                  <a:txBody>
                    <a:bodyPr/>
                    <a:lstStyle/>
                    <a:p>
                      <a:pPr marL="0" marR="0" algn="ctr">
                        <a:spcBef>
                          <a:spcPts val="0"/>
                        </a:spcBef>
                        <a:spcAft>
                          <a:spcPts val="0"/>
                        </a:spcAft>
                      </a:pPr>
                      <a:r>
                        <a:rPr lang="en-US" sz="1000" dirty="0">
                          <a:solidFill>
                            <a:srgbClr val="FF0000"/>
                          </a:solidFill>
                          <a:effectLst/>
                          <a:latin typeface="+mn-lt"/>
                          <a:ea typeface="Times New Roman" panose="02020603050405020304" pitchFamily="18" charset="0"/>
                        </a:rPr>
                        <a:t>383r2</a:t>
                      </a:r>
                    </a:p>
                  </a:txBody>
                  <a:tcPr/>
                </a:tc>
                <a:tc>
                  <a:txBody>
                    <a:bodyPr/>
                    <a:lstStyle/>
                    <a:p>
                      <a:pPr marL="0" marR="0">
                        <a:spcBef>
                          <a:spcPts val="0"/>
                        </a:spcBef>
                        <a:spcAft>
                          <a:spcPts val="0"/>
                        </a:spcAft>
                      </a:pPr>
                      <a:endParaRPr lang="en-US" sz="1000" dirty="0">
                        <a:solidFill>
                          <a:srgbClr val="FF0000"/>
                        </a:solidFill>
                        <a:effectLst/>
                        <a:latin typeface="+mn-lt"/>
                        <a:ea typeface="Times New Roman" panose="02020603050405020304"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solidFill>
                            <a:srgbClr val="FF0000"/>
                          </a:solidFill>
                          <a:effectLst/>
                          <a:latin typeface="+mn-lt"/>
                          <a:ea typeface="Times New Roman" panose="02020603050405020304" pitchFamily="18" charset="0"/>
                        </a:rPr>
                        <a:t>Liuming</a:t>
                      </a:r>
                    </a:p>
                  </a:txBody>
                  <a:tcPr/>
                </a:tc>
                <a:tc>
                  <a:txBody>
                    <a:bodyPr/>
                    <a:lstStyle/>
                    <a:p>
                      <a:pPr marL="0" marR="0" algn="ctr">
                        <a:spcBef>
                          <a:spcPts val="0"/>
                        </a:spcBef>
                        <a:spcAft>
                          <a:spcPts val="0"/>
                        </a:spcAft>
                      </a:pPr>
                      <a:r>
                        <a:rPr lang="en-GB" sz="1000" kern="1200" dirty="0" err="1">
                          <a:solidFill>
                            <a:srgbClr val="FF0000"/>
                          </a:solidFill>
                          <a:effectLst/>
                          <a:latin typeface="+mn-lt"/>
                          <a:ea typeface="Times New Roman" panose="02020603050405020304" pitchFamily="18" charset="0"/>
                        </a:rPr>
                        <a:t>NoM</a:t>
                      </a:r>
                      <a:r>
                        <a:rPr lang="en-GB" sz="1000" kern="1200" dirty="0">
                          <a:solidFill>
                            <a:srgbClr val="FF0000"/>
                          </a:solidFill>
                          <a:effectLst/>
                          <a:latin typeface="+mn-lt"/>
                          <a:ea typeface="Times New Roman" panose="02020603050405020304" pitchFamily="18" charset="0"/>
                        </a:rPr>
                        <a:t> 07/11 3C</a:t>
                      </a:r>
                    </a:p>
                    <a:p>
                      <a:pPr marL="0" marR="0" algn="ctr">
                        <a:spcBef>
                          <a:spcPts val="0"/>
                        </a:spcBef>
                        <a:spcAft>
                          <a:spcPts val="0"/>
                        </a:spcAft>
                      </a:pPr>
                      <a:r>
                        <a:rPr lang="en-GB" sz="1000" kern="1200" dirty="0">
                          <a:solidFill>
                            <a:srgbClr val="FF0000"/>
                          </a:solidFill>
                          <a:effectLst/>
                          <a:latin typeface="+mn-lt"/>
                          <a:ea typeface="Times New Roman" panose="02020603050405020304" pitchFamily="18" charset="0"/>
                        </a:rPr>
                        <a:t>18Y, 42N, 18A</a:t>
                      </a:r>
                      <a:endParaRPr lang="en-US" sz="1000" dirty="0">
                        <a:solidFill>
                          <a:srgbClr val="FF000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US" sz="1000" dirty="0">
                          <a:solidFill>
                            <a:srgbClr val="FF0000"/>
                          </a:solidFill>
                          <a:effectLst/>
                          <a:latin typeface="+mn-lt"/>
                          <a:ea typeface="Times New Roman" panose="02020603050405020304" pitchFamily="18" charset="0"/>
                        </a:rPr>
                        <a:t>1C</a:t>
                      </a:r>
                    </a:p>
                  </a:txBody>
                  <a:tcPr anchor="b"/>
                </a:tc>
                <a:tc>
                  <a:txBody>
                    <a:bodyPr/>
                    <a:lstStyle/>
                    <a:p>
                      <a:pPr marL="0" marR="0" algn="ctr">
                        <a:spcBef>
                          <a:spcPts val="0"/>
                        </a:spcBef>
                        <a:spcAft>
                          <a:spcPts val="0"/>
                        </a:spcAft>
                      </a:pPr>
                      <a:endParaRPr lang="en-US" sz="1000" dirty="0">
                        <a:solidFill>
                          <a:srgbClr val="FF000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US" sz="1000" dirty="0">
                          <a:effectLst/>
                          <a:latin typeface="+mn-lt"/>
                          <a:ea typeface="Times New Roman" panose="02020603050405020304" pitchFamily="18" charset="0"/>
                        </a:rPr>
                        <a:t>706r1</a:t>
                      </a: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CR for 35.3.16.4 NSTR operation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effectLst/>
                          <a:latin typeface="+mn-lt"/>
                          <a:ea typeface="Times New Roman" panose="02020603050405020304" pitchFamily="18" charset="0"/>
                        </a:rPr>
                        <a:t>Yunbo Li </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effectLst/>
                          <a:latin typeface="+mn-lt"/>
                          <a:ea typeface="Times New Roman" panose="02020603050405020304" pitchFamily="18" charset="0"/>
                        </a:rPr>
                        <a:t>Pending</a:t>
                      </a:r>
                    </a:p>
                  </a:txBody>
                  <a:tcPr anchor="b"/>
                </a:tc>
                <a:tc>
                  <a:txBody>
                    <a:bodyPr/>
                    <a:lstStyle/>
                    <a:p>
                      <a:pPr marL="0" marR="0" algn="ctr">
                        <a:spcBef>
                          <a:spcPts val="0"/>
                        </a:spcBef>
                        <a:spcAft>
                          <a:spcPts val="0"/>
                        </a:spcAft>
                        <a:tabLst>
                          <a:tab pos="184785" algn="l"/>
                          <a:tab pos="251460" algn="ctr"/>
                        </a:tabLst>
                      </a:pPr>
                      <a:r>
                        <a:rPr lang="en-US" sz="1000" dirty="0">
                          <a:effectLst/>
                          <a:latin typeface="+mn-lt"/>
                          <a:ea typeface="Times New Roman" panose="02020603050405020304" pitchFamily="18" charset="0"/>
                        </a:rPr>
                        <a:t>4C</a:t>
                      </a:r>
                    </a:p>
                  </a:txBody>
                  <a:tcPr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310r5</a:t>
                      </a:r>
                    </a:p>
                  </a:txBody>
                  <a:tcPr anchor="b"/>
                </a:tc>
                <a:tc>
                  <a:txBody>
                    <a:bodyPr/>
                    <a:lstStyle/>
                    <a:p>
                      <a:pPr marL="0" marR="0">
                        <a:spcBef>
                          <a:spcPts val="0"/>
                        </a:spcBef>
                        <a:spcAft>
                          <a:spcPts val="0"/>
                        </a:spcAft>
                      </a:pP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Liwen Chu</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R4M-1C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US" sz="1000" dirty="0">
                          <a:solidFill>
                            <a:srgbClr val="7030A0"/>
                          </a:solidFill>
                          <a:effectLst/>
                          <a:latin typeface="+mn-lt"/>
                          <a:ea typeface="Times New Roman" panose="02020603050405020304" pitchFamily="18" charset="0"/>
                        </a:rPr>
                        <a:t>??C</a:t>
                      </a:r>
                    </a:p>
                  </a:txBody>
                  <a:tcPr anchor="b"/>
                </a:tc>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743r</a:t>
                      </a:r>
                    </a:p>
                  </a:txBody>
                  <a:tcPr/>
                </a:tc>
                <a:tc>
                  <a:txBody>
                    <a:bodyPr/>
                    <a:lstStyle/>
                    <a:p>
                      <a:pPr algn="l"/>
                      <a:endParaRPr lang="en-US" sz="1000" b="0" dirty="0">
                        <a:solidFill>
                          <a:schemeClr val="tx1"/>
                        </a:solidFill>
                        <a:effectLst/>
                      </a:endParaRPr>
                    </a:p>
                  </a:txBody>
                  <a:tcPr anchor="ctr"/>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Abhi</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tabLst>
                          <a:tab pos="184785" algn="l"/>
                          <a:tab pos="251460" algn="ctr"/>
                        </a:tabLst>
                      </a:pPr>
                      <a:r>
                        <a:rPr lang="en-US" sz="1000" dirty="0">
                          <a:solidFill>
                            <a:schemeClr val="tx1"/>
                          </a:solidFill>
                          <a:effectLst/>
                          <a:latin typeface="+mn-lt"/>
                          <a:ea typeface="Times New Roman" panose="02020603050405020304" pitchFamily="18" charset="0"/>
                        </a:rPr>
                        <a:t>3C</a:t>
                      </a: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373r</a:t>
                      </a:r>
                    </a:p>
                  </a:txBody>
                  <a:tcPr/>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Yunbo</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tabLst>
                          <a:tab pos="184785" algn="l"/>
                          <a:tab pos="251460" algn="ctr"/>
                        </a:tabLst>
                      </a:pPr>
                      <a:r>
                        <a:rPr lang="en-US" sz="1000" dirty="0">
                          <a:solidFill>
                            <a:schemeClr val="tx1"/>
                          </a:solidFill>
                          <a:effectLst/>
                          <a:latin typeface="+mn-lt"/>
                          <a:ea typeface="Times New Roman" panose="02020603050405020304" pitchFamily="18" charset="0"/>
                        </a:rPr>
                        <a:t>2C</a:t>
                      </a: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544r1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Michail</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u="none" strike="noStrike" dirty="0">
                          <a:solidFill>
                            <a:schemeClr val="tx1"/>
                          </a:solidFill>
                          <a:effectLst/>
                        </a:rPr>
                        <a:t>Pending </a:t>
                      </a:r>
                    </a:p>
                  </a:txBody>
                  <a:tcPr anchor="b"/>
                </a:tc>
                <a:tc>
                  <a:txBody>
                    <a:bodyPr/>
                    <a:lstStyle/>
                    <a:p>
                      <a:pPr marL="0" marR="0" algn="ctr">
                        <a:spcBef>
                          <a:spcPts val="0"/>
                        </a:spcBef>
                        <a:spcAft>
                          <a:spcPts val="0"/>
                        </a:spcAft>
                        <a:tabLst>
                          <a:tab pos="184785" algn="l"/>
                          <a:tab pos="251460" algn="ctr"/>
                        </a:tabLst>
                      </a:pPr>
                      <a:r>
                        <a:rPr lang="en-US" sz="1000" dirty="0">
                          <a:solidFill>
                            <a:schemeClr val="tx1"/>
                          </a:solidFill>
                          <a:effectLst/>
                          <a:latin typeface="+mn-lt"/>
                          <a:ea typeface="Times New Roman" panose="02020603050405020304" pitchFamily="18" charset="0"/>
                        </a:rPr>
                        <a:t>1C</a:t>
                      </a: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0718651"/>
                  </a:ext>
                </a:extLst>
              </a:tr>
              <a:tr h="297047">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995r4</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Binita</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u="none" strike="noStrike" dirty="0">
                          <a:solidFill>
                            <a:schemeClr val="tx1"/>
                          </a:solidFill>
                          <a:effectLst/>
                        </a:rPr>
                        <a:t>Pending </a:t>
                      </a:r>
                    </a:p>
                  </a:txBody>
                  <a:tcPr anchor="b"/>
                </a:tc>
                <a:tc>
                  <a:txBody>
                    <a:bodyPr/>
                    <a:lstStyle/>
                    <a:p>
                      <a:pPr marL="0" marR="0" algn="ctr">
                        <a:spcBef>
                          <a:spcPts val="0"/>
                        </a:spcBef>
                        <a:spcAft>
                          <a:spcPts val="0"/>
                        </a:spcAft>
                        <a:tabLst>
                          <a:tab pos="184785" algn="l"/>
                          <a:tab pos="251460" algn="ctr"/>
                        </a:tabLst>
                      </a:pPr>
                      <a:r>
                        <a:rPr lang="en-US" sz="1000" dirty="0">
                          <a:solidFill>
                            <a:schemeClr val="tx1"/>
                          </a:solidFill>
                          <a:effectLst/>
                          <a:latin typeface="+mn-lt"/>
                          <a:ea typeface="Times New Roman" panose="02020603050405020304" pitchFamily="18" charset="0"/>
                        </a:rPr>
                        <a:t>8C</a:t>
                      </a: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992637475"/>
                  </a:ext>
                </a:extLst>
              </a:tr>
              <a:tr h="297047">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361r5</a:t>
                      </a:r>
                    </a:p>
                  </a:txBody>
                  <a:tcPr/>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Binita</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u="none" strike="noStrike" dirty="0">
                          <a:solidFill>
                            <a:schemeClr val="tx1"/>
                          </a:solidFill>
                          <a:effectLst/>
                        </a:rPr>
                        <a:t>Pending </a:t>
                      </a:r>
                    </a:p>
                  </a:txBody>
                  <a:tcPr anchor="b"/>
                </a:tc>
                <a:tc>
                  <a:txBody>
                    <a:bodyPr/>
                    <a:lstStyle/>
                    <a:p>
                      <a:pPr marL="0" marR="0" algn="ctr">
                        <a:spcBef>
                          <a:spcPts val="0"/>
                        </a:spcBef>
                        <a:spcAft>
                          <a:spcPts val="0"/>
                        </a:spcAft>
                        <a:tabLst>
                          <a:tab pos="184785" algn="l"/>
                          <a:tab pos="251460" algn="ctr"/>
                        </a:tabLst>
                      </a:pPr>
                      <a:r>
                        <a:rPr lang="en-US" sz="1000" dirty="0">
                          <a:solidFill>
                            <a:schemeClr val="tx1"/>
                          </a:solidFill>
                          <a:effectLst/>
                          <a:latin typeface="+mn-lt"/>
                          <a:ea typeface="Times New Roman" panose="02020603050405020304" pitchFamily="18" charset="0"/>
                        </a:rPr>
                        <a:t>1C</a:t>
                      </a: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694r1</a:t>
                      </a:r>
                    </a:p>
                  </a:txBody>
                  <a:tcPr/>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Yunbo</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tabLst>
                          <a:tab pos="184785" algn="l"/>
                          <a:tab pos="251460" algn="ctr"/>
                        </a:tabLst>
                      </a:pPr>
                      <a:r>
                        <a:rPr lang="en-US" sz="1000" dirty="0">
                          <a:solidFill>
                            <a:schemeClr val="tx1"/>
                          </a:solidFill>
                          <a:effectLst/>
                          <a:latin typeface="+mn-lt"/>
                          <a:ea typeface="Times New Roman" panose="02020603050405020304" pitchFamily="18" charset="0"/>
                        </a:rPr>
                        <a:t>??C</a:t>
                      </a: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endParaRPr lang="en-US" sz="100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endParaRPr lang="en-US" sz="100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endParaRPr lang="en-US" sz="10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809832533"/>
                  </a:ext>
                </a:extLst>
              </a:tr>
            </a:tbl>
          </a:graphicData>
        </a:graphic>
      </p:graphicFrame>
    </p:spTree>
    <p:extLst>
      <p:ext uri="{BB962C8B-B14F-4D97-AF65-F5344CB8AC3E}">
        <p14:creationId xmlns:p14="http://schemas.microsoft.com/office/powerpoint/2010/main" val="123537629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MAC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Submissions:</a:t>
            </a:r>
          </a:p>
          <a:p>
            <a:pPr lvl="1">
              <a:buFont typeface="Arial" panose="020B0604020202020204" pitchFamily="34" charset="0"/>
              <a:buChar char="•"/>
            </a:pPr>
            <a:r>
              <a:rPr lang="en-GB" sz="1600" i="0" u="sng" strike="noStrike" kern="1200"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1114r0</a:t>
            </a:r>
            <a:r>
              <a:rPr lang="en-GB" sz="1600" i="0" u="sng" strike="noStrike" kern="1200" dirty="0">
                <a:solidFill>
                  <a:srgbClr val="00B050"/>
                </a:solidFill>
                <a:effectLst/>
                <a:ea typeface="Times New Roman" panose="02020603050405020304" pitchFamily="18" charset="0"/>
              </a:rPr>
              <a:t> </a:t>
            </a:r>
            <a:r>
              <a:rPr lang="en-GB" sz="1600" i="0" u="none" strike="noStrike" kern="1200" dirty="0">
                <a:solidFill>
                  <a:srgbClr val="00B050"/>
                </a:solidFill>
                <a:effectLst/>
                <a:ea typeface="Times New Roman" panose="02020603050405020304" pitchFamily="18" charset="0"/>
              </a:rPr>
              <a:t>CR for MISC MAC CIDs 				Jason Y. Guo 		3C</a:t>
            </a:r>
            <a:endParaRPr lang="en-US" sz="1600" dirty="0">
              <a:solidFill>
                <a:srgbClr val="00B050"/>
              </a:solidFill>
            </a:endParaRPr>
          </a:p>
          <a:p>
            <a:pPr lvl="1">
              <a:buFont typeface="Arial" panose="020B0604020202020204" pitchFamily="34" charset="0"/>
              <a:buChar char="•"/>
            </a:pPr>
            <a:r>
              <a:rPr lang="en-GB" sz="1600" i="0" u="sng"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1134r0</a:t>
            </a:r>
            <a:r>
              <a:rPr lang="en-GB" sz="1600" i="0" u="sng" strike="noStrike" kern="1200" dirty="0">
                <a:solidFill>
                  <a:srgbClr val="00B050"/>
                </a:solidFill>
                <a:effectLst/>
                <a:ea typeface="Times New Roman" panose="02020603050405020304" pitchFamily="18" charset="0"/>
              </a:rPr>
              <a:t> </a:t>
            </a:r>
            <a:r>
              <a:rPr lang="en-GB" sz="1600" i="0" u="none" strike="noStrike" kern="1200" dirty="0">
                <a:solidFill>
                  <a:srgbClr val="00B050"/>
                </a:solidFill>
                <a:effectLst/>
                <a:ea typeface="Times New Roman" panose="02020603050405020304" pitchFamily="18" charset="0"/>
              </a:rPr>
              <a:t>CR for MLSM Power Save Mode</a:t>
            </a:r>
            <a:r>
              <a:rPr lang="en-US" sz="1600" dirty="0">
                <a:solidFill>
                  <a:srgbClr val="00B050"/>
                </a:solidFill>
              </a:rPr>
              <a:t> 		</a:t>
            </a:r>
            <a:r>
              <a:rPr lang="en-GB" sz="1600" i="0" u="none" strike="noStrike" kern="1200" dirty="0">
                <a:solidFill>
                  <a:srgbClr val="00B050"/>
                </a:solidFill>
                <a:effectLst/>
                <a:ea typeface="Times New Roman" panose="02020603050405020304" pitchFamily="18" charset="0"/>
              </a:rPr>
              <a:t>Jason Y. Guo</a:t>
            </a:r>
            <a:r>
              <a:rPr lang="en-US" sz="1600" kern="1200" dirty="0">
                <a:solidFill>
                  <a:srgbClr val="00B050"/>
                </a:solidFill>
                <a:ea typeface="Times New Roman" panose="02020603050405020304" pitchFamily="18" charset="0"/>
              </a:rPr>
              <a:t> 		</a:t>
            </a:r>
            <a:r>
              <a:rPr lang="en-GB" sz="1600" i="0" u="none" strike="noStrike" kern="1200" dirty="0">
                <a:solidFill>
                  <a:srgbClr val="00B050"/>
                </a:solidFill>
                <a:effectLst/>
                <a:ea typeface="Times New Roman" panose="02020603050405020304" pitchFamily="18" charset="0"/>
              </a:rPr>
              <a:t>1C</a:t>
            </a:r>
            <a:endParaRPr lang="en-US" sz="1600" dirty="0">
              <a:solidFill>
                <a:srgbClr val="00B050"/>
              </a:solidFill>
            </a:endParaRPr>
          </a:p>
          <a:p>
            <a:pPr lvl="1">
              <a:buFont typeface="Arial" panose="020B0604020202020204" pitchFamily="34" charset="0"/>
              <a:buChar char="•"/>
            </a:pPr>
            <a:r>
              <a:rPr lang="en-GB" sz="1600" i="0" u="sng" strike="noStrike" kern="1200"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801r0</a:t>
            </a:r>
            <a:r>
              <a:rPr lang="en-GB" sz="1600" i="0" u="sng" strike="noStrike" kern="1200" dirty="0">
                <a:solidFill>
                  <a:srgbClr val="00B050"/>
                </a:solidFill>
                <a:effectLst/>
                <a:ea typeface="Times New Roman" panose="02020603050405020304" pitchFamily="18" charset="0"/>
              </a:rPr>
              <a:t> </a:t>
            </a:r>
            <a:r>
              <a:rPr lang="en-GB" sz="1600" i="0" u="none" strike="noStrike" kern="1200" dirty="0">
                <a:solidFill>
                  <a:srgbClr val="00B050"/>
                </a:solidFill>
                <a:effectLst/>
                <a:ea typeface="Times New Roman" panose="02020603050405020304" pitchFamily="18" charset="0"/>
              </a:rPr>
              <a:t>LB271-9.4.2.316 (QoS char element Part 2)</a:t>
            </a:r>
            <a:r>
              <a:rPr lang="en-US" sz="1600" dirty="0">
                <a:solidFill>
                  <a:srgbClr val="00B050"/>
                </a:solidFill>
              </a:rPr>
              <a:t>  </a:t>
            </a:r>
            <a:r>
              <a:rPr lang="en-GB" sz="1600" i="0" u="none" strike="noStrike" kern="1200" dirty="0">
                <a:solidFill>
                  <a:srgbClr val="00B050"/>
                </a:solidFill>
                <a:effectLst/>
                <a:ea typeface="Times New Roman" panose="02020603050405020304" pitchFamily="18" charset="0"/>
              </a:rPr>
              <a:t>Duncan Hu 		19C cont.</a:t>
            </a:r>
            <a:endParaRPr lang="en-US" sz="1600" dirty="0">
              <a:solidFill>
                <a:srgbClr val="00B050"/>
              </a:solidFill>
            </a:endParaRPr>
          </a:p>
          <a:p>
            <a:pPr lvl="1">
              <a:buFont typeface="Arial" panose="020B0604020202020204" pitchFamily="34" charset="0"/>
              <a:buChar char="•"/>
            </a:pPr>
            <a:r>
              <a:rPr lang="en-GB" sz="1600" i="0" u="sng" strike="noStrike" kern="1200" dirty="0">
                <a:solidFill>
                  <a:srgbClr val="00B05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825r</a:t>
            </a:r>
            <a:r>
              <a:rPr lang="en-GB" sz="1600" i="0" u="sng" strike="noStrike" kern="1200" dirty="0">
                <a:solidFill>
                  <a:srgbClr val="00B050"/>
                </a:solidFill>
                <a:effectLst/>
                <a:ea typeface="Times New Roman" panose="02020603050405020304" pitchFamily="18" charset="0"/>
              </a:rPr>
              <a:t>1 </a:t>
            </a:r>
            <a:r>
              <a:rPr lang="en-GB" sz="1600" i="0" u="none" strike="noStrike" kern="1200" dirty="0">
                <a:solidFill>
                  <a:srgbClr val="00B050"/>
                </a:solidFill>
                <a:effectLst/>
                <a:ea typeface="Times New Roman" panose="02020603050405020304" pitchFamily="18" charset="0"/>
              </a:rPr>
              <a:t>CR for 35.3.7.1.3 					Yongho Seok 		22C cont.</a:t>
            </a:r>
            <a:endParaRPr lang="en-US" sz="1600" dirty="0">
              <a:solidFill>
                <a:srgbClr val="00B050"/>
              </a:solidFill>
            </a:endParaRPr>
          </a:p>
          <a:p>
            <a:pPr lvl="1">
              <a:buFont typeface="Arial" panose="020B0604020202020204" pitchFamily="34" charset="0"/>
              <a:buChar char="•"/>
            </a:pPr>
            <a:r>
              <a:rPr lang="en-US" sz="1600" i="0" u="none" strike="noStrike" kern="1200" dirty="0">
                <a:solidFill>
                  <a:schemeClr val="bg1">
                    <a:lumMod val="65000"/>
                  </a:schemeClr>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1202r0</a:t>
            </a:r>
            <a:r>
              <a:rPr lang="en-US" sz="1600" i="0" u="none" strike="noStrike" kern="1200" dirty="0">
                <a:solidFill>
                  <a:schemeClr val="bg1">
                    <a:lumMod val="65000"/>
                  </a:schemeClr>
                </a:solidFill>
                <a:effectLst/>
                <a:ea typeface="Times New Roman" panose="02020603050405020304" pitchFamily="18" charset="0"/>
              </a:rPr>
              <a:t> CR for </a:t>
            </a:r>
            <a:r>
              <a:rPr lang="en-US" sz="1600" i="0" u="none" strike="noStrike" kern="1200" dirty="0" err="1">
                <a:solidFill>
                  <a:schemeClr val="bg1">
                    <a:lumMod val="65000"/>
                  </a:schemeClr>
                </a:solidFill>
                <a:effectLst/>
                <a:ea typeface="Times New Roman" panose="02020603050405020304" pitchFamily="18" charset="0"/>
              </a:rPr>
              <a:t>Misc</a:t>
            </a:r>
            <a:r>
              <a:rPr lang="en-US" sz="1600" i="0" u="none" strike="noStrike" kern="1200" dirty="0">
                <a:solidFill>
                  <a:schemeClr val="bg1">
                    <a:lumMod val="65000"/>
                  </a:schemeClr>
                </a:solidFill>
                <a:effectLst/>
                <a:ea typeface="Times New Roman" panose="02020603050405020304" pitchFamily="18" charset="0"/>
              </a:rPr>
              <a:t> CIDs 					Dibakar Das 		21C </a:t>
            </a:r>
          </a:p>
          <a:p>
            <a:pPr lvl="1">
              <a:buFont typeface="Arial" panose="020B0604020202020204" pitchFamily="34" charset="0"/>
              <a:buChar char="•"/>
            </a:pPr>
            <a:r>
              <a:rPr lang="en-US" sz="1600" i="0" u="none" strike="noStrike" kern="1200" dirty="0">
                <a:solidFill>
                  <a:schemeClr val="bg1">
                    <a:lumMod val="65000"/>
                  </a:schemeClr>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1151r1</a:t>
            </a:r>
            <a:r>
              <a:rPr lang="en-US" sz="1600" i="0" u="none" strike="noStrike" kern="1200" dirty="0">
                <a:solidFill>
                  <a:schemeClr val="bg1">
                    <a:lumMod val="65000"/>
                  </a:schemeClr>
                </a:solidFill>
                <a:effectLst/>
                <a:ea typeface="Times New Roman" panose="02020603050405020304" pitchFamily="18" charset="0"/>
              </a:rPr>
              <a:t> CR for 35-3-16-6 					Dmitry Akhmetov 	11C</a:t>
            </a:r>
            <a:endParaRPr lang="en-GB" sz="1600" dirty="0">
              <a:solidFill>
                <a:schemeClr val="bg1">
                  <a:lumMod val="65000"/>
                </a:schemeClr>
              </a:solidFill>
            </a:endParaRPr>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Adjourned</a:t>
            </a:r>
            <a:endParaRPr lang="en-US" sz="18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04975514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Joint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08321"/>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GB" sz="1400" dirty="0"/>
              <a:t>Announcements:</a:t>
            </a:r>
          </a:p>
          <a:p>
            <a:pPr lvl="0">
              <a:buFont typeface="Arial" panose="020B0604020202020204" pitchFamily="34" charset="0"/>
              <a:buChar char="•"/>
            </a:pPr>
            <a:r>
              <a:rPr lang="en-GB" sz="1400" dirty="0"/>
              <a:t>Submissions:</a:t>
            </a:r>
          </a:p>
          <a:p>
            <a:pPr lvl="1">
              <a:buFont typeface="Arial" panose="020B0604020202020204" pitchFamily="34" charset="0"/>
              <a:buChar char="•"/>
            </a:pPr>
            <a:r>
              <a:rPr lang="en-US" sz="1200" i="0" u="none" strike="noStrike" kern="1200" dirty="0">
                <a:solidFill>
                  <a:srgbClr val="00B050"/>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1021r1</a:t>
            </a:r>
            <a:r>
              <a:rPr lang="en-US" sz="1200" i="0" u="none" strike="noStrike" kern="1200" dirty="0">
                <a:solidFill>
                  <a:srgbClr val="00B050"/>
                </a:solidFill>
                <a:effectLst/>
                <a:latin typeface="Times New Roman" panose="02020603050405020304" pitchFamily="18" charset="0"/>
                <a:ea typeface="Times New Roman" panose="02020603050405020304" pitchFamily="18" charset="0"/>
              </a:rPr>
              <a:t> CR for subclause 35.19 EHT Link adaptation</a:t>
            </a:r>
            <a:r>
              <a:rPr lang="en-US" sz="1200" dirty="0">
                <a:solidFill>
                  <a:srgbClr val="00B050"/>
                </a:solidFill>
                <a:latin typeface="Arial" panose="020B0604020202020204" pitchFamily="34" charset="0"/>
              </a:rPr>
              <a:t> 	</a:t>
            </a:r>
            <a:r>
              <a:rPr lang="en-US" sz="1200" i="0" u="none" strike="noStrike" kern="1200" dirty="0">
                <a:solidFill>
                  <a:srgbClr val="00B050"/>
                </a:solidFill>
                <a:effectLst/>
                <a:latin typeface="Times New Roman" panose="02020603050405020304" pitchFamily="18" charset="0"/>
                <a:ea typeface="Times New Roman" panose="02020603050405020304" pitchFamily="18" charset="0"/>
              </a:rPr>
              <a:t>Bo Gong</a:t>
            </a:r>
            <a:r>
              <a:rPr lang="en-US" sz="1200" kern="1200" dirty="0">
                <a:solidFill>
                  <a:srgbClr val="00B050"/>
                </a:solidFill>
                <a:latin typeface="Arial" panose="020B0604020202020204" pitchFamily="34" charset="0"/>
                <a:ea typeface="Times New Roman" panose="02020603050405020304" pitchFamily="18" charset="0"/>
              </a:rPr>
              <a:t> 	[</a:t>
            </a:r>
            <a:r>
              <a:rPr lang="en-US" sz="1200" i="0" u="none" strike="noStrike" kern="1200" dirty="0">
                <a:solidFill>
                  <a:srgbClr val="00B050"/>
                </a:solidFill>
                <a:effectLst/>
                <a:latin typeface="Times New Roman" panose="02020603050405020304" pitchFamily="18" charset="0"/>
                <a:ea typeface="Times New Roman" panose="02020603050405020304" pitchFamily="18" charset="0"/>
              </a:rPr>
              <a:t>6C]</a:t>
            </a:r>
            <a:endParaRPr lang="en-US" sz="1200" dirty="0">
              <a:solidFill>
                <a:srgbClr val="00B050"/>
              </a:solidFill>
              <a:latin typeface="Arial" panose="020B0604020202020204" pitchFamily="34" charset="0"/>
            </a:endParaRPr>
          </a:p>
          <a:p>
            <a:pPr lvl="1">
              <a:buFont typeface="Arial" panose="020B0604020202020204" pitchFamily="34" charset="0"/>
              <a:buChar char="•"/>
            </a:pPr>
            <a:r>
              <a:rPr lang="en-US" sz="1200" i="0" u="none" strike="noStrike" kern="1200" dirty="0">
                <a:solidFill>
                  <a:srgbClr val="00B050"/>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1022r1</a:t>
            </a:r>
            <a:r>
              <a:rPr lang="en-US" sz="1200" i="0" u="none" strike="noStrike" kern="1200" dirty="0">
                <a:solidFill>
                  <a:srgbClr val="00B050"/>
                </a:solidFill>
                <a:effectLst/>
                <a:latin typeface="Times New Roman" panose="02020603050405020304" pitchFamily="18" charset="0"/>
                <a:ea typeface="Times New Roman" panose="02020603050405020304" pitchFamily="18" charset="0"/>
              </a:rPr>
              <a:t> CR for subclause 9.2.4 EHT Link adaptation	Bo Gong</a:t>
            </a:r>
            <a:r>
              <a:rPr lang="en-US" sz="1200" kern="1200" dirty="0">
                <a:solidFill>
                  <a:srgbClr val="00B050"/>
                </a:solidFill>
                <a:latin typeface="Arial" panose="020B0604020202020204" pitchFamily="34" charset="0"/>
                <a:ea typeface="Times New Roman" panose="02020603050405020304" pitchFamily="18" charset="0"/>
              </a:rPr>
              <a:t> 	[</a:t>
            </a:r>
            <a:r>
              <a:rPr lang="en-US" sz="1200" i="0" u="none" strike="noStrike" kern="1200" dirty="0">
                <a:solidFill>
                  <a:srgbClr val="00B050"/>
                </a:solidFill>
                <a:effectLst/>
                <a:latin typeface="Times New Roman" panose="02020603050405020304" pitchFamily="18" charset="0"/>
                <a:ea typeface="Times New Roman" panose="02020603050405020304" pitchFamily="18" charset="0"/>
              </a:rPr>
              <a:t>20C]</a:t>
            </a:r>
            <a:endParaRPr lang="en-GB" sz="1200" dirty="0">
              <a:solidFill>
                <a:srgbClr val="00B050"/>
              </a:solidFill>
            </a:endParaRPr>
          </a:p>
          <a:p>
            <a:pPr lvl="0">
              <a:buFont typeface="Arial" panose="020B0604020202020204" pitchFamily="34" charset="0"/>
              <a:buChar char="•"/>
            </a:pPr>
            <a:r>
              <a:rPr lang="en-GB" sz="1400" dirty="0"/>
              <a:t>MAC Submissions:</a:t>
            </a:r>
          </a:p>
          <a:p>
            <a:pPr lvl="1">
              <a:buFont typeface="Arial" panose="020B0604020202020204" pitchFamily="34" charset="0"/>
              <a:buChar char="•"/>
            </a:pPr>
            <a:r>
              <a:rPr lang="en-GB" sz="1200" dirty="0">
                <a:solidFill>
                  <a:srgbClr val="00B050"/>
                </a:solidFill>
                <a:hlinkClick r:id="rId4">
                  <a:extLst>
                    <a:ext uri="{A12FA001-AC4F-418D-AE19-62706E023703}">
                      <ahyp:hlinkClr xmlns:ahyp="http://schemas.microsoft.com/office/drawing/2018/hyperlinkcolor" val="tx"/>
                    </a:ext>
                  </a:extLst>
                </a:hlinkClick>
              </a:rPr>
              <a:t>1151r2</a:t>
            </a:r>
            <a:r>
              <a:rPr lang="en-GB" sz="1200" dirty="0">
                <a:solidFill>
                  <a:srgbClr val="00B050"/>
                </a:solidFill>
              </a:rPr>
              <a:t> CR for 35-3-16-6 						Dmitry Akhmetov 	11C</a:t>
            </a:r>
          </a:p>
          <a:p>
            <a:pPr lvl="1">
              <a:buFont typeface="Arial" panose="020B0604020202020204" pitchFamily="34" charset="0"/>
              <a:buChar char="•"/>
            </a:pPr>
            <a:r>
              <a:rPr lang="en-GB" sz="1200" i="0" u="none" strike="noStrike" kern="1200" dirty="0">
                <a:solidFill>
                  <a:srgbClr val="00B05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1161r0</a:t>
            </a:r>
            <a:r>
              <a:rPr lang="en-GB" sz="1200" i="0" u="none" strike="noStrike" kern="1200" dirty="0">
                <a:solidFill>
                  <a:srgbClr val="00B050"/>
                </a:solidFill>
                <a:effectLst/>
                <a:ea typeface="Times New Roman" panose="02020603050405020304" pitchFamily="18" charset="0"/>
              </a:rPr>
              <a:t> CIDs on bandwidth indication, part2 				Morteza Mehrnoush	5C</a:t>
            </a:r>
          </a:p>
          <a:p>
            <a:pPr lvl="1">
              <a:buFont typeface="Arial" panose="020B0604020202020204" pitchFamily="34" charset="0"/>
              <a:buChar char="•"/>
            </a:pPr>
            <a:r>
              <a:rPr lang="en-GB" sz="1200" kern="1200" dirty="0">
                <a:solidFill>
                  <a:srgbClr val="00B050"/>
                </a:solidFill>
              </a:rPr>
              <a:t>1130r0 CR for CID 16455						Ross J. Yu		1C</a:t>
            </a:r>
          </a:p>
          <a:p>
            <a:pPr lvl="1">
              <a:buFont typeface="Arial" panose="020B0604020202020204" pitchFamily="34" charset="0"/>
              <a:buChar char="•"/>
            </a:pPr>
            <a:r>
              <a:rPr lang="en-GB" sz="1200" kern="1200" dirty="0">
                <a:solidFill>
                  <a:srgbClr val="00B050"/>
                </a:solidFill>
              </a:rPr>
              <a:t>770r0 </a:t>
            </a:r>
            <a:r>
              <a:rPr lang="en-US" sz="1200" kern="1200" dirty="0">
                <a:solidFill>
                  <a:srgbClr val="00B050"/>
                </a:solidFill>
              </a:rPr>
              <a:t>Resolution for comments assigned to Abhi - Part 7</a:t>
            </a:r>
            <a:r>
              <a:rPr lang="en-GB" sz="1200" kern="1200" dirty="0">
                <a:solidFill>
                  <a:srgbClr val="00B050"/>
                </a:solidFill>
              </a:rPr>
              <a:t>		Abhishek Patil	24C</a:t>
            </a:r>
          </a:p>
          <a:p>
            <a:pPr lvl="1">
              <a:buFont typeface="Arial" panose="020B0604020202020204" pitchFamily="34" charset="0"/>
              <a:buChar char="•"/>
            </a:pPr>
            <a:r>
              <a:rPr lang="en-GB" sz="1200" kern="1200" dirty="0">
                <a:solidFill>
                  <a:schemeClr val="bg1">
                    <a:lumMod val="65000"/>
                  </a:schemeClr>
                </a:solidFill>
              </a:rPr>
              <a:t>1054 CR-for-</a:t>
            </a:r>
            <a:r>
              <a:rPr lang="en-GB" sz="1200" kern="1200" dirty="0" err="1">
                <a:solidFill>
                  <a:schemeClr val="bg1">
                    <a:lumMod val="65000"/>
                  </a:schemeClr>
                </a:solidFill>
              </a:rPr>
              <a:t>MobileAPMLO</a:t>
            </a:r>
            <a:r>
              <a:rPr lang="en-GB" sz="1200" kern="1200" dirty="0">
                <a:solidFill>
                  <a:schemeClr val="bg1">
                    <a:lumMod val="65000"/>
                  </a:schemeClr>
                </a:solidFill>
              </a:rPr>
              <a:t> 						Kaiying 		5/6C</a:t>
            </a:r>
            <a:endParaRPr lang="en-GB" sz="1200" dirty="0">
              <a:solidFill>
                <a:schemeClr val="bg1">
                  <a:lumMod val="65000"/>
                </a:schemeClr>
              </a:solidFill>
            </a:endParaRPr>
          </a:p>
          <a:p>
            <a:pPr lvl="0">
              <a:buFont typeface="Arial" panose="020B0604020202020204" pitchFamily="34" charset="0"/>
              <a:buChar char="•"/>
            </a:pPr>
            <a:r>
              <a:rPr lang="en-GB" sz="1400" dirty="0" err="1"/>
              <a:t>AoB</a:t>
            </a:r>
            <a:r>
              <a:rPr lang="en-GB" sz="1400" dirty="0"/>
              <a:t>:</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23320825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53DF19-5604-D757-CF21-A9FC2116E8DC}"/>
              </a:ext>
            </a:extLst>
          </p:cNvPr>
          <p:cNvSpPr>
            <a:spLocks noGrp="1"/>
          </p:cNvSpPr>
          <p:nvPr>
            <p:ph type="title"/>
          </p:nvPr>
        </p:nvSpPr>
        <p:spPr/>
        <p:txBody>
          <a:bodyPr/>
          <a:lstStyle/>
          <a:p>
            <a:r>
              <a:rPr lang="en-US" dirty="0"/>
              <a:t>Summary from May meeting, ad-hoc &amp; conf calls</a:t>
            </a:r>
          </a:p>
        </p:txBody>
      </p:sp>
      <p:sp>
        <p:nvSpPr>
          <p:cNvPr id="25" name="Content Placeholder 24">
            <a:extLst>
              <a:ext uri="{FF2B5EF4-FFF2-40B4-BE49-F238E27FC236}">
                <a16:creationId xmlns:a16="http://schemas.microsoft.com/office/drawing/2014/main" id="{DEEFA1CA-22CD-79BC-A375-F798D55F5E83}"/>
              </a:ext>
            </a:extLst>
          </p:cNvPr>
          <p:cNvSpPr>
            <a:spLocks noGrp="1"/>
          </p:cNvSpPr>
          <p:nvPr>
            <p:ph idx="1"/>
          </p:nvPr>
        </p:nvSpPr>
        <p:spPr>
          <a:xfrm>
            <a:off x="685800" y="1981200"/>
            <a:ext cx="4599797" cy="4113213"/>
          </a:xfrm>
        </p:spPr>
        <p:txBody>
          <a:bodyPr/>
          <a:lstStyle/>
          <a:p>
            <a:pPr>
              <a:buFont typeface="Arial" panose="020B0604020202020204" pitchFamily="34" charset="0"/>
              <a:buChar char="•"/>
            </a:pPr>
            <a:r>
              <a:rPr lang="en-US" sz="1400" dirty="0"/>
              <a:t>Since the May interim</a:t>
            </a:r>
          </a:p>
          <a:p>
            <a:pPr lvl="1">
              <a:buFont typeface="Arial" panose="020B0604020202020204" pitchFamily="34" charset="0"/>
              <a:buChar char="•"/>
            </a:pPr>
            <a:r>
              <a:rPr lang="en-US" sz="1200" dirty="0"/>
              <a:t>Delivered IEEE802.11be D3.2, </a:t>
            </a:r>
          </a:p>
          <a:p>
            <a:pPr marL="1200150" lvl="2" indent="-285750">
              <a:buFont typeface="Arial" panose="020B0604020202020204" pitchFamily="34" charset="0"/>
              <a:buChar char="•"/>
            </a:pPr>
            <a:r>
              <a:rPr lang="en-US" sz="1100" dirty="0"/>
              <a:t>Draft is available in the members area</a:t>
            </a:r>
          </a:p>
          <a:p>
            <a:pPr lvl="1">
              <a:buFont typeface="Arial" panose="020B0604020202020204" pitchFamily="34" charset="0"/>
              <a:buChar char="•"/>
            </a:pPr>
            <a:r>
              <a:rPr lang="en-US" sz="1200" dirty="0"/>
              <a:t>Held 8 </a:t>
            </a:r>
            <a:r>
              <a:rPr lang="en-US" sz="1200" dirty="0" err="1"/>
              <a:t>telecoes</a:t>
            </a:r>
            <a:r>
              <a:rPr lang="en-US" sz="1200" dirty="0"/>
              <a:t> between</a:t>
            </a:r>
            <a:r>
              <a:rPr lang="en-US" sz="1200" dirty="0">
                <a:solidFill>
                  <a:srgbClr val="FF0000"/>
                </a:solidFill>
              </a:rPr>
              <a:t> </a:t>
            </a:r>
            <a:r>
              <a:rPr lang="en-US" sz="1200" dirty="0">
                <a:solidFill>
                  <a:schemeClr val="tx1"/>
                </a:solidFill>
              </a:rPr>
              <a:t>May and July (</a:t>
            </a:r>
            <a:r>
              <a:rPr lang="en-US" sz="1200" dirty="0">
                <a:solidFill>
                  <a:schemeClr val="tx1"/>
                </a:solidFill>
                <a:hlinkClick r:id="rId2"/>
              </a:rPr>
              <a:t>11-23/918</a:t>
            </a:r>
            <a:r>
              <a:rPr lang="en-US" sz="1200" dirty="0">
                <a:solidFill>
                  <a:schemeClr val="tx1"/>
                </a:solidFill>
              </a:rPr>
              <a:t>)</a:t>
            </a:r>
          </a:p>
          <a:p>
            <a:pPr marL="1200150" lvl="2" indent="-285750">
              <a:buFont typeface="Arial" panose="020B0604020202020204" pitchFamily="34" charset="0"/>
              <a:buChar char="•"/>
            </a:pPr>
            <a:r>
              <a:rPr lang="en-US" sz="1100" dirty="0"/>
              <a:t>2 Joint, and 2 MAC/PHY, and 4 MAC telcos</a:t>
            </a:r>
          </a:p>
          <a:p>
            <a:pPr marL="1200150" lvl="2" indent="-285750">
              <a:buFont typeface="Arial" panose="020B0604020202020204" pitchFamily="34" charset="0"/>
              <a:buChar char="•"/>
            </a:pPr>
            <a:r>
              <a:rPr lang="en-US" sz="1100" dirty="0"/>
              <a:t>Resolved: ~</a:t>
            </a:r>
            <a:r>
              <a:rPr lang="en-US" sz="1100" dirty="0">
                <a:solidFill>
                  <a:srgbClr val="FF0000"/>
                </a:solidFill>
              </a:rPr>
              <a:t>125</a:t>
            </a:r>
            <a:r>
              <a:rPr lang="en-US" sz="1100" dirty="0"/>
              <a:t> MAC, ~</a:t>
            </a:r>
            <a:r>
              <a:rPr lang="en-US" sz="1100" dirty="0">
                <a:solidFill>
                  <a:srgbClr val="FF0000"/>
                </a:solidFill>
              </a:rPr>
              <a:t>60</a:t>
            </a:r>
            <a:r>
              <a:rPr lang="en-US" sz="1100" dirty="0"/>
              <a:t> Joint, and ~</a:t>
            </a:r>
            <a:r>
              <a:rPr lang="en-US" sz="1100" dirty="0">
                <a:solidFill>
                  <a:srgbClr val="FF0000"/>
                </a:solidFill>
              </a:rPr>
              <a:t>30</a:t>
            </a:r>
            <a:r>
              <a:rPr lang="en-US" sz="1100" dirty="0"/>
              <a:t> PHY comments</a:t>
            </a:r>
          </a:p>
          <a:p>
            <a:pPr marL="800100" lvl="1">
              <a:buFont typeface="Arial" panose="020B0604020202020204" pitchFamily="34" charset="0"/>
              <a:buChar char="•"/>
            </a:pPr>
            <a:r>
              <a:rPr lang="en-US" sz="1200" dirty="0"/>
              <a:t>Held a 3-day MAC ad-hoc meeting in Berlin (</a:t>
            </a:r>
            <a:r>
              <a:rPr lang="en-US" sz="1200" dirty="0">
                <a:hlinkClick r:id="rId3"/>
              </a:rPr>
              <a:t>11-23/921r6</a:t>
            </a:r>
            <a:r>
              <a:rPr lang="en-US" sz="1200" dirty="0"/>
              <a:t>), hosted by Fraunhofer HHI</a:t>
            </a:r>
          </a:p>
          <a:p>
            <a:pPr marL="1200150" lvl="2">
              <a:buFont typeface="Arial" panose="020B0604020202020204" pitchFamily="34" charset="0"/>
              <a:buChar char="•"/>
            </a:pPr>
            <a:r>
              <a:rPr lang="en-US" sz="1100" dirty="0"/>
              <a:t>Resolved: ~</a:t>
            </a:r>
            <a:r>
              <a:rPr lang="en-US" sz="1100" dirty="0">
                <a:solidFill>
                  <a:srgbClr val="FF0000"/>
                </a:solidFill>
              </a:rPr>
              <a:t>280</a:t>
            </a:r>
            <a:r>
              <a:rPr lang="en-US" sz="1100" dirty="0"/>
              <a:t> comments</a:t>
            </a:r>
          </a:p>
          <a:p>
            <a:pPr>
              <a:buFont typeface="Arial" panose="020B0604020202020204" pitchFamily="34" charset="0"/>
              <a:buChar char="•"/>
            </a:pPr>
            <a:r>
              <a:rPr lang="en-US" sz="1400" dirty="0"/>
              <a:t>Targets for July plenary</a:t>
            </a:r>
          </a:p>
          <a:p>
            <a:pPr lvl="1">
              <a:buFont typeface="Arial" panose="020B0604020202020204" pitchFamily="34" charset="0"/>
              <a:buChar char="•"/>
            </a:pPr>
            <a:r>
              <a:rPr lang="en-US" sz="1200" dirty="0"/>
              <a:t>Continue and eventually complete* LB271 resolutions</a:t>
            </a:r>
          </a:p>
          <a:p>
            <a:pPr marL="914400" lvl="2" indent="0"/>
            <a:r>
              <a:rPr lang="en-US" sz="1100" dirty="0"/>
              <a:t>*~390 CIDs presented but not concluded yet &amp; ~310 pending CIDs</a:t>
            </a:r>
          </a:p>
          <a:p>
            <a:pPr lvl="1">
              <a:buFont typeface="Arial" panose="020B0604020202020204" pitchFamily="34" charset="0"/>
              <a:buChar char="•"/>
            </a:pPr>
            <a:r>
              <a:rPr lang="en-US" sz="1200" dirty="0"/>
              <a:t>Discuss any technical presentations</a:t>
            </a:r>
          </a:p>
          <a:p>
            <a:pPr>
              <a:buFont typeface="Arial" panose="020B0604020202020204" pitchFamily="34" charset="0"/>
              <a:buChar char="•"/>
            </a:pPr>
            <a:r>
              <a:rPr lang="en-US" sz="1400" dirty="0"/>
              <a:t>Agenda is available in </a:t>
            </a:r>
            <a:r>
              <a:rPr lang="en-US" sz="1400" dirty="0">
                <a:hlinkClick r:id="rId4"/>
              </a:rPr>
              <a:t>11-23/919r0</a:t>
            </a:r>
            <a:endParaRPr lang="en-US" sz="1400" dirty="0">
              <a:solidFill>
                <a:srgbClr val="FF0000"/>
              </a:solidFill>
            </a:endParaRPr>
          </a:p>
          <a:p>
            <a:pPr lvl="1">
              <a:buFont typeface="Arial" panose="020B0604020202020204" pitchFamily="34" charset="0"/>
              <a:buChar char="•"/>
            </a:pPr>
            <a:r>
              <a:rPr lang="en-US" sz="1200" dirty="0"/>
              <a:t>Schedule is provided in the next slide</a:t>
            </a:r>
            <a:endParaRPr lang="en-US" sz="1100" dirty="0">
              <a:solidFill>
                <a:srgbClr val="FF0000"/>
              </a:solidFill>
            </a:endParaRPr>
          </a:p>
        </p:txBody>
      </p:sp>
      <p:sp>
        <p:nvSpPr>
          <p:cNvPr id="4" name="Slide Number Placeholder 3">
            <a:extLst>
              <a:ext uri="{FF2B5EF4-FFF2-40B4-BE49-F238E27FC236}">
                <a16:creationId xmlns:a16="http://schemas.microsoft.com/office/drawing/2014/main" id="{0F594D8D-205A-130F-F44A-33234B5124E9}"/>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73293754-77B9-AF3C-66B0-AC1E188A985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ACA49CE-D01F-5C62-094F-BCB7174FDE18}"/>
              </a:ext>
            </a:extLst>
          </p:cNvPr>
          <p:cNvSpPr>
            <a:spLocks noGrp="1"/>
          </p:cNvSpPr>
          <p:nvPr>
            <p:ph type="dt" idx="15"/>
          </p:nvPr>
        </p:nvSpPr>
        <p:spPr/>
        <p:txBody>
          <a:bodyPr/>
          <a:lstStyle/>
          <a:p>
            <a:r>
              <a:rPr lang="en-US" dirty="0"/>
              <a:t>July 2023</a:t>
            </a:r>
            <a:endParaRPr lang="en-GB" dirty="0"/>
          </a:p>
        </p:txBody>
      </p:sp>
      <p:grpSp>
        <p:nvGrpSpPr>
          <p:cNvPr id="3" name="Group 2">
            <a:extLst>
              <a:ext uri="{FF2B5EF4-FFF2-40B4-BE49-F238E27FC236}">
                <a16:creationId xmlns:a16="http://schemas.microsoft.com/office/drawing/2014/main" id="{C2CEEF23-8316-9BB4-20D1-D9243CEDB88F}"/>
              </a:ext>
            </a:extLst>
          </p:cNvPr>
          <p:cNvGrpSpPr/>
          <p:nvPr/>
        </p:nvGrpSpPr>
        <p:grpSpPr>
          <a:xfrm>
            <a:off x="5468981" y="5181755"/>
            <a:ext cx="3188501" cy="1043858"/>
            <a:chOff x="9314474" y="5383231"/>
            <a:chExt cx="2634469" cy="1006577"/>
          </a:xfrm>
        </p:grpSpPr>
        <p:sp>
          <p:nvSpPr>
            <p:cNvPr id="7" name="Rectangle 6">
              <a:extLst>
                <a:ext uri="{FF2B5EF4-FFF2-40B4-BE49-F238E27FC236}">
                  <a16:creationId xmlns:a16="http://schemas.microsoft.com/office/drawing/2014/main" id="{6F20BD83-288C-723A-B436-0CE389332450}"/>
                </a:ext>
              </a:extLst>
            </p:cNvPr>
            <p:cNvSpPr/>
            <p:nvPr/>
          </p:nvSpPr>
          <p:spPr bwMode="auto">
            <a:xfrm>
              <a:off x="9372599" y="5578368"/>
              <a:ext cx="2514601" cy="496886"/>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8" name="TextBox 7">
              <a:extLst>
                <a:ext uri="{FF2B5EF4-FFF2-40B4-BE49-F238E27FC236}">
                  <a16:creationId xmlns:a16="http://schemas.microsoft.com/office/drawing/2014/main" id="{3A8BAEC7-A52D-5B24-C21E-B39CBC66F868}"/>
                </a:ext>
              </a:extLst>
            </p:cNvPr>
            <p:cNvSpPr txBox="1"/>
            <p:nvPr/>
          </p:nvSpPr>
          <p:spPr>
            <a:xfrm>
              <a:off x="9663399" y="6093023"/>
              <a:ext cx="1711475" cy="296785"/>
            </a:xfrm>
            <a:prstGeom prst="rect">
              <a:avLst/>
            </a:prstGeom>
            <a:noFill/>
          </p:spPr>
          <p:txBody>
            <a:bodyPr wrap="none" rtlCol="0">
              <a:spAutoFit/>
            </a:bodyPr>
            <a:lstStyle/>
            <a:p>
              <a:r>
                <a:rPr lang="en-US" sz="1400" dirty="0">
                  <a:solidFill>
                    <a:schemeClr val="tx1"/>
                  </a:solidFill>
                </a:rPr>
                <a:t> CID Distribution (~3340)</a:t>
              </a:r>
            </a:p>
          </p:txBody>
        </p:sp>
        <p:sp>
          <p:nvSpPr>
            <p:cNvPr id="9" name="Rectangle 8">
              <a:extLst>
                <a:ext uri="{FF2B5EF4-FFF2-40B4-BE49-F238E27FC236}">
                  <a16:creationId xmlns:a16="http://schemas.microsoft.com/office/drawing/2014/main" id="{6F2F51C4-6B99-97BE-43A8-A899C53D9477}"/>
                </a:ext>
              </a:extLst>
            </p:cNvPr>
            <p:cNvSpPr/>
            <p:nvPr/>
          </p:nvSpPr>
          <p:spPr bwMode="auto">
            <a:xfrm>
              <a:off x="9370964" y="5578368"/>
              <a:ext cx="327666" cy="496886"/>
            </a:xfrm>
            <a:prstGeom prst="rect">
              <a:avLst/>
            </a:prstGeom>
            <a:solidFill>
              <a:srgbClr val="00B050"/>
            </a:solidFill>
            <a:ln w="9525" cap="flat" cmpd="sng" algn="ctr">
              <a:solidFill>
                <a:srgbClr val="00B05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0" name="Rectangle 9">
              <a:extLst>
                <a:ext uri="{FF2B5EF4-FFF2-40B4-BE49-F238E27FC236}">
                  <a16:creationId xmlns:a16="http://schemas.microsoft.com/office/drawing/2014/main" id="{EC0DFACA-7879-8429-54C2-1FDBCE3424E8}"/>
                </a:ext>
              </a:extLst>
            </p:cNvPr>
            <p:cNvSpPr/>
            <p:nvPr/>
          </p:nvSpPr>
          <p:spPr bwMode="auto">
            <a:xfrm>
              <a:off x="9698630" y="5578368"/>
              <a:ext cx="1861863" cy="496886"/>
            </a:xfrm>
            <a:prstGeom prst="rect">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1" name="Rectangle 10">
              <a:extLst>
                <a:ext uri="{FF2B5EF4-FFF2-40B4-BE49-F238E27FC236}">
                  <a16:creationId xmlns:a16="http://schemas.microsoft.com/office/drawing/2014/main" id="{05009A2A-02C7-3042-FBAA-4C6A0971C916}"/>
                </a:ext>
              </a:extLst>
            </p:cNvPr>
            <p:cNvSpPr/>
            <p:nvPr/>
          </p:nvSpPr>
          <p:spPr bwMode="auto">
            <a:xfrm>
              <a:off x="11573022" y="5578368"/>
              <a:ext cx="314175" cy="496886"/>
            </a:xfrm>
            <a:prstGeom prst="rect">
              <a:avLst/>
            </a:prstGeom>
            <a:solidFill>
              <a:srgbClr val="0070C0"/>
            </a:solidFill>
            <a:ln w="9525" cap="flat" cmpd="sng" algn="ctr">
              <a:solidFill>
                <a:srgbClr val="0070C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2" name="TextBox 11">
              <a:extLst>
                <a:ext uri="{FF2B5EF4-FFF2-40B4-BE49-F238E27FC236}">
                  <a16:creationId xmlns:a16="http://schemas.microsoft.com/office/drawing/2014/main" id="{F19D3533-EAA7-7F84-08DE-C2F6B7E49D05}"/>
                </a:ext>
              </a:extLst>
            </p:cNvPr>
            <p:cNvSpPr txBox="1"/>
            <p:nvPr/>
          </p:nvSpPr>
          <p:spPr>
            <a:xfrm>
              <a:off x="11532795" y="5388508"/>
              <a:ext cx="416148" cy="244847"/>
            </a:xfrm>
            <a:prstGeom prst="rect">
              <a:avLst/>
            </a:prstGeom>
            <a:noFill/>
          </p:spPr>
          <p:txBody>
            <a:bodyPr wrap="none" rtlCol="0">
              <a:spAutoFit/>
            </a:bodyPr>
            <a:lstStyle/>
            <a:p>
              <a:r>
                <a:rPr lang="en-US" sz="1050" dirty="0">
                  <a:solidFill>
                    <a:schemeClr val="tx1"/>
                  </a:solidFill>
                </a:rPr>
                <a:t>~10%</a:t>
              </a:r>
            </a:p>
          </p:txBody>
        </p:sp>
        <p:sp>
          <p:nvSpPr>
            <p:cNvPr id="13" name="TextBox 12">
              <a:extLst>
                <a:ext uri="{FF2B5EF4-FFF2-40B4-BE49-F238E27FC236}">
                  <a16:creationId xmlns:a16="http://schemas.microsoft.com/office/drawing/2014/main" id="{F80C2747-12B0-E566-021C-5BC9949FC0E8}"/>
                </a:ext>
              </a:extLst>
            </p:cNvPr>
            <p:cNvSpPr txBox="1"/>
            <p:nvPr/>
          </p:nvSpPr>
          <p:spPr>
            <a:xfrm>
              <a:off x="10421491" y="5388507"/>
              <a:ext cx="416148" cy="244847"/>
            </a:xfrm>
            <a:prstGeom prst="rect">
              <a:avLst/>
            </a:prstGeom>
            <a:noFill/>
          </p:spPr>
          <p:txBody>
            <a:bodyPr wrap="none" rtlCol="0">
              <a:spAutoFit/>
            </a:bodyPr>
            <a:lstStyle/>
            <a:p>
              <a:r>
                <a:rPr lang="en-US" sz="1050" dirty="0">
                  <a:solidFill>
                    <a:schemeClr val="tx1"/>
                  </a:solidFill>
                </a:rPr>
                <a:t>~80%</a:t>
              </a:r>
            </a:p>
          </p:txBody>
        </p:sp>
        <p:sp>
          <p:nvSpPr>
            <p:cNvPr id="14" name="TextBox 13">
              <a:extLst>
                <a:ext uri="{FF2B5EF4-FFF2-40B4-BE49-F238E27FC236}">
                  <a16:creationId xmlns:a16="http://schemas.microsoft.com/office/drawing/2014/main" id="{BF1E3913-2644-C083-03D9-AD76DEC1F7A3}"/>
                </a:ext>
              </a:extLst>
            </p:cNvPr>
            <p:cNvSpPr txBox="1"/>
            <p:nvPr/>
          </p:nvSpPr>
          <p:spPr>
            <a:xfrm>
              <a:off x="9314474" y="5383231"/>
              <a:ext cx="416148" cy="244847"/>
            </a:xfrm>
            <a:prstGeom prst="rect">
              <a:avLst/>
            </a:prstGeom>
            <a:noFill/>
          </p:spPr>
          <p:txBody>
            <a:bodyPr wrap="none" rtlCol="0">
              <a:spAutoFit/>
            </a:bodyPr>
            <a:lstStyle/>
            <a:p>
              <a:r>
                <a:rPr lang="en-US" sz="1050" dirty="0">
                  <a:solidFill>
                    <a:schemeClr val="tx1"/>
                  </a:solidFill>
                </a:rPr>
                <a:t>~10%</a:t>
              </a:r>
            </a:p>
          </p:txBody>
        </p:sp>
      </p:grpSp>
      <p:grpSp>
        <p:nvGrpSpPr>
          <p:cNvPr id="15" name="Group 14">
            <a:extLst>
              <a:ext uri="{FF2B5EF4-FFF2-40B4-BE49-F238E27FC236}">
                <a16:creationId xmlns:a16="http://schemas.microsoft.com/office/drawing/2014/main" id="{0F5CC0C0-D6D4-0E61-6F26-EA2D4A6A0EC5}"/>
              </a:ext>
            </a:extLst>
          </p:cNvPr>
          <p:cNvGrpSpPr/>
          <p:nvPr/>
        </p:nvGrpSpPr>
        <p:grpSpPr>
          <a:xfrm>
            <a:off x="4786170" y="1676400"/>
            <a:ext cx="4281630" cy="3211222"/>
            <a:chOff x="7869467" y="1676400"/>
            <a:chExt cx="4281630" cy="3211222"/>
          </a:xfrm>
        </p:grpSpPr>
        <p:pic>
          <p:nvPicPr>
            <p:cNvPr id="16" name="Picture 15">
              <a:extLst>
                <a:ext uri="{FF2B5EF4-FFF2-40B4-BE49-F238E27FC236}">
                  <a16:creationId xmlns:a16="http://schemas.microsoft.com/office/drawing/2014/main" id="{6DD24CF3-F2E9-A471-50F3-E70C2C810C1E}"/>
                </a:ext>
              </a:extLst>
            </p:cNvPr>
            <p:cNvPicPr>
              <a:picLocks noChangeAspect="1"/>
            </p:cNvPicPr>
            <p:nvPr/>
          </p:nvPicPr>
          <p:blipFill>
            <a:blip r:embed="rId5"/>
            <a:stretch>
              <a:fillRect/>
            </a:stretch>
          </p:blipFill>
          <p:spPr>
            <a:xfrm>
              <a:off x="7869467" y="1676400"/>
              <a:ext cx="4281630" cy="3211222"/>
            </a:xfrm>
            <a:prstGeom prst="rect">
              <a:avLst/>
            </a:prstGeom>
          </p:spPr>
        </p:pic>
        <p:sp>
          <p:nvSpPr>
            <p:cNvPr id="17" name="Rectangle 16">
              <a:extLst>
                <a:ext uri="{FF2B5EF4-FFF2-40B4-BE49-F238E27FC236}">
                  <a16:creationId xmlns:a16="http://schemas.microsoft.com/office/drawing/2014/main" id="{18EAA7BD-8C73-FAAA-9250-C848FDA86335}"/>
                </a:ext>
              </a:extLst>
            </p:cNvPr>
            <p:cNvSpPr/>
            <p:nvPr/>
          </p:nvSpPr>
          <p:spPr bwMode="auto">
            <a:xfrm>
              <a:off x="9347969" y="2547048"/>
              <a:ext cx="650134" cy="1977161"/>
            </a:xfrm>
            <a:prstGeom prst="rect">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8" name="Rectangle 17">
              <a:extLst>
                <a:ext uri="{FF2B5EF4-FFF2-40B4-BE49-F238E27FC236}">
                  <a16:creationId xmlns:a16="http://schemas.microsoft.com/office/drawing/2014/main" id="{B74BFE33-BDBC-7B12-4FBB-75512A66B0E5}"/>
                </a:ext>
              </a:extLst>
            </p:cNvPr>
            <p:cNvSpPr/>
            <p:nvPr/>
          </p:nvSpPr>
          <p:spPr bwMode="auto">
            <a:xfrm>
              <a:off x="8526612" y="2039912"/>
              <a:ext cx="650133" cy="2484198"/>
            </a:xfrm>
            <a:prstGeom prst="rect">
              <a:avLst/>
            </a:prstGeom>
            <a:solidFill>
              <a:srgbClr val="00B050"/>
            </a:solidFill>
            <a:ln w="9525" cap="flat" cmpd="sng" algn="ctr">
              <a:solidFill>
                <a:srgbClr val="00B05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9" name="Rectangle 18">
              <a:extLst>
                <a:ext uri="{FF2B5EF4-FFF2-40B4-BE49-F238E27FC236}">
                  <a16:creationId xmlns:a16="http://schemas.microsoft.com/office/drawing/2014/main" id="{AF1C345E-0DA4-D3AB-D9FB-283DA132E09A}"/>
                </a:ext>
              </a:extLst>
            </p:cNvPr>
            <p:cNvSpPr/>
            <p:nvPr/>
          </p:nvSpPr>
          <p:spPr bwMode="auto">
            <a:xfrm>
              <a:off x="10181487" y="2290592"/>
              <a:ext cx="650133" cy="2233618"/>
            </a:xfrm>
            <a:prstGeom prst="rect">
              <a:avLst/>
            </a:prstGeom>
            <a:solidFill>
              <a:srgbClr val="0070C0"/>
            </a:solidFill>
            <a:ln w="9525" cap="flat" cmpd="sng" algn="ctr">
              <a:solidFill>
                <a:srgbClr val="0070C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20" name="Rectangle 19">
              <a:extLst>
                <a:ext uri="{FF2B5EF4-FFF2-40B4-BE49-F238E27FC236}">
                  <a16:creationId xmlns:a16="http://schemas.microsoft.com/office/drawing/2014/main" id="{2A318773-E726-F78F-E675-1AAD0A9FCF34}"/>
                </a:ext>
              </a:extLst>
            </p:cNvPr>
            <p:cNvSpPr/>
            <p:nvPr/>
          </p:nvSpPr>
          <p:spPr bwMode="auto">
            <a:xfrm>
              <a:off x="11010633" y="2460039"/>
              <a:ext cx="650134" cy="2082750"/>
            </a:xfrm>
            <a:prstGeom prst="rect">
              <a:avLst/>
            </a:prstGeom>
            <a:solidFill>
              <a:schemeClr val="tx1"/>
            </a:solidFill>
            <a:ln w="9525" cap="flat" cmpd="sng" algn="ctr">
              <a:no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grpSp>
    </p:spTree>
    <p:extLst>
      <p:ext uri="{BB962C8B-B14F-4D97-AF65-F5344CB8AC3E}">
        <p14:creationId xmlns:p14="http://schemas.microsoft.com/office/powerpoint/2010/main" val="184333187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MAC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GB" sz="1400" i="0" u="sng" strike="sngStrike" kern="1200" dirty="0">
                <a:solidFill>
                  <a:srgbClr val="FF000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1122r0</a:t>
            </a:r>
            <a:r>
              <a:rPr lang="en-GB" sz="1400" i="0" u="none" strike="sngStrike" kern="1200" dirty="0">
                <a:solidFill>
                  <a:srgbClr val="FF0000"/>
                </a:solidFill>
                <a:effectLst/>
                <a:ea typeface="Times New Roman" panose="02020603050405020304" pitchFamily="18" charset="0"/>
              </a:rPr>
              <a:t> CR for assigned CIDs 				George Cherian		[26C SP]</a:t>
            </a:r>
            <a:endParaRPr lang="en-US" sz="1400" i="0" u="none" strike="sngStrike" dirty="0">
              <a:solidFill>
                <a:srgbClr val="FF0000"/>
              </a:solidFill>
              <a:effectLst/>
            </a:endParaRPr>
          </a:p>
          <a:p>
            <a:pPr lvl="1">
              <a:buFont typeface="Arial" panose="020B0604020202020204" pitchFamily="34" charset="0"/>
              <a:buChar char="•"/>
            </a:pPr>
            <a:r>
              <a:rPr lang="en-GB" sz="1400" i="0"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825r1</a:t>
            </a:r>
            <a:r>
              <a:rPr lang="en-GB" sz="1400" i="0" u="none" strike="noStrike" kern="1200" dirty="0">
                <a:solidFill>
                  <a:srgbClr val="00B050"/>
                </a:solidFill>
                <a:effectLst/>
                <a:ea typeface="Times New Roman" panose="02020603050405020304" pitchFamily="18" charset="0"/>
              </a:rPr>
              <a:t> CR for 35.3.7.1.3 					Yongho Seok		[22C SP]</a:t>
            </a:r>
          </a:p>
          <a:p>
            <a:pPr lvl="1">
              <a:buFont typeface="Arial" panose="020B0604020202020204" pitchFamily="34" charset="0"/>
              <a:buChar char="•"/>
            </a:pPr>
            <a:r>
              <a:rPr lang="en-US" sz="1400" i="0" u="none" strike="noStrike" kern="1200"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1202r0</a:t>
            </a:r>
            <a:r>
              <a:rPr lang="en-US" sz="1400" i="0" u="none" strike="noStrike" kern="1200" dirty="0">
                <a:solidFill>
                  <a:srgbClr val="00B050"/>
                </a:solidFill>
                <a:effectLst/>
                <a:ea typeface="Times New Roman" panose="02020603050405020304" pitchFamily="18" charset="0"/>
              </a:rPr>
              <a:t> CR for Misc. CIDs 					Dibakar Das 		[21C] </a:t>
            </a:r>
            <a:endParaRPr lang="en-US" sz="1400" b="1" kern="1200" dirty="0">
              <a:solidFill>
                <a:srgbClr val="00B050"/>
              </a:solidFill>
              <a:ea typeface="Times New Roman" panose="02020603050405020304" pitchFamily="18" charset="0"/>
            </a:endParaRPr>
          </a:p>
          <a:p>
            <a:pPr lvl="1">
              <a:buFont typeface="Arial" panose="020B0604020202020204" pitchFamily="34" charset="0"/>
              <a:buChar char="•"/>
            </a:pPr>
            <a:r>
              <a:rPr lang="en-GB" sz="1400" i="0" u="none" strike="noStrike" kern="1200" dirty="0">
                <a:solidFill>
                  <a:srgbClr val="00B05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1054r0</a:t>
            </a:r>
            <a:r>
              <a:rPr lang="en-GB" sz="1400" i="0" u="none" strike="noStrike" kern="1200" dirty="0">
                <a:solidFill>
                  <a:srgbClr val="00B050"/>
                </a:solidFill>
                <a:effectLst/>
                <a:ea typeface="Times New Roman" panose="02020603050405020304" pitchFamily="18" charset="0"/>
              </a:rPr>
              <a:t> CIDs for </a:t>
            </a:r>
            <a:r>
              <a:rPr lang="en-GB" sz="1400" i="0" u="none" strike="noStrike" kern="1200" dirty="0" err="1">
                <a:solidFill>
                  <a:srgbClr val="00B050"/>
                </a:solidFill>
                <a:effectLst/>
                <a:ea typeface="Times New Roman" panose="02020603050405020304" pitchFamily="18" charset="0"/>
              </a:rPr>
              <a:t>MobileAPMLO</a:t>
            </a:r>
            <a:r>
              <a:rPr lang="en-US" sz="1400" dirty="0">
                <a:solidFill>
                  <a:srgbClr val="00B050"/>
                </a:solidFill>
              </a:rPr>
              <a:t> 				</a:t>
            </a:r>
            <a:r>
              <a:rPr lang="en-GB" sz="1400" i="0" u="none" strike="noStrike" kern="1200" dirty="0">
                <a:solidFill>
                  <a:srgbClr val="00B050"/>
                </a:solidFill>
                <a:effectLst/>
                <a:ea typeface="Times New Roman" panose="02020603050405020304" pitchFamily="18" charset="0"/>
              </a:rPr>
              <a:t>Kaiying Lu 			[6C]</a:t>
            </a:r>
          </a:p>
          <a:p>
            <a:pPr lvl="1">
              <a:buFont typeface="Arial" panose="020B0604020202020204" pitchFamily="34" charset="0"/>
              <a:buChar char="•"/>
            </a:pPr>
            <a:r>
              <a:rPr lang="en-US" sz="1400" i="0" u="none" strike="noStrike" kern="1200" dirty="0">
                <a:solidFill>
                  <a:srgbClr val="00B050"/>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965r0</a:t>
            </a:r>
            <a:r>
              <a:rPr lang="en-US" sz="1400" i="0" u="none" strike="noStrike" kern="1200" dirty="0">
                <a:solidFill>
                  <a:srgbClr val="00B050"/>
                </a:solidFill>
                <a:effectLst/>
                <a:ea typeface="Times New Roman" panose="02020603050405020304" pitchFamily="18" charset="0"/>
              </a:rPr>
              <a:t> CR for Clause 35.16.</a:t>
            </a:r>
            <a:r>
              <a:rPr lang="en-US" sz="1400" dirty="0">
                <a:solidFill>
                  <a:srgbClr val="00B050"/>
                </a:solidFill>
              </a:rPr>
              <a:t>2				</a:t>
            </a:r>
            <a:r>
              <a:rPr lang="en-US" sz="1400" i="0" u="none" strike="noStrike" kern="1200" dirty="0">
                <a:solidFill>
                  <a:srgbClr val="00B050"/>
                </a:solidFill>
                <a:effectLst/>
                <a:ea typeface="Times New Roman" panose="02020603050405020304" pitchFamily="18" charset="0"/>
              </a:rPr>
              <a:t>Arik Klein			[8C] </a:t>
            </a:r>
          </a:p>
          <a:p>
            <a:pPr lvl="1">
              <a:buFont typeface="Arial" panose="020B0604020202020204" pitchFamily="34" charset="0"/>
              <a:buChar char="•"/>
            </a:pPr>
            <a:r>
              <a:rPr lang="en-US" sz="1400" i="0" u="none" strike="noStrike" kern="1200" dirty="0">
                <a:solidFill>
                  <a:srgbClr val="00B050"/>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800r0</a:t>
            </a:r>
            <a:r>
              <a:rPr lang="en-US" sz="1400" i="0" u="none" strike="noStrike" kern="1200" dirty="0">
                <a:solidFill>
                  <a:srgbClr val="00B050"/>
                </a:solidFill>
                <a:effectLst/>
                <a:ea typeface="Times New Roman" panose="02020603050405020304" pitchFamily="18" charset="0"/>
              </a:rPr>
              <a:t> </a:t>
            </a:r>
            <a:r>
              <a:rPr lang="fr-FR" sz="1400" i="0" u="none" strike="noStrike" kern="1200" dirty="0">
                <a:solidFill>
                  <a:srgbClr val="00B050"/>
                </a:solidFill>
                <a:effectLst/>
                <a:ea typeface="Times New Roman" panose="02020603050405020304" pitchFamily="18" charset="0"/>
              </a:rPr>
              <a:t>LB271-9.4.2.316 (QoS char </a:t>
            </a:r>
            <a:r>
              <a:rPr lang="fr-FR" sz="1400" i="0" u="none" strike="noStrike" kern="1200" dirty="0" err="1">
                <a:solidFill>
                  <a:srgbClr val="00B050"/>
                </a:solidFill>
                <a:effectLst/>
                <a:ea typeface="Times New Roman" panose="02020603050405020304" pitchFamily="18" charset="0"/>
              </a:rPr>
              <a:t>element</a:t>
            </a:r>
            <a:r>
              <a:rPr lang="fr-FR" sz="1400" i="0" u="none" strike="noStrike" kern="1200" dirty="0">
                <a:solidFill>
                  <a:srgbClr val="00B050"/>
                </a:solidFill>
                <a:effectLst/>
                <a:ea typeface="Times New Roman" panose="02020603050405020304" pitchFamily="18" charset="0"/>
              </a:rPr>
              <a:t> Part 3) 	</a:t>
            </a:r>
            <a:r>
              <a:rPr lang="en-US" sz="1400" i="0" u="none" strike="noStrike" kern="1200" dirty="0">
                <a:solidFill>
                  <a:srgbClr val="00B050"/>
                </a:solidFill>
                <a:effectLst/>
                <a:ea typeface="Times New Roman" panose="02020603050405020304" pitchFamily="18" charset="0"/>
              </a:rPr>
              <a:t>Duncan Ho			[3C]</a:t>
            </a:r>
            <a:endParaRPr lang="en-US" sz="1400" i="0" u="none" strike="noStrike" dirty="0">
              <a:solidFill>
                <a:srgbClr val="00B050"/>
              </a:solidFill>
              <a:effectLst/>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57758800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PHY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US" sz="1400" i="0" u="none" strike="noStrike" kern="1200"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1028r2</a:t>
            </a:r>
            <a:r>
              <a:rPr lang="en-US" sz="1400" i="0" u="none" strike="noStrike" kern="1200" dirty="0">
                <a:solidFill>
                  <a:srgbClr val="00B050"/>
                </a:solidFill>
                <a:effectLst/>
                <a:ea typeface="Times New Roman" panose="02020603050405020304" pitchFamily="18" charset="0"/>
              </a:rPr>
              <a:t> </a:t>
            </a:r>
            <a:r>
              <a:rPr lang="en-US" sz="1400" i="0" u="none" strike="noStrike" kern="1200" dirty="0">
                <a:solidFill>
                  <a:srgbClr val="00B050"/>
                </a:solidFill>
                <a:effectLst/>
                <a:ea typeface="MS Gothic" panose="020B0609070205080204" pitchFamily="49" charset="-128"/>
              </a:rPr>
              <a:t>Comment Resolution for CIDs in 36-3-2-2 Part 3 		Jianhan Liu 		[</a:t>
            </a:r>
            <a:r>
              <a:rPr lang="en-US" sz="1400" i="0" u="none" strike="noStrike" kern="1200" dirty="0">
                <a:solidFill>
                  <a:srgbClr val="00B050"/>
                </a:solidFill>
                <a:effectLst/>
                <a:ea typeface="Times New Roman" panose="02020603050405020304" pitchFamily="18" charset="0"/>
              </a:rPr>
              <a:t>8C]</a:t>
            </a:r>
            <a:endParaRPr lang="en-US" sz="1400" dirty="0">
              <a:solidFill>
                <a:srgbClr val="00B050"/>
              </a:solidFill>
            </a:endParaRPr>
          </a:p>
          <a:p>
            <a:pPr lvl="1">
              <a:buFont typeface="Arial" panose="020B0604020202020204" pitchFamily="34" charset="0"/>
              <a:buChar char="•"/>
            </a:pPr>
            <a:r>
              <a:rPr lang="en-US" sz="1400" b="0" i="0" u="none"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1029r1</a:t>
            </a:r>
            <a:r>
              <a:rPr lang="en-US" sz="1400" b="0" i="0" u="none" strike="noStrike" kern="1200" dirty="0">
                <a:solidFill>
                  <a:srgbClr val="00B050"/>
                </a:solidFill>
                <a:effectLst/>
                <a:ea typeface="Times New Roman" panose="02020603050405020304" pitchFamily="18" charset="0"/>
              </a:rPr>
              <a:t> LB271 CR for 36.3.10 						Ying Li 		[2C]</a:t>
            </a:r>
          </a:p>
          <a:p>
            <a:pPr lvl="1">
              <a:buFont typeface="Arial" panose="020B0604020202020204" pitchFamily="34" charset="0"/>
              <a:buChar char="•"/>
            </a:pPr>
            <a:r>
              <a:rPr lang="en-US" sz="1400" b="0" i="0" u="none" strike="noStrike" kern="1200"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1031r0</a:t>
            </a:r>
            <a:r>
              <a:rPr lang="en-US" sz="1400" b="0" i="0" u="none" strike="noStrike" kern="1200" dirty="0">
                <a:solidFill>
                  <a:srgbClr val="00B050"/>
                </a:solidFill>
                <a:effectLst/>
                <a:ea typeface="Times New Roman" panose="02020603050405020304" pitchFamily="18" charset="0"/>
              </a:rPr>
              <a:t> CR for CID 15220 							Eunsung Park 	[1C]</a:t>
            </a:r>
          </a:p>
          <a:p>
            <a:pPr lvl="1">
              <a:buFont typeface="Arial" panose="020B0604020202020204" pitchFamily="34" charset="0"/>
              <a:buChar char="•"/>
            </a:pPr>
            <a:r>
              <a:rPr lang="en-US" sz="1400" b="0" i="0" u="none" strike="noStrike" kern="1200" dirty="0">
                <a:solidFill>
                  <a:srgbClr val="00B05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741r1</a:t>
            </a:r>
            <a:r>
              <a:rPr lang="en-US" sz="1400" b="0" i="0" u="none" strike="noStrike" kern="1200" dirty="0">
                <a:solidFill>
                  <a:srgbClr val="00B050"/>
                </a:solidFill>
                <a:effectLst/>
                <a:ea typeface="Times New Roman" panose="02020603050405020304" pitchFamily="18" charset="0"/>
              </a:rPr>
              <a:t> txvector-rxvector-parameters-part1 				</a:t>
            </a:r>
            <a:r>
              <a:rPr lang="en-US" sz="1400" b="0" i="0" u="none" strike="noStrike" kern="1200" dirty="0">
                <a:solidFill>
                  <a:srgbClr val="00B050"/>
                </a:solidFill>
                <a:effectLst/>
                <a:ea typeface="MS Gothic" panose="020B0609070205080204" pitchFamily="49" charset="-128"/>
              </a:rPr>
              <a:t>Bo Sun 		[</a:t>
            </a:r>
            <a:r>
              <a:rPr lang="en-US" sz="1400" kern="1200" dirty="0">
                <a:solidFill>
                  <a:srgbClr val="00B050"/>
                </a:solidFill>
                <a:ea typeface="MS Gothic" panose="020B0609070205080204" pitchFamily="49" charset="-128"/>
              </a:rPr>
              <a:t>2</a:t>
            </a:r>
            <a:r>
              <a:rPr lang="en-US" sz="1400" b="0" i="0" u="none" strike="noStrike" kern="1200" dirty="0">
                <a:solidFill>
                  <a:srgbClr val="00B050"/>
                </a:solidFill>
                <a:effectLst/>
                <a:ea typeface="Times New Roman" panose="02020603050405020304" pitchFamily="18" charset="0"/>
              </a:rPr>
              <a:t>C]</a:t>
            </a:r>
          </a:p>
          <a:p>
            <a:pPr lvl="1">
              <a:buFont typeface="Arial" panose="020B0604020202020204" pitchFamily="34" charset="0"/>
              <a:buChar char="•"/>
            </a:pPr>
            <a:r>
              <a:rPr lang="en-US" sz="1400" b="0" i="0" u="none" strike="noStrike" kern="1200" dirty="0">
                <a:solidFill>
                  <a:srgbClr val="00B050"/>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742r0</a:t>
            </a:r>
            <a:r>
              <a:rPr lang="en-US" sz="1400" b="0" i="0" u="none" strike="noStrike" kern="1200" dirty="0">
                <a:solidFill>
                  <a:srgbClr val="00B050"/>
                </a:solidFill>
                <a:effectLst/>
                <a:ea typeface="Times New Roman" panose="02020603050405020304" pitchFamily="18" charset="0"/>
              </a:rPr>
              <a:t> txvector-rxvector-parameters-part2 				</a:t>
            </a:r>
            <a:r>
              <a:rPr lang="en-US" sz="1400" b="0" i="0" u="none" strike="noStrike" kern="1200" dirty="0">
                <a:solidFill>
                  <a:srgbClr val="00B050"/>
                </a:solidFill>
                <a:effectLst/>
                <a:ea typeface="MS Gothic" panose="020B0609070205080204" pitchFamily="49" charset="-128"/>
              </a:rPr>
              <a:t>Bo Sun 		[</a:t>
            </a:r>
            <a:r>
              <a:rPr lang="en-US" sz="1400" b="0" i="0" u="none" strike="noStrike" kern="1200" dirty="0">
                <a:solidFill>
                  <a:srgbClr val="00B050"/>
                </a:solidFill>
                <a:effectLst/>
                <a:ea typeface="Times New Roman" panose="02020603050405020304" pitchFamily="18" charset="0"/>
              </a:rPr>
              <a:t>1C]</a:t>
            </a:r>
          </a:p>
          <a:p>
            <a:pPr lvl="1">
              <a:buFont typeface="Arial" panose="020B0604020202020204" pitchFamily="34" charset="0"/>
              <a:buChar char="•"/>
            </a:pPr>
            <a:r>
              <a:rPr lang="en-GB" sz="1400" dirty="0">
                <a:solidFill>
                  <a:srgbClr val="00B050"/>
                </a:solidFill>
                <a:hlinkClick r:id="rId7">
                  <a:extLst>
                    <a:ext uri="{A12FA001-AC4F-418D-AE19-62706E023703}">
                      <ahyp:hlinkClr xmlns:ahyp="http://schemas.microsoft.com/office/drawing/2018/hyperlinkcolor" val="tx"/>
                    </a:ext>
                  </a:extLst>
                </a:hlinkClick>
              </a:rPr>
              <a:t>911r0</a:t>
            </a:r>
            <a:r>
              <a:rPr lang="en-GB" sz="1400" dirty="0">
                <a:solidFill>
                  <a:srgbClr val="00B050"/>
                </a:solidFill>
              </a:rPr>
              <a:t> CR for CID 17631                           		   		</a:t>
            </a:r>
            <a:r>
              <a:rPr lang="en-GB" sz="1400" dirty="0" err="1">
                <a:solidFill>
                  <a:srgbClr val="00B050"/>
                </a:solidFill>
              </a:rPr>
              <a:t>Yapu</a:t>
            </a:r>
            <a:r>
              <a:rPr lang="en-GB" sz="1400" dirty="0">
                <a:solidFill>
                  <a:srgbClr val="00B050"/>
                </a:solidFill>
              </a:rPr>
              <a:t> Li  		[1C]</a:t>
            </a:r>
          </a:p>
          <a:p>
            <a:pPr lvl="1">
              <a:buFont typeface="Arial" panose="020B0604020202020204" pitchFamily="34" charset="0"/>
              <a:buChar char="•"/>
            </a:pPr>
            <a:r>
              <a:rPr lang="en-GB" sz="1400" dirty="0">
                <a:solidFill>
                  <a:srgbClr val="00B050"/>
                </a:solidFill>
                <a:hlinkClick r:id="rId8">
                  <a:extLst>
                    <a:ext uri="{A12FA001-AC4F-418D-AE19-62706E023703}">
                      <ahyp:hlinkClr xmlns:ahyp="http://schemas.microsoft.com/office/drawing/2018/hyperlinkcolor" val="tx"/>
                    </a:ext>
                  </a:extLst>
                </a:hlinkClick>
              </a:rPr>
              <a:t>1015r0</a:t>
            </a:r>
            <a:r>
              <a:rPr lang="en-GB" sz="1400" dirty="0">
                <a:solidFill>
                  <a:srgbClr val="00B050"/>
                </a:solidFill>
              </a:rPr>
              <a:t> CR related to DCM in EHT PPE Thresholds field    	Mengshi Hu   	[2C]</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77429914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MAC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830388"/>
            <a:ext cx="7770813" cy="4645025"/>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Submissions:</a:t>
            </a:r>
          </a:p>
          <a:p>
            <a:pPr lvl="1">
              <a:buFont typeface="Arial" panose="020B0604020202020204" pitchFamily="34" charset="0"/>
              <a:buChar char="•"/>
            </a:pPr>
            <a:r>
              <a:rPr lang="en-US" sz="1400" kern="1200" dirty="0">
                <a:solidFill>
                  <a:srgbClr val="00B050"/>
                </a:solidFill>
              </a:rPr>
              <a:t>1101r3 CR 35.3.18 remaining CIDs			Liwen Chu</a:t>
            </a:r>
          </a:p>
          <a:p>
            <a:pPr lvl="1">
              <a:buFont typeface="Arial" panose="020B0604020202020204" pitchFamily="34" charset="0"/>
              <a:buChar char="•"/>
            </a:pPr>
            <a:r>
              <a:rPr lang="en-US" sz="1400" kern="1200" dirty="0">
                <a:solidFill>
                  <a:srgbClr val="00B050"/>
                </a:solidFill>
              </a:rPr>
              <a:t>1121r0 CR for subclause 3.2				 Liwen Chu</a:t>
            </a:r>
            <a:endParaRPr lang="en-GB" sz="1400" dirty="0">
              <a:solidFill>
                <a:srgbClr val="00B050"/>
              </a:solidFill>
            </a:endParaRPr>
          </a:p>
          <a:p>
            <a:pPr lvl="0">
              <a:buFont typeface="Arial" panose="020B0604020202020204" pitchFamily="34" charset="0"/>
              <a:buChar char="•"/>
            </a:pPr>
            <a:r>
              <a:rPr lang="en-GB" sz="1800" dirty="0"/>
              <a:t>Submissions: Post-Q SPs:</a:t>
            </a:r>
          </a:p>
          <a:p>
            <a:pPr lvl="1">
              <a:buFont typeface="Arial" panose="020B0604020202020204" pitchFamily="34" charset="0"/>
              <a:buChar char="•"/>
            </a:pPr>
            <a:r>
              <a:rPr lang="en-GB" sz="1400" i="0" u="sng" strike="noStrike" kern="1200"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353r1</a:t>
            </a:r>
            <a:r>
              <a:rPr lang="en-GB" sz="1400" i="0" u="sng" strike="noStrike" kern="1200" dirty="0">
                <a:solidFill>
                  <a:srgbClr val="00B050"/>
                </a:solidFill>
                <a:effectLst/>
                <a:ea typeface="Times New Roman" panose="02020603050405020304" pitchFamily="18" charset="0"/>
              </a:rPr>
              <a:t> </a:t>
            </a:r>
            <a:r>
              <a:rPr lang="en-GB" sz="1400" i="0" u="none" strike="noStrike" kern="1200" dirty="0">
                <a:solidFill>
                  <a:srgbClr val="00B050"/>
                </a:solidFill>
                <a:effectLst/>
                <a:ea typeface="Times New Roman" panose="02020603050405020304" pitchFamily="18" charset="0"/>
              </a:rPr>
              <a:t>CR for P2P and </a:t>
            </a:r>
            <a:r>
              <a:rPr lang="en-GB" sz="1400" i="0" u="none" strike="noStrike" kern="1200" dirty="0" err="1">
                <a:solidFill>
                  <a:srgbClr val="00B050"/>
                </a:solidFill>
                <a:effectLst/>
                <a:ea typeface="Times New Roman" panose="02020603050405020304" pitchFamily="18" charset="0"/>
              </a:rPr>
              <a:t>rTWT</a:t>
            </a:r>
            <a:r>
              <a:rPr lang="en-GB" sz="1400" i="0" u="none" strike="noStrike" kern="1200" dirty="0">
                <a:solidFill>
                  <a:srgbClr val="00B050"/>
                </a:solidFill>
                <a:effectLst/>
                <a:ea typeface="Times New Roman" panose="02020603050405020304" pitchFamily="18" charset="0"/>
              </a:rPr>
              <a:t> 				Pascal </a:t>
            </a:r>
            <a:r>
              <a:rPr lang="en-GB" sz="1400" i="0" u="none" strike="noStrike" kern="1200" dirty="0" err="1">
                <a:solidFill>
                  <a:srgbClr val="00B050"/>
                </a:solidFill>
                <a:effectLst/>
                <a:ea typeface="Times New Roman" panose="02020603050405020304" pitchFamily="18" charset="0"/>
              </a:rPr>
              <a:t>Viger</a:t>
            </a:r>
            <a:r>
              <a:rPr lang="en-GB" sz="1400" i="0" u="none" strike="noStrike" kern="1200" dirty="0">
                <a:solidFill>
                  <a:srgbClr val="00B050"/>
                </a:solidFill>
                <a:effectLst/>
                <a:ea typeface="Times New Roman" panose="02020603050405020304" pitchFamily="18" charset="0"/>
              </a:rPr>
              <a:t> 		[5C]</a:t>
            </a:r>
          </a:p>
          <a:p>
            <a:pPr lvl="1">
              <a:buFont typeface="Arial" panose="020B0604020202020204" pitchFamily="34" charset="0"/>
              <a:buChar char="•"/>
            </a:pPr>
            <a:r>
              <a:rPr lang="en-GB" sz="1400" i="0" u="sng"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730r2</a:t>
            </a:r>
            <a:r>
              <a:rPr lang="en-GB" sz="1400" i="0" u="sng" strike="noStrike" kern="1200" dirty="0">
                <a:solidFill>
                  <a:srgbClr val="00B050"/>
                </a:solidFill>
                <a:effectLst/>
                <a:ea typeface="Times New Roman" panose="02020603050405020304" pitchFamily="18" charset="0"/>
              </a:rPr>
              <a:t> </a:t>
            </a:r>
            <a:r>
              <a:rPr lang="en-GB" sz="1400" i="0" u="none" strike="noStrike" kern="1200" dirty="0">
                <a:solidFill>
                  <a:srgbClr val="00B050"/>
                </a:solidFill>
                <a:effectLst/>
                <a:ea typeface="Times New Roman" panose="02020603050405020304" pitchFamily="18" charset="0"/>
              </a:rPr>
              <a:t>CR for 35-3-19-2 					Kaiying Lu 			[5C] </a:t>
            </a:r>
          </a:p>
          <a:p>
            <a:pPr lvl="1">
              <a:buFont typeface="Arial" panose="020B0604020202020204" pitchFamily="34" charset="0"/>
              <a:buChar char="•"/>
            </a:pPr>
            <a:r>
              <a:rPr lang="en-GB" sz="1400" i="0" u="sng" strike="noStrike" kern="1200"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540r5</a:t>
            </a:r>
            <a:r>
              <a:rPr lang="en-GB" sz="1400" i="0" u="sng" strike="noStrike" kern="1200" dirty="0">
                <a:solidFill>
                  <a:srgbClr val="00B050"/>
                </a:solidFill>
                <a:effectLst/>
                <a:ea typeface="Times New Roman" panose="02020603050405020304" pitchFamily="18" charset="0"/>
              </a:rPr>
              <a:t> </a:t>
            </a:r>
            <a:r>
              <a:rPr lang="en-GB" sz="1400" i="0" u="none" strike="noStrike" kern="1200" dirty="0">
                <a:solidFill>
                  <a:srgbClr val="00B050"/>
                </a:solidFill>
                <a:effectLst/>
                <a:ea typeface="Times New Roman" panose="02020603050405020304" pitchFamily="18" charset="0"/>
              </a:rPr>
              <a:t>CR for QMF 						Po-Kai Huang 		[4C] </a:t>
            </a:r>
          </a:p>
          <a:p>
            <a:pPr lvl="1">
              <a:buFont typeface="Arial" panose="020B0604020202020204" pitchFamily="34" charset="0"/>
              <a:buChar char="•"/>
            </a:pPr>
            <a:r>
              <a:rPr lang="en-US" sz="1400" i="0" u="none" strike="noStrike" kern="1200" dirty="0">
                <a:solidFill>
                  <a:srgbClr val="00B05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754r2</a:t>
            </a:r>
            <a:r>
              <a:rPr lang="en-US" sz="1400" i="0" u="none" strike="noStrike" kern="1200" dirty="0">
                <a:solidFill>
                  <a:srgbClr val="00B050"/>
                </a:solidFill>
                <a:effectLst/>
                <a:ea typeface="Times New Roman" panose="02020603050405020304" pitchFamily="18" charset="0"/>
              </a:rPr>
              <a:t>  CR for R-TWT - Part 2 				Kumail Haider 		[</a:t>
            </a:r>
            <a:r>
              <a:rPr lang="en-GB" sz="1400" i="0" u="none" strike="noStrike" kern="1200" dirty="0">
                <a:solidFill>
                  <a:srgbClr val="00B050"/>
                </a:solidFill>
                <a:effectLst/>
                <a:ea typeface="Times New Roman" panose="02020603050405020304" pitchFamily="18" charset="0"/>
              </a:rPr>
              <a:t>1C]</a:t>
            </a:r>
          </a:p>
          <a:p>
            <a:pPr lvl="1">
              <a:buFont typeface="Arial" panose="020B0604020202020204" pitchFamily="34" charset="0"/>
              <a:buChar char="•"/>
            </a:pPr>
            <a:r>
              <a:rPr lang="en-US" sz="1400" i="0" u="none" strike="noStrike" kern="1200" dirty="0">
                <a:solidFill>
                  <a:srgbClr val="00B050"/>
                </a:solidFill>
                <a:effectLst/>
                <a:ea typeface="Times New Roman" panose="02020603050405020304" pitchFamily="18" charset="0"/>
              </a:rPr>
              <a:t>357r2 CIDs on TWT   					Rubayet Shafin   		[??C]</a:t>
            </a:r>
          </a:p>
          <a:p>
            <a:pPr lvl="1">
              <a:buFont typeface="Arial" panose="020B0604020202020204" pitchFamily="34" charset="0"/>
              <a:buChar char="•"/>
            </a:pPr>
            <a:r>
              <a:rPr lang="en-US" sz="1400" i="0" u="none" strike="noStrike" kern="1200" dirty="0">
                <a:solidFill>
                  <a:srgbClr val="00B050"/>
                </a:solidFill>
                <a:effectLst/>
                <a:ea typeface="Times New Roman" panose="02020603050405020304" pitchFamily="18" charset="0"/>
              </a:rPr>
              <a:t>813r2 CR for 35.3.7.1.7 Part III   				Jason Y. Guo   		[8C] Not run SP</a:t>
            </a:r>
            <a:endParaRPr lang="en-GB" sz="1400" i="0" u="none" strike="noStrike" kern="1200" dirty="0">
              <a:solidFill>
                <a:srgbClr val="00B050"/>
              </a:solidFill>
              <a:effectLst/>
              <a:ea typeface="Times New Roman" panose="02020603050405020304" pitchFamily="18" charset="0"/>
            </a:endParaRPr>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64571395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Joint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600200"/>
            <a:ext cx="7770813" cy="4859134"/>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p>
          <a:p>
            <a:pPr>
              <a:buFont typeface="Arial" panose="020B0604020202020204" pitchFamily="34" charset="0"/>
              <a:buChar char="•"/>
            </a:pPr>
            <a:r>
              <a:rPr lang="en-GB" sz="1200" dirty="0"/>
              <a:t>Announcements: TGbe PHY ad-hoc Tuesday PM2 session is cancelled. </a:t>
            </a:r>
          </a:p>
          <a:p>
            <a:pPr lvl="0">
              <a:buFont typeface="Arial" panose="020B0604020202020204" pitchFamily="34" charset="0"/>
              <a:buChar char="•"/>
            </a:pPr>
            <a:r>
              <a:rPr lang="en-GB" sz="1200" dirty="0"/>
              <a:t>Submissions:</a:t>
            </a:r>
          </a:p>
          <a:p>
            <a:pPr lvl="1">
              <a:buFont typeface="Arial" panose="020B0604020202020204" pitchFamily="34" charset="0"/>
              <a:buChar char="•"/>
            </a:pPr>
            <a:r>
              <a:rPr lang="en-US" sz="1100" i="0" u="none" strike="noStrike" kern="1200"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1239r0</a:t>
            </a:r>
            <a:r>
              <a:rPr lang="en-US" sz="1100" i="0" u="none" strike="noStrike" kern="1200" dirty="0">
                <a:solidFill>
                  <a:srgbClr val="00B050"/>
                </a:solidFill>
                <a:effectLst/>
                <a:ea typeface="Times New Roman" panose="02020603050405020304" pitchFamily="18" charset="0"/>
              </a:rPr>
              <a:t> CR for CID 18025</a:t>
            </a:r>
            <a:r>
              <a:rPr lang="en-US" sz="1100" dirty="0">
                <a:solidFill>
                  <a:srgbClr val="00B050"/>
                </a:solidFill>
              </a:rPr>
              <a:t> 						</a:t>
            </a:r>
            <a:r>
              <a:rPr lang="en-US" sz="1100" i="0" u="none" strike="noStrike" kern="1200" dirty="0">
                <a:solidFill>
                  <a:srgbClr val="00B050"/>
                </a:solidFill>
                <a:effectLst/>
                <a:ea typeface="Times New Roman" panose="02020603050405020304" pitchFamily="18" charset="0"/>
              </a:rPr>
              <a:t>Yan Li			[1C] </a:t>
            </a:r>
          </a:p>
          <a:p>
            <a:pPr lvl="1">
              <a:buFont typeface="Arial" panose="020B0604020202020204" pitchFamily="34" charset="0"/>
              <a:buChar char="•"/>
            </a:pPr>
            <a:r>
              <a:rPr lang="en-US" sz="1100" kern="1200" dirty="0">
                <a:solidFill>
                  <a:srgbClr val="00B050"/>
                </a:solidFill>
                <a:hlinkClick r:id="rId3">
                  <a:extLst>
                    <a:ext uri="{A12FA001-AC4F-418D-AE19-62706E023703}">
                      <ahyp:hlinkClr xmlns:ahyp="http://schemas.microsoft.com/office/drawing/2018/hyperlinkcolor" val="tx"/>
                    </a:ext>
                  </a:extLst>
                </a:hlinkClick>
              </a:rPr>
              <a:t>1116r0</a:t>
            </a:r>
            <a:r>
              <a:rPr lang="en-US" sz="1100" kern="1200" dirty="0">
                <a:solidFill>
                  <a:srgbClr val="00B050"/>
                </a:solidFill>
              </a:rPr>
              <a:t> LB271 CR for MISC Joint CIDs					Jason Y. Guo 		[6C]</a:t>
            </a:r>
            <a:endParaRPr lang="en-US" sz="1100" i="0" u="none" strike="noStrike" dirty="0">
              <a:solidFill>
                <a:srgbClr val="00B050"/>
              </a:solidFill>
              <a:effectLst/>
            </a:endParaRPr>
          </a:p>
          <a:p>
            <a:pPr>
              <a:buFont typeface="Arial" panose="020B0604020202020204" pitchFamily="34" charset="0"/>
              <a:buChar char="•"/>
            </a:pPr>
            <a:r>
              <a:rPr lang="en-GB" sz="1200" dirty="0"/>
              <a:t>MAC Submissions:</a:t>
            </a:r>
          </a:p>
          <a:p>
            <a:pPr lvl="1">
              <a:buFont typeface="Arial" panose="020B0604020202020204" pitchFamily="34" charset="0"/>
              <a:buChar char="•"/>
            </a:pPr>
            <a:r>
              <a:rPr lang="en-US" sz="1100" b="0" i="0" u="none" strike="noStrike" kern="1200"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366r8</a:t>
            </a:r>
            <a:r>
              <a:rPr lang="en-US" sz="1100" b="0" i="0" u="none" strike="noStrike" kern="1200" dirty="0">
                <a:solidFill>
                  <a:srgbClr val="00B050"/>
                </a:solidFill>
                <a:effectLst/>
                <a:ea typeface="Times New Roman" panose="02020603050405020304" pitchFamily="18" charset="0"/>
              </a:rPr>
              <a:t> CR 35.3.18 part 2 							Liwen Chu 		[??C SP] </a:t>
            </a:r>
          </a:p>
          <a:p>
            <a:pPr lvl="1">
              <a:buFont typeface="Arial" panose="020B0604020202020204" pitchFamily="34" charset="0"/>
              <a:buChar char="•"/>
            </a:pPr>
            <a:r>
              <a:rPr lang="en-US" sz="1100" b="0" i="0" u="none" strike="noStrike" kern="1200" dirty="0">
                <a:solidFill>
                  <a:srgbClr val="00B05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958r1</a:t>
            </a:r>
            <a:r>
              <a:rPr lang="en-US" sz="1100" b="0" i="0" u="none" strike="noStrike" kern="1200" dirty="0">
                <a:solidFill>
                  <a:srgbClr val="00B050"/>
                </a:solidFill>
                <a:effectLst/>
                <a:ea typeface="Times New Roman" panose="02020603050405020304" pitchFamily="18" charset="0"/>
              </a:rPr>
              <a:t> </a:t>
            </a:r>
            <a:r>
              <a:rPr lang="en-US" sz="1100" b="0" i="0" u="none" strike="noStrike" kern="1200" dirty="0">
                <a:solidFill>
                  <a:srgbClr val="00B050"/>
                </a:solidFill>
                <a:effectLst/>
                <a:ea typeface="MS Gothic" panose="020B0609070205080204" pitchFamily="49" charset="-128"/>
              </a:rPr>
              <a:t>Comment Resolution for CID 18247 				</a:t>
            </a:r>
            <a:r>
              <a:rPr lang="en-US" sz="1100" b="0" i="0" u="none" strike="noStrike" kern="1200" dirty="0">
                <a:solidFill>
                  <a:srgbClr val="00B050"/>
                </a:solidFill>
                <a:effectLst/>
                <a:ea typeface="Times New Roman" panose="02020603050405020304" pitchFamily="18" charset="0"/>
              </a:rPr>
              <a:t>Li Hsiang Sun 	[1C SP] </a:t>
            </a:r>
          </a:p>
          <a:p>
            <a:pPr lvl="1">
              <a:buFont typeface="Arial" panose="020B0604020202020204" pitchFamily="34" charset="0"/>
              <a:buChar char="•"/>
            </a:pPr>
            <a:r>
              <a:rPr lang="en-US" sz="1100" b="0" i="0" u="none" strike="noStrike" kern="1200" dirty="0">
                <a:solidFill>
                  <a:srgbClr val="00B050"/>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732r2</a:t>
            </a:r>
            <a:r>
              <a:rPr lang="en-US" sz="1100" b="0" i="0" u="none" strike="noStrike" kern="1200" dirty="0">
                <a:solidFill>
                  <a:srgbClr val="00B050"/>
                </a:solidFill>
                <a:effectLst/>
                <a:ea typeface="Times New Roman" panose="02020603050405020304" pitchFamily="18" charset="0"/>
              </a:rPr>
              <a:t> CR-for-35-2-1-1 							Kaiying Lu 		[5C SP] </a:t>
            </a:r>
          </a:p>
          <a:p>
            <a:pPr lvl="1">
              <a:buFont typeface="Arial" panose="020B0604020202020204" pitchFamily="34" charset="0"/>
              <a:buChar char="•"/>
            </a:pPr>
            <a:r>
              <a:rPr lang="en-GB" sz="1100" b="0" i="0" u="none" strike="noStrike" kern="1200" dirty="0">
                <a:solidFill>
                  <a:srgbClr val="00B050"/>
                </a:solidFill>
                <a:effectLst/>
                <a:ea typeface="MS Gothic" panose="020B0609070205080204" pitchFamily="49" charset="-128"/>
                <a:hlinkClick r:id="rId7">
                  <a:extLst>
                    <a:ext uri="{A12FA001-AC4F-418D-AE19-62706E023703}">
                      <ahyp:hlinkClr xmlns:ahyp="http://schemas.microsoft.com/office/drawing/2018/hyperlinkcolor" val="tx"/>
                    </a:ext>
                  </a:extLst>
                </a:hlinkClick>
              </a:rPr>
              <a:t>458r10</a:t>
            </a:r>
            <a:r>
              <a:rPr lang="en-GB" sz="1100" b="0" i="0" u="none" strike="noStrike" kern="1200" dirty="0">
                <a:solidFill>
                  <a:srgbClr val="00B050"/>
                </a:solidFill>
                <a:effectLst/>
                <a:ea typeface="MS Gothic" panose="020B0609070205080204" pitchFamily="49" charset="-128"/>
              </a:rPr>
              <a:t> </a:t>
            </a:r>
            <a:r>
              <a:rPr lang="en-US" sz="1100" b="0" i="0" u="none" strike="noStrike" kern="1200" dirty="0">
                <a:solidFill>
                  <a:srgbClr val="00B050"/>
                </a:solidFill>
                <a:effectLst/>
                <a:ea typeface="MS Gothic" panose="020B0609070205080204" pitchFamily="49" charset="-128"/>
              </a:rPr>
              <a:t>CRs for 35.8.4 R-TWT announcement 				Chunyu Hu 		[</a:t>
            </a:r>
            <a:r>
              <a:rPr lang="en-US" sz="1100" b="0" i="0" u="none" strike="noStrike" kern="1200" dirty="0">
                <a:solidFill>
                  <a:srgbClr val="00B050"/>
                </a:solidFill>
                <a:effectLst/>
                <a:ea typeface="Times New Roman" panose="02020603050405020304" pitchFamily="18" charset="0"/>
              </a:rPr>
              <a:t>18C SP]</a:t>
            </a:r>
          </a:p>
          <a:p>
            <a:pPr lvl="1">
              <a:buFont typeface="Arial" panose="020B0604020202020204" pitchFamily="34" charset="0"/>
              <a:buChar char="•"/>
            </a:pPr>
            <a:r>
              <a:rPr lang="en-US" sz="1100" kern="1200" dirty="0">
                <a:solidFill>
                  <a:srgbClr val="00B050"/>
                </a:solidFill>
                <a:ea typeface="Times New Roman" panose="02020603050405020304" pitchFamily="18" charset="0"/>
              </a:rPr>
              <a:t>1047r1</a:t>
            </a:r>
            <a:r>
              <a:rPr lang="en-US" sz="1100" b="0" i="0" u="none" strike="noStrike" kern="1200" dirty="0">
                <a:solidFill>
                  <a:srgbClr val="00B050"/>
                </a:solidFill>
                <a:effectLst/>
                <a:ea typeface="Times New Roman" panose="02020603050405020304" pitchFamily="18" charset="0"/>
              </a:rPr>
              <a:t> 									Yunbo Li		[3C SP]</a:t>
            </a:r>
          </a:p>
          <a:p>
            <a:pPr lvl="1">
              <a:buFont typeface="Arial" panose="020B0604020202020204" pitchFamily="34" charset="0"/>
              <a:buChar char="•"/>
            </a:pPr>
            <a:r>
              <a:rPr lang="en-GB" sz="1100" dirty="0">
                <a:solidFill>
                  <a:srgbClr val="00B050"/>
                </a:solidFill>
              </a:rPr>
              <a:t>915r1 									John Wullert		[6C SP]</a:t>
            </a:r>
          </a:p>
          <a:p>
            <a:pPr lvl="1">
              <a:buFont typeface="Arial" panose="020B0604020202020204" pitchFamily="34" charset="0"/>
              <a:buChar char="•"/>
            </a:pPr>
            <a:r>
              <a:rPr lang="en-GB" sz="1100" dirty="0">
                <a:solidFill>
                  <a:srgbClr val="00B050"/>
                </a:solidFill>
              </a:rPr>
              <a:t>770r2 									Abhishek Patil 		[7C SP]</a:t>
            </a:r>
          </a:p>
          <a:p>
            <a:pPr lvl="1">
              <a:buFont typeface="Arial" panose="020B0604020202020204" pitchFamily="34" charset="0"/>
              <a:buChar char="•"/>
            </a:pPr>
            <a:r>
              <a:rPr lang="en-GB" sz="1100" dirty="0">
                <a:solidFill>
                  <a:srgbClr val="00B050"/>
                </a:solidFill>
              </a:rPr>
              <a:t>1122r1 									George Cherian 	[26C SP]</a:t>
            </a:r>
          </a:p>
          <a:p>
            <a:pPr lvl="1">
              <a:buFont typeface="Arial" panose="020B0604020202020204" pitchFamily="34" charset="0"/>
              <a:buChar char="•"/>
            </a:pPr>
            <a:r>
              <a:rPr lang="en-GB" sz="1100" dirty="0">
                <a:solidFill>
                  <a:schemeClr val="bg1">
                    <a:lumMod val="65000"/>
                  </a:schemeClr>
                </a:solidFill>
              </a:rPr>
              <a:t>541r8 									Po-Kai Huang 		[1C]</a:t>
            </a:r>
          </a:p>
          <a:p>
            <a:pPr>
              <a:buFont typeface="Arial" panose="020B0604020202020204" pitchFamily="34" charset="0"/>
              <a:buChar char="•"/>
            </a:pPr>
            <a:r>
              <a:rPr lang="en-US" altLang="en-US" sz="1200" dirty="0">
                <a:solidFill>
                  <a:schemeClr val="tx1"/>
                </a:solidFill>
              </a:rPr>
              <a:t>Motions (including approving minutes): </a:t>
            </a:r>
            <a:r>
              <a:rPr lang="en-US" altLang="en-US" sz="1200" dirty="0">
                <a:solidFill>
                  <a:schemeClr val="tx1"/>
                </a:solidFill>
                <a:hlinkClick r:id="rId8"/>
              </a:rPr>
              <a:t>11-23/442r13</a:t>
            </a:r>
            <a:r>
              <a:rPr lang="en-US" altLang="en-US" sz="1200" dirty="0">
                <a:solidFill>
                  <a:schemeClr val="tx1"/>
                </a:solidFill>
              </a:rPr>
              <a:t> </a:t>
            </a:r>
            <a:r>
              <a:rPr lang="en-US" altLang="en-US" sz="1200" dirty="0">
                <a:solidFill>
                  <a:srgbClr val="00B050"/>
                </a:solidFill>
              </a:rPr>
              <a:t>(last 15 mins’)</a:t>
            </a:r>
            <a:endParaRPr lang="en-GB" sz="1200" dirty="0">
              <a:solidFill>
                <a:srgbClr val="00B050"/>
              </a:solidFill>
            </a:endParaRPr>
          </a:p>
          <a:p>
            <a:pPr lvl="0">
              <a:buFont typeface="Arial" panose="020B0604020202020204" pitchFamily="34" charset="0"/>
              <a:buChar char="•"/>
            </a:pPr>
            <a:r>
              <a:rPr lang="en-GB" sz="1200" dirty="0" err="1"/>
              <a:t>AoB</a:t>
            </a:r>
            <a:r>
              <a:rPr lang="en-GB" sz="1200" dirty="0"/>
              <a:t>:</a:t>
            </a:r>
          </a:p>
          <a:p>
            <a:pPr lvl="0">
              <a:buFont typeface="Arial" panose="020B0604020202020204" pitchFamily="34" charset="0"/>
              <a:buChar char="•"/>
            </a:pPr>
            <a:r>
              <a:rPr lang="en-GB" sz="1200" dirty="0"/>
              <a:t>Recess</a:t>
            </a:r>
            <a:endParaRPr lang="en-US" sz="12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91722682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0000"/>
                </a:highlight>
              </a:rPr>
              <a:t>Tuesday PHY Agenda–PM2</a:t>
            </a:r>
            <a:endParaRPr lang="en-US" dirty="0">
              <a:highlight>
                <a:srgbClr val="FF00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2800" dirty="0">
                <a:highlight>
                  <a:srgbClr val="FF0000"/>
                </a:highlight>
              </a:rPr>
              <a:t>Cancelled</a:t>
            </a:r>
            <a:endParaRPr lang="en-US" sz="2800" dirty="0">
              <a:highlight>
                <a:srgbClr val="FF0000"/>
              </a:highlight>
            </a:endParaRP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8393242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July 2023</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MAC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830388"/>
            <a:ext cx="7770813" cy="4645025"/>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Submissions: Post-Q SPs:</a:t>
            </a:r>
          </a:p>
          <a:p>
            <a:pPr lvl="1">
              <a:buFont typeface="Arial" panose="020B0604020202020204" pitchFamily="34" charset="0"/>
              <a:buChar char="•"/>
            </a:pPr>
            <a:r>
              <a:rPr lang="en-US" sz="1600" i="0" u="none" strike="noStrike" kern="1200"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609r2</a:t>
            </a:r>
            <a:r>
              <a:rPr lang="en-US" sz="1600" i="0" u="none" strike="noStrike" kern="1200" dirty="0">
                <a:solidFill>
                  <a:srgbClr val="00B050"/>
                </a:solidFill>
                <a:effectLst/>
                <a:ea typeface="Times New Roman" panose="02020603050405020304" pitchFamily="18" charset="0"/>
              </a:rPr>
              <a:t> CR for SCS related CIDs 			Dibakar Das 		[11C] </a:t>
            </a:r>
          </a:p>
          <a:p>
            <a:pPr lvl="1">
              <a:buFont typeface="Arial" panose="020B0604020202020204" pitchFamily="34" charset="0"/>
              <a:buChar char="•"/>
            </a:pPr>
            <a:r>
              <a:rPr lang="en-US" sz="1600" i="0" u="none"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1244r0</a:t>
            </a:r>
            <a:r>
              <a:rPr lang="en-US" sz="1600" i="0" u="none" strike="noStrike" kern="1200" dirty="0">
                <a:solidFill>
                  <a:srgbClr val="00B050"/>
                </a:solidFill>
                <a:effectLst/>
                <a:ea typeface="Times New Roman" panose="02020603050405020304" pitchFamily="18" charset="0"/>
              </a:rPr>
              <a:t> Dibakar Das, 				</a:t>
            </a:r>
            <a:r>
              <a:rPr lang="en-GB" sz="1600" dirty="0">
                <a:solidFill>
                  <a:srgbClr val="00B050"/>
                </a:solidFill>
                <a:hlinkClick r:id="rId4">
                  <a:extLst>
                    <a:ext uri="{A12FA001-AC4F-418D-AE19-62706E023703}">
                      <ahyp:hlinkClr xmlns:ahyp="http://schemas.microsoft.com/office/drawing/2018/hyperlinkcolor" val="tx"/>
                    </a:ext>
                  </a:extLst>
                </a:hlinkClick>
              </a:rPr>
              <a:t>458r13</a:t>
            </a:r>
            <a:r>
              <a:rPr lang="en-GB" sz="1600" dirty="0">
                <a:solidFill>
                  <a:srgbClr val="00B050"/>
                </a:solidFill>
              </a:rPr>
              <a:t> Chunyu Hu, </a:t>
            </a:r>
          </a:p>
          <a:p>
            <a:pPr lvl="1">
              <a:buFont typeface="Arial" panose="020B0604020202020204" pitchFamily="34" charset="0"/>
              <a:buChar char="•"/>
            </a:pPr>
            <a:r>
              <a:rPr lang="pt-BR" sz="1600" b="0" i="0" dirty="0">
                <a:solidFill>
                  <a:srgbClr val="00B050"/>
                </a:solidFill>
                <a:effectLst/>
                <a:hlinkClick r:id="rId5">
                  <a:extLst>
                    <a:ext uri="{A12FA001-AC4F-418D-AE19-62706E023703}">
                      <ahyp:hlinkClr xmlns:ahyp="http://schemas.microsoft.com/office/drawing/2018/hyperlinkcolor" val="tx"/>
                    </a:ext>
                  </a:extLst>
                </a:hlinkClick>
              </a:rPr>
              <a:t>765r5</a:t>
            </a:r>
            <a:r>
              <a:rPr lang="pt-BR" sz="1600" b="0" i="0" dirty="0">
                <a:solidFill>
                  <a:srgbClr val="00B050"/>
                </a:solidFill>
                <a:effectLst/>
              </a:rPr>
              <a:t> Binita Gupta, 				</a:t>
            </a:r>
            <a:r>
              <a:rPr lang="pt-BR" sz="1600" b="0" i="0" dirty="0">
                <a:solidFill>
                  <a:srgbClr val="00B050"/>
                </a:solidFill>
                <a:effectLst/>
                <a:hlinkClick r:id="rId6">
                  <a:extLst>
                    <a:ext uri="{A12FA001-AC4F-418D-AE19-62706E023703}">
                      <ahyp:hlinkClr xmlns:ahyp="http://schemas.microsoft.com/office/drawing/2018/hyperlinkcolor" val="tx"/>
                    </a:ext>
                  </a:extLst>
                </a:hlinkClick>
              </a:rPr>
              <a:t>1124r1</a:t>
            </a:r>
            <a:r>
              <a:rPr lang="pt-BR" sz="1600" b="0" i="0" dirty="0">
                <a:solidFill>
                  <a:srgbClr val="00B050"/>
                </a:solidFill>
                <a:effectLst/>
              </a:rPr>
              <a:t> Rubayet Shafin, </a:t>
            </a:r>
          </a:p>
          <a:p>
            <a:pPr lvl="1">
              <a:buFont typeface="Arial" panose="020B0604020202020204" pitchFamily="34" charset="0"/>
              <a:buChar char="•"/>
            </a:pPr>
            <a:r>
              <a:rPr lang="pt-BR" sz="1600" b="0" i="0" dirty="0">
                <a:solidFill>
                  <a:srgbClr val="00B050"/>
                </a:solidFill>
                <a:effectLst/>
                <a:hlinkClick r:id="rId7">
                  <a:extLst>
                    <a:ext uri="{A12FA001-AC4F-418D-AE19-62706E023703}">
                      <ahyp:hlinkClr xmlns:ahyp="http://schemas.microsoft.com/office/drawing/2018/hyperlinkcolor" val="tx"/>
                    </a:ext>
                  </a:extLst>
                </a:hlinkClick>
              </a:rPr>
              <a:t>1060r3</a:t>
            </a:r>
            <a:r>
              <a:rPr lang="pt-BR" sz="1600" b="0" i="0" dirty="0">
                <a:solidFill>
                  <a:srgbClr val="00B050"/>
                </a:solidFill>
                <a:effectLst/>
              </a:rPr>
              <a:t> Sanghyun Kim,  			</a:t>
            </a:r>
            <a:r>
              <a:rPr lang="pt-BR" sz="1600" b="0" i="0" dirty="0">
                <a:solidFill>
                  <a:srgbClr val="00B050"/>
                </a:solidFill>
                <a:effectLst/>
                <a:hlinkClick r:id="rId8">
                  <a:extLst>
                    <a:ext uri="{A12FA001-AC4F-418D-AE19-62706E023703}">
                      <ahyp:hlinkClr xmlns:ahyp="http://schemas.microsoft.com/office/drawing/2018/hyperlinkcolor" val="tx"/>
                    </a:ext>
                  </a:extLst>
                </a:hlinkClick>
              </a:rPr>
              <a:t>1122r2</a:t>
            </a:r>
            <a:r>
              <a:rPr lang="pt-BR" sz="1600" b="0" i="0" dirty="0">
                <a:solidFill>
                  <a:srgbClr val="00B050"/>
                </a:solidFill>
                <a:effectLst/>
              </a:rPr>
              <a:t> George Cherian, </a:t>
            </a:r>
          </a:p>
          <a:p>
            <a:pPr lvl="1">
              <a:buFont typeface="Arial" panose="020B0604020202020204" pitchFamily="34" charset="0"/>
              <a:buChar char="•"/>
            </a:pPr>
            <a:r>
              <a:rPr lang="pt-BR" sz="1600" b="0" i="0" dirty="0">
                <a:solidFill>
                  <a:srgbClr val="00B050"/>
                </a:solidFill>
                <a:effectLst/>
                <a:hlinkClick r:id="rId9">
                  <a:extLst>
                    <a:ext uri="{A12FA001-AC4F-418D-AE19-62706E023703}">
                      <ahyp:hlinkClr xmlns:ahyp="http://schemas.microsoft.com/office/drawing/2018/hyperlinkcolor" val="tx"/>
                    </a:ext>
                  </a:extLst>
                </a:hlinkClick>
              </a:rPr>
              <a:t>1251r0</a:t>
            </a:r>
            <a:r>
              <a:rPr lang="pt-BR" sz="1600" b="0" i="0" dirty="0">
                <a:solidFill>
                  <a:srgbClr val="00B050"/>
                </a:solidFill>
                <a:effectLst/>
              </a:rPr>
              <a:t> Juseong Moon, 				</a:t>
            </a:r>
            <a:r>
              <a:rPr lang="pt-BR" sz="1600" b="0" i="0" dirty="0">
                <a:solidFill>
                  <a:srgbClr val="00B050"/>
                </a:solidFill>
                <a:effectLst/>
                <a:hlinkClick r:id="rId10">
                  <a:extLst>
                    <a:ext uri="{A12FA001-AC4F-418D-AE19-62706E023703}">
                      <ahyp:hlinkClr xmlns:ahyp="http://schemas.microsoft.com/office/drawing/2018/hyperlinkcolor" val="tx"/>
                    </a:ext>
                  </a:extLst>
                </a:hlinkClick>
              </a:rPr>
              <a:t>736r0</a:t>
            </a:r>
            <a:r>
              <a:rPr lang="pt-BR" sz="1600" b="0" i="0" dirty="0">
                <a:solidFill>
                  <a:srgbClr val="00B050"/>
                </a:solidFill>
                <a:effectLst/>
              </a:rPr>
              <a:t> Minyoung Park, </a:t>
            </a:r>
          </a:p>
          <a:p>
            <a:pPr lvl="1">
              <a:buFont typeface="Arial" panose="020B0604020202020204" pitchFamily="34" charset="0"/>
              <a:buChar char="•"/>
            </a:pPr>
            <a:r>
              <a:rPr lang="pt-BR" sz="1600" b="0" i="0" dirty="0">
                <a:solidFill>
                  <a:srgbClr val="00B050"/>
                </a:solidFill>
                <a:effectLst/>
                <a:hlinkClick r:id="rId11">
                  <a:extLst>
                    <a:ext uri="{A12FA001-AC4F-418D-AE19-62706E023703}">
                      <ahyp:hlinkClr xmlns:ahyp="http://schemas.microsoft.com/office/drawing/2018/hyperlinkcolor" val="tx"/>
                    </a:ext>
                  </a:extLst>
                </a:hlinkClick>
              </a:rPr>
              <a:t>1162r1</a:t>
            </a:r>
            <a:r>
              <a:rPr lang="pt-BR" sz="1600" b="0" i="0" dirty="0">
                <a:solidFill>
                  <a:srgbClr val="00B050"/>
                </a:solidFill>
                <a:effectLst/>
              </a:rPr>
              <a:t> Gaurang Naik, 				</a:t>
            </a:r>
            <a:r>
              <a:rPr lang="pt-BR" sz="1600" b="0" i="0" dirty="0">
                <a:solidFill>
                  <a:srgbClr val="00B050"/>
                </a:solidFill>
                <a:effectLst/>
                <a:hlinkClick r:id="rId12">
                  <a:extLst>
                    <a:ext uri="{A12FA001-AC4F-418D-AE19-62706E023703}">
                      <ahyp:hlinkClr xmlns:ahyp="http://schemas.microsoft.com/office/drawing/2018/hyperlinkcolor" val="tx"/>
                    </a:ext>
                  </a:extLst>
                </a:hlinkClick>
              </a:rPr>
              <a:t>1125r2</a:t>
            </a:r>
            <a:r>
              <a:rPr lang="pt-BR" sz="1600" b="0" i="0" dirty="0">
                <a:solidFill>
                  <a:srgbClr val="00B050"/>
                </a:solidFill>
                <a:effectLst/>
              </a:rPr>
              <a:t> Rubayet Shafin, </a:t>
            </a:r>
          </a:p>
          <a:p>
            <a:pPr lvl="1">
              <a:buFont typeface="Arial" panose="020B0604020202020204" pitchFamily="34" charset="0"/>
              <a:buChar char="•"/>
            </a:pPr>
            <a:r>
              <a:rPr lang="pt-BR" sz="1600" b="0" i="0" dirty="0">
                <a:solidFill>
                  <a:srgbClr val="00B050"/>
                </a:solidFill>
                <a:effectLst/>
                <a:hlinkClick r:id="rId13">
                  <a:extLst>
                    <a:ext uri="{A12FA001-AC4F-418D-AE19-62706E023703}">
                      <ahyp:hlinkClr xmlns:ahyp="http://schemas.microsoft.com/office/drawing/2018/hyperlinkcolor" val="tx"/>
                    </a:ext>
                  </a:extLst>
                </a:hlinkClick>
              </a:rPr>
              <a:t>1188r0</a:t>
            </a:r>
            <a:r>
              <a:rPr lang="pt-BR" sz="1600" b="0" i="0" dirty="0">
                <a:solidFill>
                  <a:srgbClr val="00B050"/>
                </a:solidFill>
                <a:effectLst/>
              </a:rPr>
              <a:t> Frank Hsu,			</a:t>
            </a:r>
            <a:r>
              <a:rPr lang="pt-BR" sz="1600" dirty="0">
                <a:solidFill>
                  <a:srgbClr val="00B050"/>
                </a:solidFill>
              </a:rPr>
              <a:t> 	</a:t>
            </a:r>
            <a:r>
              <a:rPr lang="pt-BR" sz="1600" b="0" i="0" dirty="0">
                <a:solidFill>
                  <a:srgbClr val="00B050"/>
                </a:solidFill>
                <a:effectLst/>
                <a:hlinkClick r:id="rId7">
                  <a:extLst>
                    <a:ext uri="{A12FA001-AC4F-418D-AE19-62706E023703}">
                      <ahyp:hlinkClr xmlns:ahyp="http://schemas.microsoft.com/office/drawing/2018/hyperlinkcolor" val="tx"/>
                    </a:ext>
                  </a:extLst>
                </a:hlinkClick>
              </a:rPr>
              <a:t>1060r3</a:t>
            </a:r>
            <a:r>
              <a:rPr lang="pt-BR" sz="1600" b="0" i="0" dirty="0">
                <a:solidFill>
                  <a:srgbClr val="00B050"/>
                </a:solidFill>
                <a:effectLst/>
              </a:rPr>
              <a:t> Sanghyun Kim</a:t>
            </a:r>
            <a:endParaRPr lang="en-GB" sz="1600" dirty="0">
              <a:solidFill>
                <a:srgbClr val="00B050"/>
              </a:solidFill>
            </a:endParaRPr>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89834287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Wednesday Joint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676400"/>
            <a:ext cx="7770813" cy="47990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GB" sz="1200" dirty="0">
                <a:solidFill>
                  <a:srgbClr val="00B050"/>
                </a:solidFill>
              </a:rPr>
              <a:t>Resolutions for unresolved CIDs under Joint tab of spreadsheet (Alfred Asterjadhi)</a:t>
            </a:r>
          </a:p>
          <a:p>
            <a:pPr lvl="1">
              <a:buFont typeface="Arial" panose="020B0604020202020204" pitchFamily="34" charset="0"/>
              <a:buChar char="•"/>
            </a:pPr>
            <a:r>
              <a:rPr lang="en-US" sz="1200" dirty="0">
                <a:solidFill>
                  <a:srgbClr val="00B050"/>
                </a:solidFill>
              </a:rPr>
              <a:t>1093-01-LB71-CRs for CIDs in Quarantine part 1 (Alfred </a:t>
            </a:r>
            <a:r>
              <a:rPr lang="en-GB" sz="1200" dirty="0">
                <a:solidFill>
                  <a:srgbClr val="00B050"/>
                </a:solidFill>
              </a:rPr>
              <a:t>Asterjadhi</a:t>
            </a:r>
            <a:r>
              <a:rPr lang="en-US" sz="1200" dirty="0">
                <a:solidFill>
                  <a:srgbClr val="00B050"/>
                </a:solidFill>
              </a:rPr>
              <a:t>)</a:t>
            </a:r>
            <a:endParaRPr lang="en-GB" sz="1200" dirty="0">
              <a:solidFill>
                <a:srgbClr val="00B050"/>
              </a:solidFill>
            </a:endParaRPr>
          </a:p>
          <a:p>
            <a:pPr lvl="1">
              <a:buFont typeface="Arial" panose="020B0604020202020204" pitchFamily="34" charset="0"/>
              <a:buChar char="•"/>
            </a:pPr>
            <a:r>
              <a:rPr lang="en-US" sz="1200" dirty="0">
                <a:solidFill>
                  <a:srgbClr val="00B050"/>
                </a:solidFill>
              </a:rPr>
              <a:t>1094-01-LB71-CRs for CIDs in Quarantine part 2 (Alfred </a:t>
            </a:r>
            <a:r>
              <a:rPr lang="en-GB" sz="1200" dirty="0">
                <a:solidFill>
                  <a:srgbClr val="00B050"/>
                </a:solidFill>
              </a:rPr>
              <a:t>Asterjadhi</a:t>
            </a:r>
            <a:r>
              <a:rPr lang="en-US" sz="1200" dirty="0">
                <a:solidFill>
                  <a:srgbClr val="00B050"/>
                </a:solidFill>
              </a:rPr>
              <a:t>)</a:t>
            </a:r>
            <a:endParaRPr lang="en-GB" sz="1200" dirty="0">
              <a:solidFill>
                <a:srgbClr val="00B050"/>
              </a:solidFill>
            </a:endParaRPr>
          </a:p>
          <a:p>
            <a:pPr lvl="1">
              <a:buFont typeface="Arial" panose="020B0604020202020204" pitchFamily="34" charset="0"/>
              <a:buChar char="•"/>
            </a:pPr>
            <a:r>
              <a:rPr lang="en-US" sz="1200" dirty="0">
                <a:solidFill>
                  <a:srgbClr val="00B050"/>
                </a:solidFill>
              </a:rPr>
              <a:t>1095-01-LB71-CRs for CIDs in Quarantine part 3 (Alfred </a:t>
            </a:r>
            <a:r>
              <a:rPr lang="en-GB" sz="1200" dirty="0">
                <a:solidFill>
                  <a:srgbClr val="00B050"/>
                </a:solidFill>
              </a:rPr>
              <a:t>Asterjadhi</a:t>
            </a:r>
            <a:r>
              <a:rPr lang="en-US" sz="1200" dirty="0">
                <a:solidFill>
                  <a:srgbClr val="00B050"/>
                </a:solidFill>
              </a:rPr>
              <a:t>)</a:t>
            </a:r>
            <a:endParaRPr lang="en-GB" sz="1200" dirty="0">
              <a:solidFill>
                <a:srgbClr val="00B050"/>
              </a:solidFill>
            </a:endParaRPr>
          </a:p>
          <a:p>
            <a:pPr lvl="1">
              <a:buFont typeface="Arial" panose="020B0604020202020204" pitchFamily="34" charset="0"/>
              <a:buChar char="•"/>
            </a:pPr>
            <a:r>
              <a:rPr lang="en-US" sz="1200" dirty="0">
                <a:solidFill>
                  <a:srgbClr val="00B050"/>
                </a:solidFill>
              </a:rPr>
              <a:t>1096-01-LB71-CRs for CIDs in Quarantine part 4 (Alfred </a:t>
            </a:r>
            <a:r>
              <a:rPr lang="en-GB" sz="1200" dirty="0">
                <a:solidFill>
                  <a:srgbClr val="00B050"/>
                </a:solidFill>
              </a:rPr>
              <a:t>Asterjadhi</a:t>
            </a:r>
            <a:r>
              <a:rPr lang="en-US" sz="1200" dirty="0">
                <a:solidFill>
                  <a:srgbClr val="00B050"/>
                </a:solidFill>
              </a:rPr>
              <a:t>)</a:t>
            </a:r>
          </a:p>
          <a:p>
            <a:pPr lvl="1">
              <a:buFont typeface="Arial" panose="020B0604020202020204" pitchFamily="34" charset="0"/>
              <a:buChar char="•"/>
            </a:pPr>
            <a:r>
              <a:rPr lang="en-US" sz="1200" dirty="0">
                <a:solidFill>
                  <a:srgbClr val="00B050"/>
                </a:solidFill>
              </a:rPr>
              <a:t>1255r0 						Zhi</a:t>
            </a:r>
          </a:p>
          <a:p>
            <a:pPr lvl="1">
              <a:buFont typeface="Arial" panose="020B0604020202020204" pitchFamily="34" charset="0"/>
              <a:buChar char="•"/>
            </a:pPr>
            <a:r>
              <a:rPr lang="en-US" sz="1200" dirty="0">
                <a:solidFill>
                  <a:srgbClr val="00B050"/>
                </a:solidFill>
              </a:rPr>
              <a:t>1256r0  						Zhi</a:t>
            </a:r>
            <a:endParaRPr lang="en-GB" sz="1200" dirty="0">
              <a:solidFill>
                <a:srgbClr val="00B050"/>
              </a:solidFill>
            </a:endParaRPr>
          </a:p>
          <a:p>
            <a:pPr>
              <a:buFont typeface="Arial" panose="020B0604020202020204" pitchFamily="34" charset="0"/>
              <a:buChar char="•"/>
            </a:pPr>
            <a:r>
              <a:rPr lang="en-GB" sz="1600" dirty="0" err="1"/>
              <a:t>AoB</a:t>
            </a:r>
            <a:r>
              <a:rPr lang="en-GB" sz="1600" dirty="0"/>
              <a:t>: </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61476228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Wednesday MAC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lvl="0">
              <a:buFont typeface="Arial" panose="020B0604020202020204" pitchFamily="34" charset="0"/>
              <a:buChar char="•"/>
            </a:pPr>
            <a:r>
              <a:rPr lang="en-GB" sz="1400" dirty="0"/>
              <a:t>Submissions:</a:t>
            </a:r>
          </a:p>
          <a:p>
            <a:pPr lvl="1">
              <a:buFont typeface="Arial" panose="020B0604020202020204" pitchFamily="34" charset="0"/>
              <a:buChar char="•"/>
            </a:pPr>
            <a:r>
              <a:rPr lang="en-GB" sz="1100" i="0" u="none" strike="noStrike" kern="1200"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1136r1</a:t>
            </a:r>
            <a:r>
              <a:rPr lang="en-GB" sz="1100" i="0" u="none" strike="noStrike" kern="1200" dirty="0">
                <a:solidFill>
                  <a:srgbClr val="00B050"/>
                </a:solidFill>
                <a:effectLst/>
                <a:ea typeface="Times New Roman" panose="02020603050405020304" pitchFamily="18" charset="0"/>
              </a:rPr>
              <a:t> Prop. Res. to LB271 CIDs on EMLSR and P2P co-ex 			Qi Wang	     	[2C SP]</a:t>
            </a:r>
            <a:endParaRPr lang="en-US" sz="1100" dirty="0">
              <a:solidFill>
                <a:srgbClr val="00B050"/>
              </a:solidFill>
            </a:endParaRPr>
          </a:p>
          <a:p>
            <a:pPr lvl="1">
              <a:buFont typeface="Arial" panose="020B0604020202020204" pitchFamily="34" charset="0"/>
              <a:buChar char="•"/>
            </a:pPr>
            <a:r>
              <a:rPr lang="en-GB" sz="1100" i="0" u="none"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398r1</a:t>
            </a:r>
            <a:r>
              <a:rPr lang="en-GB" sz="1100" i="0" u="none" strike="noStrike" kern="1200" dirty="0">
                <a:solidFill>
                  <a:srgbClr val="00B050"/>
                </a:solidFill>
                <a:effectLst/>
                <a:ea typeface="Times New Roman" panose="02020603050405020304" pitchFamily="18" charset="0"/>
              </a:rPr>
              <a:t> Prop. Res. to LB271 a few CIDs on </a:t>
            </a:r>
            <a:r>
              <a:rPr lang="en-GB" sz="1100" i="0" u="none" strike="noStrike" kern="1200" dirty="0" err="1">
                <a:solidFill>
                  <a:srgbClr val="00B050"/>
                </a:solidFill>
                <a:effectLst/>
                <a:ea typeface="Times New Roman" panose="02020603050405020304" pitchFamily="18" charset="0"/>
              </a:rPr>
              <a:t>MediumSyncRecovery</a:t>
            </a:r>
            <a:r>
              <a:rPr lang="en-GB" sz="1100" i="0" u="none" strike="noStrike" kern="1200" dirty="0">
                <a:solidFill>
                  <a:srgbClr val="00B050"/>
                </a:solidFill>
                <a:effectLst/>
                <a:ea typeface="Times New Roman" panose="02020603050405020304" pitchFamily="18" charset="0"/>
              </a:rPr>
              <a:t>			Qi Wang</a:t>
            </a:r>
            <a:r>
              <a:rPr lang="en-US" sz="1100" dirty="0">
                <a:solidFill>
                  <a:srgbClr val="00B050"/>
                </a:solidFill>
              </a:rPr>
              <a:t> 		[</a:t>
            </a:r>
            <a:r>
              <a:rPr lang="en-GB" sz="1100" i="0" u="none" strike="noStrike" kern="1200" dirty="0">
                <a:solidFill>
                  <a:srgbClr val="00B050"/>
                </a:solidFill>
                <a:effectLst/>
                <a:ea typeface="Times New Roman" panose="02020603050405020304" pitchFamily="18" charset="0"/>
              </a:rPr>
              <a:t>2C SP]</a:t>
            </a:r>
            <a:endParaRPr lang="en-US" sz="1100" b="1" dirty="0">
              <a:solidFill>
                <a:srgbClr val="00B050"/>
              </a:solidFill>
            </a:endParaRPr>
          </a:p>
          <a:p>
            <a:pPr lvl="1">
              <a:buFont typeface="Arial" panose="020B0604020202020204" pitchFamily="34" charset="0"/>
              <a:buChar char="•"/>
            </a:pPr>
            <a:r>
              <a:rPr lang="en-GB" sz="1100" kern="1200" dirty="0">
                <a:solidFill>
                  <a:srgbClr val="00B050"/>
                </a:solidFill>
                <a:hlinkClick r:id="rId4">
                  <a:extLst>
                    <a:ext uri="{A12FA001-AC4F-418D-AE19-62706E023703}">
                      <ahyp:hlinkClr xmlns:ahyp="http://schemas.microsoft.com/office/drawing/2018/hyperlinkcolor" val="tx"/>
                    </a:ext>
                  </a:extLst>
                </a:hlinkClick>
              </a:rPr>
              <a:t>842r0</a:t>
            </a:r>
            <a:r>
              <a:rPr lang="en-GB" sz="1100" kern="1200" dirty="0">
                <a:solidFill>
                  <a:srgbClr val="00B050"/>
                </a:solidFill>
              </a:rPr>
              <a:t> cr-for-subclause-35-3-24-aligned TWT</a:t>
            </a:r>
            <a:r>
              <a:rPr lang="en-US" sz="1100" kern="1200" dirty="0">
                <a:solidFill>
                  <a:srgbClr val="00B050"/>
                </a:solidFill>
              </a:rPr>
              <a:t> 					</a:t>
            </a:r>
            <a:r>
              <a:rPr lang="en-GB" sz="1100" kern="1200" dirty="0">
                <a:solidFill>
                  <a:srgbClr val="00B050"/>
                </a:solidFill>
              </a:rPr>
              <a:t>Ming Gan		[5C] </a:t>
            </a:r>
          </a:p>
          <a:p>
            <a:pPr lvl="1">
              <a:buFont typeface="Arial" panose="020B0604020202020204" pitchFamily="34" charset="0"/>
              <a:buChar char="•"/>
            </a:pPr>
            <a:r>
              <a:rPr lang="en-GB" sz="1100" kern="1200" dirty="0">
                <a:solidFill>
                  <a:srgbClr val="00B050"/>
                </a:solidFill>
                <a:hlinkClick r:id="rId5">
                  <a:extLst>
                    <a:ext uri="{A12FA001-AC4F-418D-AE19-62706E023703}">
                      <ahyp:hlinkClr xmlns:ahyp="http://schemas.microsoft.com/office/drawing/2018/hyperlinkcolor" val="tx"/>
                    </a:ext>
                  </a:extLst>
                </a:hlinkClick>
              </a:rPr>
              <a:t>541r8</a:t>
            </a:r>
            <a:r>
              <a:rPr lang="en-GB" sz="1100" kern="1200" dirty="0">
                <a:solidFill>
                  <a:srgbClr val="00B050"/>
                </a:solidFill>
              </a:rPr>
              <a:t> CR for 35.3.14 								Po-Kai Huang 	[11C SP]</a:t>
            </a:r>
            <a:endParaRPr lang="en-US" sz="1100" kern="1200" dirty="0">
              <a:solidFill>
                <a:srgbClr val="00B050"/>
              </a:solidFill>
            </a:endParaRPr>
          </a:p>
          <a:p>
            <a:pPr lvl="1">
              <a:buFont typeface="Arial" panose="020B0604020202020204" pitchFamily="34" charset="0"/>
              <a:buChar char="•"/>
            </a:pPr>
            <a:r>
              <a:rPr lang="en-US" sz="1100" kern="1200" dirty="0">
                <a:solidFill>
                  <a:srgbClr val="00B050"/>
                </a:solidFill>
                <a:hlinkClick r:id="rId6">
                  <a:extLst>
                    <a:ext uri="{A12FA001-AC4F-418D-AE19-62706E023703}">
                      <ahyp:hlinkClr xmlns:ahyp="http://schemas.microsoft.com/office/drawing/2018/hyperlinkcolor" val="tx"/>
                    </a:ext>
                  </a:extLst>
                </a:hlinkClick>
              </a:rPr>
              <a:t>696r2</a:t>
            </a:r>
            <a:r>
              <a:rPr lang="en-US" sz="1100" kern="1200" dirty="0">
                <a:solidFill>
                  <a:srgbClr val="00B050"/>
                </a:solidFill>
              </a:rPr>
              <a:t> CR for TDLS 								Guogang Huang 	[??C SP]</a:t>
            </a:r>
          </a:p>
          <a:p>
            <a:pPr lvl="1">
              <a:buFont typeface="Arial" panose="020B0604020202020204" pitchFamily="34" charset="0"/>
              <a:buChar char="•"/>
            </a:pPr>
            <a:r>
              <a:rPr lang="en-US" sz="1100" kern="1200" dirty="0">
                <a:solidFill>
                  <a:srgbClr val="00B050"/>
                </a:solidFill>
                <a:hlinkClick r:id="rId7">
                  <a:extLst>
                    <a:ext uri="{A12FA001-AC4F-418D-AE19-62706E023703}">
                      <ahyp:hlinkClr xmlns:ahyp="http://schemas.microsoft.com/office/drawing/2018/hyperlinkcolor" val="tx"/>
                    </a:ext>
                  </a:extLst>
                </a:hlinkClick>
              </a:rPr>
              <a:t>692r1</a:t>
            </a:r>
            <a:r>
              <a:rPr lang="en-US" sz="1100" kern="1200" dirty="0">
                <a:solidFill>
                  <a:srgbClr val="00B050"/>
                </a:solidFill>
              </a:rPr>
              <a:t> CR on EHT Operation element 						Guogang Huang	[?? SP]</a:t>
            </a:r>
          </a:p>
          <a:p>
            <a:pPr lvl="1">
              <a:buFont typeface="Arial" panose="020B0604020202020204" pitchFamily="34" charset="0"/>
              <a:buChar char="•"/>
            </a:pPr>
            <a:r>
              <a:rPr lang="en-US" sz="1100" kern="1200" dirty="0">
                <a:solidFill>
                  <a:srgbClr val="00B050"/>
                </a:solidFill>
                <a:hlinkClick r:id="rId8">
                  <a:extLst>
                    <a:ext uri="{A12FA001-AC4F-418D-AE19-62706E023703}">
                      <ahyp:hlinkClr xmlns:ahyp="http://schemas.microsoft.com/office/drawing/2018/hyperlinkcolor" val="tx"/>
                    </a:ext>
                  </a:extLst>
                </a:hlinkClick>
              </a:rPr>
              <a:t>296r13</a:t>
            </a:r>
            <a:r>
              <a:rPr lang="en-US" sz="1100" kern="1200" dirty="0">
                <a:solidFill>
                  <a:srgbClr val="00B050"/>
                </a:solidFill>
              </a:rPr>
              <a:t> CIDs assigned to Abhi - Part 1 						Abhishek Patil 	[?? SP]</a:t>
            </a:r>
          </a:p>
          <a:p>
            <a:pPr lvl="1">
              <a:buFont typeface="Arial" panose="020B0604020202020204" pitchFamily="34" charset="0"/>
              <a:buChar char="•"/>
            </a:pPr>
            <a:r>
              <a:rPr lang="en-US" sz="1100" kern="1200" dirty="0">
                <a:solidFill>
                  <a:srgbClr val="00B050"/>
                </a:solidFill>
              </a:rPr>
              <a:t>813r5										Jason Yuchen Guo</a:t>
            </a:r>
          </a:p>
          <a:p>
            <a:pPr lvl="1">
              <a:buFont typeface="Arial" panose="020B0604020202020204" pitchFamily="34" charset="0"/>
              <a:buChar char="•"/>
            </a:pPr>
            <a:r>
              <a:rPr lang="en-US" sz="1100" kern="1200" dirty="0">
                <a:solidFill>
                  <a:srgbClr val="00B050"/>
                </a:solidFill>
              </a:rPr>
              <a:t>383r3 										Liuming Lu</a:t>
            </a:r>
          </a:p>
          <a:p>
            <a:pPr lvl="1">
              <a:buFont typeface="Arial" panose="020B0604020202020204" pitchFamily="34" charset="0"/>
              <a:buChar char="•"/>
            </a:pPr>
            <a:r>
              <a:rPr lang="en-US" sz="1100" kern="1200" dirty="0">
                <a:solidFill>
                  <a:srgbClr val="00B050"/>
                </a:solidFill>
              </a:rPr>
              <a:t>310r4										Liwen Chu</a:t>
            </a:r>
          </a:p>
          <a:p>
            <a:pPr lvl="1">
              <a:buFont typeface="Arial" panose="020B0604020202020204" pitchFamily="34" charset="0"/>
              <a:buChar char="•"/>
            </a:pPr>
            <a:r>
              <a:rPr lang="en-US" sz="1100" kern="1200" dirty="0">
                <a:solidFill>
                  <a:srgbClr val="00B050"/>
                </a:solidFill>
              </a:rPr>
              <a:t>1101r4										Liwen Chu</a:t>
            </a:r>
          </a:p>
          <a:p>
            <a:pPr lvl="1">
              <a:buFont typeface="Arial" panose="020B0604020202020204" pitchFamily="34" charset="0"/>
              <a:buChar char="•"/>
            </a:pPr>
            <a:r>
              <a:rPr lang="en-US" sz="1100" kern="1200" dirty="0">
                <a:solidFill>
                  <a:srgbClr val="00B050"/>
                </a:solidFill>
              </a:rPr>
              <a:t>730r5										Kaiying Lu</a:t>
            </a:r>
          </a:p>
          <a:p>
            <a:pPr lvl="0">
              <a:buFont typeface="Arial" panose="020B0604020202020204" pitchFamily="34" charset="0"/>
              <a:buChar char="•"/>
            </a:pPr>
            <a:r>
              <a:rPr lang="en-GB" sz="1400" dirty="0" err="1"/>
              <a:t>AoB</a:t>
            </a:r>
            <a:r>
              <a:rPr lang="en-GB" sz="1400" dirty="0"/>
              <a:t>:</a:t>
            </a:r>
          </a:p>
          <a:p>
            <a:pPr lvl="0">
              <a:buFont typeface="Arial" panose="020B0604020202020204" pitchFamily="34" charset="0"/>
              <a:buChar char="•"/>
            </a:pPr>
            <a:r>
              <a:rPr lang="en-GB" sz="1400" dirty="0"/>
              <a:t>Adjourn</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36054378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Thursday Joint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676400"/>
            <a:ext cx="7770813" cy="47990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GB" sz="1400" dirty="0"/>
              <a:t>Announcements: </a:t>
            </a:r>
          </a:p>
          <a:p>
            <a:pPr lvl="0">
              <a:buFont typeface="Arial" panose="020B0604020202020204" pitchFamily="34" charset="0"/>
              <a:buChar char="•"/>
            </a:pPr>
            <a:r>
              <a:rPr lang="en-GB" sz="1400" dirty="0"/>
              <a:t>Submissions (first hour):</a:t>
            </a:r>
          </a:p>
          <a:p>
            <a:pPr lvl="1">
              <a:buFont typeface="Arial" panose="020B0604020202020204" pitchFamily="34" charset="0"/>
              <a:buChar char="•"/>
            </a:pPr>
            <a:r>
              <a:rPr lang="en-US" sz="1200" i="0" u="none" strike="noStrike" kern="1200" dirty="0">
                <a:solidFill>
                  <a:srgbClr val="00B050"/>
                </a:solidFill>
                <a:effectLst/>
                <a:latin typeface="Times New Roman" panose="02020603050405020304" pitchFamily="18" charset="0"/>
                <a:ea typeface="MS Gothic" panose="020B0609070205080204" pitchFamily="49" charset="-128"/>
                <a:hlinkClick r:id="rId2">
                  <a:extLst>
                    <a:ext uri="{A12FA001-AC4F-418D-AE19-62706E023703}">
                      <ahyp:hlinkClr xmlns:ahyp="http://schemas.microsoft.com/office/drawing/2018/hyperlinkcolor" val="tx"/>
                    </a:ext>
                  </a:extLst>
                </a:hlinkClick>
              </a:rPr>
              <a:t>1034r3</a:t>
            </a:r>
            <a:r>
              <a:rPr lang="en-US" sz="1200" i="0" u="none" strike="noStrike" kern="1200" dirty="0">
                <a:solidFill>
                  <a:srgbClr val="00B050"/>
                </a:solidFill>
                <a:effectLst/>
                <a:latin typeface="Times New Roman" panose="02020603050405020304" pitchFamily="18" charset="0"/>
                <a:ea typeface="MS Gothic" panose="020B0609070205080204" pitchFamily="49" charset="-128"/>
              </a:rPr>
              <a:t> CR for 35.7.3 Part III</a:t>
            </a:r>
            <a:r>
              <a:rPr lang="en-US" sz="1200" dirty="0">
                <a:solidFill>
                  <a:srgbClr val="00B050"/>
                </a:solidFill>
                <a:latin typeface="Arial" panose="020B0604020202020204" pitchFamily="34" charset="0"/>
              </a:rPr>
              <a:t> 					</a:t>
            </a:r>
            <a:r>
              <a:rPr lang="en-US" sz="1200" i="0" u="none" strike="noStrike" kern="1200" dirty="0">
                <a:solidFill>
                  <a:srgbClr val="00B050"/>
                </a:solidFill>
                <a:effectLst/>
                <a:latin typeface="Times New Roman" panose="02020603050405020304" pitchFamily="18" charset="0"/>
                <a:ea typeface="Times New Roman" panose="02020603050405020304" pitchFamily="18" charset="0"/>
              </a:rPr>
              <a:t>Zinan Lin</a:t>
            </a:r>
            <a:r>
              <a:rPr lang="en-US" sz="1200" dirty="0">
                <a:solidFill>
                  <a:srgbClr val="00B050"/>
                </a:solidFill>
                <a:latin typeface="Arial" panose="020B0604020202020204" pitchFamily="34" charset="0"/>
              </a:rPr>
              <a:t> 		</a:t>
            </a:r>
            <a:r>
              <a:rPr lang="en-US" sz="1200" i="0" u="none" strike="noStrike" kern="1200" dirty="0">
                <a:solidFill>
                  <a:srgbClr val="00B050"/>
                </a:solidFill>
                <a:effectLst/>
                <a:latin typeface="Times New Roman" panose="02020603050405020304" pitchFamily="18" charset="0"/>
                <a:ea typeface="Times New Roman" panose="02020603050405020304" pitchFamily="18" charset="0"/>
              </a:rPr>
              <a:t>2C</a:t>
            </a:r>
            <a:endParaRPr lang="en-US" sz="1200" dirty="0">
              <a:solidFill>
                <a:srgbClr val="00B050"/>
              </a:solidFill>
              <a:latin typeface="Arial" panose="020B0604020202020204" pitchFamily="34" charset="0"/>
            </a:endParaRPr>
          </a:p>
          <a:p>
            <a:pPr lvl="1">
              <a:buFont typeface="Arial" panose="020B0604020202020204" pitchFamily="34" charset="0"/>
              <a:buChar char="•"/>
            </a:pPr>
            <a:r>
              <a:rPr lang="en-US" sz="1200" i="0" u="none" strike="noStrike" kern="1200" dirty="0">
                <a:solidFill>
                  <a:srgbClr val="00B050"/>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1239r0</a:t>
            </a:r>
            <a:r>
              <a:rPr lang="en-US" sz="1200" i="0" u="none" strike="noStrike" kern="1200" dirty="0">
                <a:solidFill>
                  <a:srgbClr val="00B050"/>
                </a:solidFill>
                <a:effectLst/>
                <a:latin typeface="Times New Roman" panose="02020603050405020304" pitchFamily="18" charset="0"/>
                <a:ea typeface="Times New Roman" panose="02020603050405020304" pitchFamily="18" charset="0"/>
              </a:rPr>
              <a:t> CR for CID 18025 					Yan Li 		1C</a:t>
            </a:r>
            <a:endParaRPr lang="en-US" sz="1200" dirty="0">
              <a:solidFill>
                <a:srgbClr val="00B050"/>
              </a:solidFill>
              <a:latin typeface="Arial" panose="020B0604020202020204" pitchFamily="34" charset="0"/>
            </a:endParaRPr>
          </a:p>
          <a:p>
            <a:pPr lvl="1">
              <a:buFont typeface="Arial" panose="020B0604020202020204" pitchFamily="34" charset="0"/>
              <a:buChar char="•"/>
            </a:pPr>
            <a:r>
              <a:rPr lang="en-US" sz="1200" i="0" u="none" strike="noStrike" kern="1200" dirty="0">
                <a:solidFill>
                  <a:srgbClr val="00B050"/>
                </a:solidFill>
                <a:effectLst/>
                <a:latin typeface="Times New Roman" panose="02020603050405020304" pitchFamily="18" charset="0"/>
                <a:ea typeface="Times New Roman" panose="02020603050405020304" pitchFamily="18" charset="0"/>
                <a:hlinkClick r:id="rId4">
                  <a:extLst>
                    <a:ext uri="{A12FA001-AC4F-418D-AE19-62706E023703}">
                      <ahyp:hlinkClr xmlns:ahyp="http://schemas.microsoft.com/office/drawing/2018/hyperlinkcolor" val="tx"/>
                    </a:ext>
                  </a:extLst>
                </a:hlinkClick>
              </a:rPr>
              <a:t>1268r0</a:t>
            </a:r>
            <a:r>
              <a:rPr lang="en-US" sz="1200" i="0" u="none" strike="noStrike" kern="1200" dirty="0">
                <a:solidFill>
                  <a:srgbClr val="00B050"/>
                </a:solidFill>
                <a:effectLst/>
                <a:latin typeface="Times New Roman" panose="02020603050405020304" pitchFamily="18" charset="0"/>
                <a:ea typeface="Times New Roman" panose="02020603050405020304" pitchFamily="18" charset="0"/>
              </a:rPr>
              <a:t> CR for CIDs on NDPA frame format - Part 2		</a:t>
            </a:r>
            <a:r>
              <a:rPr lang="en-US" sz="1200" kern="1200" dirty="0">
                <a:solidFill>
                  <a:srgbClr val="00B050"/>
                </a:solidFill>
                <a:latin typeface="Times New Roman" panose="02020603050405020304" pitchFamily="18" charset="0"/>
                <a:ea typeface="MS Gothic" panose="020B0609070205080204" pitchFamily="49" charset="-128"/>
              </a:rPr>
              <a:t>Mahmoud Kamel 	10C </a:t>
            </a:r>
          </a:p>
          <a:p>
            <a:pPr lvl="1">
              <a:buFont typeface="Arial" panose="020B0604020202020204" pitchFamily="34" charset="0"/>
              <a:buChar char="•"/>
            </a:pPr>
            <a:r>
              <a:rPr lang="en-US" sz="1200" kern="1200" dirty="0">
                <a:solidFill>
                  <a:srgbClr val="00B050"/>
                </a:solidFill>
                <a:latin typeface="Times New Roman" panose="02020603050405020304" pitchFamily="18" charset="0"/>
                <a:ea typeface="MS Gothic" panose="020B0609070205080204" pitchFamily="49" charset="-128"/>
                <a:hlinkClick r:id="rId5">
                  <a:extLst>
                    <a:ext uri="{A12FA001-AC4F-418D-AE19-62706E023703}">
                      <ahyp:hlinkClr xmlns:ahyp="http://schemas.microsoft.com/office/drawing/2018/hyperlinkcolor" val="tx"/>
                    </a:ext>
                  </a:extLst>
                </a:hlinkClick>
              </a:rPr>
              <a:t>1255r0</a:t>
            </a:r>
            <a:r>
              <a:rPr lang="en-US" sz="1200" kern="1200" dirty="0">
                <a:solidFill>
                  <a:srgbClr val="00B050"/>
                </a:solidFill>
                <a:latin typeface="Times New Roman" panose="02020603050405020304" pitchFamily="18" charset="0"/>
                <a:ea typeface="MS Gothic" panose="020B0609070205080204" pitchFamily="49" charset="-128"/>
              </a:rPr>
              <a:t> CRs for Some General CIDs				Zhi Mao  		5C</a:t>
            </a:r>
          </a:p>
          <a:p>
            <a:pPr lvl="1">
              <a:buFont typeface="Arial" panose="020B0604020202020204" pitchFamily="34" charset="0"/>
              <a:buChar char="•"/>
            </a:pPr>
            <a:r>
              <a:rPr lang="en-US" sz="1200" i="0" u="none" strike="noStrike" kern="1200" dirty="0">
                <a:solidFill>
                  <a:srgbClr val="00B050"/>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646r0</a:t>
            </a:r>
            <a:r>
              <a:rPr lang="en-US" sz="1200" i="0" u="none" strike="noStrike" kern="1200" dirty="0">
                <a:solidFill>
                  <a:srgbClr val="00B050"/>
                </a:solidFill>
                <a:effectLst/>
                <a:ea typeface="Times New Roman" panose="02020603050405020304" pitchFamily="18" charset="0"/>
              </a:rPr>
              <a:t> CR for 35.3.12-part 2 					Abhishek Patil</a:t>
            </a:r>
            <a:r>
              <a:rPr lang="en-US" sz="1200" dirty="0">
                <a:solidFill>
                  <a:srgbClr val="00B050"/>
                </a:solidFill>
              </a:rPr>
              <a:t>   	</a:t>
            </a:r>
            <a:r>
              <a:rPr lang="en-US" sz="1200" i="0" u="none" strike="noStrike" kern="1200" dirty="0">
                <a:solidFill>
                  <a:srgbClr val="00B050"/>
                </a:solidFill>
                <a:effectLst/>
                <a:ea typeface="Times New Roman" panose="02020603050405020304" pitchFamily="18" charset="0"/>
              </a:rPr>
              <a:t>3C</a:t>
            </a:r>
          </a:p>
          <a:p>
            <a:pPr lvl="1">
              <a:buFont typeface="Arial" panose="020B0604020202020204" pitchFamily="34" charset="0"/>
              <a:buChar char="•"/>
            </a:pPr>
            <a:r>
              <a:rPr lang="en-US" sz="1200" i="0" u="none" strike="noStrike" kern="1200" dirty="0">
                <a:solidFill>
                  <a:srgbClr val="00B050"/>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764r0</a:t>
            </a:r>
            <a:r>
              <a:rPr lang="en-US" sz="1200" i="0" u="none" strike="noStrike" kern="1200" dirty="0">
                <a:solidFill>
                  <a:srgbClr val="00B050"/>
                </a:solidFill>
                <a:effectLst/>
                <a:ea typeface="Times New Roman" panose="02020603050405020304" pitchFamily="18" charset="0"/>
              </a:rPr>
              <a:t> cr-for-p2p-buffer-report 					Yunbo Li 		5C</a:t>
            </a:r>
            <a:endParaRPr lang="en-US" sz="1200" dirty="0">
              <a:solidFill>
                <a:srgbClr val="00B050"/>
              </a:solidFill>
            </a:endParaRPr>
          </a:p>
          <a:p>
            <a:pPr lvl="1">
              <a:buFont typeface="Arial" panose="020B0604020202020204" pitchFamily="34" charset="0"/>
              <a:buChar char="•"/>
            </a:pPr>
            <a:r>
              <a:rPr lang="en-US" sz="1200" i="0" u="none" strike="noStrike" kern="1200" dirty="0">
                <a:solidFill>
                  <a:schemeClr val="bg1">
                    <a:lumMod val="65000"/>
                  </a:schemeClr>
                </a:solidFill>
                <a:effectLst/>
                <a:ea typeface="Times New Roman" panose="02020603050405020304" pitchFamily="18" charset="0"/>
                <a:hlinkClick r:id="rId8">
                  <a:extLst>
                    <a:ext uri="{A12FA001-AC4F-418D-AE19-62706E023703}">
                      <ahyp:hlinkClr xmlns:ahyp="http://schemas.microsoft.com/office/drawing/2018/hyperlinkcolor" val="tx"/>
                    </a:ext>
                  </a:extLst>
                </a:hlinkClick>
              </a:rPr>
              <a:t>1266r0</a:t>
            </a:r>
            <a:r>
              <a:rPr lang="en-US" sz="1200" i="0" u="none" strike="noStrike" kern="1200" dirty="0">
                <a:solidFill>
                  <a:schemeClr val="bg1">
                    <a:lumMod val="65000"/>
                  </a:schemeClr>
                </a:solidFill>
                <a:effectLst/>
                <a:ea typeface="Times New Roman" panose="02020603050405020304" pitchFamily="18" charset="0"/>
              </a:rPr>
              <a:t> </a:t>
            </a:r>
            <a:r>
              <a:rPr lang="en-US" sz="1200" i="0" u="none" strike="noStrike" kern="1200" dirty="0" err="1">
                <a:solidFill>
                  <a:schemeClr val="bg1">
                    <a:lumMod val="65000"/>
                  </a:schemeClr>
                </a:solidFill>
                <a:effectLst/>
                <a:ea typeface="Times New Roman" panose="02020603050405020304" pitchFamily="18" charset="0"/>
              </a:rPr>
              <a:t>cr</a:t>
            </a:r>
            <a:r>
              <a:rPr lang="en-US" sz="1200" i="0" u="none" strike="noStrike" kern="1200" dirty="0">
                <a:solidFill>
                  <a:schemeClr val="bg1">
                    <a:lumMod val="65000"/>
                  </a:schemeClr>
                </a:solidFill>
                <a:effectLst/>
                <a:ea typeface="Times New Roman" panose="02020603050405020304" pitchFamily="18" charset="0"/>
              </a:rPr>
              <a:t>-for-CID 16341 					Yunbo Li 		1C</a:t>
            </a:r>
          </a:p>
          <a:p>
            <a:pPr lvl="1">
              <a:buFont typeface="Arial" panose="020B0604020202020204" pitchFamily="34" charset="0"/>
              <a:buChar char="•"/>
            </a:pPr>
            <a:r>
              <a:rPr lang="en-US" sz="1200" i="0" u="none" strike="noStrike" kern="1200" dirty="0">
                <a:solidFill>
                  <a:schemeClr val="bg1">
                    <a:lumMod val="65000"/>
                  </a:schemeClr>
                </a:solidFill>
                <a:effectLst/>
                <a:ea typeface="Times New Roman" panose="02020603050405020304" pitchFamily="18" charset="0"/>
                <a:hlinkClick r:id="rId9">
                  <a:extLst>
                    <a:ext uri="{A12FA001-AC4F-418D-AE19-62706E023703}">
                      <ahyp:hlinkClr xmlns:ahyp="http://schemas.microsoft.com/office/drawing/2018/hyperlinkcolor" val="tx"/>
                    </a:ext>
                  </a:extLst>
                </a:hlinkClick>
              </a:rPr>
              <a:t>1276r0</a:t>
            </a:r>
            <a:r>
              <a:rPr lang="en-US" sz="1200" i="0" u="none" strike="noStrike" kern="1200" dirty="0">
                <a:solidFill>
                  <a:schemeClr val="bg1">
                    <a:lumMod val="65000"/>
                  </a:schemeClr>
                </a:solidFill>
                <a:effectLst/>
                <a:ea typeface="Times New Roman" panose="02020603050405020304" pitchFamily="18" charset="0"/>
              </a:rPr>
              <a:t> Remaining CIDs on TDLS 				Rubayet Shafin	1C</a:t>
            </a:r>
          </a:p>
          <a:p>
            <a:pPr lvl="1">
              <a:buFont typeface="Arial" panose="020B0604020202020204" pitchFamily="34" charset="0"/>
              <a:buChar char="•"/>
            </a:pPr>
            <a:r>
              <a:rPr lang="en-US" sz="1200" kern="1200" dirty="0">
                <a:solidFill>
                  <a:schemeClr val="bg1">
                    <a:lumMod val="65000"/>
                  </a:schemeClr>
                </a:solidFill>
                <a:ea typeface="MS Gothic" panose="020B0609070205080204" pitchFamily="49" charset="-128"/>
              </a:rPr>
              <a:t>1133r0								Ming			3C</a:t>
            </a:r>
            <a:endParaRPr lang="en-GB" sz="1200" kern="1200" dirty="0">
              <a:solidFill>
                <a:schemeClr val="bg1">
                  <a:lumMod val="65000"/>
                </a:schemeClr>
              </a:solidFill>
              <a:ea typeface="MS Gothic" panose="020B0609070205080204" pitchFamily="49" charset="-128"/>
            </a:endParaRPr>
          </a:p>
          <a:p>
            <a:pPr>
              <a:buFont typeface="Arial" panose="020B0604020202020204" pitchFamily="34" charset="0"/>
              <a:buChar char="•"/>
            </a:pPr>
            <a:r>
              <a:rPr lang="en-GB" sz="1400" dirty="0"/>
              <a:t>Motions (second hour): </a:t>
            </a:r>
            <a:r>
              <a:rPr lang="en-GB" sz="1400" dirty="0">
                <a:hlinkClick r:id="rId10"/>
              </a:rPr>
              <a:t>442r15</a:t>
            </a:r>
            <a:endParaRPr lang="en-GB" sz="1100" dirty="0"/>
          </a:p>
          <a:p>
            <a:pPr>
              <a:buFont typeface="Arial" panose="020B0604020202020204" pitchFamily="34" charset="0"/>
              <a:buChar char="•"/>
            </a:pPr>
            <a:r>
              <a:rPr lang="en-GB" sz="1400" dirty="0" err="1"/>
              <a:t>AoB</a:t>
            </a:r>
            <a:r>
              <a:rPr lang="en-GB" sz="1400" dirty="0"/>
              <a:t>: </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40988783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Joint Agenda-PM1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676400"/>
            <a:ext cx="7770813" cy="4799013"/>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a:buFont typeface="Arial" panose="020B0604020202020204" pitchFamily="34" charset="0"/>
              <a:buChar char="•"/>
            </a:pPr>
            <a:r>
              <a:rPr lang="en-GB" sz="1800" dirty="0"/>
              <a:t>Announcements: </a:t>
            </a:r>
          </a:p>
          <a:p>
            <a:pPr lvl="0">
              <a:buFont typeface="Arial" panose="020B0604020202020204" pitchFamily="34" charset="0"/>
              <a:buChar char="•"/>
            </a:pPr>
            <a:r>
              <a:rPr lang="en-GB" sz="1800" dirty="0"/>
              <a:t>Submissions (15 mins):</a:t>
            </a:r>
          </a:p>
          <a:p>
            <a:pPr lvl="1">
              <a:buFont typeface="Arial" panose="020B0604020202020204" pitchFamily="34" charset="0"/>
              <a:buChar char="•"/>
            </a:pPr>
            <a:r>
              <a:rPr lang="en-GB" sz="1400" dirty="0">
                <a:hlinkClick r:id="rId2"/>
              </a:rPr>
              <a:t>1266r0</a:t>
            </a:r>
            <a:r>
              <a:rPr lang="en-GB" sz="1400" dirty="0"/>
              <a:t> </a:t>
            </a:r>
            <a:r>
              <a:rPr lang="en-GB" sz="1400" dirty="0" err="1"/>
              <a:t>cr</a:t>
            </a:r>
            <a:r>
              <a:rPr lang="en-GB" sz="1400" dirty="0"/>
              <a:t>-for-CID 16341 					Yunbo Li 		1C</a:t>
            </a:r>
          </a:p>
          <a:p>
            <a:pPr lvl="1">
              <a:buFont typeface="Arial" panose="020B0604020202020204" pitchFamily="34" charset="0"/>
              <a:buChar char="•"/>
            </a:pPr>
            <a:r>
              <a:rPr lang="en-GB" sz="1400" dirty="0">
                <a:hlinkClick r:id="rId3"/>
              </a:rPr>
              <a:t>1276r0</a:t>
            </a:r>
            <a:r>
              <a:rPr lang="en-GB" sz="1400" dirty="0"/>
              <a:t> Remaining CIDs on TDLS 			Rubayet Shafin	1C</a:t>
            </a:r>
          </a:p>
          <a:p>
            <a:pPr lvl="1">
              <a:buFont typeface="Arial" panose="020B0604020202020204" pitchFamily="34" charset="0"/>
              <a:buChar char="•"/>
            </a:pPr>
            <a:r>
              <a:rPr lang="en-GB" sz="1400" dirty="0">
                <a:hlinkClick r:id="rId4"/>
              </a:rPr>
              <a:t>1133r0</a:t>
            </a:r>
            <a:r>
              <a:rPr lang="en-GB" sz="1400" dirty="0"/>
              <a:t>									Ming			3C</a:t>
            </a:r>
          </a:p>
          <a:p>
            <a:pPr>
              <a:buFont typeface="Arial" panose="020B0604020202020204" pitchFamily="34" charset="0"/>
              <a:buChar char="•"/>
            </a:pPr>
            <a:r>
              <a:rPr lang="en-US" sz="1800" dirty="0"/>
              <a:t>Leftovers (45 mins)</a:t>
            </a:r>
          </a:p>
          <a:p>
            <a:pPr lvl="1">
              <a:buFont typeface="Arial" panose="020B0604020202020204" pitchFamily="34" charset="0"/>
              <a:buChar char="•"/>
            </a:pPr>
            <a:r>
              <a:rPr lang="en-US" sz="1400" dirty="0"/>
              <a:t>Resolutions for unresolved CIDs under MAC/Joint tab of spreadsheet (Edward Au)</a:t>
            </a:r>
          </a:p>
          <a:p>
            <a:pPr lvl="0">
              <a:buFont typeface="Arial" panose="020B0604020202020204" pitchFamily="34" charset="0"/>
              <a:buChar char="•"/>
            </a:pPr>
            <a:r>
              <a:rPr lang="en-GB" sz="1800" i="0" u="none" strike="noStrike" dirty="0">
                <a:solidFill>
                  <a:schemeClr val="tx1"/>
                </a:solidFill>
                <a:effectLst/>
              </a:rPr>
              <a:t>Motions: </a:t>
            </a:r>
            <a:r>
              <a:rPr lang="en-GB" sz="1800" i="0" u="none" strike="noStrike" dirty="0">
                <a:solidFill>
                  <a:schemeClr val="tx1"/>
                </a:solidFill>
                <a:effectLst/>
                <a:hlinkClick r:id="rId5"/>
              </a:rPr>
              <a:t>11-23/442r17</a:t>
            </a:r>
            <a:r>
              <a:rPr lang="en-GB" sz="1800" i="0" u="none" strike="noStrike" dirty="0">
                <a:solidFill>
                  <a:schemeClr val="tx1"/>
                </a:solidFill>
                <a:effectLst/>
              </a:rPr>
              <a:t> (40 mins)</a:t>
            </a:r>
          </a:p>
          <a:p>
            <a:pPr lvl="0">
              <a:buFont typeface="Arial" panose="020B0604020202020204" pitchFamily="34" charset="0"/>
              <a:buChar char="•"/>
            </a:pPr>
            <a:r>
              <a:rPr lang="en-GB" sz="1800" dirty="0">
                <a:solidFill>
                  <a:schemeClr val="tx1"/>
                </a:solidFill>
              </a:rPr>
              <a:t>WG LB Motion, </a:t>
            </a:r>
            <a:r>
              <a:rPr lang="en-US" sz="1800" dirty="0"/>
              <a:t>CR Status, Goals for Sept. 2023, Teleconference, Ad-Hoc, Timeline</a:t>
            </a:r>
          </a:p>
          <a:p>
            <a:pPr lvl="0">
              <a:buFont typeface="Arial" panose="020B0604020202020204" pitchFamily="34" charset="0"/>
              <a:buChar char="•"/>
            </a:pPr>
            <a:r>
              <a:rPr lang="en-GB" sz="1800" dirty="0" err="1"/>
              <a:t>AoB</a:t>
            </a:r>
            <a:r>
              <a:rPr lang="en-GB" sz="1800" dirty="0"/>
              <a:t>: </a:t>
            </a:r>
          </a:p>
          <a:p>
            <a:pPr lvl="0">
              <a:buFont typeface="Arial" panose="020B0604020202020204" pitchFamily="34" charset="0"/>
              <a:buChar char="•"/>
            </a:pPr>
            <a:r>
              <a:rPr lang="en-GB" sz="1800" dirty="0"/>
              <a:t>Adjourn</a:t>
            </a:r>
            <a:endParaRPr lang="en-US" sz="18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3382C34-84F1-F2DE-C5D9-E1296FE55B90}"/>
              </a:ext>
            </a:extLst>
          </p:cNvPr>
          <p:cNvSpPr>
            <a:spLocks noGrp="1"/>
          </p:cNvSpPr>
          <p:nvPr>
            <p:ph idx="1"/>
          </p:nvPr>
        </p:nvSpPr>
        <p:spPr>
          <a:xfrm>
            <a:off x="685800" y="1751013"/>
            <a:ext cx="4429921" cy="4724399"/>
          </a:xfrm>
        </p:spPr>
        <p:txBody>
          <a:bodyPr/>
          <a:lstStyle/>
          <a:p>
            <a:pPr>
              <a:buFont typeface="Arial" panose="020B0604020202020204" pitchFamily="34" charset="0"/>
              <a:buChar char="•"/>
            </a:pPr>
            <a:r>
              <a:rPr lang="en-US" sz="1600" dirty="0"/>
              <a:t>MAC: ~ out of ~</a:t>
            </a:r>
          </a:p>
          <a:p>
            <a:pPr>
              <a:buFont typeface="Arial" panose="020B0604020202020204" pitchFamily="34" charset="0"/>
              <a:buChar char="•"/>
            </a:pPr>
            <a:r>
              <a:rPr lang="en-US" sz="1600" dirty="0"/>
              <a:t>PHY: ~ out of ~</a:t>
            </a:r>
          </a:p>
          <a:p>
            <a:pPr>
              <a:buFont typeface="Arial" panose="020B0604020202020204" pitchFamily="34" charset="0"/>
              <a:buChar char="•"/>
            </a:pPr>
            <a:r>
              <a:rPr lang="en-US" sz="1600" dirty="0"/>
              <a:t>Joint: ~ out of ~</a:t>
            </a:r>
          </a:p>
          <a:p>
            <a:pPr>
              <a:buFont typeface="Arial" panose="020B0604020202020204" pitchFamily="34" charset="0"/>
              <a:buChar char="•"/>
            </a:pPr>
            <a:r>
              <a:rPr lang="en-US" sz="1600" dirty="0"/>
              <a:t>Total: ~ out of</a:t>
            </a:r>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p:txBody>
      </p:sp>
      <p:sp>
        <p:nvSpPr>
          <p:cNvPr id="2" name="Title 1">
            <a:extLst>
              <a:ext uri="{FF2B5EF4-FFF2-40B4-BE49-F238E27FC236}">
                <a16:creationId xmlns:a16="http://schemas.microsoft.com/office/drawing/2014/main" id="{D0172988-1296-802D-770D-899EA5C68516}"/>
              </a:ext>
            </a:extLst>
          </p:cNvPr>
          <p:cNvSpPr>
            <a:spLocks noGrp="1"/>
          </p:cNvSpPr>
          <p:nvPr>
            <p:ph type="title"/>
          </p:nvPr>
        </p:nvSpPr>
        <p:spPr/>
        <p:txBody>
          <a:bodyPr/>
          <a:lstStyle/>
          <a:p>
            <a:r>
              <a:rPr lang="en-US" dirty="0"/>
              <a:t>LB271 CR Status</a:t>
            </a:r>
          </a:p>
        </p:txBody>
      </p:sp>
      <p:sp>
        <p:nvSpPr>
          <p:cNvPr id="4" name="Slide Number Placeholder 3">
            <a:extLst>
              <a:ext uri="{FF2B5EF4-FFF2-40B4-BE49-F238E27FC236}">
                <a16:creationId xmlns:a16="http://schemas.microsoft.com/office/drawing/2014/main" id="{BDEF1204-13BD-2547-964F-DD58388FBC50}"/>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59596772-68A9-9B28-28D7-3A497D758DD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87C5A54-FD99-467B-5FA7-FA5027B55B0B}"/>
              </a:ext>
            </a:extLst>
          </p:cNvPr>
          <p:cNvSpPr>
            <a:spLocks noGrp="1"/>
          </p:cNvSpPr>
          <p:nvPr>
            <p:ph type="dt" idx="15"/>
          </p:nvPr>
        </p:nvSpPr>
        <p:spPr/>
        <p:txBody>
          <a:bodyPr/>
          <a:lstStyle/>
          <a:p>
            <a:r>
              <a:rPr lang="en-US" dirty="0"/>
              <a:t>July 2023</a:t>
            </a:r>
            <a:endParaRPr lang="en-GB" dirty="0"/>
          </a:p>
        </p:txBody>
      </p:sp>
      <p:grpSp>
        <p:nvGrpSpPr>
          <p:cNvPr id="13" name="Group 12">
            <a:extLst>
              <a:ext uri="{FF2B5EF4-FFF2-40B4-BE49-F238E27FC236}">
                <a16:creationId xmlns:a16="http://schemas.microsoft.com/office/drawing/2014/main" id="{19E50617-82D7-279F-AB9E-98E17EB31544}"/>
              </a:ext>
            </a:extLst>
          </p:cNvPr>
          <p:cNvGrpSpPr/>
          <p:nvPr/>
        </p:nvGrpSpPr>
        <p:grpSpPr>
          <a:xfrm>
            <a:off x="5191916" y="5133295"/>
            <a:ext cx="3188501" cy="1043858"/>
            <a:chOff x="9314474" y="5383231"/>
            <a:chExt cx="2634469" cy="1006577"/>
          </a:xfrm>
        </p:grpSpPr>
        <p:sp>
          <p:nvSpPr>
            <p:cNvPr id="14" name="Rectangle 13">
              <a:extLst>
                <a:ext uri="{FF2B5EF4-FFF2-40B4-BE49-F238E27FC236}">
                  <a16:creationId xmlns:a16="http://schemas.microsoft.com/office/drawing/2014/main" id="{532C566C-A541-0F8C-59C1-DAE4A8E1EA47}"/>
                </a:ext>
              </a:extLst>
            </p:cNvPr>
            <p:cNvSpPr/>
            <p:nvPr/>
          </p:nvSpPr>
          <p:spPr bwMode="auto">
            <a:xfrm>
              <a:off x="9372599" y="5578368"/>
              <a:ext cx="2514601" cy="496886"/>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5" name="TextBox 14">
              <a:extLst>
                <a:ext uri="{FF2B5EF4-FFF2-40B4-BE49-F238E27FC236}">
                  <a16:creationId xmlns:a16="http://schemas.microsoft.com/office/drawing/2014/main" id="{B58DCCC0-E9B3-F3E2-1984-CBBED114F98F}"/>
                </a:ext>
              </a:extLst>
            </p:cNvPr>
            <p:cNvSpPr txBox="1"/>
            <p:nvPr/>
          </p:nvSpPr>
          <p:spPr>
            <a:xfrm>
              <a:off x="9663399" y="6093023"/>
              <a:ext cx="1711475" cy="296785"/>
            </a:xfrm>
            <a:prstGeom prst="rect">
              <a:avLst/>
            </a:prstGeom>
            <a:noFill/>
          </p:spPr>
          <p:txBody>
            <a:bodyPr wrap="none" rtlCol="0">
              <a:spAutoFit/>
            </a:bodyPr>
            <a:lstStyle/>
            <a:p>
              <a:r>
                <a:rPr lang="en-US" sz="1400" dirty="0">
                  <a:solidFill>
                    <a:schemeClr val="tx1"/>
                  </a:solidFill>
                </a:rPr>
                <a:t> CID Distribution (~3340)</a:t>
              </a:r>
            </a:p>
          </p:txBody>
        </p:sp>
        <p:sp>
          <p:nvSpPr>
            <p:cNvPr id="16" name="Rectangle 15">
              <a:extLst>
                <a:ext uri="{FF2B5EF4-FFF2-40B4-BE49-F238E27FC236}">
                  <a16:creationId xmlns:a16="http://schemas.microsoft.com/office/drawing/2014/main" id="{FC59F46C-E596-18EA-C60C-C788373D7FD4}"/>
                </a:ext>
              </a:extLst>
            </p:cNvPr>
            <p:cNvSpPr/>
            <p:nvPr/>
          </p:nvSpPr>
          <p:spPr bwMode="auto">
            <a:xfrm>
              <a:off x="9370964" y="5578368"/>
              <a:ext cx="327666" cy="496886"/>
            </a:xfrm>
            <a:prstGeom prst="rect">
              <a:avLst/>
            </a:prstGeom>
            <a:solidFill>
              <a:srgbClr val="00B050"/>
            </a:solidFill>
            <a:ln w="9525" cap="flat" cmpd="sng" algn="ctr">
              <a:solidFill>
                <a:srgbClr val="00B05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lang="en-US" dirty="0"/>
            </a:p>
          </p:txBody>
        </p:sp>
        <p:sp>
          <p:nvSpPr>
            <p:cNvPr id="17" name="Rectangle 16">
              <a:extLst>
                <a:ext uri="{FF2B5EF4-FFF2-40B4-BE49-F238E27FC236}">
                  <a16:creationId xmlns:a16="http://schemas.microsoft.com/office/drawing/2014/main" id="{6302C245-D4B3-1CB6-BFC6-00FE26B8576D}"/>
                </a:ext>
              </a:extLst>
            </p:cNvPr>
            <p:cNvSpPr/>
            <p:nvPr/>
          </p:nvSpPr>
          <p:spPr bwMode="auto">
            <a:xfrm>
              <a:off x="9698630" y="5578368"/>
              <a:ext cx="1861863" cy="496886"/>
            </a:xfrm>
            <a:prstGeom prst="rect">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8" name="Rectangle 17">
              <a:extLst>
                <a:ext uri="{FF2B5EF4-FFF2-40B4-BE49-F238E27FC236}">
                  <a16:creationId xmlns:a16="http://schemas.microsoft.com/office/drawing/2014/main" id="{54D0BD77-62E2-D77C-DA07-4F18A74E0790}"/>
                </a:ext>
              </a:extLst>
            </p:cNvPr>
            <p:cNvSpPr/>
            <p:nvPr/>
          </p:nvSpPr>
          <p:spPr bwMode="auto">
            <a:xfrm>
              <a:off x="11573022" y="5578368"/>
              <a:ext cx="314175" cy="496886"/>
            </a:xfrm>
            <a:prstGeom prst="rect">
              <a:avLst/>
            </a:prstGeom>
            <a:solidFill>
              <a:srgbClr val="0070C0"/>
            </a:solidFill>
            <a:ln w="9525" cap="flat" cmpd="sng" algn="ctr">
              <a:solidFill>
                <a:srgbClr val="0070C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9" name="TextBox 18">
              <a:extLst>
                <a:ext uri="{FF2B5EF4-FFF2-40B4-BE49-F238E27FC236}">
                  <a16:creationId xmlns:a16="http://schemas.microsoft.com/office/drawing/2014/main" id="{5C48DADC-E14F-F4D3-7213-62C6FB407085}"/>
                </a:ext>
              </a:extLst>
            </p:cNvPr>
            <p:cNvSpPr txBox="1"/>
            <p:nvPr/>
          </p:nvSpPr>
          <p:spPr>
            <a:xfrm>
              <a:off x="11532795" y="5388508"/>
              <a:ext cx="416148" cy="244847"/>
            </a:xfrm>
            <a:prstGeom prst="rect">
              <a:avLst/>
            </a:prstGeom>
            <a:noFill/>
          </p:spPr>
          <p:txBody>
            <a:bodyPr wrap="none" rtlCol="0">
              <a:spAutoFit/>
            </a:bodyPr>
            <a:lstStyle/>
            <a:p>
              <a:r>
                <a:rPr lang="en-US" sz="1050" dirty="0">
                  <a:solidFill>
                    <a:schemeClr val="tx1"/>
                  </a:solidFill>
                </a:rPr>
                <a:t>~10%</a:t>
              </a:r>
            </a:p>
          </p:txBody>
        </p:sp>
        <p:sp>
          <p:nvSpPr>
            <p:cNvPr id="20" name="TextBox 19">
              <a:extLst>
                <a:ext uri="{FF2B5EF4-FFF2-40B4-BE49-F238E27FC236}">
                  <a16:creationId xmlns:a16="http://schemas.microsoft.com/office/drawing/2014/main" id="{35AE8C4B-4E83-BC97-3F21-785C618AD620}"/>
                </a:ext>
              </a:extLst>
            </p:cNvPr>
            <p:cNvSpPr txBox="1"/>
            <p:nvPr/>
          </p:nvSpPr>
          <p:spPr>
            <a:xfrm>
              <a:off x="10421491" y="5388507"/>
              <a:ext cx="416148" cy="244847"/>
            </a:xfrm>
            <a:prstGeom prst="rect">
              <a:avLst/>
            </a:prstGeom>
            <a:noFill/>
          </p:spPr>
          <p:txBody>
            <a:bodyPr wrap="none" rtlCol="0">
              <a:spAutoFit/>
            </a:bodyPr>
            <a:lstStyle/>
            <a:p>
              <a:r>
                <a:rPr lang="en-US" sz="1050" dirty="0">
                  <a:solidFill>
                    <a:schemeClr val="tx1"/>
                  </a:solidFill>
                </a:rPr>
                <a:t>~80%</a:t>
              </a:r>
            </a:p>
          </p:txBody>
        </p:sp>
        <p:sp>
          <p:nvSpPr>
            <p:cNvPr id="21" name="TextBox 20">
              <a:extLst>
                <a:ext uri="{FF2B5EF4-FFF2-40B4-BE49-F238E27FC236}">
                  <a16:creationId xmlns:a16="http://schemas.microsoft.com/office/drawing/2014/main" id="{F9D788A4-4526-86B1-DA44-059057A0C6B7}"/>
                </a:ext>
              </a:extLst>
            </p:cNvPr>
            <p:cNvSpPr txBox="1"/>
            <p:nvPr/>
          </p:nvSpPr>
          <p:spPr>
            <a:xfrm>
              <a:off x="9314474" y="5383231"/>
              <a:ext cx="416148" cy="244847"/>
            </a:xfrm>
            <a:prstGeom prst="rect">
              <a:avLst/>
            </a:prstGeom>
            <a:noFill/>
          </p:spPr>
          <p:txBody>
            <a:bodyPr wrap="none" rtlCol="0">
              <a:spAutoFit/>
            </a:bodyPr>
            <a:lstStyle/>
            <a:p>
              <a:r>
                <a:rPr lang="en-US" sz="1050" dirty="0">
                  <a:solidFill>
                    <a:schemeClr val="tx1"/>
                  </a:solidFill>
                </a:rPr>
                <a:t>~10%</a:t>
              </a:r>
            </a:p>
          </p:txBody>
        </p:sp>
      </p:grpSp>
    </p:spTree>
    <p:extLst>
      <p:ext uri="{BB962C8B-B14F-4D97-AF65-F5344CB8AC3E}">
        <p14:creationId xmlns:p14="http://schemas.microsoft.com/office/powerpoint/2010/main" val="375971819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p:txBody>
          <a:bodyPr/>
          <a:lstStyle/>
          <a:p>
            <a:r>
              <a:rPr lang="en-US" dirty="0"/>
              <a:t>Goals for September 2023</a:t>
            </a:r>
          </a:p>
        </p:txBody>
      </p:sp>
      <p:sp>
        <p:nvSpPr>
          <p:cNvPr id="16" name="Content Placeholder 15">
            <a:extLst>
              <a:ext uri="{FF2B5EF4-FFF2-40B4-BE49-F238E27FC236}">
                <a16:creationId xmlns:a16="http://schemas.microsoft.com/office/drawing/2014/main" id="{CA1A1623-65F8-E7F3-860B-98677C489FFA}"/>
              </a:ext>
            </a:extLst>
          </p:cNvPr>
          <p:cNvSpPr>
            <a:spLocks noGrp="1"/>
          </p:cNvSpPr>
          <p:nvPr>
            <p:ph idx="1"/>
          </p:nvPr>
        </p:nvSpPr>
        <p:spPr/>
        <p:txBody>
          <a:bodyPr/>
          <a:lstStyle/>
          <a:p>
            <a:pPr>
              <a:buFont typeface="Arial" panose="020B0604020202020204" pitchFamily="34" charset="0"/>
              <a:buChar char="•"/>
            </a:pPr>
            <a:r>
              <a:rPr lang="en-US" dirty="0"/>
              <a:t>TBD</a:t>
            </a:r>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p:txBody>
          <a:bodyPr/>
          <a:lstStyle/>
          <a:p>
            <a:r>
              <a:rPr lang="en-US" dirty="0"/>
              <a:t>Teleconference Plan</a:t>
            </a:r>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p:txBody>
          <a:bodyPr/>
          <a:lstStyle/>
          <a:p>
            <a:r>
              <a:rPr lang="en-US" dirty="0"/>
              <a:t>July 2023</a:t>
            </a:r>
            <a:endParaRPr lang="en-GB" dirty="0"/>
          </a:p>
        </p:txBody>
      </p:sp>
      <p:sp>
        <p:nvSpPr>
          <p:cNvPr id="7" name="Content Placeholder 6">
            <a:extLst>
              <a:ext uri="{FF2B5EF4-FFF2-40B4-BE49-F238E27FC236}">
                <a16:creationId xmlns:a16="http://schemas.microsoft.com/office/drawing/2014/main" id="{0310814A-1E2F-57F2-C9EF-3805BE6E5DAB}"/>
              </a:ext>
            </a:extLst>
          </p:cNvPr>
          <p:cNvSpPr>
            <a:spLocks noGrp="1"/>
          </p:cNvSpPr>
          <p:nvPr>
            <p:ph idx="1"/>
          </p:nvPr>
        </p:nvSpPr>
        <p:spPr/>
        <p:txBody>
          <a:bodyPr/>
          <a:lstStyle/>
          <a:p>
            <a:pPr>
              <a:buFont typeface="Arial" panose="020B0604020202020204" pitchFamily="34" charset="0"/>
              <a:buChar char="•"/>
            </a:pPr>
            <a:r>
              <a:rPr lang="en-US" dirty="0"/>
              <a:t>Will be sent with 10-day advanced notice</a:t>
            </a:r>
          </a:p>
          <a:p>
            <a:pPr>
              <a:buFont typeface="Arial" panose="020B0604020202020204" pitchFamily="34" charset="0"/>
              <a:buChar char="•"/>
            </a:pPr>
            <a:r>
              <a:rPr lang="en-US" dirty="0"/>
              <a:t>Following our usual patterns, accounting for workload</a:t>
            </a:r>
          </a:p>
        </p:txBody>
      </p:sp>
    </p:spTree>
    <p:extLst>
      <p:ext uri="{BB962C8B-B14F-4D97-AF65-F5344CB8AC3E}">
        <p14:creationId xmlns:p14="http://schemas.microsoft.com/office/powerpoint/2010/main" val="314036469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p:txBody>
          <a:bodyPr/>
          <a:lstStyle/>
          <a:p>
            <a:r>
              <a:rPr lang="en-US" dirty="0"/>
              <a:t>Ad-Hoc Plan</a:t>
            </a:r>
          </a:p>
        </p:txBody>
      </p:sp>
      <p:sp>
        <p:nvSpPr>
          <p:cNvPr id="10" name="Content Placeholder 9">
            <a:extLst>
              <a:ext uri="{FF2B5EF4-FFF2-40B4-BE49-F238E27FC236}">
                <a16:creationId xmlns:a16="http://schemas.microsoft.com/office/drawing/2014/main" id="{11C67F6B-1097-0DF1-0451-CBF17C2CE23A}"/>
              </a:ext>
            </a:extLst>
          </p:cNvPr>
          <p:cNvSpPr>
            <a:spLocks noGrp="1"/>
          </p:cNvSpPr>
          <p:nvPr>
            <p:ph idx="1"/>
          </p:nvPr>
        </p:nvSpPr>
        <p:spPr/>
        <p:txBody>
          <a:bodyPr/>
          <a:lstStyle/>
          <a:p>
            <a:pPr>
              <a:buFont typeface="Arial" panose="020B0604020202020204" pitchFamily="34" charset="0"/>
              <a:buChar char="•"/>
            </a:pPr>
            <a:r>
              <a:rPr lang="en-US" dirty="0"/>
              <a:t>None expected</a:t>
            </a:r>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84758108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E3891B-0184-8954-2DBD-835C4D4ECBED}"/>
              </a:ext>
            </a:extLst>
          </p:cNvPr>
          <p:cNvSpPr>
            <a:spLocks noGrp="1"/>
          </p:cNvSpPr>
          <p:nvPr>
            <p:ph type="title"/>
          </p:nvPr>
        </p:nvSpPr>
        <p:spPr/>
        <p:txBody>
          <a:bodyPr/>
          <a:lstStyle/>
          <a:p>
            <a:r>
              <a:rPr lang="en-US" altLang="en-US" dirty="0"/>
              <a:t>TGbe Timeline</a:t>
            </a:r>
            <a:endParaRPr lang="en-US" dirty="0"/>
          </a:p>
        </p:txBody>
      </p:sp>
      <p:sp>
        <p:nvSpPr>
          <p:cNvPr id="3" name="Content Placeholder 2">
            <a:extLst>
              <a:ext uri="{FF2B5EF4-FFF2-40B4-BE49-F238E27FC236}">
                <a16:creationId xmlns:a16="http://schemas.microsoft.com/office/drawing/2014/main" id="{A8A8918D-AD35-E6A1-C2CF-82B199C2169E}"/>
              </a:ext>
            </a:extLst>
          </p:cNvPr>
          <p:cNvSpPr>
            <a:spLocks noGrp="1"/>
          </p:cNvSpPr>
          <p:nvPr>
            <p:ph idx="1"/>
          </p:nvPr>
        </p:nvSpPr>
        <p:spPr>
          <a:xfrm>
            <a:off x="685800" y="1676400"/>
            <a:ext cx="7770813" cy="4799013"/>
          </a:xfrm>
        </p:spPr>
        <p:txBody>
          <a:bodyPr/>
          <a:lstStyle/>
          <a:p>
            <a:r>
              <a:rPr lang="en-US" sz="2000" dirty="0"/>
              <a:t>Move to amend TGbe Timeline as follows:</a:t>
            </a:r>
          </a:p>
          <a:p>
            <a:pPr>
              <a:buFont typeface="Arial" panose="020B0604020202020204" pitchFamily="34" charset="0"/>
              <a:buChar char="•"/>
            </a:pPr>
            <a:r>
              <a:rPr lang="en-US" altLang="en-US" sz="1400" dirty="0">
                <a:solidFill>
                  <a:schemeClr val="tx1"/>
                </a:solidFill>
              </a:rPr>
              <a:t>PAR approved									Mar 2019</a:t>
            </a:r>
          </a:p>
          <a:p>
            <a:pPr>
              <a:buFont typeface="Arial" panose="020B0604020202020204" pitchFamily="34" charset="0"/>
              <a:buChar char="•"/>
            </a:pPr>
            <a:r>
              <a:rPr lang="en-US" altLang="en-US" sz="1400" dirty="0">
                <a:solidFill>
                  <a:schemeClr val="tx1"/>
                </a:solidFill>
              </a:rPr>
              <a:t>First TG meeting									May 2019</a:t>
            </a:r>
          </a:p>
          <a:p>
            <a:pPr>
              <a:buFont typeface="Arial" panose="020B0604020202020204" pitchFamily="34" charset="0"/>
              <a:buChar char="•"/>
            </a:pPr>
            <a:r>
              <a:rPr lang="en-US" altLang="en-US" sz="1400" dirty="0">
                <a:solidFill>
                  <a:schemeClr val="tx1"/>
                </a:solidFill>
              </a:rPr>
              <a:t>D0.1 											Sept 2020</a:t>
            </a:r>
          </a:p>
          <a:p>
            <a:pPr>
              <a:buFont typeface="Arial" panose="020B0604020202020204" pitchFamily="34" charset="0"/>
              <a:buChar char="•"/>
            </a:pPr>
            <a:r>
              <a:rPr lang="en-US" altLang="en-US" sz="1400" dirty="0"/>
              <a:t>D1.0 WG Comment Collection							May 2021</a:t>
            </a:r>
          </a:p>
          <a:p>
            <a:pPr>
              <a:buFont typeface="Arial" panose="020B0604020202020204" pitchFamily="34" charset="0"/>
              <a:buChar char="•"/>
            </a:pPr>
            <a:r>
              <a:rPr lang="en-US" altLang="en-US" sz="1400" dirty="0"/>
              <a:t>D2.0 WG </a:t>
            </a:r>
            <a:r>
              <a:rPr lang="en-US" altLang="en-US" sz="1400" dirty="0">
                <a:solidFill>
                  <a:schemeClr val="tx1"/>
                </a:solidFill>
              </a:rPr>
              <a:t>Letter Ballot</a:t>
            </a:r>
            <a:r>
              <a:rPr lang="en-US" altLang="en-US" sz="1400" dirty="0"/>
              <a:t>								</a:t>
            </a:r>
            <a:r>
              <a:rPr lang="en-US" altLang="en-US" sz="1400" dirty="0">
                <a:solidFill>
                  <a:schemeClr val="tx1"/>
                </a:solidFill>
              </a:rPr>
              <a:t>May 2022</a:t>
            </a:r>
          </a:p>
          <a:p>
            <a:pPr>
              <a:buFont typeface="Arial" panose="020B0604020202020204" pitchFamily="34" charset="0"/>
              <a:buChar char="•"/>
            </a:pPr>
            <a:r>
              <a:rPr lang="en-US" altLang="en-US" sz="1400" dirty="0"/>
              <a:t>D3.0 LB 										</a:t>
            </a:r>
            <a:r>
              <a:rPr lang="en-US" altLang="en-US" sz="1400" dirty="0">
                <a:solidFill>
                  <a:schemeClr val="tx1"/>
                </a:solidFill>
              </a:rPr>
              <a:t>Jan 2023</a:t>
            </a:r>
          </a:p>
          <a:p>
            <a:pPr>
              <a:buFont typeface="Arial" panose="020B0604020202020204" pitchFamily="34" charset="0"/>
              <a:buChar char="•"/>
            </a:pPr>
            <a:r>
              <a:rPr lang="en-US" altLang="en-US" sz="1400" dirty="0"/>
              <a:t>Initial </a:t>
            </a:r>
            <a:r>
              <a:rPr lang="en-US" altLang="en-US" sz="1400" dirty="0">
                <a:solidFill>
                  <a:schemeClr val="tx1"/>
                </a:solidFill>
              </a:rPr>
              <a:t>SA </a:t>
            </a:r>
            <a:r>
              <a:rPr lang="en-US" altLang="en-US" sz="1400" dirty="0"/>
              <a:t>Ballot </a:t>
            </a:r>
            <a:r>
              <a:rPr lang="en-US" altLang="en-US" sz="1400" strike="sngStrike" dirty="0">
                <a:solidFill>
                  <a:srgbClr val="FF0000"/>
                </a:solidFill>
              </a:rPr>
              <a:t>	</a:t>
            </a:r>
            <a:r>
              <a:rPr lang="en-US" altLang="en-US" sz="1400" dirty="0"/>
              <a:t>								</a:t>
            </a:r>
            <a:r>
              <a:rPr lang="en-US" altLang="en-US" sz="1400" dirty="0">
                <a:solidFill>
                  <a:schemeClr val="tx1"/>
                </a:solidFill>
              </a:rPr>
              <a:t>Nov 2023</a:t>
            </a:r>
          </a:p>
          <a:p>
            <a:pPr>
              <a:buFont typeface="Arial" panose="020B0604020202020204" pitchFamily="34" charset="0"/>
              <a:buChar char="•"/>
            </a:pPr>
            <a:r>
              <a:rPr lang="en-US" altLang="en-US" sz="1400" dirty="0">
                <a:solidFill>
                  <a:schemeClr val="tx1"/>
                </a:solidFill>
              </a:rPr>
              <a:t>Final 802.11 WG approval							Sept 2024</a:t>
            </a:r>
          </a:p>
          <a:p>
            <a:pPr>
              <a:buFont typeface="Arial" panose="020B0604020202020204" pitchFamily="34" charset="0"/>
              <a:buChar char="•"/>
            </a:pPr>
            <a:r>
              <a:rPr lang="en-US" altLang="en-US" sz="1400" dirty="0">
                <a:solidFill>
                  <a:schemeClr val="tx1"/>
                </a:solidFill>
              </a:rPr>
              <a:t>802 EC approval									Sept 2024</a:t>
            </a:r>
          </a:p>
          <a:p>
            <a:pPr>
              <a:buFont typeface="Arial" panose="020B0604020202020204" pitchFamily="34" charset="0"/>
              <a:buChar char="•"/>
            </a:pPr>
            <a:r>
              <a:rPr lang="en-US" altLang="en-US" sz="1400" dirty="0">
                <a:solidFill>
                  <a:schemeClr val="tx1"/>
                </a:solidFill>
              </a:rPr>
              <a:t>RevCom and SASB approval							Dec 2</a:t>
            </a:r>
            <a:r>
              <a:rPr lang="en-US" altLang="en-US" sz="1400" dirty="0"/>
              <a:t>024</a:t>
            </a:r>
          </a:p>
          <a:p>
            <a:pPr>
              <a:buFont typeface="Arial" panose="020B0604020202020204" pitchFamily="34" charset="0"/>
              <a:buChar char="•"/>
            </a:pPr>
            <a:endParaRPr lang="en-US" altLang="en-US" sz="1400" dirty="0"/>
          </a:p>
        </p:txBody>
      </p:sp>
      <p:sp>
        <p:nvSpPr>
          <p:cNvPr id="4" name="Slide Number Placeholder 3">
            <a:extLst>
              <a:ext uri="{FF2B5EF4-FFF2-40B4-BE49-F238E27FC236}">
                <a16:creationId xmlns:a16="http://schemas.microsoft.com/office/drawing/2014/main" id="{022DD58B-2420-E638-AC29-50440713C68A}"/>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CEC04750-60AF-6109-1428-A899F892E11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B730E83-9DC1-A5C8-2ED5-67E59F091639}"/>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5307450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July 2023</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July 2023</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“TGbe” group</a:t>
            </a:r>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4"/>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“TGbe &lt;MAC/PHY/Joint&gt;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200" b="1" dirty="0"/>
              <a:t>Joint: </a:t>
            </a:r>
            <a:r>
              <a:rPr lang="en-GB" sz="1200" dirty="0"/>
              <a:t>Jason Y. Guo (</a:t>
            </a:r>
            <a:r>
              <a:rPr lang="en-GB" sz="1200" dirty="0">
                <a:hlinkClick r:id="rId4"/>
              </a:rPr>
              <a:t>guoyuchen@huawei.com</a:t>
            </a:r>
            <a:r>
              <a:rPr lang="en-GB" sz="1200" dirty="0"/>
              <a:t>) &amp; Alfred Asterjadhi (</a:t>
            </a:r>
            <a:r>
              <a:rPr lang="en-GB" sz="1200" dirty="0">
                <a:hlinkClick r:id="rId5"/>
              </a:rPr>
              <a:t>aasterja@qti.qualcomm.com</a:t>
            </a:r>
            <a:r>
              <a:rPr lang="en-GB" sz="1200" dirty="0"/>
              <a:t>)</a:t>
            </a:r>
          </a:p>
          <a:p>
            <a:pPr marL="800100" lvl="1">
              <a:buFont typeface="Arial" panose="020B0604020202020204" pitchFamily="34" charset="0"/>
              <a:buChar char="•"/>
            </a:pPr>
            <a:r>
              <a:rPr lang="en-GB" sz="1200" b="1" dirty="0"/>
              <a:t>PHY: </a:t>
            </a:r>
            <a:r>
              <a:rPr lang="en-GB" sz="1200" dirty="0"/>
              <a:t>Sigurd Schelstraete (</a:t>
            </a:r>
            <a:r>
              <a:rPr lang="en-GB" sz="1200" dirty="0">
                <a:hlinkClick r:id="rId6"/>
              </a:rPr>
              <a:t>sschelstraete@maxlinear.com</a:t>
            </a:r>
            <a:r>
              <a:rPr lang="en-GB" sz="1200" dirty="0"/>
              <a:t>) &amp; Tianyu Wu (</a:t>
            </a:r>
            <a:r>
              <a:rPr lang="en-GB" sz="1200" dirty="0">
                <a:hlinkClick r:id="rId7"/>
              </a:rPr>
              <a:t>tianyu@apple.com</a:t>
            </a:r>
            <a:r>
              <a:rPr lang="en-GB" sz="1200" dirty="0"/>
              <a:t>)</a:t>
            </a:r>
          </a:p>
          <a:p>
            <a:pPr marL="800100" lvl="1">
              <a:buFont typeface="Arial" panose="020B0604020202020204" pitchFamily="34" charset="0"/>
              <a:buChar char="•"/>
            </a:pPr>
            <a:r>
              <a:rPr lang="en-GB" sz="1200" b="1" dirty="0"/>
              <a:t>MAC:</a:t>
            </a:r>
            <a:r>
              <a:rPr lang="en-GB" sz="1200" dirty="0"/>
              <a:t> Liwen Chu (</a:t>
            </a:r>
            <a:r>
              <a:rPr lang="en-GB" sz="1200" dirty="0">
                <a:hlinkClick r:id="rId8"/>
              </a:rPr>
              <a:t>liwen.chu@nxp.com</a:t>
            </a:r>
            <a:r>
              <a:rPr lang="en-GB" sz="1200" dirty="0"/>
              <a:t>) &amp; Jeongki Kim (</a:t>
            </a:r>
            <a:r>
              <a:rPr lang="en-GB" sz="1200" dirty="0">
                <a:hlinkClick r:id="rId9"/>
              </a:rPr>
              <a:t>jeongki.kim.ieee@gmail.com</a:t>
            </a:r>
            <a:r>
              <a:rPr lang="en-GB" sz="1200" dirty="0"/>
              <a:t>)</a:t>
            </a:r>
            <a:endParaRPr lang="en-US" sz="12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July 2023</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July 2023</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156686</TotalTime>
  <Words>6018</Words>
  <Application>Microsoft Office PowerPoint</Application>
  <PresentationFormat>On-screen Show (4:3)</PresentationFormat>
  <Paragraphs>1340</Paragraphs>
  <Slides>50</Slides>
  <Notes>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50</vt:i4>
      </vt:variant>
    </vt:vector>
  </HeadingPairs>
  <TitlesOfParts>
    <vt:vector size="58" baseType="lpstr">
      <vt:lpstr>Arial</vt:lpstr>
      <vt:lpstr>Arial Black</vt:lpstr>
      <vt:lpstr>Calibri</vt:lpstr>
      <vt:lpstr>Monotype Sorts</vt:lpstr>
      <vt:lpstr>Times New Roman</vt:lpstr>
      <vt:lpstr>Wingdings</vt:lpstr>
      <vt:lpstr>Office Theme</vt:lpstr>
      <vt:lpstr>Document</vt:lpstr>
      <vt:lpstr>TGbe July 2023 Meeting Agenda</vt:lpstr>
      <vt:lpstr>IEEE 802.11 TGbe: Enhancements for Extremely High Throughput (EHT) WLAN Task Group</vt:lpstr>
      <vt:lpstr>Registration Information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TGbe Agenda</vt:lpstr>
      <vt:lpstr>TGbe Schedule</vt:lpstr>
      <vt:lpstr>Joint Submission’s List 1</vt:lpstr>
      <vt:lpstr>Joint Submission’s List 2</vt:lpstr>
      <vt:lpstr>PHY Submission’s List 1</vt:lpstr>
      <vt:lpstr>PHY Submission’s List 2</vt:lpstr>
      <vt:lpstr>MAC Submission’s List 1</vt:lpstr>
      <vt:lpstr>MAC Submission’s List 2</vt:lpstr>
      <vt:lpstr>MAC Submission’s List 3</vt:lpstr>
      <vt:lpstr>MAC Submission’s List 4</vt:lpstr>
      <vt:lpstr>MAC Submission’s List 5</vt:lpstr>
      <vt:lpstr>MAC Submission’s Post-Quarantine 1</vt:lpstr>
      <vt:lpstr>MAC Submission’s Post-Quarantine 2</vt:lpstr>
      <vt:lpstr>MAC Submission’s Post-Quarantine 3</vt:lpstr>
      <vt:lpstr>Monday MAC Agenda–AM1</vt:lpstr>
      <vt:lpstr>Monday Joint Agenda-PM1</vt:lpstr>
      <vt:lpstr>Summary from May meeting, ad-hoc &amp; conf calls</vt:lpstr>
      <vt:lpstr>Tuesday MAC Agenda–AM1</vt:lpstr>
      <vt:lpstr>Tuesday PHY Agenda–AM2</vt:lpstr>
      <vt:lpstr>Tuesday MAC Agenda–AM2</vt:lpstr>
      <vt:lpstr>Tuesday Joint Agenda-PM1</vt:lpstr>
      <vt:lpstr>Tuesday PHY Agenda–PM2</vt:lpstr>
      <vt:lpstr>Tuesday MAC Agenda–PM2</vt:lpstr>
      <vt:lpstr>Wednesday Joint Agenda-AM2</vt:lpstr>
      <vt:lpstr>Wednesday MAC Agenda–PM2</vt:lpstr>
      <vt:lpstr>Thursday Joint Agenda-AM1</vt:lpstr>
      <vt:lpstr>Thursday Joint Agenda-PM1</vt:lpstr>
      <vt:lpstr>LB271 CR Status</vt:lpstr>
      <vt:lpstr>Goals for September 2023</vt:lpstr>
      <vt:lpstr>Teleconference Plan</vt:lpstr>
      <vt:lpstr>Ad-Hoc Plan</vt:lpstr>
      <vt:lpstr>TGbe Timeline</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1428</cp:revision>
  <cp:lastPrinted>1601-01-01T00:00:00Z</cp:lastPrinted>
  <dcterms:created xsi:type="dcterms:W3CDTF">2017-01-26T15:28:16Z</dcterms:created>
  <dcterms:modified xsi:type="dcterms:W3CDTF">2023-07-13T10:42:27Z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