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1009" r:id="rId29"/>
    <p:sldId id="1010" r:id="rId30"/>
    <p:sldId id="1011" r:id="rId31"/>
    <p:sldId id="1012" r:id="rId32"/>
    <p:sldId id="371" r:id="rId33"/>
    <p:sldId id="1006" r:id="rId34"/>
    <p:sldId id="365" r:id="rId35"/>
    <p:sldId id="989" r:id="rId36"/>
    <p:sldId id="1007" r:id="rId37"/>
    <p:sldId id="1008" r:id="rId38"/>
    <p:sldId id="396" r:id="rId39"/>
    <p:sldId id="990" r:id="rId40"/>
    <p:sldId id="991" r:id="rId41"/>
    <p:sldId id="400" r:id="rId42"/>
    <p:sldId id="995" r:id="rId43"/>
    <p:sldId id="994" r:id="rId44"/>
    <p:sldId id="356" r:id="rId45"/>
    <p:sldId id="368" r:id="rId46"/>
    <p:sldId id="362" r:id="rId47"/>
    <p:sldId id="997" r:id="rId48"/>
    <p:sldId id="375" r:id="rId49"/>
    <p:sldId id="981"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A0B4EB-0EC4-490D-92F6-3DB921CD1864}" v="124" dt="2023-07-13T05:31:47.8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15" d="100"/>
          <a:sy n="115" d="100"/>
        </p:scale>
        <p:origin x="166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custSel addSld modSld modMainMaster">
      <pc:chgData name="Alfred Asterjadhi" userId="39de57b9-85c0-4fd1-aaac-8ca2b6560ad0" providerId="ADAL" clId="{57A0B4EB-0EC4-490D-92F6-3DB921CD1864}" dt="2023-07-13T05:36:01.463" v="1578" actId="20577"/>
      <pc:docMkLst>
        <pc:docMk/>
      </pc:docMkLst>
      <pc:sldChg chg="modSp mod">
        <pc:chgData name="Alfred Asterjadhi" userId="39de57b9-85c0-4fd1-aaac-8ca2b6560ad0" providerId="ADAL" clId="{57A0B4EB-0EC4-490D-92F6-3DB921CD1864}" dt="2023-07-13T05:33:56.866" v="1573" actId="6549"/>
        <pc:sldMkLst>
          <pc:docMk/>
          <pc:sldMk cId="3930036297" sldId="356"/>
        </pc:sldMkLst>
        <pc:spChg chg="mod">
          <ac:chgData name="Alfred Asterjadhi" userId="39de57b9-85c0-4fd1-aaac-8ca2b6560ad0" providerId="ADAL" clId="{57A0B4EB-0EC4-490D-92F6-3DB921CD1864}" dt="2023-07-13T05:33:56.866" v="1573" actId="6549"/>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addSp delSp modSp mod">
        <pc:chgData name="Alfred Asterjadhi" userId="39de57b9-85c0-4fd1-aaac-8ca2b6560ad0" providerId="ADAL" clId="{57A0B4EB-0EC4-490D-92F6-3DB921CD1864}" dt="2023-07-13T05:32:32.166" v="1544" actId="20577"/>
        <pc:sldMkLst>
          <pc:docMk/>
          <pc:sldMk cId="2409887836" sldId="994"/>
        </pc:sldMkLst>
        <pc:spChg chg="mod">
          <ac:chgData name="Alfred Asterjadhi" userId="39de57b9-85c0-4fd1-aaac-8ca2b6560ad0" providerId="ADAL" clId="{57A0B4EB-0EC4-490D-92F6-3DB921CD1864}" dt="2023-07-12T22:49:11.618" v="113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5:32:32.166" v="1544" actId="2057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05:36:01.463" v="1578" actId="20577"/>
        <pc:sldMasterMkLst>
          <pc:docMk/>
          <pc:sldMasterMk cId="0" sldId="2147483648"/>
        </pc:sldMasterMkLst>
        <pc:spChg chg="mod">
          <ac:chgData name="Alfred Asterjadhi" userId="39de57b9-85c0-4fd1-aaac-8ca2b6560ad0" providerId="ADAL" clId="{57A0B4EB-0EC4-490D-92F6-3DB921CD1864}" dt="2023-07-13T05:36:01.463" v="157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802.11-23/0919r10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255-00-00be-lb271-crs-for-some-general-cids.docx" TargetMode="External"/><Relationship Id="rId3" Type="http://schemas.openxmlformats.org/officeDocument/2006/relationships/hyperlink" Target="https://mentor.ieee.org/802.11/dcn/23/11-23-1021-01-00be-lb271-cr-for-subclause-35-19-eht-link-adaptation.docx" TargetMode="External"/><Relationship Id="rId7" Type="http://schemas.openxmlformats.org/officeDocument/2006/relationships/hyperlink" Target="https://mentor.ieee.org/802.11/dcn/23/11-23-1268-00-00be-lb271-cr-for-cids-on-ndpa-frame-format-part-2.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239-00-00be-lb271-cr-for-cid-18025.docx" TargetMode="External"/><Relationship Id="rId5" Type="http://schemas.openxmlformats.org/officeDocument/2006/relationships/hyperlink" Target="https://mentor.ieee.org/802.11/dcn/23/11-23-1130-00-00be-cr-for-cid-16455.docx" TargetMode="External"/><Relationship Id="rId4" Type="http://schemas.openxmlformats.org/officeDocument/2006/relationships/hyperlink" Target="https://mentor.ieee.org/802.11/dcn/23/11-23-1022-01-00be-lb271-cr-for-subclause-9-2-4-eht-link-adaptation.docx" TargetMode="External"/><Relationship Id="rId9" Type="http://schemas.openxmlformats.org/officeDocument/2006/relationships/hyperlink" Target="https://mentor.ieee.org/802.11/dcn/23/11-23-1281-00-00be-cr-for-cid-15751.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049-00-00be-lb271-cr-for-cid-1620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1056-00-00be-cr-for-cid-15679.docx" TargetMode="External"/><Relationship Id="rId2" Type="http://schemas.openxmlformats.org/officeDocument/2006/relationships/hyperlink" Target="https://mentor.ieee.org/802.11/dcn/23/11-23-0403-01-00be-lb271-cr-for-cids-in-35-3-4-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060-00-00be-lb271-cr-for-cid-16118.docx" TargetMode="External"/><Relationship Id="rId11" Type="http://schemas.openxmlformats.org/officeDocument/2006/relationships/hyperlink" Target="https://mentor.ieee.org/802.11/dcn/23/11-23-0842-00-00be-lb271-cr-for-subclause-35-3-24-aligned-twt.docx" TargetMode="External"/><Relationship Id="rId5" Type="http://schemas.openxmlformats.org/officeDocument/2006/relationships/hyperlink" Target="https://mentor.ieee.org/802.11/dcn/23/11-23-1122-00-00be-remaining-11be-cids-misc.docx" TargetMode="External"/><Relationship Id="rId10"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0458-09-00be-lb271-crs-for-35-8-4-r-twt-announcement.docx" TargetMode="External"/><Relationship Id="rId9" Type="http://schemas.openxmlformats.org/officeDocument/2006/relationships/hyperlink" Target="https://mentor.ieee.org/802.11/dcn/23/11-23-1121-00-00be-lb271-cr-for-subclause-3-2.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10-00-00be-proposed-resolutions-to-11be-lb271-a-few-cids-on-emlsr.docx" TargetMode="External"/><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0915-00-00be-resolution-of-epcs-related-cids-for-bss-transi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825-00-00be-lb-271-cr-for-35-3-7-1-3.docx" TargetMode="External"/><Relationship Id="rId5" Type="http://schemas.openxmlformats.org/officeDocument/2006/relationships/hyperlink" Target="https://mentor.ieee.org/802.11/dcn/23/11-23-1141-00-00be-lb271-cr-for-cid-16419.docx" TargetMode="External"/><Relationship Id="rId4" Type="http://schemas.openxmlformats.org/officeDocument/2006/relationships/hyperlink" Target="https://mentor.ieee.org/802.11/dcn/23/11-23-0801-00-00be-lb271-9-4-2-316-qos-char-element-part-2.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800-00-00be-lb271-9-4-2-316-qos-char-element-part-3.docx" TargetMode="External"/><Relationship Id="rId3" Type="http://schemas.openxmlformats.org/officeDocument/2006/relationships/hyperlink" Target="https://mentor.ieee.org/802.11/dcn/23/11-23-0770-00-00be-lb271-resolution-for-comments-assigned-to-abhi-part-7.docx" TargetMode="External"/><Relationship Id="rId7" Type="http://schemas.openxmlformats.org/officeDocument/2006/relationships/hyperlink" Target="https://mentor.ieee.org/802.11/dcn/23/11-23-0646-00-00be-lb271-cr-for-35-3-12-part-2.docx" TargetMode="External"/><Relationship Id="rId2" Type="http://schemas.openxmlformats.org/officeDocument/2006/relationships/hyperlink" Target="https://mentor.ieee.org/802.11/dcn/23/11-23-1161-00-00be-lb271-cids-on-bandwidth-indication-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65-00-00be-lb271-cr-for-clause-35-16-2.docx" TargetMode="External"/><Relationship Id="rId11" Type="http://schemas.openxmlformats.org/officeDocument/2006/relationships/hyperlink" Target="https://mentor.ieee.org/802.11/dcn/23/11-23-1121-01-00be-lb271-cr-for-subclause-3-2.docx" TargetMode="External"/><Relationship Id="rId5" Type="http://schemas.openxmlformats.org/officeDocument/2006/relationships/hyperlink" Target="https://mentor.ieee.org/802.11/dcn/23/11-23-1151-01-00be-cr-for-35-3-16-6.docx" TargetMode="External"/><Relationship Id="rId10" Type="http://schemas.openxmlformats.org/officeDocument/2006/relationships/hyperlink" Target="https://mentor.ieee.org/802.11/dcn/23/11-23-1101-03-00be-lb271-cr-35-3-18-remaining-cids.docx" TargetMode="External"/><Relationship Id="rId4" Type="http://schemas.openxmlformats.org/officeDocument/2006/relationships/hyperlink" Target="https://mentor.ieee.org/802.11/dcn/23/11-23-1202-00-00be-cr-for-misc-cids.docx" TargetMode="External"/><Relationship Id="rId9" Type="http://schemas.openxmlformats.org/officeDocument/2006/relationships/hyperlink" Target="https://mentor.ieee.org/802.11/dcn/23/11-23-0736-00-00be-lb271-cr-misc.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266-00-00be-lb271-cr-for-cid-16341.docx" TargetMode="External"/><Relationship Id="rId2" Type="http://schemas.openxmlformats.org/officeDocument/2006/relationships/hyperlink" Target="https://mentor.ieee.org/802.11/dcn/23/11-23-0764-00-00be-lb271-cr-for-p2p-buffer-report.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824-03-00be-lb-271-cr-for-35-3-16-5.docx" TargetMode="External"/><Relationship Id="rId4" Type="http://schemas.openxmlformats.org/officeDocument/2006/relationships/hyperlink" Target="https://mentor.ieee.org/802.11/dcn/23/11-23-1276-00-00be-lb271-remaining-cids-on-tdls.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763-00-00be-lb271-cr-of-nstr-status-update.doc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754-02-00be-lb271-cr-for-r-twt-part-2.docx" TargetMode="External"/><Relationship Id="rId3" Type="http://schemas.openxmlformats.org/officeDocument/2006/relationships/hyperlink" Target="https://mentor.ieee.org/802.11/dcn/23/11-23-0353-01-00be-lb271-cr-for-p2p-and-rtwt.docx" TargetMode="External"/><Relationship Id="rId7" Type="http://schemas.openxmlformats.org/officeDocument/2006/relationships/hyperlink" Target="https://mentor.ieee.org/802.11/dcn/23/11-23-0540-05-00be-cr-for-qmf.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541-08-00be-cr-for-35-3-14.docx" TargetMode="External"/><Relationship Id="rId11" Type="http://schemas.openxmlformats.org/officeDocument/2006/relationships/hyperlink" Target="https://mentor.ieee.org/802.11/dcn/23/11-23-0604-03-00be-cr-for-tx-related-cids.docx" TargetMode="External"/><Relationship Id="rId5" Type="http://schemas.openxmlformats.org/officeDocument/2006/relationships/hyperlink" Target="https://mentor.ieee.org/802.11/dcn/23/11-23-0673-02-00be-lb271-cr-for-mics-cids.docx" TargetMode="External"/><Relationship Id="rId10" Type="http://schemas.openxmlformats.org/officeDocument/2006/relationships/hyperlink" Target="https://mentor.ieee.org/802.11/dcn/23/11-23-0609-02-00be-cr-for-scs-related-cids.docx" TargetMode="External"/><Relationship Id="rId4" Type="http://schemas.openxmlformats.org/officeDocument/2006/relationships/hyperlink" Target="https://mentor.ieee.org/802.11/dcn/23/11-23-0730-02-00be-lb271-cr-for-35-3-19-2.docx" TargetMode="External"/><Relationship Id="rId9" Type="http://schemas.openxmlformats.org/officeDocument/2006/relationships/hyperlink" Target="https://mentor.ieee.org/802.11/dcn/23/11-23-0813-02-00be-lb271-cr-for-35-3-7-1-7-part-iii.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732-02-00be-lb271-cr-for-35-2-1-1.docx" TargetMode="External"/><Relationship Id="rId13" Type="http://schemas.openxmlformats.org/officeDocument/2006/relationships/hyperlink" Target="https://mentor.ieee.org/802.11/dcn/23/11-23-1095-00-00be-crs-for-cids-in-quarantine-part-3.docx" TargetMode="External"/><Relationship Id="rId3" Type="http://schemas.openxmlformats.org/officeDocument/2006/relationships/hyperlink" Target="https://mentor.ieee.org/802.11/dcn/23/11-23-0696-02-00be-lb271-cr-for-tdls.docx" TargetMode="External"/><Relationship Id="rId7" Type="http://schemas.openxmlformats.org/officeDocument/2006/relationships/hyperlink" Target="https://mentor.ieee.org/802.11/dcn/23/11-23-0958-01-00be-comment-resolution-for-cid-18247.docx" TargetMode="External"/><Relationship Id="rId12" Type="http://schemas.openxmlformats.org/officeDocument/2006/relationships/hyperlink" Target="https://mentor.ieee.org/802.11/dcn/23/11-23-1094-00-00be-crs-for-cids-in-quarantine-part-2.docx" TargetMode="External"/><Relationship Id="rId2" Type="http://schemas.openxmlformats.org/officeDocument/2006/relationships/hyperlink" Target="https://mentor.ieee.org/802.11/dcn/23/11-23-0608-00-00be-cr-for-txs-related-cids-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66-08-00be-lb271-cr-35-3-18-part-2.docx" TargetMode="External"/><Relationship Id="rId11" Type="http://schemas.openxmlformats.org/officeDocument/2006/relationships/hyperlink" Target="https://mentor.ieee.org/802.11/dcn/23/11-23-1093-00-00be-crs-for-cids-in-quarantine-part-1.docx" TargetMode="External"/><Relationship Id="rId5" Type="http://schemas.openxmlformats.org/officeDocument/2006/relationships/hyperlink" Target="https://mentor.ieee.org/802.11/dcn/23/11-23-0693-01-00be-lb271-cr-on-btm.docx" TargetMode="External"/><Relationship Id="rId10" Type="http://schemas.openxmlformats.org/officeDocument/2006/relationships/hyperlink" Target="https://mentor.ieee.org/802.11/dcn/23/11-23-0296-13-00be-lb271-cids-assigned-to-abhi-part-1.docx" TargetMode="External"/><Relationship Id="rId4" Type="http://schemas.openxmlformats.org/officeDocument/2006/relationships/hyperlink" Target="https://mentor.ieee.org/802.11/dcn/23/11-23-0692-01-00be-lb271-cr-on-eht-operation-element.docx" TargetMode="External"/><Relationship Id="rId9" Type="http://schemas.openxmlformats.org/officeDocument/2006/relationships/hyperlink" Target="https://mentor.ieee.org/802.11/dcn/23/11-23-0458-10-00be-lb271-crs-for-35-8-4-r-twt-announcement.docx" TargetMode="External"/><Relationship Id="rId14" Type="http://schemas.openxmlformats.org/officeDocument/2006/relationships/hyperlink" Target="https://mentor.ieee.org/802.11/dcn/23/11-23-1096-00-00be-crs-for-cids-in-quarantine-part-4.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02-00-00be-cr-for-misc-cids.docx" TargetMode="External"/><Relationship Id="rId5" Type="http://schemas.openxmlformats.org/officeDocument/2006/relationships/hyperlink" Target="https://mentor.ieee.org/802.11/dcn/23/11-23-0825-00-00be-lb-271-cr-for-35-3-7-1-3.docx" TargetMode="External"/><Relationship Id="rId4" Type="http://schemas.openxmlformats.org/officeDocument/2006/relationships/hyperlink" Target="https://mentor.ieee.org/802.11/dcn/23/11-23-0801-00-00be-lb271-9-4-2-316-qos-char-element-part-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1022-01-00be-lb271-cr-for-subclause-9-2-4-eht-link-adaptation.docx" TargetMode="External"/><Relationship Id="rId2" Type="http://schemas.openxmlformats.org/officeDocument/2006/relationships/hyperlink" Target="https://mentor.ieee.org/802.11/dcn/23/11-23-1021-01-00be-lb271-cr-for-subclause-35-19-eht-link-adap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161-00-00be-lb271-cids-on-bandwidth-indication-part2.docx" TargetMode="External"/><Relationship Id="rId4" Type="http://schemas.openxmlformats.org/officeDocument/2006/relationships/hyperlink" Target="https://mentor.ieee.org/802.11/dcn/23/11-23-1151-02-00be-cr-for-35-3-16-6.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hyperlink" Target="https://mentor.ieee.org/802.11/dcn/23/11-23-0919-01-00be-tgbe-july-2023-meeting-agenda.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825-00-00be-lb-271-cr-for-35-3-7-1-3.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22-00-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1202-00-00be-cr-for-misc-cid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730-02-00be-lb271-cr-for-35-3-19-2.docx" TargetMode="External"/><Relationship Id="rId2" Type="http://schemas.openxmlformats.org/officeDocument/2006/relationships/hyperlink" Target="https://mentor.ieee.org/802.11/dcn/23/11-23-0353-01-00be-lb271-cr-for-p2p-and-r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2-00be-lb271-cr-for-r-twt-part-2.docx" TargetMode="External"/><Relationship Id="rId4" Type="http://schemas.openxmlformats.org/officeDocument/2006/relationships/hyperlink" Target="https://mentor.ieee.org/802.11/dcn/23/11-23-0540-05-00be-cr-for-qmf.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0442-14-00be-tgbe-motions-list-part-4.pptx" TargetMode="External"/><Relationship Id="rId3" Type="http://schemas.openxmlformats.org/officeDocument/2006/relationships/hyperlink" Target="https://mentor.ieee.org/802.11/dcn/23/11-23-1116-00-00be-lb271-cr-for-misc-joint-cids.docx" TargetMode="External"/><Relationship Id="rId7" Type="http://schemas.openxmlformats.org/officeDocument/2006/relationships/hyperlink" Target="https://mentor.ieee.org/802.11/dcn/23/11-23-0458-10-00be-lb271-crs-for-35-8-4-r-twt-announcement.docx" TargetMode="External"/><Relationship Id="rId2" Type="http://schemas.openxmlformats.org/officeDocument/2006/relationships/hyperlink" Target="https://mentor.ieee.org/802.11/dcn/23/11-23-1239-00-00be-lb271-cr-for-cid-1802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0958-01-00be-comment-resolution-for-cid-18247.docx" TargetMode="External"/><Relationship Id="rId4" Type="http://schemas.openxmlformats.org/officeDocument/2006/relationships/hyperlink" Target="https://mentor.ieee.org/802.11/dcn/23/11-23-0366-08-00be-lb271-cr-35-3-18-part-2.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3/11-23-1122-02-00be-remaining-11be-cids-misc.docx" TargetMode="External"/><Relationship Id="rId13" Type="http://schemas.openxmlformats.org/officeDocument/2006/relationships/hyperlink" Target="https://mentor.ieee.org/802.11/dcn/23/11-23-1188-00-00be-lb271-cr-for-cid-17315.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1060-03-00be-lb271-cr-for-cid-16118.docx" TargetMode="External"/><Relationship Id="rId12" Type="http://schemas.openxmlformats.org/officeDocument/2006/relationships/hyperlink" Target="https://mentor.ieee.org/802.11/dcn/23/11-23-1125-02-00be-lb271-remaining-cids-on-twt.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4-01-00be-lb271-cids-on-tdls.docx" TargetMode="External"/><Relationship Id="rId11" Type="http://schemas.openxmlformats.org/officeDocument/2006/relationships/hyperlink" Target="https://mentor.ieee.org/802.11/dcn/23/11-23-1162-01-00be-lb271-misc-cids-part-2.docx" TargetMode="External"/><Relationship Id="rId5" Type="http://schemas.openxmlformats.org/officeDocument/2006/relationships/hyperlink" Target="https://mentor.ieee.org/802.11/dcn/23/11-23-0765-05-00be-lb271-cr-for-ml-reconfiguration-add-delete-link.docx" TargetMode="External"/><Relationship Id="rId10" Type="http://schemas.openxmlformats.org/officeDocument/2006/relationships/hyperlink" Target="https://mentor.ieee.org/802.11/dcn/23/11-23-0736-00-00be-lb271-cr-misc.docx" TargetMode="External"/><Relationship Id="rId4" Type="http://schemas.openxmlformats.org/officeDocument/2006/relationships/hyperlink" Target="https://mentor.ieee.org/802.11/dcn/23/11-23-0458-13-00be-lb271-crs-for-35-8-4-r-twt-announcement.docx" TargetMode="External"/><Relationship Id="rId9" Type="http://schemas.openxmlformats.org/officeDocument/2006/relationships/hyperlink" Target="https://mentor.ieee.org/802.11/dcn/23/11-23-1251-00-00be-lb271-cr-emlsr-miscellaneous.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3/11-23-0296-13-00be-lb271-cids-assigned-to-abhi-part-1.docx" TargetMode="External"/><Relationship Id="rId3" Type="http://schemas.openxmlformats.org/officeDocument/2006/relationships/hyperlink" Target="https://mentor.ieee.org/802.11/dcn/23/11-23-0398-01-00be-proposed-resolutions-to-11be-lb271-a-few-cids-on-mediumsyncrecovery.docx" TargetMode="External"/><Relationship Id="rId7" Type="http://schemas.openxmlformats.org/officeDocument/2006/relationships/hyperlink" Target="https://mentor.ieee.org/802.11/dcn/23/11-23-0692-01-00be-lb271-cr-on-eht-operation-element.docx" TargetMode="External"/><Relationship Id="rId2" Type="http://schemas.openxmlformats.org/officeDocument/2006/relationships/hyperlink" Target="https://mentor.ieee.org/802.11/dcn/23/11-23-1136-01-00be-proposed-resolutions-to-lb271-cids-on-emlsr-and-p2p-co-ex.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96-02-00be-lb271-cr-for-tdls.docx" TargetMode="External"/><Relationship Id="rId5" Type="http://schemas.openxmlformats.org/officeDocument/2006/relationships/hyperlink" Target="https://mentor.ieee.org/802.11/dcn/23/11-23-0541-08-00be-cr-for-35-3-14.docx" TargetMode="External"/><Relationship Id="rId4" Type="http://schemas.openxmlformats.org/officeDocument/2006/relationships/hyperlink" Target="https://mentor.ieee.org/802.11/dcn/23/11-23-0842-00-00be-lb271-cr-for-subclause-35-3-24-aligned-twt.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3/11-23-1266-00-00be-lb271-cr-for-cid-16341.docx" TargetMode="External"/><Relationship Id="rId3" Type="http://schemas.openxmlformats.org/officeDocument/2006/relationships/hyperlink" Target="https://mentor.ieee.org/802.11/dcn/23/11-23-1239-00-00be-lb271-cr-for-cid-18025.docx" TargetMode="External"/><Relationship Id="rId7" Type="http://schemas.openxmlformats.org/officeDocument/2006/relationships/hyperlink" Target="https://mentor.ieee.org/802.11/dcn/23/11-23-0764-00-00be-lb271-cr-for-p2p-buffer-report.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0-00be-lb271-crs-for-some-general-cids.docx" TargetMode="External"/><Relationship Id="rId10" Type="http://schemas.openxmlformats.org/officeDocument/2006/relationships/hyperlink" Target="https://mentor.ieee.org/802.11/dcn/23/11-23-0442-15-00be-tgbe-motions-list-part-4.pptx" TargetMode="External"/><Relationship Id="rId4" Type="http://schemas.openxmlformats.org/officeDocument/2006/relationships/hyperlink" Target="https://mentor.ieee.org/802.11/dcn/23/11-23-1268-00-00be-lb271-cr-for-cids-on-ndpa-frame-format-part-2.docx" TargetMode="External"/><Relationship Id="rId9" Type="http://schemas.openxmlformats.org/officeDocument/2006/relationships/hyperlink" Target="https://mentor.ieee.org/802.11/dcn/23/11-23-1276-00-00be-lb271-remaining-cids-on-tdls.doc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20974200"/>
              </p:ext>
            </p:extLst>
          </p:nvPr>
        </p:nvGraphicFramePr>
        <p:xfrm>
          <a:off x="851217" y="1582301"/>
          <a:ext cx="7736268" cy="35670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1034r0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35.7.3 Part III</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Zinan Lin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Thursday AM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1021r2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35.19 EHT Link adaptation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1022r2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9.2.4 EHT Link adaptation</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R4M-20C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1116r0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MISC Joint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1130r0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rPr>
                        <a:t>CR for CID 16455</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Ross J. Yu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1239r0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18025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Li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7"/>
                        </a:rPr>
                        <a:t>1268r0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on NDPA frame format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Mahmoud Kamel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1255r0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Zhi Mao</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1256r0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Zhi Mao</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strike="sngStrike" dirty="0">
                          <a:solidFill>
                            <a:srgbClr val="FF0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1281r0</a:t>
                      </a:r>
                      <a:endParaRPr lang="en-US" sz="1000" i="0" strike="sngStrike" dirty="0">
                        <a:solidFill>
                          <a:srgbClr val="FF0000"/>
                        </a:solidFill>
                        <a:effectLst/>
                        <a:latin typeface="+mn-lt"/>
                        <a:ea typeface="Times New Roman" panose="02020603050405020304" pitchFamily="18" charset="0"/>
                      </a:endParaRPr>
                    </a:p>
                  </a:txBody>
                  <a:tcPr anchor="b"/>
                </a:tc>
                <a:tc>
                  <a:txBody>
                    <a:bodyPr/>
                    <a:lstStyle/>
                    <a:p>
                      <a:pPr algn="l"/>
                      <a:r>
                        <a:rPr lang="en-US" sz="1000" b="0" strike="sngStrike" dirty="0">
                          <a:solidFill>
                            <a:srgbClr val="FF0000"/>
                          </a:solidFill>
                          <a:effectLst/>
                        </a:rPr>
                        <a:t>CR for CID 15751</a:t>
                      </a:r>
                    </a:p>
                  </a:txBody>
                  <a:tcPr anchor="ctr"/>
                </a:tc>
                <a:tc>
                  <a:txBody>
                    <a:bodyPr/>
                    <a:lstStyle/>
                    <a:p>
                      <a:pPr marL="0" marR="0">
                        <a:spcBef>
                          <a:spcPts val="0"/>
                        </a:spcBef>
                        <a:spcAft>
                          <a:spcPts val="0"/>
                        </a:spcAft>
                      </a:pPr>
                      <a:r>
                        <a:rPr lang="en-US" sz="1000" i="0" strike="sngStrike" dirty="0">
                          <a:solidFill>
                            <a:srgbClr val="FF0000"/>
                          </a:solidFill>
                          <a:effectLst/>
                          <a:latin typeface="+mn-lt"/>
                          <a:ea typeface="Times New Roman" panose="02020603050405020304" pitchFamily="18" charset="0"/>
                        </a:rPr>
                        <a:t>Yan Li</a:t>
                      </a:r>
                    </a:p>
                  </a:txBody>
                  <a:tcPr/>
                </a:tc>
                <a:tc>
                  <a:txBody>
                    <a:bodyPr/>
                    <a:lstStyle/>
                    <a:p>
                      <a:pPr marL="0" marR="0" algn="ctr">
                        <a:spcBef>
                          <a:spcPts val="0"/>
                        </a:spcBef>
                        <a:spcAft>
                          <a:spcPts val="0"/>
                        </a:spcAft>
                      </a:pPr>
                      <a:r>
                        <a:rPr lang="en-US" sz="1000" i="0" strike="sngStrike" dirty="0">
                          <a:solidFill>
                            <a:srgbClr val="FF0000"/>
                          </a:solidFill>
                          <a:effectLst/>
                          <a:latin typeface="+mn-lt"/>
                          <a:ea typeface="Times New Roman" panose="02020603050405020304" pitchFamily="18" charset="0"/>
                        </a:rPr>
                        <a:t>Pending </a:t>
                      </a:r>
                    </a:p>
                  </a:txBody>
                  <a:tcPr/>
                </a:tc>
                <a:tc>
                  <a:txBody>
                    <a:bodyPr/>
                    <a:lstStyle/>
                    <a:p>
                      <a:pPr marL="0" marR="0" algn="ctr">
                        <a:spcBef>
                          <a:spcPts val="0"/>
                        </a:spcBef>
                        <a:spcAft>
                          <a:spcPts val="0"/>
                        </a:spcAft>
                      </a:pPr>
                      <a:r>
                        <a:rPr lang="en-US" sz="1000" i="0" strike="sngStrike" dirty="0">
                          <a:solidFill>
                            <a:srgbClr val="FF000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sngStrike" kern="1200" cap="none" spc="0" normalizeH="0" baseline="0" noProof="0" dirty="0">
                          <a:ln>
                            <a:noFill/>
                          </a:ln>
                          <a:solidFill>
                            <a:srgbClr val="FF0000"/>
                          </a:solidFill>
                          <a:effectLst/>
                          <a:uLnTx/>
                          <a:uFillTx/>
                          <a:latin typeface="Times New Roman"/>
                          <a:ea typeface="Times New Roman" panose="02020603050405020304" pitchFamily="18" charset="0"/>
                          <a:cs typeface="+mn-cs"/>
                        </a:rPr>
                        <a:t>Joint</a:t>
                      </a:r>
                      <a:endParaRPr lang="en-US" sz="1000" i="0" strike="sngStrike"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1278r0</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John Wullert</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772262851"/>
              </p:ext>
            </p:extLst>
          </p:nvPr>
        </p:nvGraphicFramePr>
        <p:xfrm>
          <a:off x="851217" y="1582301"/>
          <a:ext cx="7736268" cy="39253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1028r2</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Comment Resolution for CIDs in 36-3-2-2 Part 3</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Jianhan Liu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1029r1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LB271 CR for 36.3.10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Ying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1031r0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15220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741r1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txvector-rxvector-parameters-part1</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742r0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txvector-rxvector-parameters-part2</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911r0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17631 </a:t>
                      </a:r>
                    </a:p>
                  </a:txBody>
                  <a:tcPr anchor="b"/>
                </a:tc>
                <a:tc>
                  <a:txBody>
                    <a:bodyPr/>
                    <a:lstStyle/>
                    <a:p>
                      <a:pPr marL="0" marR="0">
                        <a:spcBef>
                          <a:spcPts val="0"/>
                        </a:spcBef>
                        <a:spcAft>
                          <a:spcPts val="0"/>
                        </a:spcAft>
                      </a:pPr>
                      <a:r>
                        <a:rPr lang="en-US" sz="1000" i="0" dirty="0" err="1">
                          <a:solidFill>
                            <a:srgbClr val="7030A0"/>
                          </a:solidFill>
                          <a:effectLst/>
                          <a:latin typeface="+mn-lt"/>
                          <a:ea typeface="Times New Roman" panose="02020603050405020304" pitchFamily="18" charset="0"/>
                        </a:rPr>
                        <a:t>Yapu</a:t>
                      </a:r>
                      <a:r>
                        <a:rPr lang="en-US" sz="1000" i="0" dirty="0">
                          <a:solidFill>
                            <a:srgbClr val="7030A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1015r0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related to DCM in EHT PPE Thresholds field</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533020498"/>
              </p:ext>
            </p:extLst>
          </p:nvPr>
        </p:nvGraphicFramePr>
        <p:xfrm>
          <a:off x="851217" y="1582301"/>
          <a:ext cx="7736268" cy="47027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3"/>
                        </a:rPr>
                        <a:t>763r0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SP-TBD</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458r9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17C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1122r0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CR for assigned CIDs</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George Cherian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Presented</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26C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rPr>
                        <a:t>1060r0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16118</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Sanghyun Kim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06/27</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1056r0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15679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Po-Kai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8"/>
                        </a:rPr>
                        <a:t>1049r0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cr-for-CID 16206</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07/06</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589</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1047r</a:t>
                      </a:r>
                      <a:r>
                        <a:rPr lang="en-GB" sz="1000" u="sng"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cr-for-10.3.2.9 and 10.3.2.11</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Yunbo Li</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3C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1121r0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subclause 3.2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R4M-3C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7C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1124r1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on TDLS</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Rubayet Shafin</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11C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1054r</a:t>
                      </a: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for MobileAPMLO</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591</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842r1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cr-for-subclause-35-3-24-aligned TWT</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Ming Gan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51839480"/>
              </p:ext>
            </p:extLst>
          </p:nvPr>
        </p:nvGraphicFramePr>
        <p:xfrm>
          <a:off x="851217" y="1582301"/>
          <a:ext cx="7736268" cy="432161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1133r0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1114r0</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MISC MAC CIDs</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Jason Y. Guo</a:t>
                      </a:r>
                      <a:endParaRPr lang="en-US" sz="14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3C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1134r0</a:t>
                      </a:r>
                      <a:endParaRPr lang="en-US" sz="14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MLSM Power Save Mode</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Jason Y. Guo</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4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801r3</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LB271-9.4.2.316 (QoS char element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19C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1142r0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16422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Jeongki Kim</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1141r0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16419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825r</a:t>
                      </a:r>
                      <a:r>
                        <a:rPr lang="en-GB" sz="1000" u="sng" dirty="0">
                          <a:solidFill>
                            <a:srgbClr val="00B050"/>
                          </a:solidFill>
                          <a:effectLst/>
                          <a:latin typeface="Times New Roman" panose="02020603050405020304" pitchFamily="18" charset="0"/>
                          <a:ea typeface="Times New Roman" panose="02020603050405020304" pitchFamily="18" charset="0"/>
                        </a:rPr>
                        <a:t>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35.3.7.1.3</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Yongho Seok</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Motion 592</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57C</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8648670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915r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Resolution of EPCS-Related CIDs for BSS Transition</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6C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1136r2</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Proposed resolutions to LB271 CIDs on EMLSR and P2P co-ex</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Qi Wang</a:t>
                      </a:r>
                      <a:endParaRPr lang="en-US" sz="140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44Y, 27N, 32A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Times New Roman" panose="02020603050405020304" pitchFamily="18" charset="0"/>
                          <a:ea typeface="Times New Roman" panose="02020603050405020304" pitchFamily="18" charset="0"/>
                        </a:rPr>
                        <a:t>2C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710r0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EMLSR</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398r0</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Proposed resolutions to LB271 a few CIDs on </a:t>
                      </a:r>
                      <a:r>
                        <a:rPr lang="en-GB" sz="1000" dirty="0" err="1">
                          <a:solidFill>
                            <a:srgbClr val="FF0000"/>
                          </a:solidFill>
                          <a:effectLst/>
                          <a:latin typeface="Times New Roman" panose="02020603050405020304" pitchFamily="18" charset="0"/>
                          <a:ea typeface="Times New Roman" panose="02020603050405020304" pitchFamily="18" charset="0"/>
                        </a:rPr>
                        <a:t>MediumSyncRecovery</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Qi Wang</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33Y, 41N, 33A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Times New Roman" panose="02020603050405020304" pitchFamily="18" charset="0"/>
                          <a:ea typeface="Times New Roman" panose="02020603050405020304" pitchFamily="18" charset="0"/>
                        </a:rPr>
                        <a:t>2C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4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1162r1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Misc</a:t>
                      </a:r>
                      <a:r>
                        <a:rPr lang="en-GB" sz="1000" dirty="0">
                          <a:solidFill>
                            <a:srgbClr val="7030A0"/>
                          </a:solidFill>
                          <a:effectLst/>
                          <a:latin typeface="Times New Roman" panose="02020603050405020304" pitchFamily="18" charset="0"/>
                          <a:ea typeface="Times New Roman" panose="02020603050405020304" pitchFamily="18" charset="0"/>
                        </a:rPr>
                        <a:t> CIDs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Gaurang Naik</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5C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1163r0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3</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538858915"/>
              </p:ext>
            </p:extLst>
          </p:nvPr>
        </p:nvGraphicFramePr>
        <p:xfrm>
          <a:off x="851217" y="1582301"/>
          <a:ext cx="7736268" cy="42680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1161r</a:t>
                      </a: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CIDs on bandwidth indication, part2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Morteza Mehrnoush</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770r</a:t>
                      </a:r>
                      <a:r>
                        <a:rPr lang="en-US" sz="1000" i="0" dirty="0">
                          <a:solidFill>
                            <a:srgbClr val="7030A0"/>
                          </a:solidFill>
                          <a:effectLst/>
                          <a:latin typeface="+mn-lt"/>
                          <a:ea typeface="Times New Roman" panose="02020603050405020304" pitchFamily="18" charset="0"/>
                        </a:rPr>
                        <a:t>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Resolution for comments assigned to Abhi - Part 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R4M-14C</a:t>
                      </a:r>
                    </a:p>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p>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Motion 592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1202r1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1151r</a:t>
                      </a:r>
                      <a:r>
                        <a:rPr lang="en-US" sz="1000" i="0" dirty="0">
                          <a:solidFill>
                            <a:srgbClr val="7030A0"/>
                          </a:solidFill>
                          <a:effectLst/>
                          <a:latin typeface="+mn-lt"/>
                          <a:ea typeface="Times New Roman" panose="02020603050405020304" pitchFamily="18" charset="0"/>
                        </a:rPr>
                        <a:t>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35-3-16-6</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1188r0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17315</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Frank Hsu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965r0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Clause 35.16.</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Motion 593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1098r0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for comments assigned to Abhi - Part 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7"/>
                        </a:rPr>
                        <a:t>646r0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35.3.12-part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800r0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fr-FR" sz="1000" i="0" dirty="0">
                          <a:solidFill>
                            <a:srgbClr val="00B050"/>
                          </a:solidFill>
                          <a:effectLst/>
                          <a:latin typeface="+mn-lt"/>
                          <a:ea typeface="Times New Roman" panose="02020603050405020304" pitchFamily="18" charset="0"/>
                        </a:rPr>
                        <a:t>LB271-9.4.2.316 (QoS char </a:t>
                      </a:r>
                      <a:r>
                        <a:rPr lang="fr-FR" sz="1000" i="0" dirty="0" err="1">
                          <a:solidFill>
                            <a:srgbClr val="00B050"/>
                          </a:solidFill>
                          <a:effectLst/>
                          <a:latin typeface="+mn-lt"/>
                          <a:ea typeface="Times New Roman" panose="02020603050405020304" pitchFamily="18" charset="0"/>
                        </a:rPr>
                        <a:t>element</a:t>
                      </a:r>
                      <a:r>
                        <a:rPr lang="fr-FR" sz="1000" i="0" dirty="0">
                          <a:solidFill>
                            <a:srgbClr val="00B050"/>
                          </a:solidFill>
                          <a:effectLst/>
                          <a:latin typeface="+mn-lt"/>
                          <a:ea typeface="Times New Roman" panose="02020603050405020304" pitchFamily="18" charset="0"/>
                        </a:rPr>
                        <a:t> Part 3)</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Duncan Ho</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736r0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 CR Misc.</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Minyoung Park</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1101r4</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35.3.18 remaining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1121r1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836665056"/>
              </p:ext>
            </p:extLst>
          </p:nvPr>
        </p:nvGraphicFramePr>
        <p:xfrm>
          <a:off x="851217" y="1582301"/>
          <a:ext cx="7736268" cy="411622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1244r1</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1251r0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1125r2</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1063r3</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764r0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cr-for-p2p-buffer-report</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1266r0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-for-CID 16341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1276r0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Remaining CIDs on TDLS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Rubayet Shafin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1050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miscellaneous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1045</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 35.2.1.2.2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1077r3</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-for-supported-features-and-PICS-</a:t>
                      </a:r>
                      <a:r>
                        <a:rPr lang="en-US" sz="1000" i="0" dirty="0" err="1">
                          <a:solidFill>
                            <a:schemeClr val="tx1"/>
                          </a:solidFill>
                          <a:effectLst/>
                          <a:latin typeface="+mn-lt"/>
                          <a:ea typeface="Times New Roman" panose="02020603050405020304" pitchFamily="18" charset="0"/>
                        </a:rPr>
                        <a:t>cids</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Rojan Chitrakar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a:t>
                      </a:r>
                      <a:endParaRPr lang="en-US" sz="1000" i="0" dirty="0">
                        <a:solidFill>
                          <a:schemeClr val="tx1"/>
                        </a:solidFill>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824r3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35.3.16.5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Motion 593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673854621"/>
              </p:ext>
            </p:extLst>
          </p:nvPr>
        </p:nvGraphicFramePr>
        <p:xfrm>
          <a:off x="851217" y="1582301"/>
          <a:ext cx="7736268" cy="380388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336028">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on partial BW</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Yanjun Sun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a:solidFill>
                            <a:schemeClr val="tx1"/>
                          </a:solidFill>
                          <a:effectLst/>
                          <a:latin typeface="+mn-lt"/>
                          <a:ea typeface="Times New Roman" panose="02020603050405020304" pitchFamily="18" charset="0"/>
                        </a:rPr>
                        <a:t>1C</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763r0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880058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399378785"/>
              </p:ext>
            </p:extLst>
          </p:nvPr>
        </p:nvGraphicFramePr>
        <p:xfrm>
          <a:off x="851217" y="1582301"/>
          <a:ext cx="7736268" cy="46648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strike="sngStrike" dirty="0">
                          <a:solidFill>
                            <a:srgbClr val="00B0F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547r4</a:t>
                      </a:r>
                      <a:endParaRPr lang="en-US" sz="1000" strike="sngStrike" dirty="0">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CR for 3.2 and Some Clauses in 35</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Po-Kai Huang</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Complete</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strike="sngStrike" kern="1200" dirty="0">
                          <a:solidFill>
                            <a:srgbClr val="00B0F0"/>
                          </a:solidFill>
                          <a:effectLst/>
                          <a:latin typeface="+mn-lt"/>
                          <a:ea typeface="Times New Roman" panose="02020603050405020304" pitchFamily="18" charset="0"/>
                        </a:rPr>
                        <a:t>11C</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MAC</a:t>
                      </a:r>
                      <a:endParaRPr lang="en-US" sz="1000" strike="sngStrike" dirty="0">
                        <a:solidFill>
                          <a:srgbClr val="00B0F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353r1</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P2P and </a:t>
                      </a:r>
                      <a:r>
                        <a:rPr lang="en-GB" sz="1000" dirty="0" err="1">
                          <a:solidFill>
                            <a:srgbClr val="FF0000"/>
                          </a:solidFill>
                          <a:effectLst/>
                          <a:latin typeface="+mn-lt"/>
                          <a:ea typeface="Times New Roman" panose="02020603050405020304" pitchFamily="18" charset="0"/>
                        </a:rPr>
                        <a:t>rTWT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Pascal Viger</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15Y, 26N, 22A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5C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357r3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CIDs on 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Rubayet Shafin</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30Y, 44N, 23A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X+2C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730r3</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35-3-19-2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Kaiying Lu</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p>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2C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34Y, 35N, 14A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765r5</a:t>
                      </a:r>
                      <a:endParaRPr lang="en-US" sz="100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ML Reconfiguration Add Delete Link</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Binita Gupta</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32Y, 21N, 27A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5"/>
                        </a:rPr>
                        <a:t>673r2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MICS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Abdel Karim Ajami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541r8</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35.3.14</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Po-Kai Huang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540r5</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QMF</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754r3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 CR for R-TWT - Part 2</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35Y, 15N, 26A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813r4</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 for 35.3.7.1.7 Part III</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Jason Yuchen Guo</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26Y, 18N, 28A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8C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609r2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SCS related CIDs</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1"/>
                        </a:rPr>
                        <a:t>604r3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 related CID</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77162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https://web.cvent.com/event/c50eaa77-9484-4a50-9d20-378149a0ecb6/summary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710531418"/>
              </p:ext>
            </p:extLst>
          </p:nvPr>
        </p:nvGraphicFramePr>
        <p:xfrm>
          <a:off x="851217" y="1582301"/>
          <a:ext cx="7736268" cy="459530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608r0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TXS related CIDs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696r2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TDLS</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692r</a:t>
                      </a:r>
                      <a:r>
                        <a:rPr lang="en-US" sz="1000" dirty="0">
                          <a:solidFill>
                            <a:srgbClr val="7030A0"/>
                          </a:solidFill>
                          <a:effectLst/>
                          <a:latin typeface="+mn-lt"/>
                          <a:ea typeface="Times New Roman" panose="02020603050405020304" pitchFamily="18" charset="0"/>
                        </a:rPr>
                        <a:t>3</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on EHT Operation element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693r1</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 on BTM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Deferred</a:t>
                      </a: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366r8</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35.3.18 part 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R4M-4C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958r2</a:t>
                      </a:r>
                      <a:endParaRPr lang="en-US" sz="1000" dirty="0">
                        <a:solidFill>
                          <a:srgbClr val="7030A0"/>
                        </a:solidFill>
                        <a:effectLst/>
                        <a:latin typeface="+mn-lt"/>
                        <a:ea typeface="Times New Roman" panose="02020603050405020304" pitchFamily="18" charset="0"/>
                      </a:endParaRPr>
                    </a:p>
                  </a:txBody>
                  <a:tcPr/>
                </a:tc>
                <a:tc>
                  <a:txBody>
                    <a:bodyPr/>
                    <a:lstStyle/>
                    <a:p>
                      <a:pPr algn="l"/>
                      <a:r>
                        <a:rPr lang="en-US" sz="1000" b="0" dirty="0">
                          <a:solidFill>
                            <a:srgbClr val="7030A0"/>
                          </a:solidFill>
                          <a:effectLst/>
                        </a:rPr>
                        <a:t>Comment Resolution for CID 18247</a:t>
                      </a:r>
                    </a:p>
                  </a:txBody>
                  <a:tcPr anchor="ct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Li Hsiang Sun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R4M-1C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732r2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CR-for-35-2-1-1</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R4M-5C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i="0" u="none" strike="noStrike" kern="1200" dirty="0">
                          <a:solidFill>
                            <a:srgbClr val="7030A0"/>
                          </a:solidFill>
                          <a:effectLst/>
                          <a:hlinkClick r:id="rId9">
                            <a:extLst>
                              <a:ext uri="{A12FA001-AC4F-418D-AE19-62706E023703}">
                                <ahyp:hlinkClr xmlns:ahyp="http://schemas.microsoft.com/office/drawing/2018/hyperlinkcolor" val="tx"/>
                              </a:ext>
                            </a:extLst>
                          </a:hlinkClick>
                        </a:rPr>
                        <a:t>458r13</a:t>
                      </a:r>
                      <a:r>
                        <a:rPr lang="en-GB" sz="1000" i="0" u="none" strike="noStrike" kern="1200" dirty="0">
                          <a:solidFill>
                            <a:srgbClr val="7030A0"/>
                          </a:solidFill>
                          <a:effectLst/>
                        </a:rPr>
                        <a:t> </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CRs for 35.8.4 R-TWT announcement</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i="0" u="none" strike="noStrike" kern="1200" dirty="0">
                          <a:solidFill>
                            <a:srgbClr val="7030A0"/>
                          </a:solidFill>
                          <a:effectLst/>
                        </a:rPr>
                        <a:t>Chunyu Hu</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R4M-18</a:t>
                      </a:r>
                      <a:endParaRPr lang="en-US" sz="1000" i="0" u="none" strike="noStrike" dirty="0">
                        <a:solidFill>
                          <a:srgbClr val="7030A0"/>
                        </a:solidFill>
                        <a:effectLst/>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18C </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296r13</a:t>
                      </a:r>
                      <a:endParaRPr lang="en-US" sz="1000" dirty="0">
                        <a:solidFill>
                          <a:srgbClr val="FF000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CIDs assigned to Abhi - Part 1</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Abhishek Patil</a:t>
                      </a: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61Y, 22N, 20A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92637475"/>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11"/>
                        </a:rPr>
                        <a:t>1093r0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CIDs in Quarantine part 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Alfred Asterjadhi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1094r0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46C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3"/>
                        </a:rPr>
                        <a:t>1095r0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4"/>
                        </a:rPr>
                        <a:t>1096r0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81C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728r2</a:t>
                      </a: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Yanjun</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369415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648196349"/>
              </p:ext>
            </p:extLst>
          </p:nvPr>
        </p:nvGraphicFramePr>
        <p:xfrm>
          <a:off x="851217" y="1582301"/>
          <a:ext cx="7736268" cy="445819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rPr>
                        <a:t>847r4</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Rs for 35.8.5 R-TWT channel access rules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 Chunyu Hu</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6C</a:t>
                      </a: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813r5</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for 35.3.7.1.7 Part III</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Jason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383r2</a:t>
                      </a:r>
                    </a:p>
                  </a:txBody>
                  <a:tcPr/>
                </a:tc>
                <a:tc>
                  <a:txBody>
                    <a:bodyPr/>
                    <a:lstStyle/>
                    <a:p>
                      <a:pPr marL="0" marR="0">
                        <a:spcBef>
                          <a:spcPts val="0"/>
                        </a:spcBef>
                        <a:spcAft>
                          <a:spcPts val="0"/>
                        </a:spcAft>
                      </a:pPr>
                      <a:endParaRPr lang="en-US" sz="1000" dirty="0">
                        <a:solidFill>
                          <a:srgbClr val="FF000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Liuming</a:t>
                      </a: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18Y, 42N, 18A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FF000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706r1</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35.3.16.4 NSTR operation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Yunbo Li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4C</a:t>
                      </a: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310r5</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743r</a:t>
                      </a:r>
                    </a:p>
                  </a:txBody>
                  <a:tcPr/>
                </a:tc>
                <a:tc>
                  <a:txBody>
                    <a:bodyPr/>
                    <a:lstStyle/>
                    <a:p>
                      <a:pPr algn="l"/>
                      <a:endParaRPr lang="en-US" sz="1000" b="0" dirty="0">
                        <a:solidFill>
                          <a:schemeClr val="tx1"/>
                        </a:solidFill>
                        <a:effectLst/>
                      </a:endParaRPr>
                    </a:p>
                  </a:txBody>
                  <a:tcPr anchor="ct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Abhi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373r</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Yunbo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544r1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Michail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995r4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Binita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92637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361r5</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Binita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dirty="0">
                          <a:solidFill>
                            <a:schemeClr val="tx1"/>
                          </a:solidFill>
                          <a:effectLst/>
                        </a:rPr>
                        <a:t>Pending </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694r1</a:t>
                      </a: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Yunbo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1235376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1114r0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MISC MAC CIDs 				Jason Y. Guo 		3C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1134r0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MLSM Power Save Mode</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Jason Y. Guo</a:t>
            </a:r>
            <a:r>
              <a:rPr lang="en-US" sz="1600" kern="1200" dirty="0">
                <a:solidFill>
                  <a:srgbClr val="00B050"/>
                </a:solidFill>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1C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801r0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LB271-9.4.2.316 (QoS char element Part 2)</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Duncan Hu 		19C cont.</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825r</a:t>
            </a:r>
            <a:r>
              <a:rPr lang="en-GB" sz="1600" i="0" u="sng" strike="noStrike" kern="1200" dirty="0">
                <a:solidFill>
                  <a:srgbClr val="00B050"/>
                </a:solidFill>
                <a:effectLst/>
                <a:ea typeface="Times New Roman" panose="02020603050405020304" pitchFamily="18" charset="0"/>
              </a:rPr>
              <a:t>1 </a:t>
            </a:r>
            <a:r>
              <a:rPr lang="en-GB" sz="1600" i="0" u="none" strike="noStrike" kern="1200" dirty="0">
                <a:solidFill>
                  <a:srgbClr val="00B050"/>
                </a:solidFill>
                <a:effectLst/>
                <a:ea typeface="Times New Roman" panose="02020603050405020304" pitchFamily="18" charset="0"/>
              </a:rPr>
              <a:t>CR for 35.3.7.1.3 					Yongho Seok 		22C cont.</a:t>
            </a:r>
            <a:endParaRPr lang="en-US" sz="1600" dirty="0">
              <a:solidFill>
                <a:srgbClr val="00B050"/>
              </a:solidFill>
            </a:endParaRP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1202r0</a:t>
            </a:r>
            <a:r>
              <a:rPr lang="en-US" sz="1600" i="0" u="none" strike="noStrike" kern="1200" dirty="0">
                <a:solidFill>
                  <a:schemeClr val="bg1">
                    <a:lumMod val="65000"/>
                  </a:schemeClr>
                </a:solidFill>
                <a:effectLst/>
                <a:ea typeface="Times New Roman" panose="02020603050405020304" pitchFamily="18" charset="0"/>
              </a:rPr>
              <a:t> CR for </a:t>
            </a:r>
            <a:r>
              <a:rPr lang="en-US" sz="1600" i="0" u="none" strike="noStrike" kern="1200" dirty="0" err="1">
                <a:solidFill>
                  <a:schemeClr val="bg1">
                    <a:lumMod val="65000"/>
                  </a:schemeClr>
                </a:solidFill>
                <a:effectLst/>
                <a:ea typeface="Times New Roman" panose="02020603050405020304" pitchFamily="18" charset="0"/>
              </a:rPr>
              <a:t>Misc</a:t>
            </a:r>
            <a:r>
              <a:rPr lang="en-US" sz="1600" i="0" u="none" strike="noStrike" kern="1200" dirty="0">
                <a:solidFill>
                  <a:schemeClr val="bg1">
                    <a:lumMod val="65000"/>
                  </a:schemeClr>
                </a:solidFill>
                <a:effectLst/>
                <a:ea typeface="Times New Roman" panose="02020603050405020304" pitchFamily="18" charset="0"/>
              </a:rPr>
              <a:t> CIDs 					Dibakar Das 		21C </a:t>
            </a: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1151r1</a:t>
            </a:r>
            <a:r>
              <a:rPr lang="en-US" sz="1600" i="0" u="none" strike="noStrike" kern="1200" dirty="0">
                <a:solidFill>
                  <a:schemeClr val="bg1">
                    <a:lumMod val="65000"/>
                  </a:schemeClr>
                </a:solidFill>
                <a:effectLst/>
                <a:ea typeface="Times New Roman" panose="02020603050405020304" pitchFamily="18" charset="0"/>
              </a:rPr>
              <a:t> CR for 35-3-16-6 					Dmitry Akhmetov 	11C</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Adjourned</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1021r1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35.19 EHT Link adaptation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6C]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1022r1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9.2.4 EHT Link adaptation	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20C]</a:t>
            </a:r>
            <a:endParaRPr lang="en-GB" sz="1200" dirty="0">
              <a:solidFill>
                <a:srgbClr val="00B050"/>
              </a:solidFill>
            </a:endParaRPr>
          </a:p>
          <a:p>
            <a:pPr lvl="0">
              <a:buFont typeface="Arial" panose="020B0604020202020204" pitchFamily="34" charset="0"/>
              <a:buChar char="•"/>
            </a:pPr>
            <a:r>
              <a:rPr lang="en-GB" sz="1400" dirty="0"/>
              <a:t>MAC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1151r2</a:t>
            </a:r>
            <a:r>
              <a:rPr lang="en-GB" sz="1200" dirty="0">
                <a:solidFill>
                  <a:srgbClr val="00B050"/>
                </a:solidFill>
              </a:rPr>
              <a:t> CR for 35-3-16-6 						Dmitry Akhmetov 	11C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1161r0</a:t>
            </a:r>
            <a:r>
              <a:rPr lang="en-GB" sz="1200" i="0" u="none" strike="noStrike" kern="1200" dirty="0">
                <a:solidFill>
                  <a:srgbClr val="00B050"/>
                </a:solidFill>
                <a:effectLst/>
                <a:ea typeface="Times New Roman" panose="02020603050405020304" pitchFamily="18" charset="0"/>
              </a:rPr>
              <a:t> CIDs on bandwidth indication, part2 				Morteza Mehrnoush	5C</a:t>
            </a:r>
          </a:p>
          <a:p>
            <a:pPr lvl="1">
              <a:buFont typeface="Arial" panose="020B0604020202020204" pitchFamily="34" charset="0"/>
              <a:buChar char="•"/>
            </a:pPr>
            <a:r>
              <a:rPr lang="en-GB" sz="1200" kern="1200" dirty="0">
                <a:solidFill>
                  <a:srgbClr val="00B050"/>
                </a:solidFill>
              </a:rPr>
              <a:t>1130r0 CR for CID 16455						Ross J. Yu		1C</a:t>
            </a:r>
          </a:p>
          <a:p>
            <a:pPr lvl="1">
              <a:buFont typeface="Arial" panose="020B0604020202020204" pitchFamily="34" charset="0"/>
              <a:buChar char="•"/>
            </a:pPr>
            <a:r>
              <a:rPr lang="en-GB" sz="1200" kern="1200" dirty="0">
                <a:solidFill>
                  <a:srgbClr val="00B050"/>
                </a:solidFill>
              </a:rPr>
              <a:t>770r0 </a:t>
            </a:r>
            <a:r>
              <a:rPr lang="en-US" sz="1200" kern="1200" dirty="0">
                <a:solidFill>
                  <a:srgbClr val="00B050"/>
                </a:solidFill>
              </a:rPr>
              <a:t>Resolution for comments assigned to Abhi - Part 7</a:t>
            </a:r>
            <a:r>
              <a:rPr lang="en-GB" sz="1200" kern="1200" dirty="0">
                <a:solidFill>
                  <a:srgbClr val="00B050"/>
                </a:solidFill>
              </a:rPr>
              <a:t>		Abhishek Patil	24C</a:t>
            </a:r>
          </a:p>
          <a:p>
            <a:pPr lvl="1">
              <a:buFont typeface="Arial" panose="020B0604020202020204" pitchFamily="34" charset="0"/>
              <a:buChar char="•"/>
            </a:pPr>
            <a:r>
              <a:rPr lang="en-GB" sz="1200" kern="1200" dirty="0">
                <a:solidFill>
                  <a:schemeClr val="bg1">
                    <a:lumMod val="65000"/>
                  </a:schemeClr>
                </a:solidFill>
              </a:rPr>
              <a:t>1054 CR-for-</a:t>
            </a:r>
            <a:r>
              <a:rPr lang="en-GB" sz="1200" kern="1200" dirty="0" err="1">
                <a:solidFill>
                  <a:schemeClr val="bg1">
                    <a:lumMod val="65000"/>
                  </a:schemeClr>
                </a:solidFill>
              </a:rPr>
              <a:t>MobileAPMLO</a:t>
            </a:r>
            <a:r>
              <a:rPr lang="en-GB" sz="1200" kern="1200" dirty="0">
                <a:solidFill>
                  <a:schemeClr val="bg1">
                    <a:lumMod val="65000"/>
                  </a:schemeClr>
                </a:solidFill>
              </a:rPr>
              <a:t> 						Kaiying 		5/6C</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Since the May interim</a:t>
            </a:r>
          </a:p>
          <a:p>
            <a:pPr lvl="1">
              <a:buFont typeface="Arial" panose="020B0604020202020204" pitchFamily="34" charset="0"/>
              <a:buChar char="•"/>
            </a:pPr>
            <a:r>
              <a:rPr lang="en-US" sz="1200" dirty="0"/>
              <a:t>Delivered IEEE802.11be D3.2, </a:t>
            </a:r>
          </a:p>
          <a:p>
            <a:pPr marL="1200150" lvl="2" indent="-285750">
              <a:buFont typeface="Arial" panose="020B0604020202020204" pitchFamily="34" charset="0"/>
              <a:buChar char="•"/>
            </a:pPr>
            <a:r>
              <a:rPr lang="en-US" sz="1100" dirty="0"/>
              <a:t>Draft is available in the members area</a:t>
            </a:r>
          </a:p>
          <a:p>
            <a:pPr lvl="1">
              <a:buFont typeface="Arial" panose="020B0604020202020204" pitchFamily="34" charset="0"/>
              <a:buChar char="•"/>
            </a:pPr>
            <a:r>
              <a:rPr lang="en-US" sz="1200" dirty="0"/>
              <a:t>Held 8 </a:t>
            </a:r>
            <a:r>
              <a:rPr lang="en-US" sz="1200" dirty="0" err="1"/>
              <a:t>telecoes</a:t>
            </a:r>
            <a:r>
              <a:rPr lang="en-US" sz="1200" dirty="0"/>
              <a:t> between</a:t>
            </a:r>
            <a:r>
              <a:rPr lang="en-US" sz="1200" dirty="0">
                <a:solidFill>
                  <a:srgbClr val="FF0000"/>
                </a:solidFill>
              </a:rPr>
              <a:t> </a:t>
            </a:r>
            <a:r>
              <a:rPr lang="en-US" sz="1200" dirty="0">
                <a:solidFill>
                  <a:schemeClr val="tx1"/>
                </a:solidFill>
              </a:rPr>
              <a:t>May and July (</a:t>
            </a:r>
            <a:r>
              <a:rPr lang="en-US" sz="1200" dirty="0">
                <a:solidFill>
                  <a:schemeClr val="tx1"/>
                </a:solidFill>
                <a:hlinkClick r:id="rId2"/>
              </a:rPr>
              <a:t>11-23/918</a:t>
            </a:r>
            <a:r>
              <a:rPr lang="en-US" sz="1200" dirty="0">
                <a:solidFill>
                  <a:schemeClr val="tx1"/>
                </a:solidFill>
              </a:rPr>
              <a:t>)</a:t>
            </a:r>
          </a:p>
          <a:p>
            <a:pPr marL="1200150" lvl="2" indent="-285750">
              <a:buFont typeface="Arial" panose="020B0604020202020204" pitchFamily="34" charset="0"/>
              <a:buChar char="•"/>
            </a:pPr>
            <a:r>
              <a:rPr lang="en-US" sz="1100" dirty="0"/>
              <a:t>2 Joint, and 2 MAC/PHY, and 4 MAC telcos</a:t>
            </a:r>
          </a:p>
          <a:p>
            <a:pPr marL="1200150" lvl="2" indent="-285750">
              <a:buFont typeface="Arial" panose="020B0604020202020204" pitchFamily="34" charset="0"/>
              <a:buChar char="•"/>
            </a:pPr>
            <a:r>
              <a:rPr lang="en-US" sz="1100" dirty="0"/>
              <a:t>Resolved: ~</a:t>
            </a:r>
            <a:r>
              <a:rPr lang="en-US" sz="1100" dirty="0">
                <a:solidFill>
                  <a:srgbClr val="FF0000"/>
                </a:solidFill>
              </a:rPr>
              <a:t>125</a:t>
            </a:r>
            <a:r>
              <a:rPr lang="en-US" sz="1100" dirty="0"/>
              <a:t> MAC, ~</a:t>
            </a:r>
            <a:r>
              <a:rPr lang="en-US" sz="1100" dirty="0">
                <a:solidFill>
                  <a:srgbClr val="FF0000"/>
                </a:solidFill>
              </a:rPr>
              <a:t>60</a:t>
            </a:r>
            <a:r>
              <a:rPr lang="en-US" sz="1100" dirty="0"/>
              <a:t> Joint, and ~</a:t>
            </a:r>
            <a:r>
              <a:rPr lang="en-US" sz="1100" dirty="0">
                <a:solidFill>
                  <a:srgbClr val="FF0000"/>
                </a:solidFill>
              </a:rPr>
              <a:t>30</a:t>
            </a:r>
            <a:r>
              <a:rPr lang="en-US" sz="1100" dirty="0"/>
              <a:t> PHY comments</a:t>
            </a:r>
          </a:p>
          <a:p>
            <a:pPr marL="800100" lvl="1">
              <a:buFont typeface="Arial" panose="020B0604020202020204" pitchFamily="34" charset="0"/>
              <a:buChar char="•"/>
            </a:pPr>
            <a:r>
              <a:rPr lang="en-US" sz="1200" dirty="0"/>
              <a:t>Held a 3-day MAC ad-hoc meeting in Berlin (</a:t>
            </a:r>
            <a:r>
              <a:rPr lang="en-US" sz="1200" dirty="0">
                <a:hlinkClick r:id="rId3"/>
              </a:rPr>
              <a:t>11-23/921r6</a:t>
            </a:r>
            <a:r>
              <a:rPr lang="en-US" sz="1200" dirty="0"/>
              <a:t>), hosted by Fraunhofer HHI</a:t>
            </a:r>
          </a:p>
          <a:p>
            <a:pPr marL="1200150" lvl="2">
              <a:buFont typeface="Arial" panose="020B0604020202020204" pitchFamily="34" charset="0"/>
              <a:buChar char="•"/>
            </a:pPr>
            <a:r>
              <a:rPr lang="en-US" sz="1100" dirty="0"/>
              <a:t>Resolved: ~</a:t>
            </a:r>
            <a:r>
              <a:rPr lang="en-US" sz="1100" dirty="0">
                <a:solidFill>
                  <a:srgbClr val="FF0000"/>
                </a:solidFill>
              </a:rPr>
              <a:t>280</a:t>
            </a:r>
            <a:r>
              <a:rPr lang="en-US" sz="1100" dirty="0"/>
              <a:t> comments</a:t>
            </a:r>
          </a:p>
          <a:p>
            <a:pPr>
              <a:buFont typeface="Arial" panose="020B0604020202020204" pitchFamily="34" charset="0"/>
              <a:buChar char="•"/>
            </a:pPr>
            <a:r>
              <a:rPr lang="en-US" sz="1400" dirty="0"/>
              <a:t>Targets for July plenary</a:t>
            </a:r>
          </a:p>
          <a:p>
            <a:pPr lvl="1">
              <a:buFont typeface="Arial" panose="020B0604020202020204" pitchFamily="34" charset="0"/>
              <a:buChar char="•"/>
            </a:pPr>
            <a:r>
              <a:rPr lang="en-US" sz="1200" dirty="0"/>
              <a:t>Continue and eventually complete* LB271 resolutions</a:t>
            </a:r>
          </a:p>
          <a:p>
            <a:pPr marL="914400" lvl="2" indent="0"/>
            <a:r>
              <a:rPr lang="en-US" sz="1100" dirty="0"/>
              <a:t>*~390 CIDs presented but not concluded yet &amp; ~310 pending CIDs</a:t>
            </a:r>
          </a:p>
          <a:p>
            <a:pPr lvl="1">
              <a:buFont typeface="Arial" panose="020B0604020202020204" pitchFamily="34" charset="0"/>
              <a:buChar char="•"/>
            </a:pPr>
            <a:r>
              <a:rPr lang="en-US" sz="1200" dirty="0"/>
              <a:t>Discuss any technical presentations</a:t>
            </a:r>
          </a:p>
          <a:p>
            <a:pPr>
              <a:buFont typeface="Arial" panose="020B0604020202020204" pitchFamily="34" charset="0"/>
              <a:buChar char="•"/>
            </a:pPr>
            <a:r>
              <a:rPr lang="en-US" sz="1400" dirty="0"/>
              <a:t>Agenda is available in </a:t>
            </a:r>
            <a:r>
              <a:rPr lang="en-US" sz="1400" dirty="0">
                <a:hlinkClick r:id="rId4"/>
              </a:rPr>
              <a:t>11-23/919r0</a:t>
            </a:r>
            <a:endParaRPr lang="en-US" sz="1400" dirty="0">
              <a:solidFill>
                <a:srgbClr val="FF0000"/>
              </a:solidFill>
            </a:endParaRPr>
          </a:p>
          <a:p>
            <a:pPr lvl="1">
              <a:buFont typeface="Arial" panose="020B0604020202020204" pitchFamily="34" charset="0"/>
              <a:buChar char="•"/>
            </a:pPr>
            <a:r>
              <a:rPr lang="en-US" sz="1200" dirty="0"/>
              <a:t>Schedule is provided in the next slide</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grpSp>
        <p:nvGrpSpPr>
          <p:cNvPr id="3" name="Group 2">
            <a:extLst>
              <a:ext uri="{FF2B5EF4-FFF2-40B4-BE49-F238E27FC236}">
                <a16:creationId xmlns:a16="http://schemas.microsoft.com/office/drawing/2014/main" id="{C2CEEF23-8316-9BB4-20D1-D9243CEDB88F}"/>
              </a:ext>
            </a:extLst>
          </p:cNvPr>
          <p:cNvGrpSpPr/>
          <p:nvPr/>
        </p:nvGrpSpPr>
        <p:grpSpPr>
          <a:xfrm>
            <a:off x="5468981" y="5181755"/>
            <a:ext cx="3188501" cy="1043858"/>
            <a:chOff x="9314474" y="5383231"/>
            <a:chExt cx="2634469" cy="1006577"/>
          </a:xfrm>
        </p:grpSpPr>
        <p:sp>
          <p:nvSpPr>
            <p:cNvPr id="7" name="Rectangle 6">
              <a:extLst>
                <a:ext uri="{FF2B5EF4-FFF2-40B4-BE49-F238E27FC236}">
                  <a16:creationId xmlns:a16="http://schemas.microsoft.com/office/drawing/2014/main" id="{6F20BD83-288C-723A-B436-0CE389332450}"/>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3A8BAEC7-A52D-5B24-C21E-B39CBC66F868}"/>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9" name="Rectangle 8">
              <a:extLst>
                <a:ext uri="{FF2B5EF4-FFF2-40B4-BE49-F238E27FC236}">
                  <a16:creationId xmlns:a16="http://schemas.microsoft.com/office/drawing/2014/main" id="{6F2F51C4-6B99-97BE-43A8-A899C53D9477}"/>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EC0DFACA-7879-8429-54C2-1FDBCE3424E8}"/>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5009A2A-02C7-3042-FBAA-4C6A0971C916}"/>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F19D3533-EAA7-7F84-08DE-C2F6B7E49D0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13" name="TextBox 12">
              <a:extLst>
                <a:ext uri="{FF2B5EF4-FFF2-40B4-BE49-F238E27FC236}">
                  <a16:creationId xmlns:a16="http://schemas.microsoft.com/office/drawing/2014/main" id="{F80C2747-12B0-E566-021C-5BC9949FC0E8}"/>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14" name="TextBox 13">
              <a:extLst>
                <a:ext uri="{FF2B5EF4-FFF2-40B4-BE49-F238E27FC236}">
                  <a16:creationId xmlns:a16="http://schemas.microsoft.com/office/drawing/2014/main" id="{BF1E3913-2644-C083-03D9-AD76DEC1F7A3}"/>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grpSp>
        <p:nvGrpSpPr>
          <p:cNvPr id="15" name="Group 14">
            <a:extLst>
              <a:ext uri="{FF2B5EF4-FFF2-40B4-BE49-F238E27FC236}">
                <a16:creationId xmlns:a16="http://schemas.microsoft.com/office/drawing/2014/main" id="{0F5CC0C0-D6D4-0E61-6F26-EA2D4A6A0EC5}"/>
              </a:ext>
            </a:extLst>
          </p:cNvPr>
          <p:cNvGrpSpPr/>
          <p:nvPr/>
        </p:nvGrpSpPr>
        <p:grpSpPr>
          <a:xfrm>
            <a:off x="4786170" y="1676400"/>
            <a:ext cx="4281630" cy="3211222"/>
            <a:chOff x="7869467" y="1676400"/>
            <a:chExt cx="4281630" cy="3211222"/>
          </a:xfrm>
        </p:grpSpPr>
        <p:pic>
          <p:nvPicPr>
            <p:cNvPr id="16" name="Picture 15">
              <a:extLst>
                <a:ext uri="{FF2B5EF4-FFF2-40B4-BE49-F238E27FC236}">
                  <a16:creationId xmlns:a16="http://schemas.microsoft.com/office/drawing/2014/main" id="{6DD24CF3-F2E9-A471-50F3-E70C2C810C1E}"/>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7" name="Rectangle 16">
              <a:extLst>
                <a:ext uri="{FF2B5EF4-FFF2-40B4-BE49-F238E27FC236}">
                  <a16:creationId xmlns:a16="http://schemas.microsoft.com/office/drawing/2014/main" id="{18EAA7BD-8C73-FAAA-9250-C848FDA86335}"/>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74BFE33-BDBC-7B12-4FBB-75512A66B0E5}"/>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F1C345E-0DA4-D3AB-D9FB-283DA132E09A}"/>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2A318773-E726-F78F-E675-1AAD0A9FCF34}"/>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1122r0</a:t>
            </a:r>
            <a:r>
              <a:rPr lang="en-GB" sz="1400" i="0" u="none" strike="sngStrike" kern="1200" dirty="0">
                <a:solidFill>
                  <a:srgbClr val="FF0000"/>
                </a:solidFill>
                <a:effectLst/>
                <a:ea typeface="Times New Roman" panose="02020603050405020304" pitchFamily="18" charset="0"/>
              </a:rPr>
              <a:t> CR for assigned CIDs 				George Cherian		[26C SP]</a:t>
            </a:r>
            <a:endParaRPr lang="en-US" sz="1400" i="0" u="none" strike="sngStrike" dirty="0">
              <a:solidFill>
                <a:srgbClr val="FF0000"/>
              </a:solidFill>
              <a:effectLst/>
            </a:endParaRP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825r1</a:t>
            </a:r>
            <a:r>
              <a:rPr lang="en-GB" sz="1400" i="0" u="none" strike="noStrike" kern="1200" dirty="0">
                <a:solidFill>
                  <a:srgbClr val="00B050"/>
                </a:solidFill>
                <a:effectLst/>
                <a:ea typeface="Times New Roman" panose="02020603050405020304" pitchFamily="18" charset="0"/>
              </a:rPr>
              <a:t> CR for 35.3.7.1.3 					Yongho Seok		[22C SP]</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1202r0</a:t>
            </a:r>
            <a:r>
              <a:rPr lang="en-US" sz="1400" i="0" u="none" strike="noStrike" kern="1200" dirty="0">
                <a:solidFill>
                  <a:srgbClr val="00B050"/>
                </a:solidFill>
                <a:effectLst/>
                <a:ea typeface="Times New Roman" panose="02020603050405020304" pitchFamily="18" charset="0"/>
              </a:rPr>
              <a:t> CR for Misc. CIDs 					Dibakar Das 		[21C] </a:t>
            </a:r>
            <a:endParaRPr lang="en-US" sz="1400" b="1" kern="1200" dirty="0">
              <a:solidFill>
                <a:srgbClr val="00B050"/>
              </a:solidFill>
              <a:ea typeface="Times New Roman" panose="02020603050405020304" pitchFamily="18" charset="0"/>
            </a:endParaRP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1054r0</a:t>
            </a:r>
            <a:r>
              <a:rPr lang="en-GB" sz="1400" i="0" u="none" strike="noStrike" kern="1200" dirty="0">
                <a:solidFill>
                  <a:srgbClr val="00B050"/>
                </a:solidFill>
                <a:effectLst/>
                <a:ea typeface="Times New Roman" panose="02020603050405020304" pitchFamily="18" charset="0"/>
              </a:rPr>
              <a:t> CIDs for </a:t>
            </a:r>
            <a:r>
              <a:rPr lang="en-GB" sz="1400" i="0" u="none" strike="noStrike" kern="1200" dirty="0" err="1">
                <a:solidFill>
                  <a:srgbClr val="00B050"/>
                </a:solidFill>
                <a:effectLst/>
                <a:ea typeface="Times New Roman" panose="02020603050405020304" pitchFamily="18" charset="0"/>
              </a:rPr>
              <a:t>MobileAPMLO</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Kaiying Lu 			[6C]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965r0</a:t>
            </a:r>
            <a:r>
              <a:rPr lang="en-US" sz="1400" i="0" u="none" strike="noStrike" kern="1200" dirty="0">
                <a:solidFill>
                  <a:srgbClr val="00B050"/>
                </a:solidFill>
                <a:effectLst/>
                <a:ea typeface="Times New Roman" panose="02020603050405020304" pitchFamily="18" charset="0"/>
              </a:rPr>
              <a:t> CR for Clause 35.16.</a:t>
            </a:r>
            <a:r>
              <a:rPr lang="en-US" sz="1400" dirty="0">
                <a:solidFill>
                  <a:srgbClr val="00B050"/>
                </a:solidFill>
              </a:rPr>
              <a:t>2				</a:t>
            </a:r>
            <a:r>
              <a:rPr lang="en-US" sz="1400" i="0" u="none" strike="noStrike" kern="1200" dirty="0">
                <a:solidFill>
                  <a:srgbClr val="00B050"/>
                </a:solidFill>
                <a:effectLst/>
                <a:ea typeface="Times New Roman" panose="02020603050405020304" pitchFamily="18" charset="0"/>
              </a:rPr>
              <a:t>Arik Klein			[8C]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800r0</a:t>
            </a:r>
            <a:r>
              <a:rPr lang="en-US" sz="1400" i="0" u="none" strike="noStrike" kern="1200" dirty="0">
                <a:solidFill>
                  <a:srgbClr val="00B050"/>
                </a:solidFill>
                <a:effectLst/>
                <a:ea typeface="Times New Roman" panose="02020603050405020304" pitchFamily="18" charset="0"/>
              </a:rPr>
              <a:t> </a:t>
            </a:r>
            <a:r>
              <a:rPr lang="fr-FR" sz="1400" i="0" u="none" strike="noStrike" kern="1200" dirty="0">
                <a:solidFill>
                  <a:srgbClr val="00B050"/>
                </a:solidFill>
                <a:effectLst/>
                <a:ea typeface="Times New Roman" panose="02020603050405020304" pitchFamily="18" charset="0"/>
              </a:rPr>
              <a:t>LB271-9.4.2.316 (QoS char </a:t>
            </a:r>
            <a:r>
              <a:rPr lang="fr-FR" sz="1400" i="0" u="none" strike="noStrike" kern="1200" dirty="0" err="1">
                <a:solidFill>
                  <a:srgbClr val="00B050"/>
                </a:solidFill>
                <a:effectLst/>
                <a:ea typeface="Times New Roman" panose="02020603050405020304" pitchFamily="18" charset="0"/>
              </a:rPr>
              <a:t>element</a:t>
            </a:r>
            <a:r>
              <a:rPr lang="fr-FR" sz="1400" i="0" u="none" strike="noStrike" kern="1200" dirty="0">
                <a:solidFill>
                  <a:srgbClr val="00B050"/>
                </a:solidFill>
                <a:effectLst/>
                <a:ea typeface="Times New Roman" panose="02020603050405020304" pitchFamily="18" charset="0"/>
              </a:rPr>
              <a:t> Part 3) 	</a:t>
            </a:r>
            <a:r>
              <a:rPr lang="en-US" sz="1400" i="0" u="none" strike="noStrike" kern="1200" dirty="0">
                <a:solidFill>
                  <a:srgbClr val="00B050"/>
                </a:solidFill>
                <a:effectLst/>
                <a:ea typeface="Times New Roman" panose="02020603050405020304" pitchFamily="18" charset="0"/>
              </a:rPr>
              <a:t>Duncan Ho			[3C]</a:t>
            </a:r>
            <a:endParaRPr lang="en-US" sz="14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1028r2</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Comment Resolution for CIDs in 36-3-2-2 Part 3 		Jianhan Liu 		[</a:t>
            </a:r>
            <a:r>
              <a:rPr lang="en-US" sz="1400" i="0" u="none" strike="noStrike" kern="1200" dirty="0">
                <a:solidFill>
                  <a:srgbClr val="00B050"/>
                </a:solidFill>
                <a:effectLst/>
                <a:ea typeface="Times New Roman" panose="02020603050405020304" pitchFamily="18" charset="0"/>
              </a:rPr>
              <a:t>8C]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1029r1</a:t>
            </a:r>
            <a:r>
              <a:rPr lang="en-US" sz="1400" b="0" i="0" u="none" strike="noStrike" kern="1200" dirty="0">
                <a:solidFill>
                  <a:srgbClr val="00B050"/>
                </a:solidFill>
                <a:effectLst/>
                <a:ea typeface="Times New Roman" panose="02020603050405020304" pitchFamily="18" charset="0"/>
              </a:rPr>
              <a:t> LB271 CR for 36.3.10 						Ying Li 		[2C]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ea typeface="Times New Roman" panose="02020603050405020304" pitchFamily="18" charset="0"/>
              </a:rPr>
              <a:t> CR for CID 15220 							Eunsung Park 	[1C]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741r1</a:t>
            </a:r>
            <a:r>
              <a:rPr lang="en-US" sz="1400" b="0" i="0" u="none" strike="noStrike" kern="1200" dirty="0">
                <a:solidFill>
                  <a:srgbClr val="00B050"/>
                </a:solidFill>
                <a:effectLst/>
                <a:ea typeface="Times New Roman" panose="02020603050405020304" pitchFamily="18" charset="0"/>
              </a:rPr>
              <a:t> txvector-rxvector-parameters-part1 				</a:t>
            </a:r>
            <a:r>
              <a:rPr lang="en-US" sz="1400" b="0" i="0" u="none" strike="noStrike" kern="1200" dirty="0">
                <a:solidFill>
                  <a:srgbClr val="00B050"/>
                </a:solidFill>
                <a:effectLst/>
                <a:ea typeface="MS Gothic" panose="020B0609070205080204" pitchFamily="49" charset="-128"/>
              </a:rPr>
              <a:t>Bo Sun 		[</a:t>
            </a:r>
            <a:r>
              <a:rPr lang="en-US" sz="1400" kern="1200" dirty="0">
                <a:solidFill>
                  <a:srgbClr val="00B050"/>
                </a:solidFill>
                <a:ea typeface="MS Gothic" panose="020B0609070205080204" pitchFamily="49" charset="-128"/>
              </a:rPr>
              <a:t>2</a:t>
            </a:r>
            <a:r>
              <a:rPr lang="en-US" sz="1400" b="0" i="0" u="none" strike="noStrike" kern="1200" dirty="0">
                <a:solidFill>
                  <a:srgbClr val="00B050"/>
                </a:solidFill>
                <a:effectLst/>
                <a:ea typeface="Times New Roman" panose="02020603050405020304" pitchFamily="18" charset="0"/>
              </a:rPr>
              <a:t>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742r0</a:t>
            </a:r>
            <a:r>
              <a:rPr lang="en-US" sz="1400" b="0" i="0" u="none" strike="noStrike" kern="1200" dirty="0">
                <a:solidFill>
                  <a:srgbClr val="00B050"/>
                </a:solidFill>
                <a:effectLst/>
                <a:ea typeface="Times New Roman" panose="02020603050405020304" pitchFamily="18" charset="0"/>
              </a:rPr>
              <a:t> txvector-rxvector-parameters-part2 				</a:t>
            </a:r>
            <a:r>
              <a:rPr lang="en-US" sz="1400" b="0" i="0" u="none" strike="noStrike" kern="1200" dirty="0">
                <a:solidFill>
                  <a:srgbClr val="00B050"/>
                </a:solidFill>
                <a:effectLst/>
                <a:ea typeface="MS Gothic" panose="020B0609070205080204" pitchFamily="49" charset="-128"/>
              </a:rPr>
              <a:t>Bo Sun 		[</a:t>
            </a:r>
            <a:r>
              <a:rPr lang="en-US"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911r0</a:t>
            </a:r>
            <a:r>
              <a:rPr lang="en-GB" sz="1400" dirty="0">
                <a:solidFill>
                  <a:srgbClr val="00B050"/>
                </a:solidFill>
              </a:rPr>
              <a:t> CR for CID 17631                           		   		</a:t>
            </a:r>
            <a:r>
              <a:rPr lang="en-GB" sz="1400" dirty="0" err="1">
                <a:solidFill>
                  <a:srgbClr val="00B050"/>
                </a:solidFill>
              </a:rPr>
              <a:t>Yapu</a:t>
            </a:r>
            <a:r>
              <a:rPr lang="en-GB" sz="1400" dirty="0">
                <a:solidFill>
                  <a:srgbClr val="00B050"/>
                </a:solidFill>
              </a:rPr>
              <a:t> Li  		[1C]</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1015r0</a:t>
            </a:r>
            <a:r>
              <a:rPr lang="en-GB" sz="1400" dirty="0">
                <a:solidFill>
                  <a:srgbClr val="00B050"/>
                </a:solidFill>
              </a:rPr>
              <a:t> CR related to DCM in EHT PPE Thresholds field    	Mengshi Hu   	[2C]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kern="1200" dirty="0">
                <a:solidFill>
                  <a:srgbClr val="00B050"/>
                </a:solidFill>
              </a:rPr>
              <a:t>1101r3 CR 35.3.18 remaining CIDs			Liwen Chu</a:t>
            </a:r>
          </a:p>
          <a:p>
            <a:pPr lvl="1">
              <a:buFont typeface="Arial" panose="020B0604020202020204" pitchFamily="34" charset="0"/>
              <a:buChar char="•"/>
            </a:pPr>
            <a:r>
              <a:rPr lang="en-US" sz="1400" kern="1200" dirty="0">
                <a:solidFill>
                  <a:srgbClr val="00B050"/>
                </a:solidFill>
              </a:rPr>
              <a:t>1121r0 CR for subclause 3.2				 Liwen Chu</a:t>
            </a:r>
            <a:endParaRPr lang="en-GB" sz="1400" dirty="0">
              <a:solidFill>
                <a:srgbClr val="00B050"/>
              </a:solidFill>
            </a:endParaRP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353r1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P2P and </a:t>
            </a:r>
            <a:r>
              <a:rPr lang="en-GB" sz="1400" i="0" u="none" strike="noStrike" kern="1200" dirty="0" err="1">
                <a:solidFill>
                  <a:srgbClr val="00B050"/>
                </a:solidFill>
                <a:effectLst/>
                <a:ea typeface="Times New Roman" panose="02020603050405020304" pitchFamily="18" charset="0"/>
              </a:rPr>
              <a:t>rTWT</a:t>
            </a:r>
            <a:r>
              <a:rPr lang="en-GB" sz="1400" i="0" u="none" strike="noStrike" kern="1200" dirty="0">
                <a:solidFill>
                  <a:srgbClr val="00B050"/>
                </a:solidFill>
                <a:effectLst/>
                <a:ea typeface="Times New Roman" panose="02020603050405020304" pitchFamily="18" charset="0"/>
              </a:rPr>
              <a:t> 				Pascal </a:t>
            </a:r>
            <a:r>
              <a:rPr lang="en-GB" sz="1400" i="0" u="none" strike="noStrike" kern="1200" dirty="0" err="1">
                <a:solidFill>
                  <a:srgbClr val="00B050"/>
                </a:solidFill>
                <a:effectLst/>
                <a:ea typeface="Times New Roman" panose="02020603050405020304" pitchFamily="18" charset="0"/>
              </a:rPr>
              <a:t>Viger</a:t>
            </a:r>
            <a:r>
              <a:rPr lang="en-GB" sz="1400" i="0" u="none" strike="noStrike" kern="1200" dirty="0">
                <a:solidFill>
                  <a:srgbClr val="00B050"/>
                </a:solidFill>
                <a:effectLst/>
                <a:ea typeface="Times New Roman" panose="02020603050405020304" pitchFamily="18" charset="0"/>
              </a:rPr>
              <a:t> 		[5C]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730r2</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35-3-19-2 					Kaiying Lu 			[5C]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540r5</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QMF 						Po-Kai Huang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754r2</a:t>
            </a:r>
            <a:r>
              <a:rPr lang="en-US" sz="1400" i="0" u="none" strike="noStrike" kern="1200" dirty="0">
                <a:solidFill>
                  <a:srgbClr val="00B050"/>
                </a:solidFill>
                <a:effectLst/>
                <a:ea typeface="Times New Roman" panose="02020603050405020304" pitchFamily="18" charset="0"/>
              </a:rPr>
              <a:t>  CR for R-TWT - Part 2 				Kumail Haider 		[</a:t>
            </a:r>
            <a:r>
              <a:rPr lang="en-GB" sz="140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357r2 CIDs on TWT   					Rubayet Shafin   		[??C]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813r2 CR for 35.3.7.1.7 Part III   				Jason Y. Guo   		[8C] Not run SP</a:t>
            </a:r>
            <a:endParaRPr lang="en-GB" sz="1400" i="0" u="none" strike="noStrike" kern="1200" dirty="0">
              <a:solidFill>
                <a:srgbClr val="00B050"/>
              </a:solidFill>
              <a:effectLst/>
              <a:ea typeface="Times New Roman" panose="02020603050405020304" pitchFamily="18" charset="0"/>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TGbe PHY ad-hoc Tuesday PM2 session is cancelled. </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1239r0</a:t>
            </a:r>
            <a:r>
              <a:rPr lang="en-US" sz="1100" i="0" u="none" strike="noStrike" kern="1200" dirty="0">
                <a:solidFill>
                  <a:srgbClr val="00B050"/>
                </a:solidFill>
                <a:effectLst/>
                <a:ea typeface="Times New Roman" panose="02020603050405020304" pitchFamily="18" charset="0"/>
              </a:rPr>
              <a:t> CR for CID 18025</a:t>
            </a:r>
            <a:r>
              <a:rPr lang="en-US" sz="1100" dirty="0">
                <a:solidFill>
                  <a:srgbClr val="00B050"/>
                </a:solidFill>
              </a:rPr>
              <a:t> 						</a:t>
            </a:r>
            <a:r>
              <a:rPr lang="en-US" sz="1100" i="0" u="none" strike="noStrike" kern="1200" dirty="0">
                <a:solidFill>
                  <a:srgbClr val="00B050"/>
                </a:solidFill>
                <a:effectLst/>
                <a:ea typeface="Times New Roman" panose="02020603050405020304" pitchFamily="18" charset="0"/>
              </a:rPr>
              <a:t>Yan Li			[1C] </a:t>
            </a:r>
          </a:p>
          <a:p>
            <a:pPr lvl="1">
              <a:buFont typeface="Arial" panose="020B0604020202020204" pitchFamily="34" charset="0"/>
              <a:buChar char="•"/>
            </a:pPr>
            <a:r>
              <a:rPr lang="en-US" sz="1100" kern="1200" dirty="0">
                <a:solidFill>
                  <a:srgbClr val="00B050"/>
                </a:solidFill>
                <a:hlinkClick r:id="rId3">
                  <a:extLst>
                    <a:ext uri="{A12FA001-AC4F-418D-AE19-62706E023703}">
                      <ahyp:hlinkClr xmlns:ahyp="http://schemas.microsoft.com/office/drawing/2018/hyperlinkcolor" val="tx"/>
                    </a:ext>
                  </a:extLst>
                </a:hlinkClick>
              </a:rPr>
              <a:t>1116r0</a:t>
            </a:r>
            <a:r>
              <a:rPr lang="en-US" sz="1100" kern="1200" dirty="0">
                <a:solidFill>
                  <a:srgbClr val="00B050"/>
                </a:solidFill>
              </a:rPr>
              <a:t> LB271 CR for MISC Joint CIDs					Jason Y. Guo 		[6C]</a:t>
            </a:r>
            <a:endParaRPr lang="en-US" sz="1100" i="0" u="none" strike="noStrike" dirty="0">
              <a:solidFill>
                <a:srgbClr val="00B050"/>
              </a:solidFill>
              <a:effectLst/>
            </a:endParaRPr>
          </a:p>
          <a:p>
            <a:pPr>
              <a:buFont typeface="Arial" panose="020B0604020202020204" pitchFamily="34" charset="0"/>
              <a:buChar char="•"/>
            </a:pPr>
            <a:r>
              <a:rPr lang="en-GB" sz="1200" dirty="0"/>
              <a:t>MAC Submissions:</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366r8</a:t>
            </a:r>
            <a:r>
              <a:rPr lang="en-US" sz="1100" b="0" i="0" u="none" strike="noStrike" kern="1200" dirty="0">
                <a:solidFill>
                  <a:srgbClr val="00B050"/>
                </a:solidFill>
                <a:effectLst/>
                <a:ea typeface="Times New Roman" panose="02020603050405020304" pitchFamily="18" charset="0"/>
              </a:rPr>
              <a:t> CR 35.3.18 part 2 							Liwen Chu 		[??C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958r1</a:t>
            </a:r>
            <a:r>
              <a:rPr lang="en-US" sz="1100" b="0" i="0" u="none" strike="noStrike" kern="1200" dirty="0">
                <a:solidFill>
                  <a:srgbClr val="00B050"/>
                </a:solidFill>
                <a:effectLst/>
                <a:ea typeface="Times New Roman" panose="02020603050405020304" pitchFamily="18" charset="0"/>
              </a:rPr>
              <a:t> </a:t>
            </a:r>
            <a:r>
              <a:rPr lang="en-US" sz="1100" b="0" i="0" u="none" strike="noStrike" kern="1200" dirty="0">
                <a:solidFill>
                  <a:srgbClr val="00B050"/>
                </a:solidFill>
                <a:effectLst/>
                <a:ea typeface="MS Gothic" panose="020B0609070205080204" pitchFamily="49" charset="-128"/>
              </a:rPr>
              <a:t>Comment Resolution for CID 18247 				</a:t>
            </a:r>
            <a:r>
              <a:rPr lang="en-US" sz="1100" b="0" i="0" u="none" strike="noStrike" kern="1200" dirty="0">
                <a:solidFill>
                  <a:srgbClr val="00B050"/>
                </a:solidFill>
                <a:effectLst/>
                <a:ea typeface="Times New Roman" panose="02020603050405020304" pitchFamily="18" charset="0"/>
              </a:rPr>
              <a:t>Li Hsiang Sun 	[1C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732r2</a:t>
            </a:r>
            <a:r>
              <a:rPr lang="en-US" sz="1100" b="0" i="0" u="none" strike="noStrike" kern="1200" dirty="0">
                <a:solidFill>
                  <a:srgbClr val="00B050"/>
                </a:solidFill>
                <a:effectLst/>
                <a:ea typeface="Times New Roman" panose="02020603050405020304" pitchFamily="18" charset="0"/>
              </a:rPr>
              <a:t> CR-for-35-2-1-1 							Kaiying Lu 		[5C SP]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458r10</a:t>
            </a:r>
            <a:r>
              <a:rPr lang="en-GB" sz="1100" b="0" i="0" u="none"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CRs for 35.8.4 R-TWT announcement 				Chunyu Hu 		[</a:t>
            </a:r>
            <a:r>
              <a:rPr lang="en-US" sz="1100" b="0" i="0" u="none" strike="noStrike" kern="1200" dirty="0">
                <a:solidFill>
                  <a:srgbClr val="00B050"/>
                </a:solidFill>
                <a:effectLst/>
                <a:ea typeface="Times New Roman" panose="02020603050405020304" pitchFamily="18" charset="0"/>
              </a:rPr>
              <a:t>18C SP]</a:t>
            </a:r>
          </a:p>
          <a:p>
            <a:pPr lvl="1">
              <a:buFont typeface="Arial" panose="020B0604020202020204" pitchFamily="34" charset="0"/>
              <a:buChar char="•"/>
            </a:pPr>
            <a:r>
              <a:rPr lang="en-US" sz="1100" kern="1200" dirty="0">
                <a:solidFill>
                  <a:srgbClr val="00B050"/>
                </a:solidFill>
                <a:ea typeface="Times New Roman" panose="02020603050405020304" pitchFamily="18" charset="0"/>
              </a:rPr>
              <a:t>1047r1</a:t>
            </a:r>
            <a:r>
              <a:rPr lang="en-US" sz="1100" b="0" i="0" u="none" strike="noStrike" kern="1200" dirty="0">
                <a:solidFill>
                  <a:srgbClr val="00B050"/>
                </a:solidFill>
                <a:effectLst/>
                <a:ea typeface="Times New Roman" panose="02020603050405020304" pitchFamily="18" charset="0"/>
              </a:rPr>
              <a:t> 									Yunbo Li		[3C SP]</a:t>
            </a:r>
          </a:p>
          <a:p>
            <a:pPr lvl="1">
              <a:buFont typeface="Arial" panose="020B0604020202020204" pitchFamily="34" charset="0"/>
              <a:buChar char="•"/>
            </a:pPr>
            <a:r>
              <a:rPr lang="en-GB" sz="1100" dirty="0">
                <a:solidFill>
                  <a:srgbClr val="00B050"/>
                </a:solidFill>
              </a:rPr>
              <a:t>915r1 									John Wullert		[6C SP]</a:t>
            </a:r>
          </a:p>
          <a:p>
            <a:pPr lvl="1">
              <a:buFont typeface="Arial" panose="020B0604020202020204" pitchFamily="34" charset="0"/>
              <a:buChar char="•"/>
            </a:pPr>
            <a:r>
              <a:rPr lang="en-GB" sz="1100" dirty="0">
                <a:solidFill>
                  <a:srgbClr val="00B050"/>
                </a:solidFill>
              </a:rPr>
              <a:t>770r2 									Abhishek Patil 		[7C SP]</a:t>
            </a:r>
          </a:p>
          <a:p>
            <a:pPr lvl="1">
              <a:buFont typeface="Arial" panose="020B0604020202020204" pitchFamily="34" charset="0"/>
              <a:buChar char="•"/>
            </a:pPr>
            <a:r>
              <a:rPr lang="en-GB" sz="1100" dirty="0">
                <a:solidFill>
                  <a:srgbClr val="00B050"/>
                </a:solidFill>
              </a:rPr>
              <a:t>1122r1 									George Cherian 	[26C SP]</a:t>
            </a:r>
          </a:p>
          <a:p>
            <a:pPr lvl="1">
              <a:buFont typeface="Arial" panose="020B0604020202020204" pitchFamily="34" charset="0"/>
              <a:buChar char="•"/>
            </a:pPr>
            <a:r>
              <a:rPr lang="en-GB" sz="1100" dirty="0">
                <a:solidFill>
                  <a:schemeClr val="bg1">
                    <a:lumMod val="65000"/>
                  </a:schemeClr>
                </a:solidFill>
              </a:rPr>
              <a:t>541r8 									Po-Kai Huang 		[1C]</a:t>
            </a:r>
          </a:p>
          <a:p>
            <a:pPr>
              <a:buFont typeface="Arial" panose="020B0604020202020204" pitchFamily="34" charset="0"/>
              <a:buChar char="•"/>
            </a:pPr>
            <a:r>
              <a:rPr lang="en-US" altLang="en-US" sz="1200" dirty="0">
                <a:solidFill>
                  <a:schemeClr val="tx1"/>
                </a:solidFill>
              </a:rPr>
              <a:t>Motions (including approving minutes): </a:t>
            </a:r>
            <a:r>
              <a:rPr lang="en-US" altLang="en-US" sz="1200" dirty="0">
                <a:solidFill>
                  <a:schemeClr val="tx1"/>
                </a:solidFill>
                <a:hlinkClick r:id="rId8"/>
              </a:rPr>
              <a:t>11-23/442r13</a:t>
            </a:r>
            <a:r>
              <a:rPr lang="en-US" altLang="en-US" sz="1200" dirty="0">
                <a:solidFill>
                  <a:schemeClr val="tx1"/>
                </a:solidFill>
              </a:rPr>
              <a:t> </a:t>
            </a:r>
            <a:r>
              <a:rPr lang="en-US" altLang="en-US" sz="1200" dirty="0">
                <a:solidFill>
                  <a:srgbClr val="00B050"/>
                </a:solidFill>
              </a:rPr>
              <a:t>(last 15 mins’)</a:t>
            </a:r>
            <a:endParaRPr lang="en-GB" sz="1200" dirty="0">
              <a:solidFill>
                <a:srgbClr val="00B05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Tuesday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800" dirty="0">
                <a:highlight>
                  <a:srgbClr val="FF0000"/>
                </a:highlight>
              </a:rPr>
              <a:t>Cancelled</a:t>
            </a:r>
            <a:endParaRPr lang="en-US" sz="28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609r2</a:t>
            </a:r>
            <a:r>
              <a:rPr lang="en-US" sz="1600" i="0" u="none" strike="noStrike" kern="1200" dirty="0">
                <a:solidFill>
                  <a:srgbClr val="00B050"/>
                </a:solidFill>
                <a:effectLst/>
                <a:ea typeface="Times New Roman" panose="02020603050405020304" pitchFamily="18" charset="0"/>
              </a:rPr>
              <a:t> CR for SCS related CIDs 			Dibakar Das 		[11C] </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1244r0</a:t>
            </a:r>
            <a:r>
              <a:rPr lang="en-US" sz="1600" i="0" u="none" strike="noStrike" kern="1200" dirty="0">
                <a:solidFill>
                  <a:srgbClr val="00B050"/>
                </a:solidFill>
                <a:effectLst/>
                <a:ea typeface="Times New Roman" panose="02020603050405020304" pitchFamily="18" charset="0"/>
              </a:rPr>
              <a:t> Dibakar Das, 				</a:t>
            </a:r>
            <a:r>
              <a:rPr lang="en-GB" sz="1600" dirty="0">
                <a:solidFill>
                  <a:srgbClr val="00B050"/>
                </a:solidFill>
                <a:hlinkClick r:id="rId4">
                  <a:extLst>
                    <a:ext uri="{A12FA001-AC4F-418D-AE19-62706E023703}">
                      <ahyp:hlinkClr xmlns:ahyp="http://schemas.microsoft.com/office/drawing/2018/hyperlinkcolor" val="tx"/>
                    </a:ext>
                  </a:extLst>
                </a:hlinkClick>
              </a:rPr>
              <a:t>458r13</a:t>
            </a:r>
            <a:r>
              <a:rPr lang="en-GB" sz="1600" dirty="0">
                <a:solidFill>
                  <a:srgbClr val="00B050"/>
                </a:solidFill>
              </a:rPr>
              <a:t> Chunyu Hu, </a:t>
            </a:r>
          </a:p>
          <a:p>
            <a:pPr lvl="1">
              <a:buFont typeface="Arial" panose="020B0604020202020204" pitchFamily="34" charset="0"/>
              <a:buChar char="•"/>
            </a:pPr>
            <a:r>
              <a:rPr lang="pt-BR" sz="1600" b="0" i="0" dirty="0">
                <a:solidFill>
                  <a:srgbClr val="00B050"/>
                </a:solidFill>
                <a:effectLst/>
                <a:hlinkClick r:id="rId5">
                  <a:extLst>
                    <a:ext uri="{A12FA001-AC4F-418D-AE19-62706E023703}">
                      <ahyp:hlinkClr xmlns:ahyp="http://schemas.microsoft.com/office/drawing/2018/hyperlinkcolor" val="tx"/>
                    </a:ext>
                  </a:extLst>
                </a:hlinkClick>
              </a:rPr>
              <a:t>765r5</a:t>
            </a:r>
            <a:r>
              <a:rPr lang="pt-BR" sz="1600" b="0" i="0" dirty="0">
                <a:solidFill>
                  <a:srgbClr val="00B050"/>
                </a:solidFill>
                <a:effectLst/>
              </a:rPr>
              <a:t> Binita Gupta, 				</a:t>
            </a:r>
            <a:r>
              <a:rPr lang="pt-BR" sz="1600" b="0" i="0" dirty="0">
                <a:solidFill>
                  <a:srgbClr val="00B050"/>
                </a:solidFill>
                <a:effectLst/>
                <a:hlinkClick r:id="rId6">
                  <a:extLst>
                    <a:ext uri="{A12FA001-AC4F-418D-AE19-62706E023703}">
                      <ahyp:hlinkClr xmlns:ahyp="http://schemas.microsoft.com/office/drawing/2018/hyperlinkcolor" val="tx"/>
                    </a:ext>
                  </a:extLst>
                </a:hlinkClick>
              </a:rPr>
              <a:t>1124r1</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  			</a:t>
            </a:r>
            <a:r>
              <a:rPr lang="pt-BR" sz="1600" b="0" i="0" dirty="0">
                <a:solidFill>
                  <a:srgbClr val="00B050"/>
                </a:solidFill>
                <a:effectLst/>
                <a:hlinkClick r:id="rId8">
                  <a:extLst>
                    <a:ext uri="{A12FA001-AC4F-418D-AE19-62706E023703}">
                      <ahyp:hlinkClr xmlns:ahyp="http://schemas.microsoft.com/office/drawing/2018/hyperlinkcolor" val="tx"/>
                    </a:ext>
                  </a:extLst>
                </a:hlinkClick>
              </a:rPr>
              <a:t>1122r2</a:t>
            </a:r>
            <a:r>
              <a:rPr lang="pt-BR" sz="1600" b="0" i="0" dirty="0">
                <a:solidFill>
                  <a:srgbClr val="00B050"/>
                </a:solidFill>
                <a:effectLst/>
              </a:rPr>
              <a:t> George Cherian, </a:t>
            </a:r>
          </a:p>
          <a:p>
            <a:pPr lvl="1">
              <a:buFont typeface="Arial" panose="020B0604020202020204" pitchFamily="34" charset="0"/>
              <a:buChar char="•"/>
            </a:pPr>
            <a:r>
              <a:rPr lang="pt-BR" sz="1600" b="0" i="0" dirty="0">
                <a:solidFill>
                  <a:srgbClr val="00B050"/>
                </a:solidFill>
                <a:effectLst/>
                <a:hlinkClick r:id="rId9">
                  <a:extLst>
                    <a:ext uri="{A12FA001-AC4F-418D-AE19-62706E023703}">
                      <ahyp:hlinkClr xmlns:ahyp="http://schemas.microsoft.com/office/drawing/2018/hyperlinkcolor" val="tx"/>
                    </a:ext>
                  </a:extLst>
                </a:hlinkClick>
              </a:rPr>
              <a:t>1251r0</a:t>
            </a:r>
            <a:r>
              <a:rPr lang="pt-BR" sz="1600" b="0" i="0" dirty="0">
                <a:solidFill>
                  <a:srgbClr val="00B050"/>
                </a:solidFill>
                <a:effectLst/>
              </a:rPr>
              <a:t> Juseong Moon, 				</a:t>
            </a:r>
            <a:r>
              <a:rPr lang="pt-BR" sz="1600" b="0" i="0" dirty="0">
                <a:solidFill>
                  <a:srgbClr val="00B050"/>
                </a:solidFill>
                <a:effectLst/>
                <a:hlinkClick r:id="rId10">
                  <a:extLst>
                    <a:ext uri="{A12FA001-AC4F-418D-AE19-62706E023703}">
                      <ahyp:hlinkClr xmlns:ahyp="http://schemas.microsoft.com/office/drawing/2018/hyperlinkcolor" val="tx"/>
                    </a:ext>
                  </a:extLst>
                </a:hlinkClick>
              </a:rPr>
              <a:t>736r0</a:t>
            </a:r>
            <a:r>
              <a:rPr lang="pt-BR" sz="1600" b="0" i="0" dirty="0">
                <a:solidFill>
                  <a:srgbClr val="00B050"/>
                </a:solidFill>
                <a:effectLst/>
              </a:rPr>
              <a:t> Minyoung Park, </a:t>
            </a:r>
          </a:p>
          <a:p>
            <a:pPr lvl="1">
              <a:buFont typeface="Arial" panose="020B0604020202020204" pitchFamily="34" charset="0"/>
              <a:buChar char="•"/>
            </a:pPr>
            <a:r>
              <a:rPr lang="pt-BR" sz="1600" b="0" i="0" dirty="0">
                <a:solidFill>
                  <a:srgbClr val="00B050"/>
                </a:solidFill>
                <a:effectLst/>
                <a:hlinkClick r:id="rId11">
                  <a:extLst>
                    <a:ext uri="{A12FA001-AC4F-418D-AE19-62706E023703}">
                      <ahyp:hlinkClr xmlns:ahyp="http://schemas.microsoft.com/office/drawing/2018/hyperlinkcolor" val="tx"/>
                    </a:ext>
                  </a:extLst>
                </a:hlinkClick>
              </a:rPr>
              <a:t>1162r1</a:t>
            </a:r>
            <a:r>
              <a:rPr lang="pt-BR" sz="1600" b="0" i="0" dirty="0">
                <a:solidFill>
                  <a:srgbClr val="00B050"/>
                </a:solidFill>
                <a:effectLst/>
              </a:rPr>
              <a:t> Gaurang Naik, 				</a:t>
            </a:r>
            <a:r>
              <a:rPr lang="pt-BR" sz="1600" b="0" i="0" dirty="0">
                <a:solidFill>
                  <a:srgbClr val="00B050"/>
                </a:solidFill>
                <a:effectLst/>
                <a:hlinkClick r:id="rId12">
                  <a:extLst>
                    <a:ext uri="{A12FA001-AC4F-418D-AE19-62706E023703}">
                      <ahyp:hlinkClr xmlns:ahyp="http://schemas.microsoft.com/office/drawing/2018/hyperlinkcolor" val="tx"/>
                    </a:ext>
                  </a:extLst>
                </a:hlinkClick>
              </a:rPr>
              <a:t>1125r2</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13">
                  <a:extLst>
                    <a:ext uri="{A12FA001-AC4F-418D-AE19-62706E023703}">
                      <ahyp:hlinkClr xmlns:ahyp="http://schemas.microsoft.com/office/drawing/2018/hyperlinkcolor" val="tx"/>
                    </a:ext>
                  </a:extLst>
                </a:hlinkClick>
              </a:rPr>
              <a:t>1188r0</a:t>
            </a:r>
            <a:r>
              <a:rPr lang="pt-BR" sz="1600" b="0" i="0" dirty="0">
                <a:solidFill>
                  <a:srgbClr val="00B050"/>
                </a:solidFill>
                <a:effectLst/>
              </a:rPr>
              <a:t> Frank Hsu,			</a:t>
            </a:r>
            <a:r>
              <a:rPr lang="pt-BR" sz="1600" dirty="0">
                <a:solidFill>
                  <a:srgbClr val="00B050"/>
                </a:solidFill>
              </a:rPr>
              <a:t> 	</a:t>
            </a: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a:t>
            </a:r>
            <a:endParaRPr lang="en-GB" sz="16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rPr>
              <a:t>Resolutions for unresolved CIDs under Joint tab of spreadsheet (Alfred Asterjadhi)</a:t>
            </a:r>
          </a:p>
          <a:p>
            <a:pPr lvl="1">
              <a:buFont typeface="Arial" panose="020B0604020202020204" pitchFamily="34" charset="0"/>
              <a:buChar char="•"/>
            </a:pPr>
            <a:r>
              <a:rPr lang="en-US" sz="1200" dirty="0">
                <a:solidFill>
                  <a:srgbClr val="00B050"/>
                </a:solidFill>
              </a:rPr>
              <a:t>1093-01-LB71-CRs for CIDs in Quarantine part 1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1094-01-LB71-CRs for CIDs in Quarantine part 2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1095-01-LB71-CRs for CIDs in Quarantine part 3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1096-01-LB71-CRs for CIDs in Quarantine part 4 (Alfred </a:t>
            </a:r>
            <a:r>
              <a:rPr lang="en-GB" sz="1200" dirty="0">
                <a:solidFill>
                  <a:srgbClr val="00B050"/>
                </a:solidFill>
              </a:rPr>
              <a:t>Asterjadhi</a:t>
            </a:r>
            <a:r>
              <a:rPr lang="en-US" sz="1200" dirty="0">
                <a:solidFill>
                  <a:srgbClr val="00B050"/>
                </a:solidFill>
              </a:rPr>
              <a:t>)</a:t>
            </a:r>
          </a:p>
          <a:p>
            <a:pPr lvl="1">
              <a:buFont typeface="Arial" panose="020B0604020202020204" pitchFamily="34" charset="0"/>
              <a:buChar char="•"/>
            </a:pPr>
            <a:r>
              <a:rPr lang="en-US" sz="1200" dirty="0">
                <a:solidFill>
                  <a:srgbClr val="00B050"/>
                </a:solidFill>
              </a:rPr>
              <a:t>1255r0 						Zhi</a:t>
            </a:r>
          </a:p>
          <a:p>
            <a:pPr lvl="1">
              <a:buFont typeface="Arial" panose="020B0604020202020204" pitchFamily="34" charset="0"/>
              <a:buChar char="•"/>
            </a:pPr>
            <a:r>
              <a:rPr lang="en-US" sz="1200" dirty="0">
                <a:solidFill>
                  <a:srgbClr val="00B050"/>
                </a:solidFill>
              </a:rPr>
              <a:t>1256r0  						Zhi</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1136r1</a:t>
            </a:r>
            <a:r>
              <a:rPr lang="en-GB" sz="1100" i="0" u="none" strike="noStrike" kern="1200" dirty="0">
                <a:solidFill>
                  <a:srgbClr val="00B050"/>
                </a:solidFill>
                <a:effectLst/>
                <a:ea typeface="Times New Roman" panose="02020603050405020304" pitchFamily="18" charset="0"/>
              </a:rPr>
              <a:t> Prop. Res. to LB271 CIDs on EMLSR and P2P co-ex 			Qi Wang	     	[2C SP]</a:t>
            </a:r>
            <a:endParaRPr lang="en-US" sz="1100" dirty="0">
              <a:solidFill>
                <a:srgbClr val="00B050"/>
              </a:solidFill>
            </a:endParaRP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398r1</a:t>
            </a:r>
            <a:r>
              <a:rPr lang="en-GB" sz="1100" i="0" u="none" strike="noStrike" kern="1200" dirty="0">
                <a:solidFill>
                  <a:srgbClr val="00B050"/>
                </a:solidFill>
                <a:effectLst/>
                <a:ea typeface="Times New Roman" panose="02020603050405020304" pitchFamily="18" charset="0"/>
              </a:rPr>
              <a:t> Prop. Res. to LB271 a few CIDs on </a:t>
            </a:r>
            <a:r>
              <a:rPr lang="en-GB" sz="1100" i="0" u="none" strike="noStrike" kern="1200" dirty="0" err="1">
                <a:solidFill>
                  <a:srgbClr val="00B050"/>
                </a:solidFill>
                <a:effectLst/>
                <a:ea typeface="Times New Roman" panose="02020603050405020304" pitchFamily="18" charset="0"/>
              </a:rPr>
              <a:t>MediumSyncRecovery</a:t>
            </a:r>
            <a:r>
              <a:rPr lang="en-GB" sz="1100" i="0" u="none" strike="noStrike" kern="1200" dirty="0">
                <a:solidFill>
                  <a:srgbClr val="00B050"/>
                </a:solidFill>
                <a:effectLst/>
                <a:ea typeface="Times New Roman" panose="02020603050405020304" pitchFamily="18" charset="0"/>
              </a:rPr>
              <a:t>			Qi Wang</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2C SP]</a:t>
            </a:r>
            <a:endParaRPr lang="en-US" sz="1100" b="1" dirty="0">
              <a:solidFill>
                <a:srgbClr val="00B050"/>
              </a:solidFill>
            </a:endParaRPr>
          </a:p>
          <a:p>
            <a:pPr lvl="1">
              <a:buFont typeface="Arial" panose="020B0604020202020204" pitchFamily="34" charset="0"/>
              <a:buChar char="•"/>
            </a:pPr>
            <a:r>
              <a:rPr lang="en-GB" sz="1100" kern="1200" dirty="0">
                <a:solidFill>
                  <a:srgbClr val="00B050"/>
                </a:solidFill>
                <a:hlinkClick r:id="rId4">
                  <a:extLst>
                    <a:ext uri="{A12FA001-AC4F-418D-AE19-62706E023703}">
                      <ahyp:hlinkClr xmlns:ahyp="http://schemas.microsoft.com/office/drawing/2018/hyperlinkcolor" val="tx"/>
                    </a:ext>
                  </a:extLst>
                </a:hlinkClick>
              </a:rPr>
              <a:t>842r0</a:t>
            </a:r>
            <a:r>
              <a:rPr lang="en-GB" sz="1100" kern="1200" dirty="0">
                <a:solidFill>
                  <a:srgbClr val="00B050"/>
                </a:solidFill>
              </a:rPr>
              <a:t> cr-for-subclause-35-3-24-aligned TWT</a:t>
            </a:r>
            <a:r>
              <a:rPr lang="en-US" sz="1100" kern="1200" dirty="0">
                <a:solidFill>
                  <a:srgbClr val="00B050"/>
                </a:solidFill>
              </a:rPr>
              <a:t> 					</a:t>
            </a:r>
            <a:r>
              <a:rPr lang="en-GB" sz="1100" kern="1200" dirty="0">
                <a:solidFill>
                  <a:srgbClr val="00B050"/>
                </a:solidFill>
              </a:rPr>
              <a:t>Ming Gan		[5C] </a:t>
            </a:r>
          </a:p>
          <a:p>
            <a:pPr lvl="1">
              <a:buFont typeface="Arial" panose="020B0604020202020204" pitchFamily="34" charset="0"/>
              <a:buChar char="•"/>
            </a:pPr>
            <a:r>
              <a:rPr lang="en-GB" sz="1100" kern="1200" dirty="0">
                <a:solidFill>
                  <a:srgbClr val="00B050"/>
                </a:solidFill>
                <a:hlinkClick r:id="rId5">
                  <a:extLst>
                    <a:ext uri="{A12FA001-AC4F-418D-AE19-62706E023703}">
                      <ahyp:hlinkClr xmlns:ahyp="http://schemas.microsoft.com/office/drawing/2018/hyperlinkcolor" val="tx"/>
                    </a:ext>
                  </a:extLst>
                </a:hlinkClick>
              </a:rPr>
              <a:t>541r8</a:t>
            </a:r>
            <a:r>
              <a:rPr lang="en-GB" sz="1100" kern="1200" dirty="0">
                <a:solidFill>
                  <a:srgbClr val="00B050"/>
                </a:solidFill>
              </a:rPr>
              <a:t> CR for 35.3.14 								Po-Kai Huang 	[11C SP]</a:t>
            </a:r>
            <a:endParaRPr lang="en-US" sz="1100" kern="1200" dirty="0">
              <a:solidFill>
                <a:srgbClr val="00B050"/>
              </a:solidFill>
            </a:endParaRPr>
          </a:p>
          <a:p>
            <a:pPr lvl="1">
              <a:buFont typeface="Arial" panose="020B0604020202020204" pitchFamily="34" charset="0"/>
              <a:buChar char="•"/>
            </a:pPr>
            <a:r>
              <a:rPr lang="en-US" sz="1100" kern="1200" dirty="0">
                <a:solidFill>
                  <a:srgbClr val="00B050"/>
                </a:solidFill>
                <a:hlinkClick r:id="rId6">
                  <a:extLst>
                    <a:ext uri="{A12FA001-AC4F-418D-AE19-62706E023703}">
                      <ahyp:hlinkClr xmlns:ahyp="http://schemas.microsoft.com/office/drawing/2018/hyperlinkcolor" val="tx"/>
                    </a:ext>
                  </a:extLst>
                </a:hlinkClick>
              </a:rPr>
              <a:t>696r2</a:t>
            </a:r>
            <a:r>
              <a:rPr lang="en-US" sz="1100" kern="1200" dirty="0">
                <a:solidFill>
                  <a:srgbClr val="00B050"/>
                </a:solidFill>
              </a:rPr>
              <a:t> CR for TDLS 								Guogang Huang 	[??C SP]</a:t>
            </a:r>
          </a:p>
          <a:p>
            <a:pPr lvl="1">
              <a:buFont typeface="Arial" panose="020B0604020202020204" pitchFamily="34" charset="0"/>
              <a:buChar char="•"/>
            </a:pPr>
            <a:r>
              <a:rPr lang="en-US" sz="1100" kern="1200" dirty="0">
                <a:solidFill>
                  <a:srgbClr val="00B050"/>
                </a:solidFill>
                <a:hlinkClick r:id="rId7">
                  <a:extLst>
                    <a:ext uri="{A12FA001-AC4F-418D-AE19-62706E023703}">
                      <ahyp:hlinkClr xmlns:ahyp="http://schemas.microsoft.com/office/drawing/2018/hyperlinkcolor" val="tx"/>
                    </a:ext>
                  </a:extLst>
                </a:hlinkClick>
              </a:rPr>
              <a:t>692r1</a:t>
            </a:r>
            <a:r>
              <a:rPr lang="en-US" sz="1100" kern="1200" dirty="0">
                <a:solidFill>
                  <a:srgbClr val="00B050"/>
                </a:solidFill>
              </a:rPr>
              <a:t> CR on EHT Operation element 						Guogang Huang	[?? SP]</a:t>
            </a:r>
          </a:p>
          <a:p>
            <a:pPr lvl="1">
              <a:buFont typeface="Arial" panose="020B0604020202020204" pitchFamily="34" charset="0"/>
              <a:buChar char="•"/>
            </a:pPr>
            <a:r>
              <a:rPr lang="en-US" sz="1100" kern="1200" dirty="0">
                <a:solidFill>
                  <a:srgbClr val="00B050"/>
                </a:solidFill>
                <a:hlinkClick r:id="rId8">
                  <a:extLst>
                    <a:ext uri="{A12FA001-AC4F-418D-AE19-62706E023703}">
                      <ahyp:hlinkClr xmlns:ahyp="http://schemas.microsoft.com/office/drawing/2018/hyperlinkcolor" val="tx"/>
                    </a:ext>
                  </a:extLst>
                </a:hlinkClick>
              </a:rPr>
              <a:t>296r13</a:t>
            </a:r>
            <a:r>
              <a:rPr lang="en-US" sz="1100" kern="1200" dirty="0">
                <a:solidFill>
                  <a:srgbClr val="00B050"/>
                </a:solidFill>
              </a:rPr>
              <a:t> CIDs assigned to Abhi - Part 1 						Abhishek Patil 	[?? SP]</a:t>
            </a:r>
          </a:p>
          <a:p>
            <a:pPr lvl="1">
              <a:buFont typeface="Arial" panose="020B0604020202020204" pitchFamily="34" charset="0"/>
              <a:buChar char="•"/>
            </a:pPr>
            <a:r>
              <a:rPr lang="en-US" sz="1100" kern="1200" dirty="0">
                <a:solidFill>
                  <a:srgbClr val="00B050"/>
                </a:solidFill>
              </a:rPr>
              <a:t>813r5										Jason Yuchen Guo</a:t>
            </a:r>
          </a:p>
          <a:p>
            <a:pPr lvl="1">
              <a:buFont typeface="Arial" panose="020B0604020202020204" pitchFamily="34" charset="0"/>
              <a:buChar char="•"/>
            </a:pPr>
            <a:r>
              <a:rPr lang="en-US" sz="1100" kern="1200" dirty="0">
                <a:solidFill>
                  <a:srgbClr val="00B050"/>
                </a:solidFill>
              </a:rPr>
              <a:t>383r3 										Liuming Lu</a:t>
            </a:r>
          </a:p>
          <a:p>
            <a:pPr lvl="1">
              <a:buFont typeface="Arial" panose="020B0604020202020204" pitchFamily="34" charset="0"/>
              <a:buChar char="•"/>
            </a:pPr>
            <a:r>
              <a:rPr lang="en-US" sz="1100" kern="1200" dirty="0">
                <a:solidFill>
                  <a:srgbClr val="00B050"/>
                </a:solidFill>
              </a:rPr>
              <a:t>310r4										Liwen Chu</a:t>
            </a:r>
          </a:p>
          <a:p>
            <a:pPr lvl="1">
              <a:buFont typeface="Arial" panose="020B0604020202020204" pitchFamily="34" charset="0"/>
              <a:buChar char="•"/>
            </a:pPr>
            <a:r>
              <a:rPr lang="en-US" sz="1100" kern="1200" dirty="0">
                <a:solidFill>
                  <a:srgbClr val="00B050"/>
                </a:solidFill>
              </a:rPr>
              <a:t>1101r4										Liwen Chu</a:t>
            </a:r>
          </a:p>
          <a:p>
            <a:pPr lvl="1">
              <a:buFont typeface="Arial" panose="020B0604020202020204" pitchFamily="34" charset="0"/>
              <a:buChar char="•"/>
            </a:pPr>
            <a:r>
              <a:rPr lang="en-US" sz="1100" kern="1200" dirty="0">
                <a:solidFill>
                  <a:srgbClr val="00B050"/>
                </a:solidFill>
              </a:rPr>
              <a:t>730r5										Kaiying Lu</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 (first hour):</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MS Gothic" panose="020B0609070205080204" pitchFamily="49" charset="-128"/>
                <a:hlinkClick r:id="rId2"/>
              </a:rPr>
              <a:t>1034r0</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 CR for 35.7.3 Part III</a:t>
            </a:r>
            <a:r>
              <a:rPr lang="en-US" sz="1400" dirty="0">
                <a:latin typeface="Arial" panose="020B0604020202020204" pitchFamily="34"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Zinan Lin</a:t>
            </a:r>
            <a:r>
              <a:rPr lang="en-US" sz="1400" dirty="0">
                <a:latin typeface="Arial" panose="020B0604020202020204" pitchFamily="34"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2C</a:t>
            </a:r>
            <a:endParaRPr lang="en-US" sz="1400" dirty="0">
              <a:latin typeface="Arial" panose="020B0604020202020204" pitchFamily="34" charset="0"/>
            </a:endParaRP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3"/>
              </a:rPr>
              <a:t>1239r0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 for CID 18025 					Yan Li 		1C</a:t>
            </a:r>
            <a:endParaRPr lang="en-US" sz="1400" dirty="0">
              <a:latin typeface="Arial" panose="020B0604020202020204" pitchFamily="34" charset="0"/>
            </a:endParaRPr>
          </a:p>
          <a:p>
            <a:pPr lvl="1">
              <a:buFont typeface="Arial" panose="020B0604020202020204" pitchFamily="34" charset="0"/>
              <a:buChar char="•"/>
            </a:pPr>
            <a:r>
              <a:rPr lang="en-US" sz="1400" i="0" u="none" strike="noStrike" kern="1200" dirty="0">
                <a:solidFill>
                  <a:srgbClr val="FF0000"/>
                </a:solidFill>
                <a:effectLst/>
                <a:latin typeface="Times New Roman" panose="02020603050405020304" pitchFamily="18" charset="0"/>
                <a:ea typeface="Times New Roman" panose="02020603050405020304" pitchFamily="18" charset="0"/>
                <a:hlinkClick r:id="rId4"/>
              </a:rPr>
              <a:t>1268r0</a:t>
            </a:r>
            <a:r>
              <a:rPr lang="en-US" sz="1400" i="0" u="none" strike="noStrike" kern="1200" dirty="0">
                <a:solidFill>
                  <a:srgbClr val="FF0000"/>
                </a:solidFill>
                <a:effectLst/>
                <a:latin typeface="Times New Roman" panose="02020603050405020304" pitchFamily="18" charset="0"/>
                <a:ea typeface="Times New Roman" panose="02020603050405020304" pitchFamily="18"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CR for CIDs on NDPA frame format - Part 2	</a:t>
            </a:r>
            <a:r>
              <a:rPr lang="en-US" sz="1400" kern="1200" dirty="0">
                <a:latin typeface="Times New Roman" panose="02020603050405020304" pitchFamily="18" charset="0"/>
                <a:ea typeface="MS Gothic" panose="020B0609070205080204" pitchFamily="49" charset="-128"/>
              </a:rPr>
              <a:t>Mahmoud Kamel 	9C </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5"/>
              </a:rPr>
              <a:t>1255r0</a:t>
            </a:r>
            <a:r>
              <a:rPr lang="en-US" sz="1400" kern="1200" dirty="0">
                <a:latin typeface="Times New Roman" panose="02020603050405020304" pitchFamily="18" charset="0"/>
                <a:ea typeface="MS Gothic" panose="020B0609070205080204" pitchFamily="49" charset="-128"/>
              </a:rPr>
              <a:t> CRs for Some General CIDs			Zhi Mao  		10C</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6"/>
              </a:rPr>
              <a:t>646r0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CR for 35.3.12-part 2 				Abhishek Patil</a:t>
            </a:r>
            <a:r>
              <a:rPr lang="en-US" sz="1400" dirty="0"/>
              <a:t>   	</a:t>
            </a:r>
            <a:r>
              <a:rPr lang="en-US" sz="1400" i="0" u="none" strike="noStrike" kern="1200" dirty="0">
                <a:solidFill>
                  <a:srgbClr val="000000"/>
                </a:solidFill>
                <a:effectLst/>
                <a:ea typeface="Times New Roman" panose="02020603050405020304" pitchFamily="18" charset="0"/>
              </a:rPr>
              <a:t>3C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764r0</a:t>
            </a:r>
            <a:r>
              <a:rPr lang="en-US" sz="1400" i="0" u="none" strike="noStrike" kern="1200" dirty="0">
                <a:solidFill>
                  <a:srgbClr val="000000"/>
                </a:solidFill>
                <a:effectLst/>
                <a:ea typeface="Times New Roman" panose="02020603050405020304" pitchFamily="18" charset="0"/>
              </a:rPr>
              <a:t> cr-for-p2p-buffer-report 				Yunbo Li 		5C</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8"/>
              </a:rPr>
              <a:t>1266r0</a:t>
            </a:r>
            <a:r>
              <a:rPr lang="en-US" sz="1400" i="0" u="none" strike="noStrike" kern="1200" dirty="0">
                <a:solidFill>
                  <a:srgbClr val="000000"/>
                </a:solidFill>
                <a:effectLst/>
                <a:ea typeface="Times New Roman" panose="02020603050405020304" pitchFamily="18" charset="0"/>
              </a:rPr>
              <a:t> </a:t>
            </a:r>
            <a:r>
              <a:rPr lang="en-US" sz="1400" i="0" u="none" strike="noStrike" kern="1200" dirty="0" err="1">
                <a:solidFill>
                  <a:srgbClr val="000000"/>
                </a:solidFill>
                <a:effectLst/>
                <a:ea typeface="Times New Roman" panose="02020603050405020304" pitchFamily="18" charset="0"/>
              </a:rPr>
              <a:t>cr</a:t>
            </a:r>
            <a:r>
              <a:rPr lang="en-US" sz="1400" i="0" u="none" strike="noStrike" kern="1200" dirty="0">
                <a:solidFill>
                  <a:srgbClr val="000000"/>
                </a:solidFill>
                <a:effectLst/>
                <a:ea typeface="Times New Roman" panose="02020603050405020304" pitchFamily="18" charset="0"/>
              </a:rPr>
              <a:t>-for-CID 16341 					Yunbo Li 		1C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9"/>
              </a:rPr>
              <a:t>1276r0</a:t>
            </a:r>
            <a:r>
              <a:rPr lang="en-US" sz="1400" i="0" u="none" strike="noStrike" kern="1200" dirty="0">
                <a:solidFill>
                  <a:srgbClr val="000000"/>
                </a:solidFill>
                <a:effectLst/>
                <a:ea typeface="Times New Roman" panose="02020603050405020304" pitchFamily="18" charset="0"/>
              </a:rPr>
              <a:t> Remaining CIDs on TDLS 			Rubayet Shafin	1C</a:t>
            </a:r>
            <a:endParaRPr lang="en-GB" sz="1400" kern="1200" dirty="0">
              <a:ea typeface="MS Gothic" panose="020B0609070205080204" pitchFamily="49" charset="-128"/>
            </a:endParaRPr>
          </a:p>
          <a:p>
            <a:pPr>
              <a:buFont typeface="Arial" panose="020B0604020202020204" pitchFamily="34" charset="0"/>
              <a:buChar char="•"/>
            </a:pPr>
            <a:r>
              <a:rPr lang="en-GB" sz="1600" dirty="0"/>
              <a:t>Motions (second hour): </a:t>
            </a:r>
            <a:r>
              <a:rPr lang="en-GB" sz="1600" dirty="0">
                <a:hlinkClick r:id="rId10"/>
              </a:rPr>
              <a:t>442r15</a:t>
            </a:r>
            <a:endParaRPr lang="en-GB" sz="12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 </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GB" sz="1600" dirty="0"/>
              <a:t>…</a:t>
            </a:r>
          </a:p>
          <a:p>
            <a:pPr lvl="1">
              <a:buFont typeface="Arial" panose="020B0604020202020204" pitchFamily="34" charset="0"/>
              <a:buChar char="•"/>
            </a:pPr>
            <a:r>
              <a:rPr lang="en-US" sz="1600" dirty="0"/>
              <a:t>Resolutions for unresolved CIDs under MAC/Joint tab of spreadsheet (Edward Au)</a:t>
            </a:r>
          </a:p>
          <a:p>
            <a:pPr lvl="0">
              <a:buFont typeface="Arial" panose="020B0604020202020204" pitchFamily="34" charset="0"/>
              <a:buChar char="•"/>
            </a:pPr>
            <a:r>
              <a:rPr lang="en-GB" sz="2000" i="0" u="none" strike="noStrike" dirty="0">
                <a:solidFill>
                  <a:schemeClr val="tx1"/>
                </a:solidFill>
                <a:effectLst/>
              </a:rPr>
              <a:t>Motions: </a:t>
            </a:r>
            <a:endParaRPr lang="en-US" sz="1800" i="0" u="none" strike="noStrike" dirty="0">
              <a:solidFill>
                <a:schemeClr val="tx1"/>
              </a:solidFill>
              <a:effectLst/>
            </a:endParaRPr>
          </a:p>
          <a:p>
            <a:pPr lvl="0">
              <a:buFont typeface="Arial" panose="020B0604020202020204" pitchFamily="34" charset="0"/>
              <a:buChar char="•"/>
            </a:pPr>
            <a:r>
              <a:rPr lang="en-US" sz="2000" dirty="0"/>
              <a:t>CR Status, Goals for Sept. 2023, Teleconference, Ad-Hoc, Timeline</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403646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	</a:t>
            </a:r>
            <a:r>
              <a:rPr lang="en-US" altLang="en-US" sz="1400" dirty="0"/>
              <a:t>								</a:t>
            </a:r>
            <a:r>
              <a:rPr lang="en-US" altLang="en-US" sz="1400" dirty="0">
                <a:solidFill>
                  <a:schemeClr val="tx1"/>
                </a:solidFill>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156452</TotalTime>
  <Words>5926</Words>
  <Application>Microsoft Office PowerPoint</Application>
  <PresentationFormat>On-screen Show (4:3)</PresentationFormat>
  <Paragraphs>1334</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Post-Quarantine 1</vt:lpstr>
      <vt:lpstr>MAC Submission’s Post-Quarantine 2</vt:lpstr>
      <vt:lpstr>MAC Submission’s Post-Quarantine 3</vt:lpstr>
      <vt:lpstr>Monday MAC Agenda–AM1</vt:lpstr>
      <vt:lpstr>Monday Joint Agenda-PM1</vt:lpstr>
      <vt:lpstr>Summary from May meeting, ad-hoc &amp; conf calls</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2023-07-13T05:36:02Z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