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996" r:id="rId22"/>
    <p:sldId id="364" r:id="rId23"/>
    <p:sldId id="999" r:id="rId24"/>
    <p:sldId id="1002" r:id="rId25"/>
    <p:sldId id="1003" r:id="rId26"/>
    <p:sldId id="1004" r:id="rId27"/>
    <p:sldId id="1005" r:id="rId28"/>
    <p:sldId id="1009" r:id="rId29"/>
    <p:sldId id="1010" r:id="rId30"/>
    <p:sldId id="1011" r:id="rId31"/>
    <p:sldId id="1012" r:id="rId32"/>
    <p:sldId id="371" r:id="rId33"/>
    <p:sldId id="1006" r:id="rId34"/>
    <p:sldId id="365" r:id="rId35"/>
    <p:sldId id="989" r:id="rId36"/>
    <p:sldId id="1007" r:id="rId37"/>
    <p:sldId id="1008" r:id="rId38"/>
    <p:sldId id="396" r:id="rId39"/>
    <p:sldId id="990" r:id="rId40"/>
    <p:sldId id="991" r:id="rId41"/>
    <p:sldId id="400" r:id="rId42"/>
    <p:sldId id="995" r:id="rId43"/>
    <p:sldId id="994" r:id="rId44"/>
    <p:sldId id="356" r:id="rId45"/>
    <p:sldId id="368" r:id="rId46"/>
    <p:sldId id="362" r:id="rId47"/>
    <p:sldId id="997" r:id="rId48"/>
    <p:sldId id="375" r:id="rId49"/>
    <p:sldId id="981"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A0B4EB-0EC4-490D-92F6-3DB921CD1864}" v="65" dt="2023-07-12T12:52:18.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custSel addSld modSld modMainMaster">
      <pc:chgData name="Alfred Asterjadhi" userId="39de57b9-85c0-4fd1-aaac-8ca2b6560ad0" providerId="ADAL" clId="{57A0B4EB-0EC4-490D-92F6-3DB921CD1864}" dt="2023-07-12T13:25:52.113" v="620" actId="20577"/>
      <pc:docMkLst>
        <pc:docMk/>
      </pc:docMkLst>
      <pc:sldChg chg="modSp mod">
        <pc:chgData name="Alfred Asterjadhi" userId="39de57b9-85c0-4fd1-aaac-8ca2b6560ad0" providerId="ADAL" clId="{57A0B4EB-0EC4-490D-92F6-3DB921CD1864}" dt="2023-07-12T12:48:01.138" v="556" actId="20577"/>
        <pc:sldMkLst>
          <pc:docMk/>
          <pc:sldMk cId="2696761607" sldId="393"/>
        </pc:sldMkLst>
        <pc:graphicFrameChg chg="mod modGraphic">
          <ac:chgData name="Alfred Asterjadhi" userId="39de57b9-85c0-4fd1-aaac-8ca2b6560ad0" providerId="ADAL" clId="{57A0B4EB-0EC4-490D-92F6-3DB921CD1864}" dt="2023-07-12T12:48:01.138" v="556" actId="2057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2T12:16:19.208" v="239" actId="20577"/>
        <pc:sldMkLst>
          <pc:docMk/>
          <pc:sldMk cId="3360543781" sldId="995"/>
        </pc:sldMkLst>
        <pc:spChg chg="mod">
          <ac:chgData name="Alfred Asterjadhi" userId="39de57b9-85c0-4fd1-aaac-8ca2b6560ad0" providerId="ADAL" clId="{57A0B4EB-0EC4-490D-92F6-3DB921CD1864}" dt="2023-07-12T12:15:34.417" v="237"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12:16:19.208" v="239" actId="20577"/>
          <ac:spMkLst>
            <pc:docMk/>
            <pc:sldMk cId="3360543781" sldId="995"/>
            <ac:spMk id="3" creationId="{DFB0BA47-D7B6-4F95-932E-A7AA615BC440}"/>
          </ac:spMkLst>
        </pc:spChg>
      </pc:sldChg>
      <pc:sldChg chg="modSp mod">
        <pc:chgData name="Alfred Asterjadhi" userId="39de57b9-85c0-4fd1-aaac-8ca2b6560ad0" providerId="ADAL" clId="{57A0B4EB-0EC4-490D-92F6-3DB921CD1864}" dt="2023-07-12T12:44:03.094" v="486" actId="20577"/>
        <pc:sldMkLst>
          <pc:docMk/>
          <pc:sldMk cId="3395387797" sldId="1002"/>
        </pc:sldMkLst>
        <pc:graphicFrameChg chg="modGraphic">
          <ac:chgData name="Alfred Asterjadhi" userId="39de57b9-85c0-4fd1-aaac-8ca2b6560ad0" providerId="ADAL" clId="{57A0B4EB-0EC4-490D-92F6-3DB921CD1864}" dt="2023-07-12T12:44:03.094" v="486"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2T12:50:52.474" v="596" actId="207"/>
        <pc:sldMkLst>
          <pc:docMk/>
          <pc:sldMk cId="3464470949" sldId="1003"/>
        </pc:sldMkLst>
        <pc:graphicFrameChg chg="mod modGraphic">
          <ac:chgData name="Alfred Asterjadhi" userId="39de57b9-85c0-4fd1-aaac-8ca2b6560ad0" providerId="ADAL" clId="{57A0B4EB-0EC4-490D-92F6-3DB921CD1864}" dt="2023-07-12T12:50:52.474" v="596" actId="20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2T12:48:35.699" v="568" actId="207"/>
        <pc:sldMkLst>
          <pc:docMk/>
          <pc:sldMk cId="3389606792" sldId="1004"/>
        </pc:sldMkLst>
        <pc:graphicFrameChg chg="mod modGraphic">
          <ac:chgData name="Alfred Asterjadhi" userId="39de57b9-85c0-4fd1-aaac-8ca2b6560ad0" providerId="ADAL" clId="{57A0B4EB-0EC4-490D-92F6-3DB921CD1864}" dt="2023-07-12T12:48:35.699" v="568" actId="20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2T12:50:13.365" v="581" actId="20577"/>
        <pc:sldMkLst>
          <pc:docMk/>
          <pc:sldMk cId="3659630825" sldId="1005"/>
        </pc:sldMkLst>
        <pc:graphicFrameChg chg="mod modGraphic">
          <ac:chgData name="Alfred Asterjadhi" userId="39de57b9-85c0-4fd1-aaac-8ca2b6560ad0" providerId="ADAL" clId="{57A0B4EB-0EC4-490D-92F6-3DB921CD1864}" dt="2023-07-12T12:50:13.365" v="58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12:52:24.716" v="618" actId="20577"/>
        <pc:sldMkLst>
          <pc:docMk/>
          <pc:sldMk cId="1880058738" sldId="1009"/>
        </pc:sldMkLst>
        <pc:graphicFrameChg chg="mod modGraphic">
          <ac:chgData name="Alfred Asterjadhi" userId="39de57b9-85c0-4fd1-aaac-8ca2b6560ad0" providerId="ADAL" clId="{57A0B4EB-0EC4-490D-92F6-3DB921CD1864}" dt="2023-07-12T12:52:24.716" v="618"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12:44:25.898" v="500" actId="207"/>
        <pc:sldMkLst>
          <pc:docMk/>
          <pc:sldMk cId="1771622935" sldId="1010"/>
        </pc:sldMkLst>
        <pc:graphicFrameChg chg="modGraphic">
          <ac:chgData name="Alfred Asterjadhi" userId="39de57b9-85c0-4fd1-aaac-8ca2b6560ad0" providerId="ADAL" clId="{57A0B4EB-0EC4-490D-92F6-3DB921CD1864}" dt="2023-07-12T12:44:25.898" v="500" actId="20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12:25:40.799" v="268"/>
        <pc:sldMkLst>
          <pc:docMk/>
          <pc:sldMk cId="3694157284" sldId="1011"/>
        </pc:sldMkLst>
        <pc:graphicFrameChg chg="mod modGraphic">
          <ac:chgData name="Alfred Asterjadhi" userId="39de57b9-85c0-4fd1-aaac-8ca2b6560ad0" providerId="ADAL" clId="{57A0B4EB-0EC4-490D-92F6-3DB921CD1864}" dt="2023-07-12T12:25:40.799" v="268"/>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12:45:22.224" v="540"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12:45:22.224" v="540"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2T13:25:52.113" v="620" actId="20577"/>
        <pc:sldMasterMkLst>
          <pc:docMk/>
          <pc:sldMasterMk cId="0" sldId="2147483648"/>
        </pc:sldMasterMkLst>
        <pc:spChg chg="mod">
          <ac:chgData name="Alfred Asterjadhi" userId="39de57b9-85c0-4fd1-aaac-8ca2b6560ad0" providerId="ADAL" clId="{57A0B4EB-0EC4-490D-92F6-3DB921CD1864}" dt="2023-07-12T13:25:52.113" v="62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802.11-23/0919r8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021-01-00be-lb271-cr-for-subclause-35-19-eht-link-adaptation.docx" TargetMode="External"/><Relationship Id="rId2" Type="http://schemas.openxmlformats.org/officeDocument/2006/relationships/hyperlink" Target="https://mentor.ieee.org/802.11/dcn/23/11-23-1034-00-00be-lb-271-cr-for-35-7-3-part-iii.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239-00-00be-lb271-cr-for-cid-18025.docx" TargetMode="External"/><Relationship Id="rId5" Type="http://schemas.openxmlformats.org/officeDocument/2006/relationships/hyperlink" Target="https://mentor.ieee.org/802.11/dcn/23/11-23-1130-00-00be-cr-for-cid-16455.docx" TargetMode="External"/><Relationship Id="rId4" Type="http://schemas.openxmlformats.org/officeDocument/2006/relationships/hyperlink" Target="https://mentor.ieee.org/802.11/dcn/23/11-23-1022-01-00be-lb271-cr-for-subclause-9-2-4-eht-link-adaptation.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049-00-00be-lb271-cr-for-cid-16206.docx" TargetMode="External"/><Relationship Id="rId3" Type="http://schemas.openxmlformats.org/officeDocument/2006/relationships/hyperlink" Target="https://mentor.ieee.org/802.11/dcn/23/11-23-0763-00-00be-lb271-cr-of-nstr-status-update.docx" TargetMode="External"/><Relationship Id="rId7" Type="http://schemas.openxmlformats.org/officeDocument/2006/relationships/hyperlink" Target="https://mentor.ieee.org/802.11/dcn/23/11-23-1056-00-00be-cr-for-cid-15679.docx" TargetMode="External"/><Relationship Id="rId2" Type="http://schemas.openxmlformats.org/officeDocument/2006/relationships/hyperlink" Target="https://mentor.ieee.org/802.11/dcn/23/11-23-0403-01-00be-lb271-cr-for-cids-in-35-3-4-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060-00-00be-lb271-cr-for-cid-16118.docx" TargetMode="External"/><Relationship Id="rId11" Type="http://schemas.openxmlformats.org/officeDocument/2006/relationships/hyperlink" Target="https://mentor.ieee.org/802.11/dcn/23/11-23-0842-00-00be-lb271-cr-for-subclause-35-3-24-aligned-twt.docx" TargetMode="External"/><Relationship Id="rId5" Type="http://schemas.openxmlformats.org/officeDocument/2006/relationships/hyperlink" Target="https://mentor.ieee.org/802.11/dcn/23/11-23-1122-00-00be-remaining-11be-cids-misc.docx" TargetMode="External"/><Relationship Id="rId10"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0458-09-00be-lb271-crs-for-35-8-4-r-twt-announcement.docx" TargetMode="External"/><Relationship Id="rId9" Type="http://schemas.openxmlformats.org/officeDocument/2006/relationships/hyperlink" Target="https://mentor.ieee.org/802.11/dcn/23/11-23-1121-00-00be-lb271-cr-for-subclause-3-2.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710-00-00be-proposed-resolutions-to-11be-lb271-a-few-cids-on-emlsr.docx" TargetMode="External"/><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0915-00-00be-resolution-of-epcs-related-cids-for-bss-transi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825-00-00be-lb-271-cr-for-35-3-7-1-3.docx" TargetMode="External"/><Relationship Id="rId5" Type="http://schemas.openxmlformats.org/officeDocument/2006/relationships/hyperlink" Target="https://mentor.ieee.org/802.11/dcn/23/11-23-1141-00-00be-lb271-cr-for-cid-16419.docx" TargetMode="External"/><Relationship Id="rId4" Type="http://schemas.openxmlformats.org/officeDocument/2006/relationships/hyperlink" Target="https://mentor.ieee.org/802.11/dcn/23/11-23-0801-00-00be-lb271-9-4-2-316-qos-char-element-part-2.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0736-00-00be-lb271-cr-misc.docx" TargetMode="External"/><Relationship Id="rId3" Type="http://schemas.openxmlformats.org/officeDocument/2006/relationships/hyperlink" Target="https://mentor.ieee.org/802.11/dcn/23/11-23-0770-00-00be-lb271-resolution-for-comments-assigned-to-abhi-part-7.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61-00-00be-lb271-cids-on-bandwidth-indication-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151-01-00be-cr-for-35-3-16-6.docx" TargetMode="External"/><Relationship Id="rId10"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1202-00-00be-cr-for-misc-cids.docx" TargetMode="External"/><Relationship Id="rId9" Type="http://schemas.openxmlformats.org/officeDocument/2006/relationships/hyperlink" Target="https://mentor.ieee.org/802.11/dcn/23/11-23-1101-03-00be-lb271-cr-35-3-18-remaining-cids.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0824-03-00be-lb-271-cr-for-35-3-16-5.docx" TargetMode="External"/><Relationship Id="rId2" Type="http://schemas.openxmlformats.org/officeDocument/2006/relationships/hyperlink" Target="https://mentor.ieee.org/802.11/dcn/23/11-23-1266-00-00be-lb271-cr-for-cid-16341.doc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754-02-00be-lb271-cr-for-r-twt-part-2.docx" TargetMode="External"/><Relationship Id="rId3" Type="http://schemas.openxmlformats.org/officeDocument/2006/relationships/hyperlink" Target="https://mentor.ieee.org/802.11/dcn/23/11-23-0353-01-00be-lb271-cr-for-p2p-and-rtwt.docx" TargetMode="External"/><Relationship Id="rId7" Type="http://schemas.openxmlformats.org/officeDocument/2006/relationships/hyperlink" Target="https://mentor.ieee.org/802.11/dcn/23/11-23-0540-05-00be-cr-for-qmf.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541-08-00be-cr-for-35-3-14.docx" TargetMode="External"/><Relationship Id="rId11" Type="http://schemas.openxmlformats.org/officeDocument/2006/relationships/hyperlink" Target="https://mentor.ieee.org/802.11/dcn/23/11-23-0604-03-00be-cr-for-tx-related-cids.docx" TargetMode="External"/><Relationship Id="rId5" Type="http://schemas.openxmlformats.org/officeDocument/2006/relationships/hyperlink" Target="https://mentor.ieee.org/802.11/dcn/23/11-23-0673-02-00be-lb271-cr-for-mics-cids.docx" TargetMode="External"/><Relationship Id="rId10" Type="http://schemas.openxmlformats.org/officeDocument/2006/relationships/hyperlink" Target="https://mentor.ieee.org/802.11/dcn/23/11-23-0609-02-00be-cr-for-scs-related-cids.docx" TargetMode="External"/><Relationship Id="rId4" Type="http://schemas.openxmlformats.org/officeDocument/2006/relationships/hyperlink" Target="https://mentor.ieee.org/802.11/dcn/23/11-23-0730-02-00be-lb271-cr-for-35-3-19-2.docx" TargetMode="External"/><Relationship Id="rId9" Type="http://schemas.openxmlformats.org/officeDocument/2006/relationships/hyperlink" Target="https://mentor.ieee.org/802.11/dcn/23/11-23-0813-02-00be-lb271-cr-for-35-3-7-1-7-part-iii.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732-02-00be-lb271-cr-for-35-2-1-1.docx" TargetMode="External"/><Relationship Id="rId13" Type="http://schemas.openxmlformats.org/officeDocument/2006/relationships/hyperlink" Target="https://mentor.ieee.org/802.11/dcn/23/11-23-1095-00-00be-crs-for-cids-in-quarantine-part-3.docx" TargetMode="External"/><Relationship Id="rId3" Type="http://schemas.openxmlformats.org/officeDocument/2006/relationships/hyperlink" Target="https://mentor.ieee.org/802.11/dcn/23/11-23-0696-02-00be-lb271-cr-for-tdls.docx" TargetMode="External"/><Relationship Id="rId7" Type="http://schemas.openxmlformats.org/officeDocument/2006/relationships/hyperlink" Target="https://mentor.ieee.org/802.11/dcn/23/11-23-0958-01-00be-comment-resolution-for-cid-18247.docx" TargetMode="External"/><Relationship Id="rId12" Type="http://schemas.openxmlformats.org/officeDocument/2006/relationships/hyperlink" Target="https://mentor.ieee.org/802.11/dcn/23/11-23-1094-00-00be-crs-for-cids-in-quarantine-part-2.docx" TargetMode="External"/><Relationship Id="rId2" Type="http://schemas.openxmlformats.org/officeDocument/2006/relationships/hyperlink" Target="https://mentor.ieee.org/802.11/dcn/23/11-23-0608-00-00be-cr-for-txs-related-cids-part-2.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66-08-00be-lb271-cr-35-3-18-part-2.docx" TargetMode="External"/><Relationship Id="rId11" Type="http://schemas.openxmlformats.org/officeDocument/2006/relationships/hyperlink" Target="https://mentor.ieee.org/802.11/dcn/23/11-23-1093-00-00be-crs-for-cids-in-quarantine-part-1.docx" TargetMode="External"/><Relationship Id="rId5" Type="http://schemas.openxmlformats.org/officeDocument/2006/relationships/hyperlink" Target="https://mentor.ieee.org/802.11/dcn/23/11-23-0693-01-00be-lb271-cr-on-btm.docx" TargetMode="External"/><Relationship Id="rId10" Type="http://schemas.openxmlformats.org/officeDocument/2006/relationships/hyperlink" Target="https://mentor.ieee.org/802.11/dcn/23/11-23-0296-13-00be-lb271-cids-assigned-to-abhi-part-1.docx" TargetMode="External"/><Relationship Id="rId4" Type="http://schemas.openxmlformats.org/officeDocument/2006/relationships/hyperlink" Target="https://mentor.ieee.org/802.11/dcn/23/11-23-0692-01-00be-lb271-cr-on-eht-operation-element.docx" TargetMode="External"/><Relationship Id="rId9" Type="http://schemas.openxmlformats.org/officeDocument/2006/relationships/hyperlink" Target="https://mentor.ieee.org/802.11/dcn/23/11-23-0458-10-00be-lb271-crs-for-35-8-4-r-twt-announcement.docx" TargetMode="External"/><Relationship Id="rId14" Type="http://schemas.openxmlformats.org/officeDocument/2006/relationships/hyperlink" Target="https://mentor.ieee.org/802.11/dcn/23/11-23-1096-00-00be-crs-for-cids-in-quarantine-part-4.docx"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0310-02-00be-lb271-cr-35-3-18-part-1.doc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1134-00-00be-lb271-cr-for-mlsm-power-save-mode.docx" TargetMode="External"/><Relationship Id="rId7" Type="http://schemas.openxmlformats.org/officeDocument/2006/relationships/hyperlink" Target="https://mentor.ieee.org/802.11/dcn/23/11-23-1151-01-00be-cr-for-35-3-16-6.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202-00-00be-cr-for-misc-cids.docx" TargetMode="External"/><Relationship Id="rId5" Type="http://schemas.openxmlformats.org/officeDocument/2006/relationships/hyperlink" Target="https://mentor.ieee.org/802.11/dcn/23/11-23-0825-00-00be-lb-271-cr-for-35-3-7-1-3.docx" TargetMode="External"/><Relationship Id="rId4" Type="http://schemas.openxmlformats.org/officeDocument/2006/relationships/hyperlink" Target="https://mentor.ieee.org/802.11/dcn/23/11-23-0801-00-00be-lb271-9-4-2-316-qos-char-element-part-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022-01-00be-lb271-cr-for-subclause-9-2-4-eht-link-adaptation.docx" TargetMode="External"/><Relationship Id="rId2" Type="http://schemas.openxmlformats.org/officeDocument/2006/relationships/hyperlink" Target="https://mentor.ieee.org/802.11/dcn/23/11-23-1021-01-00be-lb271-cr-for-subclause-35-19-eht-link-adapt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161-00-00be-lb271-cids-on-bandwidth-indication-part2.docx" TargetMode="External"/><Relationship Id="rId4" Type="http://schemas.openxmlformats.org/officeDocument/2006/relationships/hyperlink" Target="https://mentor.ieee.org/802.11/dcn/23/11-23-1151-02-00be-cr-for-35-3-16-6.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hyperlink" Target="https://mentor.ieee.org/802.11/dcn/23/11-23-0919-01-00be-tgbe-july-2023-meeting-agenda.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825-00-00be-lb-271-cr-for-35-3-7-1-3.docx" TargetMode="External"/><Relationship Id="rId7" Type="http://schemas.openxmlformats.org/officeDocument/2006/relationships/hyperlink" Target="https://mentor.ieee.org/802.11/dcn/23/11-23-0800-00-00be-lb271-9-4-2-316-qos-char-element-part-3.docx" TargetMode="External"/><Relationship Id="rId2" Type="http://schemas.openxmlformats.org/officeDocument/2006/relationships/hyperlink" Target="https://mentor.ieee.org/802.11/dcn/23/11-23-1122-00-00be-remaining-11be-cids-misc.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965-00-00be-lb271-cr-for-clause-35-16-2.docx" TargetMode="External"/><Relationship Id="rId5" Type="http://schemas.openxmlformats.org/officeDocument/2006/relationships/hyperlink" Target="https://mentor.ieee.org/802.11/dcn/23/11-23-1054-00-00be-lb271-cr-for-mobileapmlo.docx" TargetMode="External"/><Relationship Id="rId4" Type="http://schemas.openxmlformats.org/officeDocument/2006/relationships/hyperlink" Target="https://mentor.ieee.org/802.11/dcn/23/11-23-1202-00-00be-cr-for-misc-cids.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0-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0-00be-cr-d3-0-txvector-rxvector-parameters-part2.docx" TargetMode="External"/><Relationship Id="rId5" Type="http://schemas.openxmlformats.org/officeDocument/2006/relationships/hyperlink" Target="https://mentor.ieee.org/802.11/dcn/23/11-23-0741-01-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730-02-00be-lb271-cr-for-35-3-19-2.docx" TargetMode="External"/><Relationship Id="rId2" Type="http://schemas.openxmlformats.org/officeDocument/2006/relationships/hyperlink" Target="https://mentor.ieee.org/802.11/dcn/23/11-23-0353-01-00be-lb271-cr-for-p2p-and-r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2-00be-lb271-cr-for-r-twt-part-2.docx" TargetMode="External"/><Relationship Id="rId4" Type="http://schemas.openxmlformats.org/officeDocument/2006/relationships/hyperlink" Target="https://mentor.ieee.org/802.11/dcn/23/11-23-0540-05-00be-cr-for-qmf.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442-14-00be-tgbe-motions-list-part-4.pptx" TargetMode="External"/><Relationship Id="rId3" Type="http://schemas.openxmlformats.org/officeDocument/2006/relationships/hyperlink" Target="https://mentor.ieee.org/802.11/dcn/23/11-23-1116-00-00be-lb271-cr-for-misc-joint-cids.docx" TargetMode="External"/><Relationship Id="rId7" Type="http://schemas.openxmlformats.org/officeDocument/2006/relationships/hyperlink" Target="https://mentor.ieee.org/802.11/dcn/23/11-23-0458-10-00be-lb271-crs-for-35-8-4-r-twt-announcement.docx" TargetMode="External"/><Relationship Id="rId2" Type="http://schemas.openxmlformats.org/officeDocument/2006/relationships/hyperlink" Target="https://mentor.ieee.org/802.11/dcn/23/11-23-1239-00-00be-lb271-cr-for-cid-1802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0958-01-00be-comment-resolution-for-cid-18247.docx" TargetMode="External"/><Relationship Id="rId4" Type="http://schemas.openxmlformats.org/officeDocument/2006/relationships/hyperlink" Target="https://mentor.ieee.org/802.11/dcn/23/11-23-0366-08-00be-lb271-cr-35-3-18-part-2.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3/11-23-1122-02-00be-remaining-11be-cids-misc.docx" TargetMode="External"/><Relationship Id="rId13" Type="http://schemas.openxmlformats.org/officeDocument/2006/relationships/hyperlink" Target="https://mentor.ieee.org/802.11/dcn/23/11-23-1188-00-00be-lb271-cr-for-cid-17315.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1060-03-00be-lb271-cr-for-cid-16118.docx" TargetMode="External"/><Relationship Id="rId12" Type="http://schemas.openxmlformats.org/officeDocument/2006/relationships/hyperlink" Target="https://mentor.ieee.org/802.11/dcn/23/11-23-1125-02-00be-lb271-remaining-cids-on-twt.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4-01-00be-lb271-cids-on-tdls.docx" TargetMode="External"/><Relationship Id="rId11" Type="http://schemas.openxmlformats.org/officeDocument/2006/relationships/hyperlink" Target="https://mentor.ieee.org/802.11/dcn/23/11-23-1162-01-00be-lb271-misc-cids-part-2.docx" TargetMode="External"/><Relationship Id="rId5" Type="http://schemas.openxmlformats.org/officeDocument/2006/relationships/hyperlink" Target="https://mentor.ieee.org/802.11/dcn/23/11-23-0765-05-00be-lb271-cr-for-ml-reconfiguration-add-delete-link.docx" TargetMode="External"/><Relationship Id="rId10" Type="http://schemas.openxmlformats.org/officeDocument/2006/relationships/hyperlink" Target="https://mentor.ieee.org/802.11/dcn/23/11-23-0736-00-00be-lb271-cr-misc.docx" TargetMode="External"/><Relationship Id="rId4" Type="http://schemas.openxmlformats.org/officeDocument/2006/relationships/hyperlink" Target="https://mentor.ieee.org/802.11/dcn/23/11-23-0458-13-00be-lb271-crs-for-35-8-4-r-twt-announcement.docx" TargetMode="External"/><Relationship Id="rId9" Type="http://schemas.openxmlformats.org/officeDocument/2006/relationships/hyperlink" Target="https://mentor.ieee.org/802.11/dcn/23/11-23-1251-00-00be-lb271-cr-emlsr-miscellaneous.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3/11-23-0693-01-00be-lb271-cr-on-btm.docx" TargetMode="External"/><Relationship Id="rId3" Type="http://schemas.openxmlformats.org/officeDocument/2006/relationships/hyperlink" Target="https://mentor.ieee.org/802.11/dcn/23/11-23-0398-01-00be-proposed-resolutions-to-11be-lb271-a-few-cids-on-mediumsyncrecovery.docx" TargetMode="External"/><Relationship Id="rId7" Type="http://schemas.openxmlformats.org/officeDocument/2006/relationships/hyperlink" Target="https://mentor.ieee.org/802.11/dcn/23/11-23-0692-01-00be-lb271-cr-on-eht-operation-element.docx" TargetMode="External"/><Relationship Id="rId2" Type="http://schemas.openxmlformats.org/officeDocument/2006/relationships/hyperlink" Target="https://mentor.ieee.org/802.11/dcn/23/11-23-1136-01-00be-proposed-resolutions-to-lb271-cids-on-emlsr-and-p2p-co-ex.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96-02-00be-lb271-cr-for-tdls.docx" TargetMode="External"/><Relationship Id="rId5" Type="http://schemas.openxmlformats.org/officeDocument/2006/relationships/hyperlink" Target="https://mentor.ieee.org/802.11/dcn/23/11-23-0541-08-00be-cr-for-35-3-14.docx" TargetMode="External"/><Relationship Id="rId4" Type="http://schemas.openxmlformats.org/officeDocument/2006/relationships/hyperlink" Target="https://mentor.ieee.org/802.11/dcn/23/11-23-0842-00-00be-lb271-cr-for-subclause-35-3-24-aligned-twt.docx" TargetMode="External"/><Relationship Id="rId9" Type="http://schemas.openxmlformats.org/officeDocument/2006/relationships/hyperlink" Target="https://mentor.ieee.org/802.11/dcn/23/11-23-0296-13-00be-lb271-cids-assigned-to-abhi-part-1.doc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2023 meeting, MAC ad-hoc, and conf calls</a:t>
            </a:r>
          </a:p>
          <a:p>
            <a:pPr>
              <a:buFont typeface="Arial" panose="020B0604020202020204" pitchFamily="34" charset="0"/>
              <a:buChar char="•"/>
            </a:pPr>
            <a:r>
              <a:rPr lang="en-US" sz="1800" dirty="0"/>
              <a:t>Approve minutes from May. 2023 meeting, MAC ad-hoc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233648759"/>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Berlin Germany</a:t>
            </a:r>
          </a:p>
          <a:p>
            <a:pPr algn="ctr">
              <a:lnSpc>
                <a:spcPct val="90000"/>
              </a:lnSpc>
              <a:buFontTx/>
              <a:buNone/>
            </a:pPr>
            <a:r>
              <a:rPr lang="en-US" sz="4000" dirty="0">
                <a:latin typeface="Arial" panose="020B0604020202020204" pitchFamily="34" charset="0"/>
              </a:rPr>
              <a:t>May 09-14,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40791413"/>
              </p:ext>
            </p:extLst>
          </p:nvPr>
        </p:nvGraphicFramePr>
        <p:xfrm>
          <a:off x="851217" y="1582301"/>
          <a:ext cx="7736268" cy="386410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1034r0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35.7.3 Part III</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Zinan Lin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Thursday AM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1021r2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35.19 EHT Link adaptation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1022r2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9.2.4 EHT Link adaptation</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R4M-20C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20C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1116r0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MISC Joint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1130r0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rPr>
                        <a:t>CR for CID 16455</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Ross J. Yu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Joint</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1239r0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18025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1268r0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on NDPA frame format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1255r0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1256r0</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Zhi Mao</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692r1</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a:t>
                      </a:r>
                    </a:p>
                  </a:txBody>
                  <a:tcPr/>
                </a:tc>
                <a:tc>
                  <a:txBody>
                    <a:bodyPr/>
                    <a:lstStyle/>
                    <a:p>
                      <a:pPr marL="0" marR="0" algn="ctr">
                        <a:spcBef>
                          <a:spcPts val="0"/>
                        </a:spcBef>
                        <a:spcAft>
                          <a:spcPts val="0"/>
                        </a:spcAft>
                      </a:pPr>
                      <a:r>
                        <a:rPr lang="en-US" sz="1000" i="0" dirty="0" err="1">
                          <a:solidFill>
                            <a:schemeClr val="tx1"/>
                          </a:solidFill>
                          <a:effectLst/>
                          <a:latin typeface="+mn-lt"/>
                          <a:ea typeface="Times New Roman" panose="02020603050405020304" pitchFamily="18" charset="0"/>
                        </a:rPr>
                        <a:t>Penidng</a:t>
                      </a:r>
                      <a:r>
                        <a:rPr lang="en-US" sz="1000" i="0" dirty="0">
                          <a:solidFill>
                            <a:schemeClr val="tx1"/>
                          </a:solidFill>
                          <a:effectLst/>
                          <a:latin typeface="+mn-lt"/>
                          <a:ea typeface="Times New Roman" panose="02020603050405020304" pitchFamily="18" charset="0"/>
                        </a:rPr>
                        <a:t>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1281</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Li</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1278r1</a:t>
                      </a: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7" name="Table 6">
            <a:extLst>
              <a:ext uri="{FF2B5EF4-FFF2-40B4-BE49-F238E27FC236}">
                <a16:creationId xmlns:a16="http://schemas.microsoft.com/office/drawing/2014/main" id="{38D19162-67A8-DBF7-91A0-1B285390B2E4}"/>
              </a:ext>
            </a:extLst>
          </p:cNvPr>
          <p:cNvGraphicFramePr>
            <a:graphicFrameLocks noGrp="1"/>
          </p:cNvGraphicFramePr>
          <p:nvPr>
            <p:extLst>
              <p:ext uri="{D42A27DB-BD31-4B8C-83A1-F6EECF244321}">
                <p14:modId xmlns:p14="http://schemas.microsoft.com/office/powerpoint/2010/main" val="1251067176"/>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Joint</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9597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772262851"/>
              </p:ext>
            </p:extLst>
          </p:nvPr>
        </p:nvGraphicFramePr>
        <p:xfrm>
          <a:off x="851217" y="1582301"/>
          <a:ext cx="7736268" cy="39253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1028r2</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Comment Resolution for CIDs in 36-3-2-2 Part 3</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Jianhan Liu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1029r1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LB271 CR for 36.3.10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Ying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1031r0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15220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741r1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txvector-rxvector-parameters-part1</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742r0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txvector-rxvector-parameters-part2</a:t>
                      </a:r>
                    </a:p>
                  </a:txBody>
                  <a:tcPr anchor="b"/>
                </a:tc>
                <a:tc>
                  <a:txBody>
                    <a:bodyPr/>
                    <a:lstStyle/>
                    <a:p>
                      <a:pPr algn="l"/>
                      <a:br>
                        <a:rPr lang="en-US" sz="1000" b="0" dirty="0">
                          <a:solidFill>
                            <a:srgbClr val="7030A0"/>
                          </a:solidFill>
                          <a:effectLst/>
                          <a:latin typeface="+mn-lt"/>
                        </a:rPr>
                      </a:br>
                      <a:r>
                        <a:rPr lang="en-US" sz="1000" b="0" dirty="0">
                          <a:solidFill>
                            <a:srgbClr val="7030A0"/>
                          </a:solidFill>
                          <a:effectLst/>
                          <a:latin typeface="+mn-lt"/>
                        </a:rPr>
                        <a:t>Bo Sun</a:t>
                      </a:r>
                    </a:p>
                  </a:txBody>
                  <a:tcPr anchor="ct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911r0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17631 </a:t>
                      </a: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Yapu</a:t>
                      </a:r>
                      <a:r>
                        <a:rPr lang="en-US" sz="1000" i="0" dirty="0">
                          <a:solidFill>
                            <a:srgbClr val="7030A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1015r0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related to DCM in EHT PPE Thresholds field</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839132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998494852"/>
              </p:ext>
            </p:extLst>
          </p:nvPr>
        </p:nvGraphicFramePr>
        <p:xfrm>
          <a:off x="851217" y="1582301"/>
          <a:ext cx="7736268" cy="46035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403r1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LB271 CR for CIDs in 35.3.4.1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Laurent Cariou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03/16</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SP-3C-TBD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763r0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cr-of-nstr-status-update</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0000"/>
                          </a:solidFill>
                          <a:effectLst/>
                          <a:latin typeface="Times New Roman" panose="02020603050405020304" pitchFamily="18" charset="0"/>
                          <a:ea typeface="Times New Roman" panose="02020603050405020304" pitchFamily="18" charset="0"/>
                        </a:rPr>
                        <a:t>3C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458r9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35.8.4 R-TWT announcement</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SP-TBD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17C</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chemeClr val="tx1"/>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1122r0</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CR for assigned CIDs</a:t>
                      </a:r>
                      <a:endParaRPr lang="en-US" sz="10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George Cherian</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Presented 07/06</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chemeClr val="tx1"/>
                          </a:solidFill>
                          <a:effectLst/>
                          <a:latin typeface="Times New Roman" panose="02020603050405020304" pitchFamily="18" charset="0"/>
                          <a:ea typeface="Times New Roman" panose="02020603050405020304" pitchFamily="18" charset="0"/>
                        </a:rPr>
                        <a:t>26C</a:t>
                      </a: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6"/>
                        </a:rPr>
                        <a:t>1060r0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16118</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Sanghyun Kim</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06/27</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1056r0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15679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Po-Kai Huang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1049r0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cr-for-CID 16206</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Yunbo Li</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07/06</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0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1047r</a:t>
                      </a:r>
                      <a:r>
                        <a:rPr lang="en-GB" sz="1000" u="sng" dirty="0">
                          <a:solidFill>
                            <a:srgbClr val="7030A0"/>
                          </a:solidFill>
                          <a:effectLst/>
                          <a:latin typeface="Times New Roman" panose="02020603050405020304" pitchFamily="18" charset="0"/>
                          <a:ea typeface="Times New Roman" panose="02020603050405020304" pitchFamily="18" charset="0"/>
                        </a:rPr>
                        <a:t>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cr-for-10.3.2.9 and 10.3.2.11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Yunbo Li</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3C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1121r0</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subclause 3.2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Liwen Chu</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R4M-3C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7C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1124r1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on TDLS</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Rubayet Shafin</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1054r</a:t>
                      </a: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CIDs for MobileAPMLO</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4C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11"/>
                        </a:rPr>
                        <a:t>842r0</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cr-for-subclause-35-3-24-aligned TWT</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Ming Gan</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0000"/>
                          </a:solidFill>
                          <a:effectLst/>
                          <a:latin typeface="Times New Roman" panose="02020603050405020304" pitchFamily="18" charset="0"/>
                          <a:ea typeface="Times New Roman" panose="02020603050405020304" pitchFamily="18" charset="0"/>
                        </a:rPr>
                        <a:t>8C</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74036210"/>
              </p:ext>
            </p:extLst>
          </p:nvPr>
        </p:nvGraphicFramePr>
        <p:xfrm>
          <a:off x="851217" y="1582301"/>
          <a:ext cx="7736268" cy="433685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1133r0</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3C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1114r0</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MAC CIDs</a:t>
                      </a:r>
                      <a:endParaRPr lang="en-US" sz="14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Jason Y. Guo</a:t>
                      </a:r>
                      <a:endParaRPr lang="en-US" sz="14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3C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1134r0</a:t>
                      </a:r>
                      <a:endParaRPr lang="en-US" sz="14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MLSM Power Save Mode</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Jason Y. Guo</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4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801r3</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LB271-9.4.2.316 (QoS char element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Duncan Ho</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19C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1142r0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16422</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Jeongki Kim</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1C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1141r0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 16419</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825r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35.3.7.1.3</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Yongho Seok</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3C</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57C</a:t>
                      </a:r>
                      <a:endParaRPr lang="en-US" sz="10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38648670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915r</a:t>
                      </a:r>
                      <a:r>
                        <a:rPr lang="en-GB" sz="1000" u="sng" dirty="0">
                          <a:solidFill>
                            <a:srgbClr val="7030A0"/>
                          </a:solidFill>
                          <a:effectLst/>
                          <a:latin typeface="Times New Roman" panose="02020603050405020304" pitchFamily="18" charset="0"/>
                          <a:ea typeface="Times New Roman" panose="02020603050405020304" pitchFamily="18" charset="0"/>
                        </a:rPr>
                        <a:t>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Resolution of EPCS-Related CIDs for BSS Transition</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John Wullert</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6C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1136r0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Proposed resolutions to LB271 CIDs on EMLSR and P2P co-ex</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Times New Roman" panose="02020603050405020304" pitchFamily="18" charset="0"/>
                          <a:ea typeface="Times New Roman" panose="02020603050405020304" pitchFamily="18" charset="0"/>
                        </a:rPr>
                        <a:t>2C</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8"/>
                        </a:rPr>
                        <a:t>710r0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EMLSR</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07/08</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4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398r0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Proposed resolutions to LB271 a few CIDs on MediumSyncRecovery</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07/07</a:t>
                      </a:r>
                    </a:p>
                    <a:p>
                      <a:pPr marL="0" marR="0" algn="ctr">
                        <a:spcBef>
                          <a:spcPts val="0"/>
                        </a:spcBef>
                        <a:spcAft>
                          <a:spcPts val="0"/>
                        </a:spcAft>
                      </a:pPr>
                      <a:r>
                        <a:rPr lang="en-GB" sz="11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2C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1162r1</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Misc</a:t>
                      </a:r>
                      <a:r>
                        <a:rPr lang="en-GB" sz="1000" dirty="0">
                          <a:solidFill>
                            <a:srgbClr val="7030A0"/>
                          </a:solidFill>
                          <a:effectLst/>
                          <a:latin typeface="Times New Roman" panose="02020603050405020304" pitchFamily="18" charset="0"/>
                          <a:ea typeface="Times New Roman" panose="02020603050405020304" pitchFamily="18" charset="0"/>
                        </a:rPr>
                        <a:t> CIDs part 2</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Gaurang Naik</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Times New Roman" panose="02020603050405020304" pitchFamily="18" charset="0"/>
                          <a:ea typeface="Times New Roman" panose="02020603050405020304" pitchFamily="18" charset="0"/>
                        </a:rPr>
                        <a:t>5C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4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1163r0</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Misc CIDs part 3</a:t>
                      </a:r>
                      <a:endParaRPr lang="en-US" sz="14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Gaurang Naik</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Times New Roman" panose="02020603050405020304" pitchFamily="18" charset="0"/>
                          <a:ea typeface="Times New Roman" panose="02020603050405020304" pitchFamily="18" charset="0"/>
                        </a:rPr>
                        <a:t>5C</a:t>
                      </a:r>
                      <a:endParaRPr lang="en-US" sz="14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4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4644709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683516566"/>
              </p:ext>
            </p:extLst>
          </p:nvPr>
        </p:nvGraphicFramePr>
        <p:xfrm>
          <a:off x="851217" y="1582301"/>
          <a:ext cx="7736268" cy="411569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1161r</a:t>
                      </a: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CIDs on bandwidth indication, part2</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mn-lt"/>
                          <a:ea typeface="Times New Roman" panose="02020603050405020304" pitchFamily="18" charset="0"/>
                        </a:rPr>
                        <a:t>Morteza Mehrnoush</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770r</a:t>
                      </a:r>
                      <a:r>
                        <a:rPr lang="en-US" sz="1000" i="0" dirty="0">
                          <a:solidFill>
                            <a:srgbClr val="7030A0"/>
                          </a:solidFill>
                          <a:effectLst/>
                          <a:latin typeface="+mn-lt"/>
                          <a:ea typeface="Times New Roman" panose="02020603050405020304" pitchFamily="18" charset="0"/>
                        </a:rPr>
                        <a:t>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Resolution for comments assigned to Abhi - Part 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R4M-14C</a:t>
                      </a:r>
                    </a:p>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1202r1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Dibakar Das</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1151r</a:t>
                      </a:r>
                      <a:r>
                        <a:rPr lang="en-US" sz="1000" i="0" dirty="0">
                          <a:solidFill>
                            <a:srgbClr val="7030A0"/>
                          </a:solidFill>
                          <a:effectLst/>
                          <a:latin typeface="+mn-lt"/>
                          <a:ea typeface="Times New Roman" panose="02020603050405020304" pitchFamily="18" charset="0"/>
                        </a:rPr>
                        <a:t>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35-3-16-6</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1188r0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17315</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Frank Hsu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965r0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Clause 35.16.</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1098r0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for comments assigned to Abhi - Part 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646r0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35.3.12-part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800r0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fr-FR" sz="1000" i="0" dirty="0">
                          <a:solidFill>
                            <a:srgbClr val="00B050"/>
                          </a:solidFill>
                          <a:effectLst/>
                          <a:latin typeface="+mn-lt"/>
                          <a:ea typeface="Times New Roman" panose="02020603050405020304" pitchFamily="18" charset="0"/>
                        </a:rPr>
                        <a:t>LB271-9.4.2.316 (QoS char </a:t>
                      </a:r>
                      <a:r>
                        <a:rPr lang="fr-FR" sz="1000" i="0" dirty="0" err="1">
                          <a:solidFill>
                            <a:srgbClr val="00B050"/>
                          </a:solidFill>
                          <a:effectLst/>
                          <a:latin typeface="+mn-lt"/>
                          <a:ea typeface="Times New Roman" panose="02020603050405020304" pitchFamily="18" charset="0"/>
                        </a:rPr>
                        <a:t>element</a:t>
                      </a:r>
                      <a:r>
                        <a:rPr lang="fr-FR" sz="1000" i="0" dirty="0">
                          <a:solidFill>
                            <a:srgbClr val="00B050"/>
                          </a:solidFill>
                          <a:effectLst/>
                          <a:latin typeface="+mn-lt"/>
                          <a:ea typeface="Times New Roman" panose="02020603050405020304" pitchFamily="18" charset="0"/>
                        </a:rPr>
                        <a:t> Part 3)</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Duncan Ho</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 07/11</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1000" i="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 CR Misc.</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Minyoung Park</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rPr>
                        <a:t>1101r3</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35.3.18 remaining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1121r1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subclause 3.2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89606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466091339"/>
              </p:ext>
            </p:extLst>
          </p:nvPr>
        </p:nvGraphicFramePr>
        <p:xfrm>
          <a:off x="851217" y="1582301"/>
          <a:ext cx="7736268" cy="35670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1244r1</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1251r0</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1125r2</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1063r3</a:t>
                      </a: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764r0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cr-for-p2p-buffer-report</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1266r0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-for-CID 16341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1276r0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Remaining CIDs on TDLS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1050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miscellaneous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1045</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 35.2.1.2.2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1077r3</a:t>
                      </a: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a:t>
                      </a:r>
                      <a:r>
                        <a:rPr lang="en-US" sz="1000" i="0" dirty="0">
                          <a:solidFill>
                            <a:schemeClr val="tx1"/>
                          </a:solidFill>
                          <a:effectLst/>
                          <a:latin typeface="+mn-lt"/>
                          <a:ea typeface="Times New Roman" panose="02020603050405020304" pitchFamily="18" charset="0"/>
                        </a:rPr>
                        <a:t>-for-supported-features-and-PICS-</a:t>
                      </a:r>
                      <a:r>
                        <a:rPr lang="en-US" sz="1000" i="0" dirty="0" err="1">
                          <a:solidFill>
                            <a:schemeClr val="tx1"/>
                          </a:solidFill>
                          <a:effectLst/>
                          <a:latin typeface="+mn-lt"/>
                          <a:ea typeface="Times New Roman" panose="02020603050405020304" pitchFamily="18" charset="0"/>
                        </a:rPr>
                        <a:t>cids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Rojan Chitrakar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824r3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35.3.16.5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18C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6596308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4277137519"/>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1277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on partial BW</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Yanjun Sun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a:solidFill>
                            <a:schemeClr val="tx1"/>
                          </a:solidFill>
                          <a:effectLst/>
                          <a:latin typeface="+mn-lt"/>
                          <a:ea typeface="Times New Roman" panose="02020603050405020304" pitchFamily="18" charset="0"/>
                        </a:rPr>
                        <a:t>1C</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8800587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106706155"/>
              </p:ext>
            </p:extLst>
          </p:nvPr>
        </p:nvGraphicFramePr>
        <p:xfrm>
          <a:off x="851217" y="1582301"/>
          <a:ext cx="7736268" cy="45124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strike="sngStrike" dirty="0">
                          <a:solidFill>
                            <a:srgbClr val="00B0F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547r4</a:t>
                      </a:r>
                      <a:endParaRPr lang="en-US" sz="1000" strike="sngStrike" dirty="0">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CR for 3.2 and Some Clauses in 35</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00B0F0"/>
                          </a:solidFill>
                          <a:effectLst/>
                          <a:latin typeface="+mn-lt"/>
                          <a:ea typeface="Times New Roman" panose="02020603050405020304" pitchFamily="18" charset="0"/>
                        </a:rPr>
                        <a:t>Po-Kai Huang</a:t>
                      </a:r>
                      <a:endParaRPr lang="en-US" sz="1000" strike="sngStrike">
                        <a:solidFill>
                          <a:srgbClr val="00B0F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Complete</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strike="sngStrike" kern="1200" dirty="0">
                          <a:solidFill>
                            <a:srgbClr val="00B0F0"/>
                          </a:solidFill>
                          <a:effectLst/>
                          <a:latin typeface="+mn-lt"/>
                          <a:ea typeface="Times New Roman" panose="02020603050405020304" pitchFamily="18" charset="0"/>
                        </a:rPr>
                        <a:t>11C</a:t>
                      </a:r>
                      <a:endParaRPr lang="en-US" sz="1000" strike="sngStrike" dirty="0">
                        <a:solidFill>
                          <a:srgbClr val="00B0F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00B0F0"/>
                          </a:solidFill>
                          <a:effectLst/>
                          <a:latin typeface="+mn-lt"/>
                          <a:ea typeface="Times New Roman" panose="02020603050405020304" pitchFamily="18" charset="0"/>
                        </a:rPr>
                        <a:t>MAC</a:t>
                      </a:r>
                      <a:endParaRPr lang="en-US" sz="1000" strike="sngStrike" dirty="0">
                        <a:solidFill>
                          <a:srgbClr val="00B0F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353r1</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P2P and </a:t>
                      </a:r>
                      <a:r>
                        <a:rPr lang="en-GB" sz="1000" dirty="0" err="1">
                          <a:solidFill>
                            <a:srgbClr val="FF0000"/>
                          </a:solidFill>
                          <a:effectLst/>
                          <a:latin typeface="+mn-lt"/>
                          <a:ea typeface="Times New Roman" panose="02020603050405020304" pitchFamily="18" charset="0"/>
                        </a:rPr>
                        <a:t>rTWT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Pascal Viger</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15Y, 26N, 22A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5C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357r3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CIDs on TWT</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Rubayet Shafin</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30Y, 44N, 23A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FF0000"/>
                          </a:solidFill>
                          <a:effectLst/>
                          <a:latin typeface="+mn-lt"/>
                          <a:ea typeface="Times New Roman" panose="02020603050405020304" pitchFamily="18" charset="0"/>
                        </a:rPr>
                        <a:t>X+2C</a:t>
                      </a:r>
                      <a:endParaRPr lang="en-US" sz="100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730r3</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35-3-19-2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Kaiying Lu</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R4M-3C</a:t>
                      </a:r>
                    </a:p>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Pending SP</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5C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765r5</a:t>
                      </a:r>
                      <a:endParaRPr lang="en-US" sz="100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mn-lt"/>
                          <a:ea typeface="Times New Roman" panose="02020603050405020304" pitchFamily="18" charset="0"/>
                        </a:rPr>
                        <a:t>CR for ML Reconfiguration Add Delete Link</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mn-lt"/>
                          <a:ea typeface="Times New Roman" panose="02020603050405020304" pitchFamily="18" charset="0"/>
                        </a:rPr>
                        <a:t>Binita Gupta</a:t>
                      </a:r>
                      <a:endParaRPr lang="en-US" sz="100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32Y, 21N, 27A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5"/>
                        </a:rPr>
                        <a:t>673r2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MICS CIDs</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Abdel Karim Ajami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 SP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6"/>
                        </a:rPr>
                        <a:t>541r8</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35.3.14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Po-Kai Huang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11C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540r5</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QMF</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Po-Kai Huang</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754r3</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 CR for R-TWT - Part 2</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35Y, 15N, 26A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1C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813r4</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CR for 35.3.7.1.7 Part III</a:t>
                      </a:r>
                    </a:p>
                  </a:txBody>
                  <a:tcPr/>
                </a:tc>
                <a:tc>
                  <a:txBody>
                    <a:bodyPr/>
                    <a:lstStyle/>
                    <a:p>
                      <a:pPr marL="0" marR="0">
                        <a:spcBef>
                          <a:spcPts val="0"/>
                        </a:spcBef>
                        <a:spcAft>
                          <a:spcPts val="0"/>
                        </a:spcAft>
                      </a:pPr>
                      <a:r>
                        <a:rPr lang="en-US" sz="1000" dirty="0">
                          <a:solidFill>
                            <a:srgbClr val="FF0000"/>
                          </a:solidFill>
                          <a:effectLst/>
                          <a:latin typeface="+mn-lt"/>
                          <a:ea typeface="Times New Roman" panose="02020603050405020304" pitchFamily="18" charset="0"/>
                        </a:rPr>
                        <a:t>Jason Yuchen Guo</a:t>
                      </a:r>
                    </a:p>
                  </a:txBody>
                  <a:tcPr anchor="b"/>
                </a:tc>
                <a:tc>
                  <a:txBody>
                    <a:bodyPr/>
                    <a:lstStyle/>
                    <a:p>
                      <a:pPr marL="0" marR="0" algn="ctr">
                        <a:spcBef>
                          <a:spcPts val="0"/>
                        </a:spcBef>
                        <a:spcAft>
                          <a:spcPts val="0"/>
                        </a:spcAft>
                      </a:pPr>
                      <a:r>
                        <a:rPr lang="en-GB" sz="1000" kern="1200" dirty="0" err="1">
                          <a:solidFill>
                            <a:srgbClr val="FF0000"/>
                          </a:solidFill>
                          <a:effectLst/>
                          <a:latin typeface="+mn-lt"/>
                          <a:ea typeface="Times New Roman" panose="02020603050405020304" pitchFamily="18" charset="0"/>
                        </a:rPr>
                        <a:t>NoM</a:t>
                      </a:r>
                      <a:r>
                        <a:rPr lang="en-GB" sz="1000" kern="1200" dirty="0">
                          <a:solidFill>
                            <a:srgbClr val="FF0000"/>
                          </a:solidFill>
                          <a:effectLst/>
                          <a:latin typeface="+mn-lt"/>
                          <a:ea typeface="Times New Roman" panose="02020603050405020304" pitchFamily="18" charset="0"/>
                        </a:rPr>
                        <a:t> 07/11 3C</a:t>
                      </a: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26Y, 18N, 28A</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FF0000"/>
                          </a:solidFill>
                          <a:effectLst/>
                          <a:latin typeface="+mn-lt"/>
                          <a:ea typeface="Times New Roman" panose="02020603050405020304" pitchFamily="18" charset="0"/>
                        </a:rPr>
                        <a:t>8C</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MAC</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609r2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SCS related CIDs</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1"/>
                        </a:rPr>
                        <a:t>604r3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 related CID</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177162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https://web.cvent.com/event/c50eaa77-9484-4a50-9d20-378149a0ecb6/summary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83892023"/>
              </p:ext>
            </p:extLst>
          </p:nvPr>
        </p:nvGraphicFramePr>
        <p:xfrm>
          <a:off x="851217" y="1582301"/>
          <a:ext cx="7736268" cy="449611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608r0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TXS related CIDs part 2</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Dibakar Das</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 </a:t>
                      </a:r>
                    </a:p>
                    <a:p>
                      <a:pPr marL="0" marR="0" algn="ctr">
                        <a:spcBef>
                          <a:spcPts val="0"/>
                        </a:spcBef>
                        <a:spcAft>
                          <a:spcPts val="0"/>
                        </a:spcAft>
                      </a:pPr>
                      <a:r>
                        <a:rPr lang="en-US" sz="1000" dirty="0">
                          <a:effectLst/>
                          <a:latin typeface="+mn-lt"/>
                          <a:ea typeface="Times New Roman" panose="02020603050405020304" pitchFamily="18" charset="0"/>
                        </a:rPr>
                        <a:t>(Tue PM1)</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2C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696r2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TDLS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692r1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EHT Operation element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693r1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on BTM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Guogang Huang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366r8</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35.3.18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958r2</a:t>
                      </a:r>
                      <a:endParaRPr lang="en-US" sz="1000" dirty="0">
                        <a:solidFill>
                          <a:srgbClr val="7030A0"/>
                        </a:solidFill>
                        <a:effectLst/>
                        <a:latin typeface="+mn-lt"/>
                        <a:ea typeface="Times New Roman" panose="02020603050405020304" pitchFamily="18" charset="0"/>
                      </a:endParaRPr>
                    </a:p>
                  </a:txBody>
                  <a:tcPr/>
                </a:tc>
                <a:tc>
                  <a:txBody>
                    <a:bodyPr/>
                    <a:lstStyle/>
                    <a:p>
                      <a:pPr algn="l"/>
                      <a:r>
                        <a:rPr lang="en-US" sz="1000" b="0" dirty="0">
                          <a:solidFill>
                            <a:srgbClr val="7030A0"/>
                          </a:solidFill>
                          <a:effectLst/>
                        </a:rPr>
                        <a:t>Comment Resolution for CID 18247</a:t>
                      </a:r>
                    </a:p>
                  </a:txBody>
                  <a:tcPr anchor="ct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Li Hsiang Sun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732r2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CR-for-35-2-1-1</a:t>
                      </a: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R4M-5C</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i="0" u="none" strike="noStrike" kern="1200" dirty="0">
                          <a:solidFill>
                            <a:srgbClr val="7030A0"/>
                          </a:solidFill>
                          <a:effectLst/>
                          <a:hlinkClick r:id="rId9">
                            <a:extLst>
                              <a:ext uri="{A12FA001-AC4F-418D-AE19-62706E023703}">
                                <ahyp:hlinkClr xmlns:ahyp="http://schemas.microsoft.com/office/drawing/2018/hyperlinkcolor" val="tx"/>
                              </a:ext>
                            </a:extLst>
                          </a:hlinkClick>
                        </a:rPr>
                        <a:t>458r13</a:t>
                      </a:r>
                      <a:r>
                        <a:rPr lang="en-GB" sz="1000" i="0" u="none" strike="noStrike" kern="1200" dirty="0">
                          <a:solidFill>
                            <a:srgbClr val="7030A0"/>
                          </a:solidFill>
                          <a:effectLst/>
                        </a:rPr>
                        <a:t> </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CRs for 35.8.4 R-TWT announcement</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i="0" u="none" strike="noStrike" kern="1200" dirty="0">
                          <a:solidFill>
                            <a:srgbClr val="7030A0"/>
                          </a:solidFill>
                          <a:effectLst/>
                        </a:rPr>
                        <a:t>Chunyu Hu</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u="none" strike="noStrike" kern="1200" dirty="0">
                          <a:solidFill>
                            <a:srgbClr val="7030A0"/>
                          </a:solidFill>
                          <a:effectLst/>
                        </a:rPr>
                        <a:t>R4M-18</a:t>
                      </a: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18C </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10"/>
                        </a:rPr>
                        <a:t>296r13</a:t>
                      </a:r>
                      <a:endParaRPr lang="en-US" sz="1000" dirty="0">
                        <a:solidFill>
                          <a:schemeClr val="tx1"/>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CIDs assigned to Abhi - Part 1</a:t>
                      </a: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??C</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11"/>
                        </a:rPr>
                        <a:t>1093r0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CRs for CIDs in Quarantine part 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mn-lt"/>
                          <a:ea typeface="Times New Roman" panose="02020603050405020304" pitchFamily="18" charset="0"/>
                        </a:rPr>
                        <a:t>Alfred Asterjadhi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57C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1094r0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2</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46C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3"/>
                        </a:rPr>
                        <a:t>1095r0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3</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139C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4"/>
                        </a:rPr>
                        <a:t>1096r0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CRs for CIDs in Quarantine part 4</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mn-lt"/>
                          <a:ea typeface="Times New Roman" panose="02020603050405020304" pitchFamily="18" charset="0"/>
                        </a:rPr>
                        <a:t>Alfred Asterjadhi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effectLst/>
                          <a:latin typeface="+mn-lt"/>
                          <a:ea typeface="Times New Roman" panose="02020603050405020304" pitchFamily="18" charset="0"/>
                        </a:rPr>
                        <a:t>81C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728r2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Yanjun</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369415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Post-Quarantine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062288139"/>
              </p:ext>
            </p:extLst>
          </p:nvPr>
        </p:nvGraphicFramePr>
        <p:xfrm>
          <a:off x="851217" y="1582301"/>
          <a:ext cx="7736268" cy="4359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rPr>
                        <a:t>847r4</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Rs for 35.8.5 R-TWT channel access rules</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 Chunyu Hu</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6C</a:t>
                      </a: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effectLst/>
                          <a:latin typeface="+mn-lt"/>
                          <a:ea typeface="Times New Roman" panose="02020603050405020304" pitchFamily="18" charset="0"/>
                        </a:rPr>
                        <a:t>813r5</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LB271 CR for 35.3.7.1.7 Part III</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Jason</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383r2</a:t>
                      </a: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Liuming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rPr>
                        <a:t>706r1</a:t>
                      </a: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35.3.16.4 NSTR operation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Yunbo Li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1C</a:t>
                      </a: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rPr>
                        <a:t>310r2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Pending </a:t>
                      </a:r>
                    </a:p>
                  </a:txBody>
                  <a:tcPr anchor="b"/>
                </a:tc>
                <a:tc>
                  <a:txBody>
                    <a:bodyPr/>
                    <a:lstStyle/>
                    <a:p>
                      <a:pPr marL="0" marR="0" algn="ctr">
                        <a:spcBef>
                          <a:spcPts val="0"/>
                        </a:spcBef>
                        <a:spcAft>
                          <a:spcPts val="0"/>
                        </a:spcAft>
                        <a:tabLst>
                          <a:tab pos="184785" algn="l"/>
                          <a:tab pos="251460" algn="ctr"/>
                        </a:tabLst>
                      </a:pPr>
                      <a:r>
                        <a:rPr lang="en-US" sz="1000" dirty="0">
                          <a:solidFill>
                            <a:srgbClr val="7030A0"/>
                          </a:solidFill>
                          <a:effectLst/>
                          <a:latin typeface="+mn-lt"/>
                          <a:ea typeface="Times New Roman" panose="02020603050405020304" pitchFamily="18" charset="0"/>
                        </a:rPr>
                        <a:t>??C</a:t>
                      </a: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algn="l"/>
                      <a:endParaRPr lang="en-US" sz="1000" b="0" dirty="0">
                        <a:solidFill>
                          <a:srgbClr val="7030A0"/>
                        </a:solidFill>
                        <a:effectLst/>
                      </a:endParaRPr>
                    </a:p>
                  </a:txBody>
                  <a:tcPr anchor="ctr"/>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u="none" strike="noStrike" dirty="0">
                        <a:solidFill>
                          <a:srgbClr val="7030A0"/>
                        </a:solidFill>
                        <a:effectLst/>
                      </a:endParaRPr>
                    </a:p>
                  </a:txBody>
                  <a:tcPr anchor="b"/>
                </a:tc>
                <a:tc>
                  <a:txBody>
                    <a:bodyPr/>
                    <a:lstStyle/>
                    <a:p>
                      <a:pPr marL="0" marR="0" algn="ctr">
                        <a:spcBef>
                          <a:spcPts val="0"/>
                        </a:spcBef>
                        <a:spcAft>
                          <a:spcPts val="0"/>
                        </a:spcAft>
                        <a:tabLst>
                          <a:tab pos="184785" algn="l"/>
                          <a:tab pos="251460" algn="ctr"/>
                        </a:tabLst>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071865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92637475"/>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809832533"/>
                  </a:ext>
                </a:extLst>
              </a:tr>
            </a:tbl>
          </a:graphicData>
        </a:graphic>
      </p:graphicFrame>
    </p:spTree>
    <p:extLst>
      <p:ext uri="{BB962C8B-B14F-4D97-AF65-F5344CB8AC3E}">
        <p14:creationId xmlns:p14="http://schemas.microsoft.com/office/powerpoint/2010/main" val="1235376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1114r0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MISC MAC CIDs 				Jason Y. Guo 		3C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1134r0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CR for MLSM Power Save Mode</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Jason Y. Guo</a:t>
            </a:r>
            <a:r>
              <a:rPr lang="en-US" sz="1600" kern="1200" dirty="0">
                <a:solidFill>
                  <a:srgbClr val="00B050"/>
                </a:solidFill>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1C</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801r0</a:t>
            </a:r>
            <a:r>
              <a:rPr lang="en-GB" sz="1600" i="0" u="sng" strike="noStrike" kern="1200" dirty="0">
                <a:solidFill>
                  <a:srgbClr val="00B050"/>
                </a:solidFill>
                <a:effectLst/>
                <a:ea typeface="Times New Roman" panose="02020603050405020304" pitchFamily="18" charset="0"/>
              </a:rPr>
              <a:t> </a:t>
            </a:r>
            <a:r>
              <a:rPr lang="en-GB" sz="1600" i="0" u="none" strike="noStrike" kern="1200" dirty="0">
                <a:solidFill>
                  <a:srgbClr val="00B050"/>
                </a:solidFill>
                <a:effectLst/>
                <a:ea typeface="Times New Roman" panose="02020603050405020304" pitchFamily="18" charset="0"/>
              </a:rPr>
              <a:t>LB271-9.4.2.316 (QoS char element Part 2)</a:t>
            </a:r>
            <a:r>
              <a:rPr lang="en-US" sz="1600" dirty="0">
                <a:solidFill>
                  <a:srgbClr val="00B050"/>
                </a:solidFill>
              </a:rPr>
              <a:t>  </a:t>
            </a:r>
            <a:r>
              <a:rPr lang="en-GB" sz="1600" i="0" u="none" strike="noStrike" kern="1200" dirty="0">
                <a:solidFill>
                  <a:srgbClr val="00B050"/>
                </a:solidFill>
                <a:effectLst/>
                <a:ea typeface="Times New Roman" panose="02020603050405020304" pitchFamily="18" charset="0"/>
              </a:rPr>
              <a:t>Duncan Hu 		19C cont.</a:t>
            </a:r>
            <a:endParaRPr lang="en-US" sz="1600" dirty="0">
              <a:solidFill>
                <a:srgbClr val="00B050"/>
              </a:solidFill>
            </a:endParaRPr>
          </a:p>
          <a:p>
            <a:pPr lvl="1">
              <a:buFont typeface="Arial" panose="020B0604020202020204" pitchFamily="34" charset="0"/>
              <a:buChar char="•"/>
            </a:pPr>
            <a:r>
              <a:rPr lang="en-GB" sz="16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825r</a:t>
            </a:r>
            <a:r>
              <a:rPr lang="en-GB" sz="1600" i="0" u="sng" strike="noStrike" kern="1200" dirty="0">
                <a:solidFill>
                  <a:srgbClr val="00B050"/>
                </a:solidFill>
                <a:effectLst/>
                <a:ea typeface="Times New Roman" panose="02020603050405020304" pitchFamily="18" charset="0"/>
              </a:rPr>
              <a:t>1 </a:t>
            </a:r>
            <a:r>
              <a:rPr lang="en-GB" sz="1600" i="0" u="none" strike="noStrike" kern="1200" dirty="0">
                <a:solidFill>
                  <a:srgbClr val="00B050"/>
                </a:solidFill>
                <a:effectLst/>
                <a:ea typeface="Times New Roman" panose="02020603050405020304" pitchFamily="18" charset="0"/>
              </a:rPr>
              <a:t>CR for 35.3.7.1.3 					Yongho Seok 		22C cont.</a:t>
            </a:r>
            <a:endParaRPr lang="en-US" sz="1600" dirty="0">
              <a:solidFill>
                <a:srgbClr val="00B050"/>
              </a:solidFill>
            </a:endParaRP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1202r0</a:t>
            </a:r>
            <a:r>
              <a:rPr lang="en-US" sz="1600" i="0" u="none" strike="noStrike" kern="1200" dirty="0">
                <a:solidFill>
                  <a:schemeClr val="bg1">
                    <a:lumMod val="65000"/>
                  </a:schemeClr>
                </a:solidFill>
                <a:effectLst/>
                <a:ea typeface="Times New Roman" panose="02020603050405020304" pitchFamily="18" charset="0"/>
              </a:rPr>
              <a:t> CR for </a:t>
            </a:r>
            <a:r>
              <a:rPr lang="en-US" sz="1600" i="0" u="none" strike="noStrike" kern="1200" dirty="0" err="1">
                <a:solidFill>
                  <a:schemeClr val="bg1">
                    <a:lumMod val="65000"/>
                  </a:schemeClr>
                </a:solidFill>
                <a:effectLst/>
                <a:ea typeface="Times New Roman" panose="02020603050405020304" pitchFamily="18" charset="0"/>
              </a:rPr>
              <a:t>Misc</a:t>
            </a:r>
            <a:r>
              <a:rPr lang="en-US" sz="1600" i="0" u="none" strike="noStrike" kern="1200" dirty="0">
                <a:solidFill>
                  <a:schemeClr val="bg1">
                    <a:lumMod val="65000"/>
                  </a:schemeClr>
                </a:solidFill>
                <a:effectLst/>
                <a:ea typeface="Times New Roman" panose="02020603050405020304" pitchFamily="18" charset="0"/>
              </a:rPr>
              <a:t> CIDs 					Dibakar Das 		21C </a:t>
            </a:r>
          </a:p>
          <a:p>
            <a:pPr lvl="1">
              <a:buFont typeface="Arial" panose="020B0604020202020204" pitchFamily="34" charset="0"/>
              <a:buChar char="•"/>
            </a:pPr>
            <a:r>
              <a:rPr lang="en-US" sz="16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1151r1</a:t>
            </a:r>
            <a:r>
              <a:rPr lang="en-US" sz="1600" i="0" u="none" strike="noStrike" kern="1200" dirty="0">
                <a:solidFill>
                  <a:schemeClr val="bg1">
                    <a:lumMod val="65000"/>
                  </a:schemeClr>
                </a:solidFill>
                <a:effectLst/>
                <a:ea typeface="Times New Roman" panose="02020603050405020304" pitchFamily="18" charset="0"/>
              </a:rPr>
              <a:t> CR for 35-3-16-6 					Dmitry Akhmetov 	11C</a:t>
            </a:r>
            <a:endParaRPr lang="en-GB" sz="16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Adjourned</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1021r1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35.19 EHT Link adaptation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6C]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1022r1</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subclause 9.2.4 EHT Link adaptation	Bo Gong</a:t>
            </a:r>
            <a:r>
              <a:rPr lang="en-US" sz="1200" kern="1200" dirty="0">
                <a:solidFill>
                  <a:srgbClr val="00B050"/>
                </a:solidFill>
                <a:latin typeface="Arial" panose="020B0604020202020204" pitchFamily="34" charset="0"/>
                <a:ea typeface="Times New Roman" panose="02020603050405020304" pitchFamily="18"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20C]</a:t>
            </a:r>
            <a:endParaRPr lang="en-GB" sz="1200" dirty="0">
              <a:solidFill>
                <a:srgbClr val="00B050"/>
              </a:solidFill>
            </a:endParaRPr>
          </a:p>
          <a:p>
            <a:pPr lvl="0">
              <a:buFont typeface="Arial" panose="020B0604020202020204" pitchFamily="34" charset="0"/>
              <a:buChar char="•"/>
            </a:pPr>
            <a:r>
              <a:rPr lang="en-GB" sz="1400" dirty="0"/>
              <a:t>MAC Submissions:</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1151r2</a:t>
            </a:r>
            <a:r>
              <a:rPr lang="en-GB" sz="1200" dirty="0">
                <a:solidFill>
                  <a:srgbClr val="00B050"/>
                </a:solidFill>
              </a:rPr>
              <a:t> CR for 35-3-16-6 						Dmitry Akhmetov 	11C</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1161r0</a:t>
            </a:r>
            <a:r>
              <a:rPr lang="en-GB" sz="1200" i="0" u="none" strike="noStrike" kern="1200" dirty="0">
                <a:solidFill>
                  <a:srgbClr val="00B050"/>
                </a:solidFill>
                <a:effectLst/>
                <a:ea typeface="Times New Roman" panose="02020603050405020304" pitchFamily="18" charset="0"/>
              </a:rPr>
              <a:t> CIDs on bandwidth indication, part2 				Morteza Mehrnoush	5C</a:t>
            </a:r>
          </a:p>
          <a:p>
            <a:pPr lvl="1">
              <a:buFont typeface="Arial" panose="020B0604020202020204" pitchFamily="34" charset="0"/>
              <a:buChar char="•"/>
            </a:pPr>
            <a:r>
              <a:rPr lang="en-GB" sz="1200" kern="1200" dirty="0">
                <a:solidFill>
                  <a:srgbClr val="00B050"/>
                </a:solidFill>
              </a:rPr>
              <a:t>1130r0 CR for CID 16455						Ross J. Yu		1C</a:t>
            </a:r>
          </a:p>
          <a:p>
            <a:pPr lvl="1">
              <a:buFont typeface="Arial" panose="020B0604020202020204" pitchFamily="34" charset="0"/>
              <a:buChar char="•"/>
            </a:pPr>
            <a:r>
              <a:rPr lang="en-GB" sz="1200" kern="1200" dirty="0">
                <a:solidFill>
                  <a:srgbClr val="00B050"/>
                </a:solidFill>
              </a:rPr>
              <a:t>770r0 </a:t>
            </a:r>
            <a:r>
              <a:rPr lang="en-US" sz="1200" kern="1200" dirty="0">
                <a:solidFill>
                  <a:srgbClr val="00B050"/>
                </a:solidFill>
              </a:rPr>
              <a:t>Resolution for comments assigned to Abhi - Part 7</a:t>
            </a:r>
            <a:r>
              <a:rPr lang="en-GB" sz="1200" kern="1200" dirty="0">
                <a:solidFill>
                  <a:srgbClr val="00B050"/>
                </a:solidFill>
              </a:rPr>
              <a:t>		Abhishek Patil	24C</a:t>
            </a:r>
          </a:p>
          <a:p>
            <a:pPr lvl="1">
              <a:buFont typeface="Arial" panose="020B0604020202020204" pitchFamily="34" charset="0"/>
              <a:buChar char="•"/>
            </a:pPr>
            <a:r>
              <a:rPr lang="en-GB" sz="1200" kern="1200" dirty="0">
                <a:solidFill>
                  <a:schemeClr val="bg1">
                    <a:lumMod val="65000"/>
                  </a:schemeClr>
                </a:solidFill>
              </a:rPr>
              <a:t>1054 CR-for-</a:t>
            </a:r>
            <a:r>
              <a:rPr lang="en-GB" sz="1200" kern="1200" dirty="0" err="1">
                <a:solidFill>
                  <a:schemeClr val="bg1">
                    <a:lumMod val="65000"/>
                  </a:schemeClr>
                </a:solidFill>
              </a:rPr>
              <a:t>MobileAPMLO</a:t>
            </a:r>
            <a:r>
              <a:rPr lang="en-GB" sz="1200" kern="1200" dirty="0">
                <a:solidFill>
                  <a:schemeClr val="bg1">
                    <a:lumMod val="65000"/>
                  </a:schemeClr>
                </a:solidFill>
              </a:rPr>
              <a:t> 						Kaiying 		5/6C</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ad-hoc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4599797" cy="4113213"/>
          </a:xfrm>
        </p:spPr>
        <p:txBody>
          <a:bodyPr/>
          <a:lstStyle/>
          <a:p>
            <a:pPr>
              <a:buFont typeface="Arial" panose="020B0604020202020204" pitchFamily="34" charset="0"/>
              <a:buChar char="•"/>
            </a:pPr>
            <a:r>
              <a:rPr lang="en-US" sz="1400" dirty="0"/>
              <a:t>Since the May interim</a:t>
            </a:r>
          </a:p>
          <a:p>
            <a:pPr lvl="1">
              <a:buFont typeface="Arial" panose="020B0604020202020204" pitchFamily="34" charset="0"/>
              <a:buChar char="•"/>
            </a:pPr>
            <a:r>
              <a:rPr lang="en-US" sz="1200" dirty="0"/>
              <a:t>Delivered IEEE802.11be D3.2, </a:t>
            </a:r>
          </a:p>
          <a:p>
            <a:pPr marL="1200150" lvl="2" indent="-285750">
              <a:buFont typeface="Arial" panose="020B0604020202020204" pitchFamily="34" charset="0"/>
              <a:buChar char="•"/>
            </a:pPr>
            <a:r>
              <a:rPr lang="en-US" sz="1100" dirty="0"/>
              <a:t>Draft is available in the members area</a:t>
            </a:r>
          </a:p>
          <a:p>
            <a:pPr lvl="1">
              <a:buFont typeface="Arial" panose="020B0604020202020204" pitchFamily="34" charset="0"/>
              <a:buChar char="•"/>
            </a:pPr>
            <a:r>
              <a:rPr lang="en-US" sz="1200" dirty="0"/>
              <a:t>Held 8 </a:t>
            </a:r>
            <a:r>
              <a:rPr lang="en-US" sz="1200" dirty="0" err="1"/>
              <a:t>telecoes</a:t>
            </a:r>
            <a:r>
              <a:rPr lang="en-US" sz="1200" dirty="0"/>
              <a:t> between</a:t>
            </a:r>
            <a:r>
              <a:rPr lang="en-US" sz="1200" dirty="0">
                <a:solidFill>
                  <a:srgbClr val="FF0000"/>
                </a:solidFill>
              </a:rPr>
              <a:t> </a:t>
            </a:r>
            <a:r>
              <a:rPr lang="en-US" sz="1200" dirty="0">
                <a:solidFill>
                  <a:schemeClr val="tx1"/>
                </a:solidFill>
              </a:rPr>
              <a:t>May and July (</a:t>
            </a:r>
            <a:r>
              <a:rPr lang="en-US" sz="1200" dirty="0">
                <a:solidFill>
                  <a:schemeClr val="tx1"/>
                </a:solidFill>
                <a:hlinkClick r:id="rId2"/>
              </a:rPr>
              <a:t>11-23/918</a:t>
            </a:r>
            <a:r>
              <a:rPr lang="en-US" sz="1200" dirty="0">
                <a:solidFill>
                  <a:schemeClr val="tx1"/>
                </a:solidFill>
              </a:rPr>
              <a:t>)</a:t>
            </a:r>
          </a:p>
          <a:p>
            <a:pPr marL="1200150" lvl="2" indent="-285750">
              <a:buFont typeface="Arial" panose="020B0604020202020204" pitchFamily="34" charset="0"/>
              <a:buChar char="•"/>
            </a:pPr>
            <a:r>
              <a:rPr lang="en-US" sz="1100" dirty="0"/>
              <a:t>2 Joint, and 2 MAC/PHY, and 4 MAC telcos</a:t>
            </a:r>
          </a:p>
          <a:p>
            <a:pPr marL="1200150" lvl="2" indent="-285750">
              <a:buFont typeface="Arial" panose="020B0604020202020204" pitchFamily="34" charset="0"/>
              <a:buChar char="•"/>
            </a:pPr>
            <a:r>
              <a:rPr lang="en-US" sz="1100" dirty="0"/>
              <a:t>Resolved: ~</a:t>
            </a:r>
            <a:r>
              <a:rPr lang="en-US" sz="1100" dirty="0">
                <a:solidFill>
                  <a:srgbClr val="FF0000"/>
                </a:solidFill>
              </a:rPr>
              <a:t>125</a:t>
            </a:r>
            <a:r>
              <a:rPr lang="en-US" sz="1100" dirty="0"/>
              <a:t> MAC, ~</a:t>
            </a:r>
            <a:r>
              <a:rPr lang="en-US" sz="1100" dirty="0">
                <a:solidFill>
                  <a:srgbClr val="FF0000"/>
                </a:solidFill>
              </a:rPr>
              <a:t>60</a:t>
            </a:r>
            <a:r>
              <a:rPr lang="en-US" sz="1100" dirty="0"/>
              <a:t> Joint, and ~</a:t>
            </a:r>
            <a:r>
              <a:rPr lang="en-US" sz="1100" dirty="0">
                <a:solidFill>
                  <a:srgbClr val="FF0000"/>
                </a:solidFill>
              </a:rPr>
              <a:t>30</a:t>
            </a:r>
            <a:r>
              <a:rPr lang="en-US" sz="1100" dirty="0"/>
              <a:t> PHY comments</a:t>
            </a:r>
          </a:p>
          <a:p>
            <a:pPr marL="800100" lvl="1">
              <a:buFont typeface="Arial" panose="020B0604020202020204" pitchFamily="34" charset="0"/>
              <a:buChar char="•"/>
            </a:pPr>
            <a:r>
              <a:rPr lang="en-US" sz="1200" dirty="0"/>
              <a:t>Held a 3-day MAC ad-hoc meeting in Berlin (</a:t>
            </a:r>
            <a:r>
              <a:rPr lang="en-US" sz="1200" dirty="0">
                <a:hlinkClick r:id="rId3"/>
              </a:rPr>
              <a:t>11-23/921r6</a:t>
            </a:r>
            <a:r>
              <a:rPr lang="en-US" sz="1200" dirty="0"/>
              <a:t>), hosted by Fraunhofer HHI</a:t>
            </a:r>
          </a:p>
          <a:p>
            <a:pPr marL="1200150" lvl="2">
              <a:buFont typeface="Arial" panose="020B0604020202020204" pitchFamily="34" charset="0"/>
              <a:buChar char="•"/>
            </a:pPr>
            <a:r>
              <a:rPr lang="en-US" sz="1100" dirty="0"/>
              <a:t>Resolved: ~</a:t>
            </a:r>
            <a:r>
              <a:rPr lang="en-US" sz="1100" dirty="0">
                <a:solidFill>
                  <a:srgbClr val="FF0000"/>
                </a:solidFill>
              </a:rPr>
              <a:t>280</a:t>
            </a:r>
            <a:r>
              <a:rPr lang="en-US" sz="1100" dirty="0"/>
              <a:t> comments</a:t>
            </a:r>
          </a:p>
          <a:p>
            <a:pPr>
              <a:buFont typeface="Arial" panose="020B0604020202020204" pitchFamily="34" charset="0"/>
              <a:buChar char="•"/>
            </a:pPr>
            <a:r>
              <a:rPr lang="en-US" sz="1400" dirty="0"/>
              <a:t>Targets for July plenary</a:t>
            </a:r>
          </a:p>
          <a:p>
            <a:pPr lvl="1">
              <a:buFont typeface="Arial" panose="020B0604020202020204" pitchFamily="34" charset="0"/>
              <a:buChar char="•"/>
            </a:pPr>
            <a:r>
              <a:rPr lang="en-US" sz="1200" dirty="0"/>
              <a:t>Continue and eventually complete* LB271 resolutions</a:t>
            </a:r>
          </a:p>
          <a:p>
            <a:pPr marL="914400" lvl="2" indent="0"/>
            <a:r>
              <a:rPr lang="en-US" sz="1100" dirty="0"/>
              <a:t>*~390 CIDs presented but not concluded yet &amp; ~310 pending CIDs</a:t>
            </a:r>
          </a:p>
          <a:p>
            <a:pPr lvl="1">
              <a:buFont typeface="Arial" panose="020B0604020202020204" pitchFamily="34" charset="0"/>
              <a:buChar char="•"/>
            </a:pPr>
            <a:r>
              <a:rPr lang="en-US" sz="1200" dirty="0"/>
              <a:t>Discuss any technical presentations</a:t>
            </a:r>
          </a:p>
          <a:p>
            <a:pPr>
              <a:buFont typeface="Arial" panose="020B0604020202020204" pitchFamily="34" charset="0"/>
              <a:buChar char="•"/>
            </a:pPr>
            <a:r>
              <a:rPr lang="en-US" sz="1400" dirty="0"/>
              <a:t>Agenda is available in </a:t>
            </a:r>
            <a:r>
              <a:rPr lang="en-US" sz="1400" dirty="0">
                <a:hlinkClick r:id="rId4"/>
              </a:rPr>
              <a:t>11-23/919r0</a:t>
            </a:r>
            <a:endParaRPr lang="en-US" sz="1400" dirty="0">
              <a:solidFill>
                <a:srgbClr val="FF0000"/>
              </a:solidFill>
            </a:endParaRPr>
          </a:p>
          <a:p>
            <a:pPr lvl="1">
              <a:buFont typeface="Arial" panose="020B0604020202020204" pitchFamily="34" charset="0"/>
              <a:buChar char="•"/>
            </a:pPr>
            <a:r>
              <a:rPr lang="en-US" sz="1200" dirty="0"/>
              <a:t>Schedule is provided in the next slide</a:t>
            </a:r>
            <a:endParaRPr lang="en-US" sz="1100" dirty="0">
              <a:solidFill>
                <a:srgbClr val="FF0000"/>
              </a:solidFill>
            </a:endParaRP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July 2023</a:t>
            </a:r>
            <a:endParaRPr lang="en-GB" dirty="0"/>
          </a:p>
        </p:txBody>
      </p:sp>
      <p:grpSp>
        <p:nvGrpSpPr>
          <p:cNvPr id="3" name="Group 2">
            <a:extLst>
              <a:ext uri="{FF2B5EF4-FFF2-40B4-BE49-F238E27FC236}">
                <a16:creationId xmlns:a16="http://schemas.microsoft.com/office/drawing/2014/main" id="{C2CEEF23-8316-9BB4-20D1-D9243CEDB88F}"/>
              </a:ext>
            </a:extLst>
          </p:cNvPr>
          <p:cNvGrpSpPr/>
          <p:nvPr/>
        </p:nvGrpSpPr>
        <p:grpSpPr>
          <a:xfrm>
            <a:off x="5468981" y="5181755"/>
            <a:ext cx="3188501" cy="1043858"/>
            <a:chOff x="9314474" y="5383231"/>
            <a:chExt cx="2634469" cy="1006577"/>
          </a:xfrm>
        </p:grpSpPr>
        <p:sp>
          <p:nvSpPr>
            <p:cNvPr id="7" name="Rectangle 6">
              <a:extLst>
                <a:ext uri="{FF2B5EF4-FFF2-40B4-BE49-F238E27FC236}">
                  <a16:creationId xmlns:a16="http://schemas.microsoft.com/office/drawing/2014/main" id="{6F20BD83-288C-723A-B436-0CE389332450}"/>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3A8BAEC7-A52D-5B24-C21E-B39CBC66F868}"/>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9" name="Rectangle 8">
              <a:extLst>
                <a:ext uri="{FF2B5EF4-FFF2-40B4-BE49-F238E27FC236}">
                  <a16:creationId xmlns:a16="http://schemas.microsoft.com/office/drawing/2014/main" id="{6F2F51C4-6B99-97BE-43A8-A899C53D9477}"/>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EC0DFACA-7879-8429-54C2-1FDBCE3424E8}"/>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05009A2A-02C7-3042-FBAA-4C6A0971C916}"/>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F19D3533-EAA7-7F84-08DE-C2F6B7E49D0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13" name="TextBox 12">
              <a:extLst>
                <a:ext uri="{FF2B5EF4-FFF2-40B4-BE49-F238E27FC236}">
                  <a16:creationId xmlns:a16="http://schemas.microsoft.com/office/drawing/2014/main" id="{F80C2747-12B0-E566-021C-5BC9949FC0E8}"/>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14" name="TextBox 13">
              <a:extLst>
                <a:ext uri="{FF2B5EF4-FFF2-40B4-BE49-F238E27FC236}">
                  <a16:creationId xmlns:a16="http://schemas.microsoft.com/office/drawing/2014/main" id="{BF1E3913-2644-C083-03D9-AD76DEC1F7A3}"/>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grpSp>
        <p:nvGrpSpPr>
          <p:cNvPr id="15" name="Group 14">
            <a:extLst>
              <a:ext uri="{FF2B5EF4-FFF2-40B4-BE49-F238E27FC236}">
                <a16:creationId xmlns:a16="http://schemas.microsoft.com/office/drawing/2014/main" id="{0F5CC0C0-D6D4-0E61-6F26-EA2D4A6A0EC5}"/>
              </a:ext>
            </a:extLst>
          </p:cNvPr>
          <p:cNvGrpSpPr/>
          <p:nvPr/>
        </p:nvGrpSpPr>
        <p:grpSpPr>
          <a:xfrm>
            <a:off x="4786170" y="1676400"/>
            <a:ext cx="4281630" cy="3211222"/>
            <a:chOff x="7869467" y="1676400"/>
            <a:chExt cx="4281630" cy="3211222"/>
          </a:xfrm>
        </p:grpSpPr>
        <p:pic>
          <p:nvPicPr>
            <p:cNvPr id="16" name="Picture 15">
              <a:extLst>
                <a:ext uri="{FF2B5EF4-FFF2-40B4-BE49-F238E27FC236}">
                  <a16:creationId xmlns:a16="http://schemas.microsoft.com/office/drawing/2014/main" id="{6DD24CF3-F2E9-A471-50F3-E70C2C810C1E}"/>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7" name="Rectangle 16">
              <a:extLst>
                <a:ext uri="{FF2B5EF4-FFF2-40B4-BE49-F238E27FC236}">
                  <a16:creationId xmlns:a16="http://schemas.microsoft.com/office/drawing/2014/main" id="{18EAA7BD-8C73-FAAA-9250-C848FDA86335}"/>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B74BFE33-BDBC-7B12-4FBB-75512A66B0E5}"/>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AF1C345E-0DA4-D3AB-D9FB-283DA132E09A}"/>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2A318773-E726-F78F-E675-1AAD0A9FCF34}"/>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1122r0</a:t>
            </a:r>
            <a:r>
              <a:rPr lang="en-GB" sz="1400" i="0" u="none" strike="sngStrike" kern="1200" dirty="0">
                <a:solidFill>
                  <a:srgbClr val="FF0000"/>
                </a:solidFill>
                <a:effectLst/>
                <a:ea typeface="Times New Roman" panose="02020603050405020304" pitchFamily="18" charset="0"/>
              </a:rPr>
              <a:t> CR for assigned CIDs 				George Cherian		[26C SP]</a:t>
            </a:r>
            <a:endParaRPr lang="en-US" sz="1400" i="0" u="none" strike="sngStrike" dirty="0">
              <a:solidFill>
                <a:srgbClr val="FF0000"/>
              </a:solidFill>
              <a:effectLst/>
            </a:endParaRP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825r1</a:t>
            </a:r>
            <a:r>
              <a:rPr lang="en-GB" sz="1400" i="0" u="none" strike="noStrike" kern="1200" dirty="0">
                <a:solidFill>
                  <a:srgbClr val="00B050"/>
                </a:solidFill>
                <a:effectLst/>
                <a:ea typeface="Times New Roman" panose="02020603050405020304" pitchFamily="18" charset="0"/>
              </a:rPr>
              <a:t> CR for 35.3.7.1.3 					Yongho Seok		[22C SP]</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1202r0</a:t>
            </a:r>
            <a:r>
              <a:rPr lang="en-US" sz="1400" i="0" u="none" strike="noStrike" kern="1200" dirty="0">
                <a:solidFill>
                  <a:srgbClr val="00B050"/>
                </a:solidFill>
                <a:effectLst/>
                <a:ea typeface="Times New Roman" panose="02020603050405020304" pitchFamily="18" charset="0"/>
              </a:rPr>
              <a:t> CR for Misc. CIDs 					Dibakar Das 		[21C] </a:t>
            </a:r>
            <a:endParaRPr lang="en-US" sz="1400" b="1" kern="1200" dirty="0">
              <a:solidFill>
                <a:srgbClr val="00B050"/>
              </a:solidFill>
              <a:ea typeface="Times New Roman" panose="02020603050405020304" pitchFamily="18" charset="0"/>
            </a:endParaRP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1054r0</a:t>
            </a:r>
            <a:r>
              <a:rPr lang="en-GB" sz="1400" i="0" u="none" strike="noStrike" kern="1200" dirty="0">
                <a:solidFill>
                  <a:srgbClr val="00B050"/>
                </a:solidFill>
                <a:effectLst/>
                <a:ea typeface="Times New Roman" panose="02020603050405020304" pitchFamily="18" charset="0"/>
              </a:rPr>
              <a:t> CIDs for </a:t>
            </a:r>
            <a:r>
              <a:rPr lang="en-GB" sz="1400" i="0" u="none" strike="noStrike" kern="1200" dirty="0" err="1">
                <a:solidFill>
                  <a:srgbClr val="00B050"/>
                </a:solidFill>
                <a:effectLst/>
                <a:ea typeface="Times New Roman" panose="02020603050405020304" pitchFamily="18" charset="0"/>
              </a:rPr>
              <a:t>MobileAPMLO</a:t>
            </a:r>
            <a:r>
              <a:rPr lang="en-US" sz="1400" dirty="0">
                <a:solidFill>
                  <a:srgbClr val="00B050"/>
                </a:solidFill>
              </a:rPr>
              <a:t> 				</a:t>
            </a:r>
            <a:r>
              <a:rPr lang="en-GB" sz="1400" i="0" u="none" strike="noStrike" kern="1200" dirty="0">
                <a:solidFill>
                  <a:srgbClr val="00B050"/>
                </a:solidFill>
                <a:effectLst/>
                <a:ea typeface="Times New Roman" panose="02020603050405020304" pitchFamily="18" charset="0"/>
              </a:rPr>
              <a:t>Kaiying Lu 			[6C]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965r0</a:t>
            </a:r>
            <a:r>
              <a:rPr lang="en-US" sz="1400" i="0" u="none" strike="noStrike" kern="1200" dirty="0">
                <a:solidFill>
                  <a:srgbClr val="00B050"/>
                </a:solidFill>
                <a:effectLst/>
                <a:ea typeface="Times New Roman" panose="02020603050405020304" pitchFamily="18" charset="0"/>
              </a:rPr>
              <a:t> CR for Clause 35.16.</a:t>
            </a:r>
            <a:r>
              <a:rPr lang="en-US" sz="1400" dirty="0">
                <a:solidFill>
                  <a:srgbClr val="00B050"/>
                </a:solidFill>
              </a:rPr>
              <a:t>2				</a:t>
            </a:r>
            <a:r>
              <a:rPr lang="en-US" sz="1400" i="0" u="none" strike="noStrike" kern="1200" dirty="0">
                <a:solidFill>
                  <a:srgbClr val="00B050"/>
                </a:solidFill>
                <a:effectLst/>
                <a:ea typeface="Times New Roman" panose="02020603050405020304" pitchFamily="18" charset="0"/>
              </a:rPr>
              <a:t>Arik Klein			[8C]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800r0</a:t>
            </a:r>
            <a:r>
              <a:rPr lang="en-US" sz="1400" i="0" u="none" strike="noStrike" kern="1200" dirty="0">
                <a:solidFill>
                  <a:srgbClr val="00B050"/>
                </a:solidFill>
                <a:effectLst/>
                <a:ea typeface="Times New Roman" panose="02020603050405020304" pitchFamily="18" charset="0"/>
              </a:rPr>
              <a:t> </a:t>
            </a:r>
            <a:r>
              <a:rPr lang="fr-FR" sz="1400" i="0" u="none" strike="noStrike" kern="1200" dirty="0">
                <a:solidFill>
                  <a:srgbClr val="00B050"/>
                </a:solidFill>
                <a:effectLst/>
                <a:ea typeface="Times New Roman" panose="02020603050405020304" pitchFamily="18" charset="0"/>
              </a:rPr>
              <a:t>LB271-9.4.2.316 (QoS char </a:t>
            </a:r>
            <a:r>
              <a:rPr lang="fr-FR" sz="1400" i="0" u="none" strike="noStrike" kern="1200" dirty="0" err="1">
                <a:solidFill>
                  <a:srgbClr val="00B050"/>
                </a:solidFill>
                <a:effectLst/>
                <a:ea typeface="Times New Roman" panose="02020603050405020304" pitchFamily="18" charset="0"/>
              </a:rPr>
              <a:t>element</a:t>
            </a:r>
            <a:r>
              <a:rPr lang="fr-FR" sz="1400" i="0" u="none" strike="noStrike" kern="1200" dirty="0">
                <a:solidFill>
                  <a:srgbClr val="00B050"/>
                </a:solidFill>
                <a:effectLst/>
                <a:ea typeface="Times New Roman" panose="02020603050405020304" pitchFamily="18" charset="0"/>
              </a:rPr>
              <a:t> Part 3) 	</a:t>
            </a:r>
            <a:r>
              <a:rPr lang="en-US" sz="1400" i="0" u="none" strike="noStrike" kern="1200" dirty="0">
                <a:solidFill>
                  <a:srgbClr val="00B050"/>
                </a:solidFill>
                <a:effectLst/>
                <a:ea typeface="Times New Roman" panose="02020603050405020304" pitchFamily="18" charset="0"/>
              </a:rPr>
              <a:t>Duncan Ho			[3C]</a:t>
            </a:r>
            <a:endParaRPr lang="en-US" sz="14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1028r2</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Comment Resolution for CIDs in 36-3-2-2 Part 3 		Jianhan Liu 		[</a:t>
            </a:r>
            <a:r>
              <a:rPr lang="en-US" sz="1400" i="0" u="none" strike="noStrike" kern="1200" dirty="0">
                <a:solidFill>
                  <a:srgbClr val="00B050"/>
                </a:solidFill>
                <a:effectLst/>
                <a:ea typeface="Times New Roman" panose="02020603050405020304" pitchFamily="18" charset="0"/>
              </a:rPr>
              <a:t>8C]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1029r1</a:t>
            </a:r>
            <a:r>
              <a:rPr lang="en-US" sz="1400" b="0" i="0" u="none" strike="noStrike" kern="1200" dirty="0">
                <a:solidFill>
                  <a:srgbClr val="00B050"/>
                </a:solidFill>
                <a:effectLst/>
                <a:ea typeface="Times New Roman" panose="02020603050405020304" pitchFamily="18" charset="0"/>
              </a:rPr>
              <a:t> LB271 CR for 36.3.10 						Ying Li 		[2C]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1031r0</a:t>
            </a:r>
            <a:r>
              <a:rPr lang="en-US" sz="1400" b="0" i="0" u="none" strike="noStrike" kern="1200" dirty="0">
                <a:solidFill>
                  <a:srgbClr val="00B050"/>
                </a:solidFill>
                <a:effectLst/>
                <a:ea typeface="Times New Roman" panose="02020603050405020304" pitchFamily="18" charset="0"/>
              </a:rPr>
              <a:t> CR for CID 15220 							Eunsung Park 	[1C]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741r1</a:t>
            </a:r>
            <a:r>
              <a:rPr lang="en-US" sz="1400" b="0" i="0" u="none" strike="noStrike" kern="1200" dirty="0">
                <a:solidFill>
                  <a:srgbClr val="00B050"/>
                </a:solidFill>
                <a:effectLst/>
                <a:ea typeface="Times New Roman" panose="02020603050405020304" pitchFamily="18" charset="0"/>
              </a:rPr>
              <a:t> txvector-rxvector-parameters-part1 				</a:t>
            </a:r>
            <a:r>
              <a:rPr lang="en-US" sz="1400" b="0" i="0" u="none" strike="noStrike" kern="1200" dirty="0">
                <a:solidFill>
                  <a:srgbClr val="00B050"/>
                </a:solidFill>
                <a:effectLst/>
                <a:ea typeface="MS Gothic" panose="020B0609070205080204" pitchFamily="49" charset="-128"/>
              </a:rPr>
              <a:t>Bo Sun 		[</a:t>
            </a:r>
            <a:r>
              <a:rPr lang="en-US" sz="1400" kern="1200" dirty="0">
                <a:solidFill>
                  <a:srgbClr val="00B050"/>
                </a:solidFill>
                <a:ea typeface="MS Gothic" panose="020B0609070205080204" pitchFamily="49" charset="-128"/>
              </a:rPr>
              <a:t>2</a:t>
            </a:r>
            <a:r>
              <a:rPr lang="en-US" sz="1400" b="0" i="0" u="none" strike="noStrike" kern="1200" dirty="0">
                <a:solidFill>
                  <a:srgbClr val="00B050"/>
                </a:solidFill>
                <a:effectLst/>
                <a:ea typeface="Times New Roman" panose="02020603050405020304" pitchFamily="18" charset="0"/>
              </a:rPr>
              <a:t>C]</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742r0</a:t>
            </a:r>
            <a:r>
              <a:rPr lang="en-US" sz="1400" b="0" i="0" u="none" strike="noStrike" kern="1200" dirty="0">
                <a:solidFill>
                  <a:srgbClr val="00B050"/>
                </a:solidFill>
                <a:effectLst/>
                <a:ea typeface="Times New Roman" panose="02020603050405020304" pitchFamily="18" charset="0"/>
              </a:rPr>
              <a:t> txvector-rxvector-parameters-part2 				</a:t>
            </a:r>
            <a:r>
              <a:rPr lang="en-US" sz="1400" b="0" i="0" u="none" strike="noStrike" kern="1200" dirty="0">
                <a:solidFill>
                  <a:srgbClr val="00B050"/>
                </a:solidFill>
                <a:effectLst/>
                <a:ea typeface="MS Gothic" panose="020B0609070205080204" pitchFamily="49" charset="-128"/>
              </a:rPr>
              <a:t>Bo Sun 		[</a:t>
            </a:r>
            <a:r>
              <a:rPr lang="en-US"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911r0</a:t>
            </a:r>
            <a:r>
              <a:rPr lang="en-GB" sz="1400" dirty="0">
                <a:solidFill>
                  <a:srgbClr val="00B050"/>
                </a:solidFill>
              </a:rPr>
              <a:t> CR for CID 17631                           		   		</a:t>
            </a:r>
            <a:r>
              <a:rPr lang="en-GB" sz="1400" dirty="0" err="1">
                <a:solidFill>
                  <a:srgbClr val="00B050"/>
                </a:solidFill>
              </a:rPr>
              <a:t>Yapu</a:t>
            </a:r>
            <a:r>
              <a:rPr lang="en-GB" sz="1400" dirty="0">
                <a:solidFill>
                  <a:srgbClr val="00B050"/>
                </a:solidFill>
              </a:rPr>
              <a:t> Li  		[1C]</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1015r0</a:t>
            </a:r>
            <a:r>
              <a:rPr lang="en-GB" sz="1400" dirty="0">
                <a:solidFill>
                  <a:srgbClr val="00B050"/>
                </a:solidFill>
              </a:rPr>
              <a:t> CR related to DCM in EHT PPE Thresholds field    	Mengshi Hu   	[2C]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742991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kern="1200" dirty="0">
                <a:solidFill>
                  <a:srgbClr val="00B050"/>
                </a:solidFill>
              </a:rPr>
              <a:t>1101r3 CR 35.3.18 remaining CIDs			Liwen Chu</a:t>
            </a:r>
          </a:p>
          <a:p>
            <a:pPr lvl="1">
              <a:buFont typeface="Arial" panose="020B0604020202020204" pitchFamily="34" charset="0"/>
              <a:buChar char="•"/>
            </a:pPr>
            <a:r>
              <a:rPr lang="en-US" sz="1400" kern="1200" dirty="0">
                <a:solidFill>
                  <a:srgbClr val="00B050"/>
                </a:solidFill>
              </a:rPr>
              <a:t>1121r0 CR for subclause 3.2				 Liwen Chu</a:t>
            </a:r>
            <a:endParaRPr lang="en-GB" sz="1400" dirty="0">
              <a:solidFill>
                <a:srgbClr val="00B050"/>
              </a:solidFill>
            </a:endParaRP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353r1</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P2P and </a:t>
            </a:r>
            <a:r>
              <a:rPr lang="en-GB" sz="1400" i="0" u="none" strike="noStrike" kern="1200" dirty="0" err="1">
                <a:solidFill>
                  <a:srgbClr val="00B050"/>
                </a:solidFill>
                <a:effectLst/>
                <a:ea typeface="Times New Roman" panose="02020603050405020304" pitchFamily="18" charset="0"/>
              </a:rPr>
              <a:t>rTWT</a:t>
            </a:r>
            <a:r>
              <a:rPr lang="en-GB" sz="1400" i="0" u="none" strike="noStrike" kern="1200" dirty="0">
                <a:solidFill>
                  <a:srgbClr val="00B050"/>
                </a:solidFill>
                <a:effectLst/>
                <a:ea typeface="Times New Roman" panose="02020603050405020304" pitchFamily="18" charset="0"/>
              </a:rPr>
              <a:t> 				Pascal </a:t>
            </a:r>
            <a:r>
              <a:rPr lang="en-GB" sz="1400" i="0" u="none" strike="noStrike" kern="1200" dirty="0" err="1">
                <a:solidFill>
                  <a:srgbClr val="00B050"/>
                </a:solidFill>
                <a:effectLst/>
                <a:ea typeface="Times New Roman" panose="02020603050405020304" pitchFamily="18" charset="0"/>
              </a:rPr>
              <a:t>Viger</a:t>
            </a:r>
            <a:r>
              <a:rPr lang="en-GB" sz="1400" i="0" u="none" strike="noStrike" kern="1200" dirty="0">
                <a:solidFill>
                  <a:srgbClr val="00B050"/>
                </a:solidFill>
                <a:effectLst/>
                <a:ea typeface="Times New Roman" panose="02020603050405020304" pitchFamily="18" charset="0"/>
              </a:rPr>
              <a:t> 		[5C]</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730r2</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35-3-19-2 					Kaiying Lu 			[5C] </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540r5</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QMF 						Po-Kai Huang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754r2</a:t>
            </a:r>
            <a:r>
              <a:rPr lang="en-US" sz="1400" i="0" u="none" strike="noStrike" kern="1200" dirty="0">
                <a:solidFill>
                  <a:srgbClr val="00B050"/>
                </a:solidFill>
                <a:effectLst/>
                <a:ea typeface="Times New Roman" panose="02020603050405020304" pitchFamily="18" charset="0"/>
              </a:rPr>
              <a:t>  CR for R-TWT - Part 2 				Kumail Haider 		[</a:t>
            </a:r>
            <a:r>
              <a:rPr lang="en-GB" sz="140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357r2 CIDs on TWT   					Rubayet Shafin   		[??C]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rPr>
              <a:t>813r2 CR for 35.3.7.1.7 Part III   				Jason Y. Guo   		[8C] Not run SP</a:t>
            </a:r>
            <a:endParaRPr lang="en-GB" sz="1400" i="0" u="none" strike="noStrike" kern="1200" dirty="0">
              <a:solidFill>
                <a:srgbClr val="00B050"/>
              </a:solidFill>
              <a:effectLst/>
              <a:ea typeface="Times New Roman" panose="02020603050405020304" pitchFamily="18"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45713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Announcements: TGbe PHY ad-hoc Tuesday PM2 session is cancelled. </a:t>
            </a:r>
          </a:p>
          <a:p>
            <a:pPr lvl="0">
              <a:buFont typeface="Arial" panose="020B0604020202020204" pitchFamily="34" charset="0"/>
              <a:buChar char="•"/>
            </a:pPr>
            <a:r>
              <a:rPr lang="en-GB" sz="1200" dirty="0"/>
              <a:t>Submissions:</a:t>
            </a: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1239r0</a:t>
            </a:r>
            <a:r>
              <a:rPr lang="en-US" sz="1100" i="0" u="none" strike="noStrike" kern="1200" dirty="0">
                <a:solidFill>
                  <a:srgbClr val="00B050"/>
                </a:solidFill>
                <a:effectLst/>
                <a:ea typeface="Times New Roman" panose="02020603050405020304" pitchFamily="18" charset="0"/>
              </a:rPr>
              <a:t> CR for CID 18025</a:t>
            </a:r>
            <a:r>
              <a:rPr lang="en-US" sz="1100" dirty="0">
                <a:solidFill>
                  <a:srgbClr val="00B050"/>
                </a:solidFill>
              </a:rPr>
              <a:t> 						</a:t>
            </a:r>
            <a:r>
              <a:rPr lang="en-US" sz="1100" i="0" u="none" strike="noStrike" kern="1200" dirty="0">
                <a:solidFill>
                  <a:srgbClr val="00B050"/>
                </a:solidFill>
                <a:effectLst/>
                <a:ea typeface="Times New Roman" panose="02020603050405020304" pitchFamily="18" charset="0"/>
              </a:rPr>
              <a:t>Yan Li			[1C] </a:t>
            </a:r>
          </a:p>
          <a:p>
            <a:pPr lvl="1">
              <a:buFont typeface="Arial" panose="020B0604020202020204" pitchFamily="34" charset="0"/>
              <a:buChar char="•"/>
            </a:pPr>
            <a:r>
              <a:rPr lang="en-US" sz="1100" kern="1200" dirty="0">
                <a:solidFill>
                  <a:srgbClr val="00B050"/>
                </a:solidFill>
                <a:hlinkClick r:id="rId3">
                  <a:extLst>
                    <a:ext uri="{A12FA001-AC4F-418D-AE19-62706E023703}">
                      <ahyp:hlinkClr xmlns:ahyp="http://schemas.microsoft.com/office/drawing/2018/hyperlinkcolor" val="tx"/>
                    </a:ext>
                  </a:extLst>
                </a:hlinkClick>
              </a:rPr>
              <a:t>1116r0</a:t>
            </a:r>
            <a:r>
              <a:rPr lang="en-US" sz="1100" kern="1200" dirty="0">
                <a:solidFill>
                  <a:srgbClr val="00B050"/>
                </a:solidFill>
              </a:rPr>
              <a:t> LB271 CR for MISC Joint CIDs					Jason Y. Guo 		[6C]</a:t>
            </a:r>
            <a:endParaRPr lang="en-US" sz="1100" i="0" u="none" strike="noStrike" dirty="0">
              <a:solidFill>
                <a:srgbClr val="00B050"/>
              </a:solidFill>
              <a:effectLst/>
            </a:endParaRPr>
          </a:p>
          <a:p>
            <a:pPr>
              <a:buFont typeface="Arial" panose="020B0604020202020204" pitchFamily="34" charset="0"/>
              <a:buChar char="•"/>
            </a:pPr>
            <a:r>
              <a:rPr lang="en-GB" sz="1200" dirty="0"/>
              <a:t>MAC Submissions:</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366r8</a:t>
            </a:r>
            <a:r>
              <a:rPr lang="en-US" sz="1100" b="0" i="0" u="none" strike="noStrike" kern="1200" dirty="0">
                <a:solidFill>
                  <a:srgbClr val="00B050"/>
                </a:solidFill>
                <a:effectLst/>
                <a:ea typeface="Times New Roman" panose="02020603050405020304" pitchFamily="18" charset="0"/>
              </a:rPr>
              <a:t> CR 35.3.18 part 2 							Liwen Chu 		[??C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958r1</a:t>
            </a:r>
            <a:r>
              <a:rPr lang="en-US" sz="1100" b="0" i="0" u="none" strike="noStrike" kern="1200" dirty="0">
                <a:solidFill>
                  <a:srgbClr val="00B050"/>
                </a:solidFill>
                <a:effectLst/>
                <a:ea typeface="Times New Roman" panose="02020603050405020304" pitchFamily="18" charset="0"/>
              </a:rPr>
              <a:t> </a:t>
            </a:r>
            <a:r>
              <a:rPr lang="en-US" sz="1100" b="0" i="0" u="none" strike="noStrike" kern="1200" dirty="0">
                <a:solidFill>
                  <a:srgbClr val="00B050"/>
                </a:solidFill>
                <a:effectLst/>
                <a:ea typeface="MS Gothic" panose="020B0609070205080204" pitchFamily="49" charset="-128"/>
              </a:rPr>
              <a:t>Comment Resolution for CID 18247 				</a:t>
            </a:r>
            <a:r>
              <a:rPr lang="en-US" sz="1100" b="0" i="0" u="none" strike="noStrike" kern="1200" dirty="0">
                <a:solidFill>
                  <a:srgbClr val="00B050"/>
                </a:solidFill>
                <a:effectLst/>
                <a:ea typeface="Times New Roman" panose="02020603050405020304" pitchFamily="18" charset="0"/>
              </a:rPr>
              <a:t>Li Hsiang Sun 	[1C SP] </a:t>
            </a:r>
          </a:p>
          <a:p>
            <a:pPr lvl="1">
              <a:buFont typeface="Arial" panose="020B0604020202020204" pitchFamily="34" charset="0"/>
              <a:buChar char="•"/>
            </a:pPr>
            <a:r>
              <a:rPr lang="en-US" sz="11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732r2</a:t>
            </a:r>
            <a:r>
              <a:rPr lang="en-US" sz="1100" b="0" i="0" u="none" strike="noStrike" kern="1200" dirty="0">
                <a:solidFill>
                  <a:srgbClr val="00B050"/>
                </a:solidFill>
                <a:effectLst/>
                <a:ea typeface="Times New Roman" panose="02020603050405020304" pitchFamily="18" charset="0"/>
              </a:rPr>
              <a:t> CR-for-35-2-1-1 							Kaiying Lu 		[5C SP]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458r10</a:t>
            </a:r>
            <a:r>
              <a:rPr lang="en-GB" sz="1100" b="0" i="0" u="none" strike="noStrike" kern="1200" dirty="0">
                <a:solidFill>
                  <a:srgbClr val="00B050"/>
                </a:solidFill>
                <a:effectLst/>
                <a:ea typeface="MS Gothic" panose="020B0609070205080204" pitchFamily="49" charset="-128"/>
              </a:rPr>
              <a:t> </a:t>
            </a:r>
            <a:r>
              <a:rPr lang="en-US" sz="1100" b="0" i="0" u="none" strike="noStrike" kern="1200" dirty="0">
                <a:solidFill>
                  <a:srgbClr val="00B050"/>
                </a:solidFill>
                <a:effectLst/>
                <a:ea typeface="MS Gothic" panose="020B0609070205080204" pitchFamily="49" charset="-128"/>
              </a:rPr>
              <a:t>CRs for 35.8.4 R-TWT announcement 				Chunyu Hu 		[</a:t>
            </a:r>
            <a:r>
              <a:rPr lang="en-US" sz="1100" b="0" i="0" u="none" strike="noStrike" kern="1200" dirty="0">
                <a:solidFill>
                  <a:srgbClr val="00B050"/>
                </a:solidFill>
                <a:effectLst/>
                <a:ea typeface="Times New Roman" panose="02020603050405020304" pitchFamily="18" charset="0"/>
              </a:rPr>
              <a:t>18C SP]</a:t>
            </a:r>
          </a:p>
          <a:p>
            <a:pPr lvl="1">
              <a:buFont typeface="Arial" panose="020B0604020202020204" pitchFamily="34" charset="0"/>
              <a:buChar char="•"/>
            </a:pPr>
            <a:r>
              <a:rPr lang="en-US" sz="1100" kern="1200" dirty="0">
                <a:solidFill>
                  <a:srgbClr val="00B050"/>
                </a:solidFill>
                <a:ea typeface="Times New Roman" panose="02020603050405020304" pitchFamily="18" charset="0"/>
              </a:rPr>
              <a:t>1047r1</a:t>
            </a:r>
            <a:r>
              <a:rPr lang="en-US" sz="1100" b="0" i="0" u="none" strike="noStrike" kern="1200" dirty="0">
                <a:solidFill>
                  <a:srgbClr val="00B050"/>
                </a:solidFill>
                <a:effectLst/>
                <a:ea typeface="Times New Roman" panose="02020603050405020304" pitchFamily="18" charset="0"/>
              </a:rPr>
              <a:t> 									Yunbo Li		[3C SP]</a:t>
            </a:r>
          </a:p>
          <a:p>
            <a:pPr lvl="1">
              <a:buFont typeface="Arial" panose="020B0604020202020204" pitchFamily="34" charset="0"/>
              <a:buChar char="•"/>
            </a:pPr>
            <a:r>
              <a:rPr lang="en-GB" sz="1100" dirty="0">
                <a:solidFill>
                  <a:srgbClr val="00B050"/>
                </a:solidFill>
              </a:rPr>
              <a:t>915r1 									John Wullert		[6C SP]</a:t>
            </a:r>
          </a:p>
          <a:p>
            <a:pPr lvl="1">
              <a:buFont typeface="Arial" panose="020B0604020202020204" pitchFamily="34" charset="0"/>
              <a:buChar char="•"/>
            </a:pPr>
            <a:r>
              <a:rPr lang="en-GB" sz="1100" dirty="0">
                <a:solidFill>
                  <a:srgbClr val="00B050"/>
                </a:solidFill>
              </a:rPr>
              <a:t>770r2 									Abhishek Patil 		[7C SP]</a:t>
            </a:r>
          </a:p>
          <a:p>
            <a:pPr lvl="1">
              <a:buFont typeface="Arial" panose="020B0604020202020204" pitchFamily="34" charset="0"/>
              <a:buChar char="•"/>
            </a:pPr>
            <a:r>
              <a:rPr lang="en-GB" sz="1100" dirty="0">
                <a:solidFill>
                  <a:srgbClr val="00B050"/>
                </a:solidFill>
              </a:rPr>
              <a:t>1122r1 									George Cherian 	[26C SP]</a:t>
            </a:r>
          </a:p>
          <a:p>
            <a:pPr lvl="1">
              <a:buFont typeface="Arial" panose="020B0604020202020204" pitchFamily="34" charset="0"/>
              <a:buChar char="•"/>
            </a:pPr>
            <a:r>
              <a:rPr lang="en-GB" sz="1100" dirty="0">
                <a:solidFill>
                  <a:schemeClr val="bg1">
                    <a:lumMod val="65000"/>
                  </a:schemeClr>
                </a:solidFill>
              </a:rPr>
              <a:t>541r8 									Po-Kai Huang 		[1C]</a:t>
            </a:r>
          </a:p>
          <a:p>
            <a:pPr>
              <a:buFont typeface="Arial" panose="020B0604020202020204" pitchFamily="34" charset="0"/>
              <a:buChar char="•"/>
            </a:pPr>
            <a:r>
              <a:rPr lang="en-US" altLang="en-US" sz="1200" dirty="0">
                <a:solidFill>
                  <a:schemeClr val="tx1"/>
                </a:solidFill>
              </a:rPr>
              <a:t>Motions (including approving minutes): </a:t>
            </a:r>
            <a:r>
              <a:rPr lang="en-US" altLang="en-US" sz="1200" dirty="0">
                <a:solidFill>
                  <a:schemeClr val="tx1"/>
                </a:solidFill>
                <a:hlinkClick r:id="rId8"/>
              </a:rPr>
              <a:t>11-23/442r13</a:t>
            </a:r>
            <a:r>
              <a:rPr lang="en-US" altLang="en-US" sz="1200" dirty="0">
                <a:solidFill>
                  <a:schemeClr val="tx1"/>
                </a:solidFill>
              </a:rPr>
              <a:t> </a:t>
            </a:r>
            <a:r>
              <a:rPr lang="en-US" altLang="en-US" sz="1200" dirty="0">
                <a:solidFill>
                  <a:srgbClr val="00B050"/>
                </a:solidFill>
              </a:rPr>
              <a:t>(last 15 mins’)</a:t>
            </a:r>
            <a:endParaRPr lang="en-GB" sz="1200" dirty="0">
              <a:solidFill>
                <a:srgbClr val="00B050"/>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Tuesday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800" dirty="0">
                <a:highlight>
                  <a:srgbClr val="FF0000"/>
                </a:highlight>
              </a:rPr>
              <a:t>Cancelled</a:t>
            </a:r>
            <a:endParaRPr lang="en-US" sz="28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 Post-Q SPs:</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609r2</a:t>
            </a:r>
            <a:r>
              <a:rPr lang="en-US" sz="1600" i="0" u="none" strike="noStrike" kern="1200" dirty="0">
                <a:solidFill>
                  <a:srgbClr val="00B050"/>
                </a:solidFill>
                <a:effectLst/>
                <a:ea typeface="Times New Roman" panose="02020603050405020304" pitchFamily="18" charset="0"/>
              </a:rPr>
              <a:t> CR for SCS related CIDs 			Dibakar Das 		[11C] </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1244r0</a:t>
            </a:r>
            <a:r>
              <a:rPr lang="en-US" sz="1600" i="0" u="none" strike="noStrike" kern="1200" dirty="0">
                <a:solidFill>
                  <a:srgbClr val="00B050"/>
                </a:solidFill>
                <a:effectLst/>
                <a:ea typeface="Times New Roman" panose="02020603050405020304" pitchFamily="18" charset="0"/>
              </a:rPr>
              <a:t> Dibakar Das, 				</a:t>
            </a:r>
            <a:r>
              <a:rPr lang="en-GB" sz="1600" dirty="0">
                <a:solidFill>
                  <a:srgbClr val="00B050"/>
                </a:solidFill>
                <a:hlinkClick r:id="rId4">
                  <a:extLst>
                    <a:ext uri="{A12FA001-AC4F-418D-AE19-62706E023703}">
                      <ahyp:hlinkClr xmlns:ahyp="http://schemas.microsoft.com/office/drawing/2018/hyperlinkcolor" val="tx"/>
                    </a:ext>
                  </a:extLst>
                </a:hlinkClick>
              </a:rPr>
              <a:t>458r13</a:t>
            </a:r>
            <a:r>
              <a:rPr lang="en-GB" sz="1600" dirty="0">
                <a:solidFill>
                  <a:srgbClr val="00B050"/>
                </a:solidFill>
              </a:rPr>
              <a:t> Chunyu Hu, </a:t>
            </a:r>
          </a:p>
          <a:p>
            <a:pPr lvl="1">
              <a:buFont typeface="Arial" panose="020B0604020202020204" pitchFamily="34" charset="0"/>
              <a:buChar char="•"/>
            </a:pPr>
            <a:r>
              <a:rPr lang="pt-BR" sz="1600" b="0" i="0" dirty="0">
                <a:solidFill>
                  <a:srgbClr val="00B050"/>
                </a:solidFill>
                <a:effectLst/>
                <a:hlinkClick r:id="rId5">
                  <a:extLst>
                    <a:ext uri="{A12FA001-AC4F-418D-AE19-62706E023703}">
                      <ahyp:hlinkClr xmlns:ahyp="http://schemas.microsoft.com/office/drawing/2018/hyperlinkcolor" val="tx"/>
                    </a:ext>
                  </a:extLst>
                </a:hlinkClick>
              </a:rPr>
              <a:t>765r5</a:t>
            </a:r>
            <a:r>
              <a:rPr lang="pt-BR" sz="1600" b="0" i="0" dirty="0">
                <a:solidFill>
                  <a:srgbClr val="00B050"/>
                </a:solidFill>
                <a:effectLst/>
              </a:rPr>
              <a:t> Binita Gupta, 				</a:t>
            </a:r>
            <a:r>
              <a:rPr lang="pt-BR" sz="1600" b="0" i="0" dirty="0">
                <a:solidFill>
                  <a:srgbClr val="00B050"/>
                </a:solidFill>
                <a:effectLst/>
                <a:hlinkClick r:id="rId6">
                  <a:extLst>
                    <a:ext uri="{A12FA001-AC4F-418D-AE19-62706E023703}">
                      <ahyp:hlinkClr xmlns:ahyp="http://schemas.microsoft.com/office/drawing/2018/hyperlinkcolor" val="tx"/>
                    </a:ext>
                  </a:extLst>
                </a:hlinkClick>
              </a:rPr>
              <a:t>1124r1</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  			</a:t>
            </a:r>
            <a:r>
              <a:rPr lang="pt-BR" sz="1600" b="0" i="0" dirty="0">
                <a:solidFill>
                  <a:srgbClr val="00B050"/>
                </a:solidFill>
                <a:effectLst/>
                <a:hlinkClick r:id="rId8">
                  <a:extLst>
                    <a:ext uri="{A12FA001-AC4F-418D-AE19-62706E023703}">
                      <ahyp:hlinkClr xmlns:ahyp="http://schemas.microsoft.com/office/drawing/2018/hyperlinkcolor" val="tx"/>
                    </a:ext>
                  </a:extLst>
                </a:hlinkClick>
              </a:rPr>
              <a:t>1122r2</a:t>
            </a:r>
            <a:r>
              <a:rPr lang="pt-BR" sz="1600" b="0" i="0" dirty="0">
                <a:solidFill>
                  <a:srgbClr val="00B050"/>
                </a:solidFill>
                <a:effectLst/>
              </a:rPr>
              <a:t> George Cherian, </a:t>
            </a:r>
          </a:p>
          <a:p>
            <a:pPr lvl="1">
              <a:buFont typeface="Arial" panose="020B0604020202020204" pitchFamily="34" charset="0"/>
              <a:buChar char="•"/>
            </a:pPr>
            <a:r>
              <a:rPr lang="pt-BR" sz="1600" b="0" i="0" dirty="0">
                <a:solidFill>
                  <a:srgbClr val="00B050"/>
                </a:solidFill>
                <a:effectLst/>
                <a:hlinkClick r:id="rId9">
                  <a:extLst>
                    <a:ext uri="{A12FA001-AC4F-418D-AE19-62706E023703}">
                      <ahyp:hlinkClr xmlns:ahyp="http://schemas.microsoft.com/office/drawing/2018/hyperlinkcolor" val="tx"/>
                    </a:ext>
                  </a:extLst>
                </a:hlinkClick>
              </a:rPr>
              <a:t>1251r0</a:t>
            </a:r>
            <a:r>
              <a:rPr lang="pt-BR" sz="1600" b="0" i="0" dirty="0">
                <a:solidFill>
                  <a:srgbClr val="00B050"/>
                </a:solidFill>
                <a:effectLst/>
              </a:rPr>
              <a:t> Juseong Moon, 				</a:t>
            </a:r>
            <a:r>
              <a:rPr lang="pt-BR" sz="1600" b="0" i="0" dirty="0">
                <a:solidFill>
                  <a:srgbClr val="00B050"/>
                </a:solidFill>
                <a:effectLst/>
                <a:hlinkClick r:id="rId10">
                  <a:extLst>
                    <a:ext uri="{A12FA001-AC4F-418D-AE19-62706E023703}">
                      <ahyp:hlinkClr xmlns:ahyp="http://schemas.microsoft.com/office/drawing/2018/hyperlinkcolor" val="tx"/>
                    </a:ext>
                  </a:extLst>
                </a:hlinkClick>
              </a:rPr>
              <a:t>736r0</a:t>
            </a:r>
            <a:r>
              <a:rPr lang="pt-BR" sz="1600" b="0" i="0" dirty="0">
                <a:solidFill>
                  <a:srgbClr val="00B050"/>
                </a:solidFill>
                <a:effectLst/>
              </a:rPr>
              <a:t> Minyoung Park, </a:t>
            </a:r>
          </a:p>
          <a:p>
            <a:pPr lvl="1">
              <a:buFont typeface="Arial" panose="020B0604020202020204" pitchFamily="34" charset="0"/>
              <a:buChar char="•"/>
            </a:pPr>
            <a:r>
              <a:rPr lang="pt-BR" sz="1600" b="0" i="0" dirty="0">
                <a:solidFill>
                  <a:srgbClr val="00B050"/>
                </a:solidFill>
                <a:effectLst/>
                <a:hlinkClick r:id="rId11">
                  <a:extLst>
                    <a:ext uri="{A12FA001-AC4F-418D-AE19-62706E023703}">
                      <ahyp:hlinkClr xmlns:ahyp="http://schemas.microsoft.com/office/drawing/2018/hyperlinkcolor" val="tx"/>
                    </a:ext>
                  </a:extLst>
                </a:hlinkClick>
              </a:rPr>
              <a:t>1162r1</a:t>
            </a:r>
            <a:r>
              <a:rPr lang="pt-BR" sz="1600" b="0" i="0" dirty="0">
                <a:solidFill>
                  <a:srgbClr val="00B050"/>
                </a:solidFill>
                <a:effectLst/>
              </a:rPr>
              <a:t> Gaurang Naik, 				</a:t>
            </a:r>
            <a:r>
              <a:rPr lang="pt-BR" sz="1600" b="0" i="0" dirty="0">
                <a:solidFill>
                  <a:srgbClr val="00B050"/>
                </a:solidFill>
                <a:effectLst/>
                <a:hlinkClick r:id="rId12">
                  <a:extLst>
                    <a:ext uri="{A12FA001-AC4F-418D-AE19-62706E023703}">
                      <ahyp:hlinkClr xmlns:ahyp="http://schemas.microsoft.com/office/drawing/2018/hyperlinkcolor" val="tx"/>
                    </a:ext>
                  </a:extLst>
                </a:hlinkClick>
              </a:rPr>
              <a:t>1125r2</a:t>
            </a:r>
            <a:r>
              <a:rPr lang="pt-BR" sz="1600" b="0" i="0" dirty="0">
                <a:solidFill>
                  <a:srgbClr val="00B050"/>
                </a:solidFill>
                <a:effectLst/>
              </a:rPr>
              <a:t> Rubayet Shafin, </a:t>
            </a:r>
          </a:p>
          <a:p>
            <a:pPr lvl="1">
              <a:buFont typeface="Arial" panose="020B0604020202020204" pitchFamily="34" charset="0"/>
              <a:buChar char="•"/>
            </a:pPr>
            <a:r>
              <a:rPr lang="pt-BR" sz="1600" b="0" i="0" dirty="0">
                <a:solidFill>
                  <a:srgbClr val="00B050"/>
                </a:solidFill>
                <a:effectLst/>
                <a:hlinkClick r:id="rId13">
                  <a:extLst>
                    <a:ext uri="{A12FA001-AC4F-418D-AE19-62706E023703}">
                      <ahyp:hlinkClr xmlns:ahyp="http://schemas.microsoft.com/office/drawing/2018/hyperlinkcolor" val="tx"/>
                    </a:ext>
                  </a:extLst>
                </a:hlinkClick>
              </a:rPr>
              <a:t>1188r0</a:t>
            </a:r>
            <a:r>
              <a:rPr lang="pt-BR" sz="1600" b="0" i="0" dirty="0">
                <a:solidFill>
                  <a:srgbClr val="00B050"/>
                </a:solidFill>
                <a:effectLst/>
              </a:rPr>
              <a:t> Frank Hsu,			</a:t>
            </a:r>
            <a:r>
              <a:rPr lang="pt-BR" sz="1600" dirty="0">
                <a:solidFill>
                  <a:srgbClr val="00B050"/>
                </a:solidFill>
              </a:rPr>
              <a:t> 	</a:t>
            </a:r>
            <a:r>
              <a:rPr lang="pt-BR" sz="1600" b="0" i="0" dirty="0">
                <a:solidFill>
                  <a:srgbClr val="00B050"/>
                </a:solidFill>
                <a:effectLst/>
                <a:hlinkClick r:id="rId7">
                  <a:extLst>
                    <a:ext uri="{A12FA001-AC4F-418D-AE19-62706E023703}">
                      <ahyp:hlinkClr xmlns:ahyp="http://schemas.microsoft.com/office/drawing/2018/hyperlinkcolor" val="tx"/>
                    </a:ext>
                  </a:extLst>
                </a:hlinkClick>
              </a:rPr>
              <a:t>1060r3</a:t>
            </a:r>
            <a:r>
              <a:rPr lang="pt-BR" sz="1600" b="0" i="0" dirty="0">
                <a:solidFill>
                  <a:srgbClr val="00B050"/>
                </a:solidFill>
                <a:effectLst/>
              </a:rPr>
              <a:t> Sanghyun Kim</a:t>
            </a:r>
            <a:endParaRPr lang="en-GB" sz="16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solidFill>
                  <a:srgbClr val="00B050"/>
                </a:solidFill>
              </a:rPr>
              <a:t>Resolutions for unresolved CIDs under Joint tab of spreadsheet (Alfred Asterjadhi)</a:t>
            </a:r>
          </a:p>
          <a:p>
            <a:pPr lvl="1">
              <a:buFont typeface="Arial" panose="020B0604020202020204" pitchFamily="34" charset="0"/>
              <a:buChar char="•"/>
            </a:pPr>
            <a:r>
              <a:rPr lang="en-US" sz="1200" dirty="0">
                <a:solidFill>
                  <a:srgbClr val="00B050"/>
                </a:solidFill>
              </a:rPr>
              <a:t>1093-01-LB71-CRs for CIDs in Quarantine part 1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1094-01-LB71-CRs for CIDs in Quarantine part 2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1095-01-LB71-CRs for CIDs in Quarantine part 3 (Alfred </a:t>
            </a:r>
            <a:r>
              <a:rPr lang="en-GB" sz="1200" dirty="0">
                <a:solidFill>
                  <a:srgbClr val="00B050"/>
                </a:solidFill>
              </a:rPr>
              <a:t>Asterjadhi</a:t>
            </a:r>
            <a:r>
              <a:rPr lang="en-US" sz="1200" dirty="0">
                <a:solidFill>
                  <a:srgbClr val="00B050"/>
                </a:solidFill>
              </a:rPr>
              <a:t>)</a:t>
            </a:r>
            <a:endParaRPr lang="en-GB" sz="1200" dirty="0">
              <a:solidFill>
                <a:srgbClr val="00B050"/>
              </a:solidFill>
            </a:endParaRPr>
          </a:p>
          <a:p>
            <a:pPr lvl="1">
              <a:buFont typeface="Arial" panose="020B0604020202020204" pitchFamily="34" charset="0"/>
              <a:buChar char="•"/>
            </a:pPr>
            <a:r>
              <a:rPr lang="en-US" sz="1200" dirty="0">
                <a:solidFill>
                  <a:srgbClr val="00B050"/>
                </a:solidFill>
              </a:rPr>
              <a:t>1096-01-LB71-CRs for CIDs in Quarantine part 4 (Alfred </a:t>
            </a:r>
            <a:r>
              <a:rPr lang="en-GB" sz="1200" dirty="0">
                <a:solidFill>
                  <a:srgbClr val="00B050"/>
                </a:solidFill>
              </a:rPr>
              <a:t>Asterjadhi</a:t>
            </a:r>
            <a:r>
              <a:rPr lang="en-US" sz="1200" dirty="0">
                <a:solidFill>
                  <a:srgbClr val="00B050"/>
                </a:solidFill>
              </a:rPr>
              <a:t>)</a:t>
            </a:r>
          </a:p>
          <a:p>
            <a:pPr lvl="1">
              <a:buFont typeface="Arial" panose="020B0604020202020204" pitchFamily="34" charset="0"/>
              <a:buChar char="•"/>
            </a:pPr>
            <a:r>
              <a:rPr lang="en-US" sz="1200" dirty="0">
                <a:solidFill>
                  <a:srgbClr val="00B050"/>
                </a:solidFill>
              </a:rPr>
              <a:t>1255r0 						Zhi</a:t>
            </a:r>
          </a:p>
          <a:p>
            <a:pPr lvl="1">
              <a:buFont typeface="Arial" panose="020B0604020202020204" pitchFamily="34" charset="0"/>
              <a:buChar char="•"/>
            </a:pPr>
            <a:r>
              <a:rPr lang="en-US" sz="1200" dirty="0">
                <a:solidFill>
                  <a:srgbClr val="00B050"/>
                </a:solidFill>
              </a:rPr>
              <a:t>1256r0  						Zhi</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none" strike="noStrike" kern="1200" dirty="0">
                <a:solidFill>
                  <a:schemeClr val="tx1"/>
                </a:solidFill>
                <a:effectLst/>
                <a:ea typeface="Times New Roman" panose="02020603050405020304" pitchFamily="18" charset="0"/>
                <a:hlinkClick r:id="rId2"/>
              </a:rPr>
              <a:t>1136r1</a:t>
            </a:r>
            <a:r>
              <a:rPr lang="en-GB" sz="1200" i="0" u="none" strike="noStrike" kern="1200" dirty="0">
                <a:solidFill>
                  <a:schemeClr val="tx1"/>
                </a:solidFill>
                <a:effectLst/>
                <a:ea typeface="Times New Roman" panose="02020603050405020304" pitchFamily="18" charset="0"/>
              </a:rPr>
              <a:t> Prop. Res. to LB271 CIDs on EMLSR and P2P co-ex 		Qi Wang	     	[2C SP]</a:t>
            </a:r>
            <a:endParaRPr lang="en-US" sz="1200" dirty="0">
              <a:solidFill>
                <a:schemeClr val="tx1"/>
              </a:solidFill>
            </a:endParaRPr>
          </a:p>
          <a:p>
            <a:pPr lvl="1">
              <a:buFont typeface="Arial" panose="020B0604020202020204" pitchFamily="34" charset="0"/>
              <a:buChar char="•"/>
            </a:pPr>
            <a:r>
              <a:rPr lang="en-GB" sz="1200" i="0" u="none" strike="noStrike" kern="1200" dirty="0">
                <a:solidFill>
                  <a:schemeClr val="tx1"/>
                </a:solidFill>
                <a:effectLst/>
                <a:ea typeface="Times New Roman" panose="02020603050405020304" pitchFamily="18" charset="0"/>
                <a:hlinkClick r:id="rId3"/>
              </a:rPr>
              <a:t>398r1</a:t>
            </a:r>
            <a:r>
              <a:rPr lang="en-GB" sz="1200" i="0" u="none" strike="noStrike" kern="1200" dirty="0">
                <a:solidFill>
                  <a:schemeClr val="tx1"/>
                </a:solidFill>
                <a:effectLst/>
                <a:ea typeface="Times New Roman" panose="02020603050405020304" pitchFamily="18" charset="0"/>
              </a:rPr>
              <a:t> Prop. Res. to LB271 a few CIDs on </a:t>
            </a:r>
            <a:r>
              <a:rPr lang="en-GB" sz="1200" i="0" u="none" strike="noStrike" kern="1200" dirty="0" err="1">
                <a:solidFill>
                  <a:schemeClr val="tx1"/>
                </a:solidFill>
                <a:effectLst/>
                <a:ea typeface="Times New Roman" panose="02020603050405020304" pitchFamily="18" charset="0"/>
              </a:rPr>
              <a:t>MediumSyncRecovery</a:t>
            </a:r>
            <a:r>
              <a:rPr lang="en-GB" sz="1200" i="0" u="none" strike="noStrike" kern="1200" dirty="0">
                <a:solidFill>
                  <a:schemeClr val="tx1"/>
                </a:solidFill>
                <a:effectLst/>
                <a:ea typeface="Times New Roman" panose="02020603050405020304" pitchFamily="18" charset="0"/>
              </a:rPr>
              <a:t>		Qi Wang</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2C SP]</a:t>
            </a:r>
            <a:endParaRPr lang="en-US" sz="1200" b="1" dirty="0">
              <a:solidFill>
                <a:schemeClr val="tx1"/>
              </a:solidFill>
            </a:endParaRPr>
          </a:p>
          <a:p>
            <a:pPr lvl="1">
              <a:buFont typeface="Arial" panose="020B0604020202020204" pitchFamily="34" charset="0"/>
              <a:buChar char="•"/>
            </a:pPr>
            <a:r>
              <a:rPr lang="en-GB" sz="1200" kern="1200" dirty="0">
                <a:solidFill>
                  <a:schemeClr val="tx1"/>
                </a:solidFill>
                <a:hlinkClick r:id="rId4"/>
              </a:rPr>
              <a:t>842r0</a:t>
            </a:r>
            <a:r>
              <a:rPr lang="en-GB" sz="1200" kern="1200" dirty="0">
                <a:solidFill>
                  <a:schemeClr val="tx1"/>
                </a:solidFill>
              </a:rPr>
              <a:t> cr-for-subclause-35-3-24-aligned TWT</a:t>
            </a:r>
            <a:r>
              <a:rPr lang="en-US" sz="1200" kern="1200" dirty="0">
                <a:solidFill>
                  <a:schemeClr val="tx1"/>
                </a:solidFill>
              </a:rPr>
              <a:t> 					</a:t>
            </a:r>
            <a:r>
              <a:rPr lang="en-GB" sz="1200" kern="1200" dirty="0">
                <a:solidFill>
                  <a:schemeClr val="tx1"/>
                </a:solidFill>
              </a:rPr>
              <a:t>Ming Gan		[5C] </a:t>
            </a:r>
          </a:p>
          <a:p>
            <a:pPr lvl="1">
              <a:buFont typeface="Arial" panose="020B0604020202020204" pitchFamily="34" charset="0"/>
              <a:buChar char="•"/>
            </a:pPr>
            <a:r>
              <a:rPr lang="en-GB" sz="1200" kern="1200" dirty="0">
                <a:solidFill>
                  <a:schemeClr val="tx1"/>
                </a:solidFill>
                <a:hlinkClick r:id="rId5"/>
              </a:rPr>
              <a:t>541r8</a:t>
            </a:r>
            <a:r>
              <a:rPr lang="en-GB" sz="1200" kern="1200" dirty="0">
                <a:solidFill>
                  <a:schemeClr val="tx1"/>
                </a:solidFill>
              </a:rPr>
              <a:t> CR for 35.3.14 								Po-Kai Huang 	[11C SP]</a:t>
            </a:r>
            <a:endParaRPr lang="en-US" sz="1200" kern="1200" dirty="0">
              <a:solidFill>
                <a:schemeClr val="tx1"/>
              </a:solidFill>
            </a:endParaRPr>
          </a:p>
          <a:p>
            <a:pPr lvl="1">
              <a:buFont typeface="Arial" panose="020B0604020202020204" pitchFamily="34" charset="0"/>
              <a:buChar char="•"/>
            </a:pPr>
            <a:r>
              <a:rPr lang="en-US" sz="1200" kern="1200" dirty="0">
                <a:solidFill>
                  <a:schemeClr val="tx1"/>
                </a:solidFill>
                <a:hlinkClick r:id="rId6"/>
              </a:rPr>
              <a:t>696r2</a:t>
            </a:r>
            <a:r>
              <a:rPr lang="en-US" sz="1200" kern="1200" dirty="0">
                <a:solidFill>
                  <a:schemeClr val="tx1"/>
                </a:solidFill>
              </a:rPr>
              <a:t> CR for TDLS 								Guogang Huang 	[??C SP]</a:t>
            </a:r>
          </a:p>
          <a:p>
            <a:pPr lvl="1">
              <a:buFont typeface="Arial" panose="020B0604020202020204" pitchFamily="34" charset="0"/>
              <a:buChar char="•"/>
            </a:pPr>
            <a:r>
              <a:rPr lang="en-US" sz="1200" kern="1200" dirty="0">
                <a:solidFill>
                  <a:schemeClr val="tx1"/>
                </a:solidFill>
                <a:hlinkClick r:id="rId7"/>
              </a:rPr>
              <a:t>692r1</a:t>
            </a:r>
            <a:r>
              <a:rPr lang="en-US" sz="1200" kern="1200" dirty="0">
                <a:solidFill>
                  <a:schemeClr val="tx1"/>
                </a:solidFill>
              </a:rPr>
              <a:t> CR on EHT Operation element 						Guogang Huang	[?? SP]</a:t>
            </a:r>
          </a:p>
          <a:p>
            <a:pPr lvl="1">
              <a:buFont typeface="Arial" panose="020B0604020202020204" pitchFamily="34" charset="0"/>
              <a:buChar char="•"/>
            </a:pPr>
            <a:r>
              <a:rPr lang="en-US" sz="1200" kern="1200" dirty="0">
                <a:solidFill>
                  <a:schemeClr val="tx1"/>
                </a:solidFill>
                <a:hlinkClick r:id="rId8"/>
              </a:rPr>
              <a:t>693r1</a:t>
            </a:r>
            <a:r>
              <a:rPr lang="en-US" sz="1200" kern="1200" dirty="0">
                <a:solidFill>
                  <a:schemeClr val="tx1"/>
                </a:solidFill>
              </a:rPr>
              <a:t> CR on BTM 								Guogang Huang	[?? SP]  </a:t>
            </a:r>
          </a:p>
          <a:p>
            <a:pPr lvl="1">
              <a:buFont typeface="Arial" panose="020B0604020202020204" pitchFamily="34" charset="0"/>
              <a:buChar char="•"/>
            </a:pPr>
            <a:r>
              <a:rPr lang="en-US" sz="1200" kern="1200" dirty="0">
                <a:solidFill>
                  <a:schemeClr val="tx1"/>
                </a:solidFill>
                <a:hlinkClick r:id="rId9"/>
              </a:rPr>
              <a:t>296r13</a:t>
            </a:r>
            <a:r>
              <a:rPr lang="en-US" sz="1200" kern="1200" dirty="0">
                <a:solidFill>
                  <a:schemeClr val="tx1"/>
                </a:solidFill>
              </a:rPr>
              <a:t> CIDs assigned to Abhi - Part 1 						Abhishek Patil </a:t>
            </a:r>
            <a:r>
              <a:rPr lang="en-US" sz="1200" kern="1200">
                <a:solidFill>
                  <a:schemeClr val="tx1"/>
                </a:solidFill>
              </a:rPr>
              <a:t>	[?? </a:t>
            </a:r>
            <a:r>
              <a:rPr lang="en-US" sz="1200" kern="1200" dirty="0">
                <a:solidFill>
                  <a:schemeClr val="tx1"/>
                </a:solidFill>
              </a:rPr>
              <a:t>SP]</a:t>
            </a:r>
          </a:p>
          <a:p>
            <a:pPr lvl="1">
              <a:buFont typeface="Arial" panose="020B0604020202020204" pitchFamily="34" charset="0"/>
              <a:buChar char="•"/>
            </a:pPr>
            <a:r>
              <a:rPr lang="en-US" sz="1200" kern="1200" dirty="0">
                <a:solidFill>
                  <a:schemeClr val="tx1"/>
                </a:solidFill>
              </a:rPr>
              <a:t>…</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Joint Submissions:</a:t>
            </a:r>
          </a:p>
          <a:p>
            <a:pPr>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rPr>
              <a:t>MAC Submissions:</a:t>
            </a:r>
            <a:endParaRPr lang="en-US" sz="1400" i="0" u="none" strike="noStrike" kern="1200" dirty="0">
              <a:solidFill>
                <a:schemeClr val="bg1">
                  <a:lumMod val="75000"/>
                </a:schemeClr>
              </a:solidFill>
              <a:effectLst/>
              <a:ea typeface="Times New Roman" panose="02020603050405020304" pitchFamily="18" charset="0"/>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 </a:t>
            </a:r>
          </a:p>
          <a:p>
            <a:pPr lvl="0">
              <a:buFont typeface="Arial" panose="020B0604020202020204" pitchFamily="34" charset="0"/>
              <a:buChar char="•"/>
            </a:pPr>
            <a:r>
              <a:rPr lang="en-GB" sz="2000" dirty="0"/>
              <a:t>Submissions:</a:t>
            </a:r>
            <a:endParaRPr lang="en-US" sz="1800" i="0" u="none" strike="noStrike" dirty="0">
              <a:solidFill>
                <a:schemeClr val="tx1"/>
              </a:solidFill>
              <a:effectLst/>
            </a:endParaRP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CR Status, Goals for Sept. 2023, Teleconference, Ad-Hoc, Timeline</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July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September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40364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	</a:t>
            </a:r>
            <a:r>
              <a:rPr lang="en-US" altLang="en-US" sz="1400" dirty="0"/>
              <a:t>								</a:t>
            </a:r>
            <a:r>
              <a:rPr lang="en-US" altLang="en-US" sz="1400" dirty="0">
                <a:solidFill>
                  <a:schemeClr val="tx1"/>
                </a:solidFill>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155781</TotalTime>
  <Words>5692</Words>
  <Application>Microsoft Office PowerPoint</Application>
  <PresentationFormat>On-screen Show (4:3)</PresentationFormat>
  <Paragraphs>1289</Paragraphs>
  <Slides>50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Arial</vt:lpstr>
      <vt:lpstr>Arial Black</vt:lpstr>
      <vt:lpstr>Calibri</vt:lpstr>
      <vt:lpstr>Monotype Sorts</vt:lpstr>
      <vt:lpstr>Times New Roman</vt:lpstr>
      <vt:lpstr>Wingdings</vt:lpstr>
      <vt:lpstr>Office Theme</vt:lpstr>
      <vt:lpstr>Document</vt:lpstr>
      <vt:lpstr>TGbe July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Post-Quarantine 1</vt:lpstr>
      <vt:lpstr>MAC Submission’s Post-Quarantine 2</vt:lpstr>
      <vt:lpstr>MAC Submission’s Post-Quarantine 3</vt:lpstr>
      <vt:lpstr>Monday MAC Agenda–AM1</vt:lpstr>
      <vt:lpstr>Monday Joint Agenda-PM1</vt:lpstr>
      <vt:lpstr>Summary from May meeting, ad-hoc &amp; conf calls</vt:lpstr>
      <vt:lpstr>Tuesday MAC Agenda–AM1</vt:lpstr>
      <vt:lpstr>Tuesday PHY Agenda–AM2</vt:lpstr>
      <vt:lpstr>Tuesday MAC Agenda–AM2</vt:lpstr>
      <vt:lpstr>Tuesday Joint Agenda-PM1</vt:lpstr>
      <vt:lpstr>Tuesday PHY Agenda–PM2</vt:lpstr>
      <vt:lpstr>Tuesday MAC Agenda–PM2</vt:lpstr>
      <vt:lpstr>Wednesday Joint Agenda-AM2</vt:lpstr>
      <vt:lpstr>Wednesday MAC Agenda–PM2</vt:lpstr>
      <vt:lpstr>Thursday Joint Agenda-AM1</vt:lpstr>
      <vt:lpstr>Thursday Joint Agenda-PM1</vt:lpstr>
      <vt:lpstr>LB271 CR Status</vt:lpstr>
      <vt:lpstr>Goals for September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2023-07-12T13:25:55Z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