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103" r:id="rId17"/>
    <p:sldId id="933" r:id="rId18"/>
    <p:sldId id="1074" r:id="rId19"/>
    <p:sldId id="897" r:id="rId20"/>
    <p:sldId id="1105" r:id="rId21"/>
    <p:sldId id="1106" r:id="rId22"/>
    <p:sldId id="1107"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27" autoAdjust="0"/>
    <p:restoredTop sz="96424" autoAdjust="0"/>
  </p:normalViewPr>
  <p:slideViewPr>
    <p:cSldViewPr>
      <p:cViewPr varScale="1">
        <p:scale>
          <a:sx n="108" d="100"/>
          <a:sy n="108" d="100"/>
        </p:scale>
        <p:origin x="39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377</c:v>
                </c:pt>
                <c:pt idx="1">
                  <c:v>14</c:v>
                </c:pt>
                <c:pt idx="2">
                  <c:v>347</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48171152"/>
        <c:axId val="548173872"/>
      </c:barChart>
      <c:catAx>
        <c:axId val="54817115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48173872"/>
        <c:crosses val="autoZero"/>
        <c:auto val="1"/>
        <c:lblAlgn val="ctr"/>
        <c:lblOffset val="100"/>
        <c:noMultiLvlLbl val="0"/>
      </c:catAx>
      <c:valAx>
        <c:axId val="54817387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4817115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35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4609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78935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1812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0909</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r1</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teleconference part 2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2023-05-08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May 23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zh-CN" sz="1600" dirty="0"/>
              <a:t>D1.0 CR </a:t>
            </a:r>
            <a:r>
              <a:rPr lang="en-US" altLang="zh-CN" sz="1600" dirty="0" smtClean="0"/>
              <a:t>Status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7" name="表格 10"/>
          <p:cNvGraphicFramePr>
            <a:graphicFrameLocks noGrp="1"/>
          </p:cNvGraphicFramePr>
          <p:nvPr>
            <p:extLst>
              <p:ext uri="{D42A27DB-BD31-4B8C-83A1-F6EECF244321}">
                <p14:modId xmlns:p14="http://schemas.microsoft.com/office/powerpoint/2010/main" val="3214963917"/>
              </p:ext>
            </p:extLst>
          </p:nvPr>
        </p:nvGraphicFramePr>
        <p:xfrm>
          <a:off x="3429000" y="1600200"/>
          <a:ext cx="8305801" cy="2432116"/>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Clause 3 and CID 1461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n-NO" altLang="zh-CN" sz="1200" kern="1200" dirty="0" smtClean="0">
                          <a:solidFill>
                            <a:schemeClr val="tx1"/>
                          </a:solidFill>
                          <a:latin typeface="+mn-lt"/>
                          <a:ea typeface="+mn-ea"/>
                          <a:cs typeface="+mn-cs"/>
                        </a:rPr>
                        <a:t>CR for LB272 NDPA Instance TTT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on capability of sensing measurement reporting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23/0794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LB272 </a:t>
                      </a:r>
                      <a:r>
                        <a:rPr lang="fr-FR" altLang="zh-CN" sz="1200" kern="1200" dirty="0" err="1" smtClean="0">
                          <a:solidFill>
                            <a:schemeClr val="tx1"/>
                          </a:solidFill>
                          <a:latin typeface="+mn-lt"/>
                          <a:ea typeface="+mn-ea"/>
                          <a:cs typeface="+mn-cs"/>
                        </a:rPr>
                        <a:t>comments</a:t>
                      </a:r>
                      <a:r>
                        <a:rPr lang="fr-FR" altLang="zh-CN" sz="1200" kern="1200" dirty="0" smtClean="0">
                          <a:solidFill>
                            <a:schemeClr val="tx1"/>
                          </a:solidFill>
                          <a:latin typeface="+mn-lt"/>
                          <a:ea typeface="+mn-ea"/>
                          <a:cs typeface="+mn-cs"/>
                        </a:rPr>
                        <a:t> DMG comment 2064 </a:t>
                      </a:r>
                      <a:r>
                        <a:rPr lang="fr-FR" altLang="zh-CN" sz="1200" kern="1200" dirty="0" err="1" smtClean="0">
                          <a:solidFill>
                            <a:schemeClr val="tx1"/>
                          </a:solidFill>
                          <a:latin typeface="+mn-lt"/>
                          <a:ea typeface="+mn-ea"/>
                          <a:cs typeface="+mn-cs"/>
                        </a:rPr>
                        <a:t>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1</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23/0913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MLME CID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9690972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 xmlns:a16="http://schemas.microsoft.com/office/drawing/2014/main"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err="1">
                <a:solidFill>
                  <a:srgbClr val="000000"/>
                </a:solidFill>
                <a:latin typeface="Times New Roman"/>
              </a:rPr>
              <a:t>TGbf</a:t>
            </a:r>
            <a:r>
              <a:rPr lang="en-US" altLang="zh-CN" sz="1600" kern="0" dirty="0">
                <a:solidFill>
                  <a:srgbClr val="000000"/>
                </a:solidFill>
                <a:latin typeface="Times New Roman"/>
              </a:rPr>
              <a:t> ad-hoc meeting on July 6, 7, 8, 2023, in the Ericsson Office, Lund, </a:t>
            </a:r>
            <a:r>
              <a:rPr lang="en-US" altLang="zh-CN" sz="1600" kern="0" dirty="0" smtClean="0">
                <a:solidFill>
                  <a:srgbClr val="000000"/>
                </a:solidFill>
                <a:latin typeface="Times New Roman"/>
              </a:rPr>
              <a:t>Sweden</a:t>
            </a: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54698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a:t>
            </a:r>
            <a:r>
              <a:rPr lang="en-US" altLang="zh-CN" sz="1100" dirty="0" smtClean="0">
                <a:cs typeface="Times New Roman" panose="02020603050405020304" pitchFamily="18" charset="0"/>
              </a:rPr>
              <a:t>CAC</a:t>
            </a: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lvl="1" indent="-228600" algn="just">
              <a:spcBef>
                <a:spcPct val="0"/>
              </a:spcBef>
              <a:spcAft>
                <a:spcPts val="0"/>
              </a:spcAft>
              <a:buClr>
                <a:srgbClr val="000000"/>
              </a:buClr>
              <a:buFont typeface="Arial" panose="020B0604020202020204" pitchFamily="34" charset="0"/>
              <a:buChar char="•"/>
              <a:defRPr/>
            </a:pPr>
            <a:r>
              <a:rPr lang="en-US" altLang="zh-CN" sz="1600" b="1" dirty="0" err="1">
                <a:cs typeface="Times New Roman" panose="02020603050405020304" pitchFamily="18" charset="0"/>
              </a:rPr>
              <a:t>TGbf</a:t>
            </a:r>
            <a:r>
              <a:rPr lang="en-US" altLang="zh-CN" sz="1600" b="1" dirty="0">
                <a:cs typeface="Times New Roman" panose="02020603050405020304" pitchFamily="18" charset="0"/>
              </a:rPr>
              <a:t> </a:t>
            </a:r>
            <a:r>
              <a:rPr lang="en-US" altLang="zh-CN" sz="1600" b="1" dirty="0">
                <a:solidFill>
                  <a:srgbClr val="FF0000"/>
                </a:solidFill>
                <a:cs typeface="Times New Roman" panose="02020603050405020304" pitchFamily="18" charset="0"/>
              </a:rPr>
              <a:t>ad-hoc meeting </a:t>
            </a:r>
            <a:r>
              <a:rPr lang="en-US" altLang="zh-CN" sz="1600" b="1" dirty="0">
                <a:cs typeface="Times New Roman" panose="02020603050405020304" pitchFamily="18" charset="0"/>
              </a:rPr>
              <a:t>on </a:t>
            </a:r>
            <a:r>
              <a:rPr lang="en-US" altLang="zh-CN" sz="1600" b="1" dirty="0">
                <a:solidFill>
                  <a:srgbClr val="0000FF"/>
                </a:solidFill>
                <a:cs typeface="Times New Roman" panose="02020603050405020304" pitchFamily="18" charset="0"/>
              </a:rPr>
              <a:t>July 6, 7, 8, 2023</a:t>
            </a:r>
            <a:r>
              <a:rPr lang="en-US" altLang="zh-CN" sz="1600" b="1" dirty="0">
                <a:cs typeface="Times New Roman" panose="02020603050405020304" pitchFamily="18" charset="0"/>
              </a:rPr>
              <a:t>, in the </a:t>
            </a:r>
            <a:r>
              <a:rPr lang="en-US" altLang="zh-CN" sz="1600" b="1" dirty="0">
                <a:solidFill>
                  <a:srgbClr val="0000FF"/>
                </a:solidFill>
                <a:cs typeface="Times New Roman" panose="02020603050405020304" pitchFamily="18" charset="0"/>
              </a:rPr>
              <a:t>Ericsson Office, Lund, Sweden</a:t>
            </a: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July </a:t>
            </a:r>
            <a:r>
              <a:rPr lang="en-US" altLang="zh-CN" sz="1600" b="1" dirty="0"/>
              <a:t>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July 11    (Tuesday PM 1),</a:t>
            </a:r>
            <a:r>
              <a:rPr lang="en-US" altLang="zh-CN" sz="1200" dirty="0" smtClean="0">
                <a:solidFill>
                  <a:srgbClr val="7030A0"/>
                </a:solidFill>
                <a:cs typeface="Times New Roman" panose="02020603050405020304" pitchFamily="18" charset="0"/>
              </a:rPr>
              <a:t>		</a:t>
            </a:r>
            <a:r>
              <a:rPr lang="en-US" altLang="zh-CN" dirty="0" smtClean="0">
                <a:solidFill>
                  <a:srgbClr val="7030A0"/>
                </a:solidFill>
                <a:cs typeface="Times New Roman" panose="02020603050405020304" pitchFamily="18" charset="0"/>
              </a:rPr>
              <a:t>13:30-15:30 Berlin </a:t>
            </a:r>
            <a:r>
              <a:rPr lang="en-US" altLang="zh-CN" sz="1200" dirty="0" smtClean="0">
                <a:solidFill>
                  <a:srgbClr val="7030A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July</a:t>
            </a:r>
            <a:r>
              <a:rPr lang="en-US" altLang="zh-CN" sz="1200" dirty="0">
                <a:solidFill>
                  <a:srgbClr val="00B0F0"/>
                </a:solidFill>
                <a:ea typeface="宋体" panose="02010600030101010101" pitchFamily="2" charset="-122"/>
              </a:rPr>
              <a:t> </a:t>
            </a:r>
            <a:r>
              <a:rPr lang="en-US" altLang="zh-CN" dirty="0">
                <a:solidFill>
                  <a:srgbClr val="00B0F0"/>
                </a:solidFill>
                <a:ea typeface="宋体" panose="02010600030101010101" pitchFamily="2" charset="-122"/>
              </a:rPr>
              <a:t>12    (Wednesday </a:t>
            </a:r>
            <a:r>
              <a:rPr lang="en-US" altLang="zh-CN" dirty="0" smtClean="0">
                <a:solidFill>
                  <a:srgbClr val="00B0F0"/>
                </a:solidFill>
                <a:ea typeface="宋体" panose="02010600030101010101" pitchFamily="2" charset="-122"/>
              </a:rPr>
              <a:t>AM </a:t>
            </a:r>
            <a:r>
              <a:rPr lang="en-US" altLang="zh-CN" dirty="0">
                <a:solidFill>
                  <a:srgbClr val="00B0F0"/>
                </a:solidFill>
                <a:ea typeface="宋体" panose="02010600030101010101" pitchFamily="2" charset="-122"/>
              </a:rPr>
              <a:t>2),</a:t>
            </a:r>
            <a:r>
              <a:rPr lang="en-US" altLang="zh-CN" sz="1200" dirty="0">
                <a:solidFill>
                  <a:srgbClr val="00B0F0"/>
                </a:solidFill>
                <a:ea typeface="宋体" panose="02010600030101010101" pitchFamily="2" charset="-122"/>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ea typeface="宋体" panose="02010600030101010101" pitchFamily="2" charset="-122"/>
              </a:rPr>
              <a:t> </a:t>
            </a:r>
            <a:r>
              <a:rPr lang="en-US" altLang="zh-CN" sz="1200" dirty="0">
                <a:solidFill>
                  <a:srgbClr val="00B0F0"/>
                </a:solidFill>
                <a:ea typeface="宋体" panose="02010600030101010101" pitchFamily="2" charset="-122"/>
              </a:rPr>
              <a:t>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(May 2023 </a:t>
            </a:r>
            <a:r>
              <a:rPr lang="en-US" altLang="zh-CN" sz="900" dirty="0" smtClean="0">
                <a:cs typeface="Times New Roman" panose="02020603050405020304" pitchFamily="18" charset="0"/>
              </a:rPr>
              <a:t>– July 2023 </a:t>
            </a:r>
            <a:r>
              <a:rPr lang="en-US" altLang="zh-CN" sz="900" dirty="0">
                <a:cs typeface="Times New Roman" panose="02020603050405020304" pitchFamily="18" charset="0"/>
              </a:rPr>
              <a:t>CAC calls: </a:t>
            </a:r>
            <a:r>
              <a:rPr lang="en-US" altLang="zh-CN" sz="900" dirty="0" smtClean="0">
                <a:solidFill>
                  <a:srgbClr val="0000FF"/>
                </a:solidFill>
                <a:cs typeface="Times New Roman" panose="02020603050405020304" pitchFamily="18" charset="0"/>
              </a:rPr>
              <a:t>Jun 5, June 26, July 9</a:t>
            </a:r>
            <a:r>
              <a:rPr lang="en-US" altLang="zh-CN" sz="900" dirty="0" smtClean="0">
                <a:cs typeface="Times New Roman" panose="02020603050405020304" pitchFamily="18" charset="0"/>
              </a:rPr>
              <a:t>)</a:t>
            </a: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ext uri="{D42A27DB-BD31-4B8C-83A1-F6EECF244321}">
                <p14:modId xmlns:p14="http://schemas.microsoft.com/office/powerpoint/2010/main" val="3761179517"/>
              </p:ext>
            </p:extLst>
          </p:nvPr>
        </p:nvGraphicFramePr>
        <p:xfrm>
          <a:off x="6553200" y="3810000"/>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230761317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56.682 </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738/1302,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3" name="表格 2"/>
          <p:cNvGraphicFramePr>
            <a:graphicFrameLocks noGrp="1"/>
          </p:cNvGraphicFramePr>
          <p:nvPr>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100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737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0.000768049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0.5660522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0.56682</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graphicFrame>
        <p:nvGraphicFramePr>
          <p:cNvPr id="6" name="Chart 6">
            <a:extLst>
              <a:ext uri="{FF2B5EF4-FFF2-40B4-BE49-F238E27FC236}">
                <a16:creationId xmlns="" xmlns:a16="http://schemas.microsoft.com/office/drawing/2014/main" id="{C0807CB6-20C1-45B5-8F67-26150D548148}"/>
              </a:ext>
            </a:extLst>
          </p:cNvPr>
          <p:cNvGraphicFramePr/>
          <p:nvPr>
            <p:extLst/>
          </p:nvPr>
        </p:nvGraphicFramePr>
        <p:xfrm>
          <a:off x="8001000" y="2209800"/>
          <a:ext cx="3962400" cy="4114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7291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45</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98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42</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solidFill>
                            <a:srgbClr val="000000"/>
                          </a:solidFill>
                          <a:effectLst/>
                          <a:latin typeface="Calibri" panose="020F0502020204030204" pitchFamily="34" charset="0"/>
                          <a:ea typeface="宋体" panose="02010600030101010101" pitchFamily="2" charset="-122"/>
                        </a:rPr>
                        <a:t>6</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14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738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0.000768049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0.5660522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0.5668203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3680140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23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25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	30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155517</TotalTime>
  <Words>2362</Words>
  <Application>Microsoft Office PowerPoint</Application>
  <PresentationFormat>宽屏</PresentationFormat>
  <Paragraphs>714</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teleconference part 2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5918</cp:revision>
  <cp:lastPrinted>2014-11-04T15:04:57Z</cp:lastPrinted>
  <dcterms:created xsi:type="dcterms:W3CDTF">2007-04-17T18:10:23Z</dcterms:created>
  <dcterms:modified xsi:type="dcterms:W3CDTF">2023-05-23T08:09:04Z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(3)gakZW2W8fjqpCc3vA+JbQccVmBBILg3HHZXN6rIDNaxs6KPMwdLIWFGXNNi5Feu1kCz12eHX
yEri2RbcUa1L8buikerdMX93jT5oU1f84S4xUGWL6Exmf8XnYif463wysZ9Ofk/AvvowpodN
OvuDPQXWL7aMc4HUa7XMB79JyxPczyhJ4Ly8OXM+XKuY3UCehHRtHeG8gBWeEAFV3QLjjRgh
fxmVr6uRy0aAmgTuGy</vt:lpwstr>
  </property>
  <property fmtid="{D5CDD505-2E9C-101B-9397-08002B2CF9AE}" pid="27" name="_2015_ms_pID_7253431">
    <vt:lpwstr>/T7gI/cMn43G8KZ/1lNkZLWiXdybHRTilFk8ZEqbKx7pAoNaBAWv7e
RGt4GBXG28gZYcPa1Q6JiBLkspPTQjPG5Cf+AOFSNEBgtgbNIpzx/uNAqamSwXw4RYE10g9b
mCkVS98e7vSOsJOUnAt7rV5anHe5uT02qjwySqzfDdinQSlksLkM9QoC2u7TVeUGXQAbMxqJ
GM8/Dxc+xSXEPGUBPZ6ehxxh4ZaVhxFjfFjs</vt:lpwstr>
  </property>
  <property fmtid="{D5CDD505-2E9C-101B-9397-08002B2CF9AE}" pid="28" name="_2015_ms_pID_7253432">
    <vt:lpwstr>iIyIYQxLNQ/uEoNAfsGWM60=</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