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72" r:id="rId3"/>
    <p:sldId id="293" r:id="rId4"/>
    <p:sldId id="309" r:id="rId5"/>
    <p:sldId id="308" r:id="rId6"/>
    <p:sldId id="306" r:id="rId7"/>
    <p:sldId id="29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573" y="3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Joseph Levy (InterDigital)</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C5F82844-D3D8-4E2F-BC31-F893CF7EFBD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337961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Joseph Levy (InterDigital)</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A8AE28EE-710A-423D-918F-3472049856C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2330960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a:t>
            </a:fld>
            <a:endParaRPr 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a:t>
            </a:fld>
            <a:endParaRPr lang="en-US"/>
          </a:p>
        </p:txBody>
      </p:sp>
    </p:spTree>
    <p:extLst>
      <p:ext uri="{BB962C8B-B14F-4D97-AF65-F5344CB8AC3E}">
        <p14:creationId xmlns:p14="http://schemas.microsoft.com/office/powerpoint/2010/main" val="808748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5</a:t>
            </a:fld>
            <a:endParaRPr lang="en-US"/>
          </a:p>
        </p:txBody>
      </p:sp>
    </p:spTree>
    <p:extLst>
      <p:ext uri="{BB962C8B-B14F-4D97-AF65-F5344CB8AC3E}">
        <p14:creationId xmlns:p14="http://schemas.microsoft.com/office/powerpoint/2010/main" val="3038513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6</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7</a:t>
            </a:fld>
            <a:endParaRPr lang="en-US"/>
          </a:p>
        </p:txBody>
      </p:sp>
    </p:spTree>
    <p:extLst>
      <p:ext uri="{BB962C8B-B14F-4D97-AF65-F5344CB8AC3E}">
        <p14:creationId xmlns:p14="http://schemas.microsoft.com/office/powerpoint/2010/main" val="2366532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F657D9E5-F02D-4AA7-B795-6D72BFD354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6276E39-D40D-45EE-BB98-AEEAB1C415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A177F988-3EF9-4784-AC86-CD5C16932E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91C974D1-5F66-4D5B-932A-2DC0BB21FC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A4BE456-3FE8-4C7D-BA70-D8903C2AAA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9"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FEB95BF-DBFA-4D98-8EC1-D3D333DB6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CB3995D0-4C8C-441F-8566-9B527D4A87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2878DC56-3D4A-4DDC-A5FE-22F351A5EA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5DD4CD7-45B6-4358-B054-C482FA7F6B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0D15DCF0-9B53-4E58-859A-C01E6730380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85801" y="332601"/>
            <a:ext cx="7759700" cy="276999"/>
          </a:xfrm>
          <a:prstGeom prst="rect">
            <a:avLst/>
          </a:prstGeom>
          <a:noFill/>
          <a:ln w="9525">
            <a:noFill/>
            <a:miter lim="800000"/>
            <a:headEnd/>
            <a:tailEnd/>
          </a:ln>
          <a:effectLst/>
        </p:spPr>
        <p:txBody>
          <a:bodyPr wrap="square" lIns="0" tIns="0" rIns="0" bIns="0" numCol="1" anchor="t" anchorCtr="0">
            <a:spAutoFit/>
          </a:bodyPr>
          <a:lstStyle/>
          <a:p>
            <a:pPr marL="0" lvl="4" algn="just">
              <a:tabLst>
                <a:tab pos="4846320" algn="l"/>
              </a:tabLst>
              <a:defRPr/>
            </a:pPr>
            <a:r>
              <a:rPr lang="en-US" sz="1800" b="1" baseline="0" dirty="0"/>
              <a:t>May</a:t>
            </a:r>
            <a:r>
              <a:rPr lang="en-US" sz="1800" b="1" dirty="0"/>
              <a:t> 2023	doc.: IEEE 802.11-23/0902r0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2"/>
            <a:ext cx="7772400" cy="184666"/>
          </a:xfrm>
          <a:prstGeom prst="rect">
            <a:avLst/>
          </a:prstGeom>
          <a:noFill/>
          <a:ln w="9525">
            <a:noFill/>
            <a:miter lim="800000"/>
            <a:headEnd/>
            <a:tailEnd/>
          </a:ln>
          <a:effectLst/>
        </p:spPr>
        <p:txBody>
          <a:bodyPr wrap="square" lIns="0" tIns="0" rIns="0" bIns="0">
            <a:spAutoFit/>
          </a:bodyPr>
          <a:lstStyle/>
          <a:p>
            <a:pPr>
              <a:tabLst>
                <a:tab pos="3749040" algn="ctr"/>
                <a:tab pos="7662672" algn="r"/>
              </a:tabLst>
              <a:defRPr/>
            </a:pPr>
            <a:r>
              <a:rPr lang="en-US" dirty="0"/>
              <a:t>Report	Slide </a:t>
            </a:r>
            <a:fld id="{77B4D580-F81A-477B-82FA-805B1E489321}" type="slidenum">
              <a:rPr lang="en-US" smtClean="0"/>
              <a:t>‹#›</a:t>
            </a:fld>
            <a:r>
              <a:rPr lang="en-US" dirty="0"/>
              <a:t>	Mark Hamilton</a:t>
            </a:r>
            <a:r>
              <a:rPr lang="en-US" baseline="0" dirty="0"/>
              <a:t> (Ruckus/CommScope)</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0576-05-0arc-arc-sc-agenda-may-2023.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880-00-0arc-revised-annex-g-containing-example-frame-exchange-sequenc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a:t> 2023-05-18</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517525" y="2286000"/>
          <a:ext cx="7559675" cy="2632075"/>
        </p:xfrm>
        <a:graphic>
          <a:graphicData uri="http://schemas.openxmlformats.org/presentationml/2006/ole">
            <mc:AlternateContent xmlns:mc="http://schemas.openxmlformats.org/markup-compatibility/2006">
              <mc:Choice xmlns:v="urn:schemas-microsoft-com:vml" Requires="v">
                <p:oleObj name="Document" r:id="rId3" imgW="8267030" imgH="2874253" progId="Word.Document.8">
                  <p:embed/>
                </p:oleObj>
              </mc:Choice>
              <mc:Fallback>
                <p:oleObj name="Document" r:id="rId3" imgW="8267030" imgH="2874253" progId="Word.Document.8">
                  <p:embed/>
                  <p:pic>
                    <p:nvPicPr>
                      <p:cNvPr id="0" name="Object 11"/>
                      <p:cNvPicPr>
                        <a:picLocks noChangeAspect="1" noChangeArrowheads="1"/>
                      </p:cNvPicPr>
                      <p:nvPr/>
                    </p:nvPicPr>
                    <p:blipFill>
                      <a:blip r:embed="rId4"/>
                      <a:srcRect/>
                      <a:stretch>
                        <a:fillRect/>
                      </a:stretch>
                    </p:blipFill>
                    <p:spPr bwMode="auto">
                      <a:xfrm>
                        <a:off x="517525" y="2286000"/>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May 2023 Plenary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- 1</a:t>
            </a:r>
          </a:p>
        </p:txBody>
      </p:sp>
      <p:sp>
        <p:nvSpPr>
          <p:cNvPr id="15366" name="Rectangle 3"/>
          <p:cNvSpPr>
            <a:spLocks noGrp="1" noChangeArrowheads="1"/>
          </p:cNvSpPr>
          <p:nvPr>
            <p:ph type="body" idx="1"/>
          </p:nvPr>
        </p:nvSpPr>
        <p:spPr>
          <a:xfrm>
            <a:off x="381000" y="1371600"/>
            <a:ext cx="8382000" cy="5181600"/>
          </a:xfrm>
        </p:spPr>
        <p:txBody>
          <a:bodyPr/>
          <a:lstStyle/>
          <a:p>
            <a:pPr>
              <a:spcBef>
                <a:spcPts val="0"/>
              </a:spcBef>
            </a:pPr>
            <a:r>
              <a:rPr lang="en-US" sz="2800" dirty="0"/>
              <a:t>Agenda is here: </a:t>
            </a:r>
            <a:r>
              <a:rPr lang="en-US" sz="2800" dirty="0">
                <a:hlinkClick r:id="rId3"/>
              </a:rPr>
              <a:t>11-23/0576r5</a:t>
            </a:r>
            <a:r>
              <a:rPr lang="en-US" sz="2800" dirty="0"/>
              <a:t> </a:t>
            </a:r>
          </a:p>
          <a:p>
            <a:pPr>
              <a:spcBef>
                <a:spcPts val="0"/>
              </a:spcBef>
            </a:pPr>
            <a:r>
              <a:rPr lang="en-US" sz="2800" dirty="0"/>
              <a:t>IEEE Std 802 revision: </a:t>
            </a:r>
          </a:p>
          <a:p>
            <a:pPr lvl="1" eaLnBrk="1" hangingPunct="1">
              <a:lnSpc>
                <a:spcPct val="90000"/>
              </a:lnSpc>
              <a:spcBef>
                <a:spcPts val="300"/>
              </a:spcBef>
              <a:defRPr/>
            </a:pPr>
            <a:r>
              <a:rPr lang="en-US" sz="2800" dirty="0">
                <a:solidFill>
                  <a:srgbClr val="000000"/>
                </a:solidFill>
              </a:rPr>
              <a:t>Note that drafts and working documents are posting in the 802.1 area, and the EC’s Mentor area.  (Talk to Joe Levy if you need help finding them.)</a:t>
            </a:r>
            <a:endParaRPr lang="en-US" sz="2800" dirty="0">
              <a:solidFill>
                <a:srgbClr val="000000"/>
              </a:solidFill>
              <a:effectLst/>
              <a:ea typeface="Calibri" panose="020F0502020204030204" pitchFamily="34" charset="0"/>
            </a:endParaRPr>
          </a:p>
          <a:p>
            <a:pPr lvl="1" eaLnBrk="1" hangingPunct="1">
              <a:lnSpc>
                <a:spcPct val="90000"/>
              </a:lnSpc>
              <a:spcBef>
                <a:spcPts val="300"/>
              </a:spcBef>
              <a:defRPr/>
            </a:pPr>
            <a:r>
              <a:rPr lang="en-US" sz="2800" dirty="0">
                <a:solidFill>
                  <a:srgbClr val="000000"/>
                </a:solidFill>
                <a:effectLst/>
                <a:ea typeface="Calibri" panose="020F0502020204030204" pitchFamily="34" charset="0"/>
              </a:rPr>
              <a:t>We got an update from our (802.11) representative to this project, Joseph Levy.  802.11-specific comments are proceeding well/done.  </a:t>
            </a:r>
          </a:p>
          <a:p>
            <a:pPr lvl="1" eaLnBrk="1" hangingPunct="1">
              <a:lnSpc>
                <a:spcPct val="90000"/>
              </a:lnSpc>
              <a:spcBef>
                <a:spcPts val="300"/>
              </a:spcBef>
              <a:defRPr/>
            </a:pPr>
            <a:r>
              <a:rPr lang="en-US" sz="2800" dirty="0">
                <a:solidFill>
                  <a:srgbClr val="000000"/>
                </a:solidFill>
                <a:ea typeface="Calibri" panose="020F0502020204030204" pitchFamily="34" charset="0"/>
              </a:rPr>
              <a:t>P802REVc has resolved most comments, but the few remaining ones need contribution or a fair bit of discussion.  Will be done on teleconferences, targeting July session for next ballot.</a:t>
            </a:r>
          </a:p>
        </p:txBody>
      </p:sp>
    </p:spTree>
    <p:extLst>
      <p:ext uri="{BB962C8B-B14F-4D97-AF65-F5344CB8AC3E}">
        <p14:creationId xmlns:p14="http://schemas.microsoft.com/office/powerpoint/2010/main" val="15942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- 2</a:t>
            </a:r>
          </a:p>
        </p:txBody>
      </p:sp>
      <p:sp>
        <p:nvSpPr>
          <p:cNvPr id="15366" name="Rectangle 3"/>
          <p:cNvSpPr>
            <a:spLocks noGrp="1" noChangeArrowheads="1"/>
          </p:cNvSpPr>
          <p:nvPr>
            <p:ph type="body" idx="1"/>
          </p:nvPr>
        </p:nvSpPr>
        <p:spPr>
          <a:xfrm>
            <a:off x="381000" y="1295400"/>
            <a:ext cx="8382000" cy="5181600"/>
          </a:xfrm>
        </p:spPr>
        <p:txBody>
          <a:bodyPr/>
          <a:lstStyle/>
          <a:p>
            <a:pPr>
              <a:spcBef>
                <a:spcPts val="0"/>
              </a:spcBef>
            </a:pPr>
            <a:r>
              <a:rPr lang="en-US" sz="2800" dirty="0"/>
              <a:t>IEEE Std 802 revision (continued): </a:t>
            </a:r>
          </a:p>
          <a:p>
            <a:pPr lvl="1" eaLnBrk="1" hangingPunct="1">
              <a:lnSpc>
                <a:spcPct val="90000"/>
              </a:lnSpc>
              <a:spcBef>
                <a:spcPts val="300"/>
              </a:spcBef>
              <a:defRPr/>
            </a:pPr>
            <a:r>
              <a:rPr lang="en-US" sz="2800" dirty="0">
                <a:solidFill>
                  <a:srgbClr val="000000"/>
                </a:solidFill>
              </a:rPr>
              <a:t>802.11 ARC was requested to take an action item to work on a definition for “IEEE 802 Network”.  We noted that the IEEE Std 802 document is currently inconsistent (and arguably contradictory) between the definition and body text statements about what this term means/requires.</a:t>
            </a:r>
          </a:p>
          <a:p>
            <a:pPr lvl="1" eaLnBrk="1" hangingPunct="1">
              <a:lnSpc>
                <a:spcPct val="90000"/>
              </a:lnSpc>
              <a:spcBef>
                <a:spcPts val="300"/>
              </a:spcBef>
              <a:defRPr/>
            </a:pPr>
            <a:r>
              <a:rPr lang="en-US" sz="2800" dirty="0">
                <a:solidFill>
                  <a:srgbClr val="000000"/>
                </a:solidFill>
                <a:ea typeface="Calibri" panose="020F0502020204030204" pitchFamily="34" charset="0"/>
              </a:rPr>
              <a:t>ARC discussion concluded that this is complicated, when the wide breadth of 802 Standards are considered, and the resulting breadth of concepts included in “802 network”.  We’ll work on this further on the reflector and on teleconferences, and finalize in July.</a:t>
            </a:r>
          </a:p>
        </p:txBody>
      </p:sp>
    </p:spTree>
    <p:extLst>
      <p:ext uri="{BB962C8B-B14F-4D97-AF65-F5344CB8AC3E}">
        <p14:creationId xmlns:p14="http://schemas.microsoft.com/office/powerpoint/2010/main" val="176757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- 3</a:t>
            </a:r>
          </a:p>
        </p:txBody>
      </p:sp>
      <p:sp>
        <p:nvSpPr>
          <p:cNvPr id="15366" name="Rectangle 3"/>
          <p:cNvSpPr>
            <a:spLocks noGrp="1" noChangeArrowheads="1"/>
          </p:cNvSpPr>
          <p:nvPr>
            <p:ph type="body" idx="1"/>
          </p:nvPr>
        </p:nvSpPr>
        <p:spPr>
          <a:xfrm>
            <a:off x="381000" y="1143000"/>
            <a:ext cx="8382000" cy="5181600"/>
          </a:xfrm>
        </p:spPr>
        <p:txBody>
          <a:bodyPr/>
          <a:lstStyle/>
          <a:p>
            <a:pPr>
              <a:spcBef>
                <a:spcPts val="0"/>
              </a:spcBef>
            </a:pPr>
            <a:endParaRPr lang="en-US" sz="2800" dirty="0"/>
          </a:p>
          <a:p>
            <a:pPr eaLnBrk="1" hangingPunct="1">
              <a:lnSpc>
                <a:spcPct val="90000"/>
              </a:lnSpc>
              <a:spcBef>
                <a:spcPts val="300"/>
              </a:spcBef>
              <a:defRPr/>
            </a:pPr>
            <a:r>
              <a:rPr lang="en-US" sz="2800" dirty="0">
                <a:solidFill>
                  <a:srgbClr val="000000"/>
                </a:solidFill>
                <a:effectLst/>
                <a:ea typeface="Calibri" panose="020F0502020204030204" pitchFamily="34" charset="0"/>
              </a:rPr>
              <a:t>Annex G:</a:t>
            </a:r>
          </a:p>
          <a:p>
            <a:pPr lvl="1" eaLnBrk="1" hangingPunct="1">
              <a:lnSpc>
                <a:spcPct val="90000"/>
              </a:lnSpc>
              <a:spcBef>
                <a:spcPts val="300"/>
              </a:spcBef>
              <a:defRPr/>
            </a:pPr>
            <a:r>
              <a:rPr lang="en-US" sz="2800" dirty="0">
                <a:solidFill>
                  <a:srgbClr val="000000"/>
                </a:solidFill>
                <a:ea typeface="Calibri" panose="020F0502020204030204" pitchFamily="34" charset="0"/>
              </a:rPr>
              <a:t>Considered updated proposal for Annex G replacement with tutorial material/examples on how a “frame exchange sequence” relates to other 802.11 concepts: </a:t>
            </a:r>
            <a:r>
              <a:rPr lang="en-US" sz="2800" dirty="0">
                <a:solidFill>
                  <a:srgbClr val="000000"/>
                </a:solidFill>
                <a:ea typeface="Calibri" panose="020F0502020204030204" pitchFamily="34" charset="0"/>
                <a:hlinkClick r:id="rId3"/>
              </a:rPr>
              <a:t>11-23/0880r0</a:t>
            </a:r>
            <a:r>
              <a:rPr lang="en-US" sz="2800" dirty="0">
                <a:solidFill>
                  <a:srgbClr val="000000"/>
                </a:solidFill>
                <a:ea typeface="Calibri" panose="020F0502020204030204" pitchFamily="34" charset="0"/>
              </a:rPr>
              <a:t> </a:t>
            </a:r>
          </a:p>
          <a:p>
            <a:pPr lvl="1" eaLnBrk="1" hangingPunct="1">
              <a:lnSpc>
                <a:spcPct val="90000"/>
              </a:lnSpc>
              <a:spcBef>
                <a:spcPts val="300"/>
              </a:spcBef>
              <a:defRPr/>
            </a:pPr>
            <a:r>
              <a:rPr lang="en-US" sz="2800" dirty="0">
                <a:solidFill>
                  <a:srgbClr val="000000"/>
                </a:solidFill>
                <a:ea typeface="Calibri" panose="020F0502020204030204" pitchFamily="34" charset="0"/>
              </a:rPr>
              <a:t>Based on the feedback on the direction, the author (Harry </a:t>
            </a:r>
            <a:r>
              <a:rPr lang="en-US" sz="2800" dirty="0" err="1">
                <a:solidFill>
                  <a:srgbClr val="000000"/>
                </a:solidFill>
                <a:ea typeface="Calibri" panose="020F0502020204030204" pitchFamily="34" charset="0"/>
              </a:rPr>
              <a:t>Bims</a:t>
            </a:r>
            <a:r>
              <a:rPr lang="en-US" sz="2800" dirty="0">
                <a:solidFill>
                  <a:srgbClr val="000000"/>
                </a:solidFill>
                <a:ea typeface="Calibri" panose="020F0502020204030204" pitchFamily="34" charset="0"/>
              </a:rPr>
              <a:t>) will bring back more details in July.</a:t>
            </a:r>
          </a:p>
        </p:txBody>
      </p:sp>
    </p:spTree>
    <p:extLst>
      <p:ext uri="{BB962C8B-B14F-4D97-AF65-F5344CB8AC3E}">
        <p14:creationId xmlns:p14="http://schemas.microsoft.com/office/powerpoint/2010/main" val="2653472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Monitoring/future activities</a:t>
            </a:r>
          </a:p>
        </p:txBody>
      </p:sp>
      <p:sp>
        <p:nvSpPr>
          <p:cNvPr id="7" name="Rectangle 3">
            <a:extLst>
              <a:ext uri="{FF2B5EF4-FFF2-40B4-BE49-F238E27FC236}">
                <a16:creationId xmlns:a16="http://schemas.microsoft.com/office/drawing/2014/main" id="{81351754-4384-4741-98EB-67ED3215A0D9}"/>
              </a:ext>
            </a:extLst>
          </p:cNvPr>
          <p:cNvSpPr txBox="1">
            <a:spLocks noChangeArrowheads="1"/>
          </p:cNvSpPr>
          <p:nvPr/>
        </p:nvSpPr>
        <p:spPr bwMode="auto">
          <a:xfrm>
            <a:off x="685800" y="1524000"/>
            <a:ext cx="79248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400" b="1" kern="0" dirty="0"/>
              <a:t>“What is a STA?” (per </a:t>
            </a:r>
            <a:r>
              <a:rPr lang="en-US" sz="2400" b="1" kern="0" dirty="0" err="1"/>
              <a:t>REVmd</a:t>
            </a:r>
            <a:r>
              <a:rPr lang="en-US" sz="2400" b="1" kern="0" dirty="0"/>
              <a:t> discussion: </a:t>
            </a:r>
            <a:r>
              <a:rPr lang="en-US" sz="24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400" b="1" kern="0" dirty="0"/>
              <a:t>)</a:t>
            </a:r>
          </a:p>
          <a:p>
            <a:pPr marL="685800" lvl="2" indent="-342900">
              <a:lnSpc>
                <a:spcPct val="90000"/>
              </a:lnSpc>
              <a:buFont typeface="Arial" pitchFamily="34" charset="0"/>
              <a:buChar char="•"/>
              <a:defRPr/>
            </a:pPr>
            <a:r>
              <a:rPr lang="en-US" sz="2400" b="1" kern="0" dirty="0"/>
              <a:t>Off-channel TDLS architecture</a:t>
            </a:r>
          </a:p>
          <a:p>
            <a:pPr marL="685800" lvl="2" indent="-342900">
              <a:lnSpc>
                <a:spcPct val="90000"/>
              </a:lnSpc>
              <a:spcBef>
                <a:spcPts val="300"/>
              </a:spcBef>
              <a:spcAft>
                <a:spcPts val="0"/>
              </a:spcAft>
              <a:buFont typeface="Arial" pitchFamily="34" charset="0"/>
              <a:buChar char="•"/>
              <a:defRPr/>
            </a:pPr>
            <a:r>
              <a:rPr lang="en-US" sz="24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kern="0" dirty="0"/>
              <a:t>One aspect is how MAC address is set/controlled – related to IEEE 1609/</a:t>
            </a:r>
            <a:r>
              <a:rPr lang="en-US" sz="2400" b="1" kern="0" dirty="0" err="1"/>
              <a:t>TGbd</a:t>
            </a:r>
            <a:r>
              <a:rPr lang="en-US" sz="2400" b="1" kern="0" dirty="0"/>
              <a:t>  activities</a:t>
            </a:r>
          </a:p>
          <a:p>
            <a:pPr marL="342900" lvl="1" indent="-342900" eaLnBrk="1" hangingPunct="1">
              <a:lnSpc>
                <a:spcPct val="90000"/>
              </a:lnSpc>
              <a:spcBef>
                <a:spcPts val="300"/>
              </a:spcBef>
              <a:buFont typeface="Arial" pitchFamily="34" charset="0"/>
              <a:buChar char="•"/>
              <a:defRPr/>
            </a:pPr>
            <a:endParaRPr lang="en-US" sz="1800" kern="0" dirty="0"/>
          </a:p>
        </p:txBody>
      </p:sp>
    </p:spTree>
    <p:extLst>
      <p:ext uri="{BB962C8B-B14F-4D97-AF65-F5344CB8AC3E}">
        <p14:creationId xmlns:p14="http://schemas.microsoft.com/office/powerpoint/2010/main" val="156388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5118"/>
          </a:xfrm>
        </p:spPr>
        <p:txBody>
          <a:bodyPr/>
          <a:lstStyle/>
          <a:p>
            <a:r>
              <a:rPr lang="en-US" dirty="0"/>
              <a:t>Plans</a:t>
            </a:r>
          </a:p>
        </p:txBody>
      </p:sp>
      <p:sp>
        <p:nvSpPr>
          <p:cNvPr id="17414" name="Rectangle 3"/>
          <p:cNvSpPr>
            <a:spLocks noGrp="1" noChangeArrowheads="1"/>
          </p:cNvSpPr>
          <p:nvPr>
            <p:ph type="body" idx="1"/>
          </p:nvPr>
        </p:nvSpPr>
        <p:spPr>
          <a:xfrm>
            <a:off x="228600" y="1371600"/>
            <a:ext cx="8686800" cy="4953000"/>
          </a:xfrm>
          <a:ln>
            <a:solidFill>
              <a:schemeClr val="bg1"/>
            </a:solidFill>
          </a:ln>
        </p:spPr>
        <p:txBody>
          <a:bodyPr/>
          <a:lstStyle/>
          <a:p>
            <a:pPr>
              <a:lnSpc>
                <a:spcPct val="90000"/>
              </a:lnSpc>
            </a:pPr>
            <a:r>
              <a:rPr lang="en-US" sz="3200" dirty="0"/>
              <a:t>Ongoing work:</a:t>
            </a:r>
            <a:endParaRPr lang="en-US" dirty="0"/>
          </a:p>
          <a:p>
            <a:pPr marL="684213">
              <a:lnSpc>
                <a:spcPct val="90000"/>
              </a:lnSpc>
            </a:pPr>
            <a:r>
              <a:rPr lang="en-US" dirty="0"/>
              <a:t>Monitor IEEE P802REVc comment resolution</a:t>
            </a:r>
          </a:p>
          <a:p>
            <a:pPr marL="684213">
              <a:lnSpc>
                <a:spcPct val="90000"/>
              </a:lnSpc>
            </a:pPr>
            <a:r>
              <a:rPr lang="en-US" dirty="0"/>
              <a:t>Annex G replacement phase 2, continued</a:t>
            </a:r>
          </a:p>
          <a:p>
            <a:pPr marL="684213">
              <a:lnSpc>
                <a:spcPct val="90000"/>
              </a:lnSpc>
            </a:pPr>
            <a:r>
              <a:rPr lang="en-US" dirty="0"/>
              <a:t>Complete P802REVc homework to (re)define “IEEE 802 Network”</a:t>
            </a:r>
          </a:p>
          <a:p>
            <a:pPr marL="684213">
              <a:lnSpc>
                <a:spcPct val="90000"/>
              </a:lnSpc>
            </a:pPr>
            <a:r>
              <a:rPr lang="en-US" dirty="0"/>
              <a:t>Monitoring/future activities, or other relevant topics, if any contributions</a:t>
            </a:r>
          </a:p>
          <a:p>
            <a:pPr>
              <a:lnSpc>
                <a:spcPct val="90000"/>
              </a:lnSpc>
            </a:pPr>
            <a:r>
              <a:rPr lang="en-US" sz="3200" dirty="0"/>
              <a:t>Teleconferences – Mondays, June 12 and June 26, 2pm ET, 1 hour, to discuss definition of “IEEE 802 Network”</a:t>
            </a:r>
          </a:p>
          <a:p>
            <a:pPr>
              <a:lnSpc>
                <a:spcPct val="90000"/>
              </a:lnSpc>
            </a:pPr>
            <a:r>
              <a:rPr lang="en-US" sz="3200" dirty="0"/>
              <a:t>Two meeting slots requested in July</a:t>
            </a:r>
          </a:p>
          <a:p>
            <a:pPr marL="684213">
              <a:lnSpc>
                <a:spcPct val="90000"/>
              </a:lnSpc>
            </a:pPr>
            <a:endParaRPr lang="en-US" dirty="0"/>
          </a:p>
        </p:txBody>
      </p:sp>
    </p:spTree>
    <p:extLst>
      <p:ext uri="{BB962C8B-B14F-4D97-AF65-F5344CB8AC3E}">
        <p14:creationId xmlns:p14="http://schemas.microsoft.com/office/powerpoint/2010/main" val="28529006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13023</TotalTime>
  <Words>517</Words>
  <Application>Microsoft Office PowerPoint</Application>
  <PresentationFormat>On-screen Show (4:3)</PresentationFormat>
  <Paragraphs>63</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802-11-Submission</vt:lpstr>
      <vt:lpstr>Document</vt:lpstr>
      <vt:lpstr>ARC Closing Report </vt:lpstr>
      <vt:lpstr>Abstract</vt:lpstr>
      <vt:lpstr>Work Completed - 1</vt:lpstr>
      <vt:lpstr>Work Completed - 2</vt:lpstr>
      <vt:lpstr>Work Completed - 3</vt:lpstr>
      <vt:lpstr>Monitoring/future activities</vt:lpstr>
      <vt:lpstr>Plans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ARC-report-may-2012</dc:title>
  <dc:creator>Mark Hamilton</dc:creator>
  <cp:lastModifiedBy>Hamilton, Mark</cp:lastModifiedBy>
  <cp:revision>390</cp:revision>
  <cp:lastPrinted>1998-02-10T13:28:06Z</cp:lastPrinted>
  <dcterms:created xsi:type="dcterms:W3CDTF">2009-07-15T16:38:20Z</dcterms:created>
  <dcterms:modified xsi:type="dcterms:W3CDTF">2023-05-18T22:05:06Z</dcterms:modified>
</cp:coreProperties>
</file>