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06" autoAdjust="0"/>
    <p:restoredTop sz="89702"/>
  </p:normalViewPr>
  <p:slideViewPr>
    <p:cSldViewPr>
      <p:cViewPr varScale="1">
        <p:scale>
          <a:sx n="109" d="100"/>
          <a:sy n="109" d="100"/>
        </p:scale>
        <p:origin x="1376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802.11-23/0888r0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Orr,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802.11-23/0888r0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Orr,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802.11-23/0888r0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Orr,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802.11-23/0888r0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Orr,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Orr,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Orr, Cisco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Orr,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Orr,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Orr, Cisco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Orr,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Orr,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Orr,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Orr,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Orr,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1-00-00bh-excerpts-of-wba-document-wi-fi-id-scope.pptx" TargetMode="External"/><Relationship Id="rId2" Type="http://schemas.openxmlformats.org/officeDocument/2006/relationships/hyperlink" Target="https://mentor.ieee.org/802.11/dcn/21/11-21-0703-00-0000-2021-april-liaison-from-wb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2-37-00bh-issues-tracking.docx" TargetMode="External"/><Relationship Id="rId5" Type="http://schemas.openxmlformats.org/officeDocument/2006/relationships/hyperlink" Target="https://mentor.ieee.org/802.11/dcn/22/11-22-0653-00-0000-2022-march-wba-whitepaper-re-device-identification.pdf" TargetMode="External"/><Relationship Id="rId4" Type="http://schemas.openxmlformats.org/officeDocument/2006/relationships/hyperlink" Target="https://mentor.ieee.org/802.11/dcn/22/11-22-0668-00-0000-liaison-statement-from-wba-re-wi-fi-devices-identification-group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br>
              <a:rPr lang="en-GB" dirty="0"/>
            </a:br>
            <a:r>
              <a:rPr lang="en-GB" dirty="0"/>
              <a:t>WBA Liaison Response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707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2023-05-18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Orr,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69629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Objective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Map </a:t>
            </a:r>
            <a:r>
              <a:rPr lang="en-GB" dirty="0" err="1"/>
              <a:t>TGbh</a:t>
            </a:r>
            <a:r>
              <a:rPr lang="en-GB" dirty="0"/>
              <a:t> Use cases to WBA use cases and provide a response to the 2021 Liaison request.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Goal is to get consensus on the mapping of the use cases so a response can be constructed.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Orr,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AE254-B0A8-BA18-8047-15BFB8B7E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09FA8-A60C-681F-6A37-334DB0DD1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i="0" u="sng" dirty="0">
                <a:solidFill>
                  <a:schemeClr val="tx1"/>
                </a:solidFill>
                <a:effectLst/>
                <a:hlinkClick r:id="rId2" tooltip="https://mentor.ieee.org/802.11/dcn/21/11-21-0703-00-0000-2021-april-liaison-from-wba.doc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11-21/0703r0</a:t>
            </a:r>
            <a:r>
              <a:rPr lang="en-US" sz="1800" b="0" u="sng" dirty="0">
                <a:solidFill>
                  <a:schemeClr val="tx1"/>
                </a:solidFill>
              </a:rPr>
              <a:t>: </a:t>
            </a:r>
            <a:r>
              <a:rPr lang="en-GB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Liaison from Wireless Broadband Alliance (WBA)</a:t>
            </a:r>
            <a:r>
              <a:rPr lang="en-US" sz="1800" dirty="0">
                <a:solidFill>
                  <a:schemeClr val="tx1"/>
                </a:solidFill>
                <a:effectLst/>
              </a:rPr>
              <a:t> </a:t>
            </a:r>
            <a:endParaRPr lang="en-US" sz="1800" b="0" dirty="0">
              <a:solidFill>
                <a:schemeClr val="tx1"/>
              </a:solidFill>
            </a:endParaRPr>
          </a:p>
          <a:p>
            <a:r>
              <a:rPr lang="en-US" sz="1800" b="0" i="0" u="sng" dirty="0">
                <a:solidFill>
                  <a:schemeClr val="tx1"/>
                </a:solidFill>
                <a:effectLst/>
                <a:hlinkClick r:id="rId3" tooltip="https://mentor.ieee.org/802.11/dcn/21/11-21-1141-00-00bh-excerpts-of-wba-document-wi-fi-id-scope.ppt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11-21/1141r0</a:t>
            </a:r>
            <a:r>
              <a:rPr lang="en-US" sz="1800" b="0" i="0" u="sng" dirty="0">
                <a:solidFill>
                  <a:schemeClr val="tx1"/>
                </a:solidFill>
                <a:effectLst/>
              </a:rPr>
              <a:t>: </a:t>
            </a:r>
            <a:r>
              <a:rPr lang="en-US" sz="1800" dirty="0">
                <a:solidFill>
                  <a:schemeClr val="tx1"/>
                </a:solidFill>
              </a:rPr>
              <a:t>Excerpts of WBA Document “Wi-Fi Identification Scope”</a:t>
            </a:r>
            <a:endParaRPr lang="en-US" sz="1800" b="0" dirty="0">
              <a:solidFill>
                <a:schemeClr val="tx1"/>
              </a:solidFill>
            </a:endParaRPr>
          </a:p>
          <a:p>
            <a:r>
              <a:rPr lang="en-US" sz="1800" b="0" i="0" u="sng" dirty="0">
                <a:solidFill>
                  <a:schemeClr val="tx1"/>
                </a:solidFill>
                <a:effectLst/>
                <a:hlinkClick r:id="rId4" tooltip="https://mentor.ieee.org/802.11/dcn/22/11-22-0668-00-0000-liaison-statement-from-wba-re-wi-fi-devices-identification-group.pd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11-22/0668r0</a:t>
            </a:r>
            <a:r>
              <a:rPr lang="en-US" sz="1800" b="0" i="0" u="sng" dirty="0">
                <a:solidFill>
                  <a:schemeClr val="tx1"/>
                </a:solidFill>
                <a:effectLst/>
              </a:rPr>
              <a:t>: 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Liaison Statement to IEEE 802.11 </a:t>
            </a:r>
            <a:endParaRPr lang="en-US" sz="1800" b="0" dirty="0">
              <a:solidFill>
                <a:schemeClr val="tx1"/>
              </a:solidFill>
            </a:endParaRPr>
          </a:p>
          <a:p>
            <a:r>
              <a:rPr lang="en-US" sz="1800" b="0" i="0" u="sng" dirty="0">
                <a:solidFill>
                  <a:schemeClr val="tx1"/>
                </a:solidFill>
                <a:effectLst/>
                <a:hlinkClick r:id="rId5" tooltip="https://mentor.ieee.org/802.11/dcn/22/11-22-0653-00-0000-2022-march-wba-whitepaper-re-device-identification.pd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11-22/0653r0</a:t>
            </a:r>
            <a:r>
              <a:rPr lang="en-US" sz="1800" b="0" i="0" u="sng" dirty="0">
                <a:solidFill>
                  <a:schemeClr val="tx1"/>
                </a:solidFill>
                <a:effectLst/>
              </a:rPr>
              <a:t>: </a:t>
            </a:r>
            <a:r>
              <a:rPr lang="en-US" sz="1800" i="0" dirty="0">
                <a:solidFill>
                  <a:schemeClr val="tx1"/>
                </a:solidFill>
                <a:effectLst/>
              </a:rPr>
              <a:t>Wi-Fi Devices Identification</a:t>
            </a:r>
          </a:p>
          <a:p>
            <a:r>
              <a:rPr lang="en-US" sz="1800" b="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11-21/0332r37</a:t>
            </a:r>
            <a:r>
              <a:rPr lang="en-US" sz="1800" b="0" u="sng" dirty="0">
                <a:solidFill>
                  <a:schemeClr val="tx1"/>
                </a:solidFill>
              </a:rPr>
              <a:t>: </a:t>
            </a:r>
            <a:r>
              <a:rPr lang="en-US" sz="1800" dirty="0" err="1">
                <a:solidFill>
                  <a:schemeClr val="tx1"/>
                </a:solidFill>
              </a:rPr>
              <a:t>TGbh</a:t>
            </a:r>
            <a:r>
              <a:rPr lang="en-US" sz="1800" dirty="0">
                <a:solidFill>
                  <a:schemeClr val="tx1"/>
                </a:solidFill>
              </a:rPr>
              <a:t> issues tracking document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55047-D399-6F61-2C6B-1FA82496E3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FAA02-26D9-CCB9-4FE5-F488D0CD21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Orr, Cisco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F79742-35DA-20F6-577C-322E9A6A07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78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AA2C-BE9D-48D9-94F0-DFF066995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WBA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2297D-2716-3F60-180A-CF5233E914D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A78A-6B88-D2F6-F87D-7BAC38532E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Stephen Orr,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90B5EE-6851-F569-E135-3688567259F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2023</a:t>
            </a:r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92BCAFE-66F2-446C-A76F-7457DC9DB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943432"/>
              </p:ext>
            </p:extLst>
          </p:nvPr>
        </p:nvGraphicFramePr>
        <p:xfrm>
          <a:off x="914401" y="2278081"/>
          <a:ext cx="10361085" cy="3519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108">
                  <a:extLst>
                    <a:ext uri="{9D8B030D-6E8A-4147-A177-3AD203B41FA5}">
                      <a16:colId xmlns:a16="http://schemas.microsoft.com/office/drawing/2014/main" val="3542336981"/>
                    </a:ext>
                  </a:extLst>
                </a:gridCol>
                <a:gridCol w="8951977">
                  <a:extLst>
                    <a:ext uri="{9D8B030D-6E8A-4147-A177-3AD203B41FA5}">
                      <a16:colId xmlns:a16="http://schemas.microsoft.com/office/drawing/2014/main" val="3027357051"/>
                    </a:ext>
                  </a:extLst>
                </a:gridCol>
              </a:tblGrid>
              <a:tr h="2325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WBA Use Case #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WBA Use Case Name</a:t>
                      </a:r>
                      <a:endParaRPr lang="en-GB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extLst>
                  <a:ext uri="{0D108BD9-81ED-4DB2-BD59-A6C34878D82A}">
                    <a16:rowId xmlns:a16="http://schemas.microsoft.com/office/drawing/2014/main" val="3499274024"/>
                  </a:ext>
                </a:extLst>
              </a:tr>
              <a:tr h="59721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For private home network access restrictions / privileges (including parental controls, per-device or per-user QoS) </a:t>
                      </a:r>
                      <a:br>
                        <a:rPr lang="en-US" sz="1200" u="none" strike="noStrike">
                          <a:effectLst/>
                        </a:rPr>
                      </a:br>
                      <a:r>
                        <a:rPr lang="en-US" sz="1200" u="none" strike="noStrike">
                          <a:effectLst/>
                        </a:rPr>
                        <a:t>For Pay-per-Use networks - identification of complementary and paid-up users or devices </a:t>
                      </a:r>
                      <a:br>
                        <a:rPr lang="en-US" sz="1200" u="none" strike="noStrike">
                          <a:effectLst/>
                        </a:rPr>
                      </a:b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b"/>
                </a:tc>
                <a:extLst>
                  <a:ext uri="{0D108BD9-81ED-4DB2-BD59-A6C34878D82A}">
                    <a16:rowId xmlns:a16="http://schemas.microsoft.com/office/drawing/2014/main" val="3636121059"/>
                  </a:ext>
                </a:extLst>
              </a:tr>
              <a:tr h="2325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2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IP Address allocation in private, public and enterprise networks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extLst>
                  <a:ext uri="{0D108BD9-81ED-4DB2-BD59-A6C34878D82A}">
                    <a16:rowId xmlns:a16="http://schemas.microsoft.com/office/drawing/2014/main" val="1138674124"/>
                  </a:ext>
                </a:extLst>
              </a:tr>
              <a:tr h="41485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3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Private home network device diagnostics and performance monitoring Enterprise network or device diagnostics and performance monitoring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extLst>
                  <a:ext uri="{0D108BD9-81ED-4DB2-BD59-A6C34878D82A}">
                    <a16:rowId xmlns:a16="http://schemas.microsoft.com/office/drawing/2014/main" val="3775847435"/>
                  </a:ext>
                </a:extLst>
              </a:tr>
              <a:tr h="2325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4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Private home networks and enterprise networks band steering with multi-ESS networks (e.g., split-SSID installations)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b"/>
                </a:tc>
                <a:extLst>
                  <a:ext uri="{0D108BD9-81ED-4DB2-BD59-A6C34878D82A}">
                    <a16:rowId xmlns:a16="http://schemas.microsoft.com/office/drawing/2014/main" val="2804687341"/>
                  </a:ext>
                </a:extLst>
              </a:tr>
              <a:tr h="2325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5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Hospitality and venue network access with varying service levels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b"/>
                </a:tc>
                <a:extLst>
                  <a:ext uri="{0D108BD9-81ED-4DB2-BD59-A6C34878D82A}">
                    <a16:rowId xmlns:a16="http://schemas.microsoft.com/office/drawing/2014/main" val="1616770295"/>
                  </a:ext>
                </a:extLst>
              </a:tr>
              <a:tr h="2325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6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Pay-per-Use network access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b"/>
                </a:tc>
                <a:extLst>
                  <a:ext uri="{0D108BD9-81ED-4DB2-BD59-A6C34878D82A}">
                    <a16:rowId xmlns:a16="http://schemas.microsoft.com/office/drawing/2014/main" val="1590409540"/>
                  </a:ext>
                </a:extLst>
              </a:tr>
              <a:tr h="41485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7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Operators’ public networks block devices that have expired or invalidated credentials and rapidly and repeatedly reattempt to connect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b"/>
                </a:tc>
                <a:extLst>
                  <a:ext uri="{0D108BD9-81ED-4DB2-BD59-A6C34878D82A}">
                    <a16:rowId xmlns:a16="http://schemas.microsoft.com/office/drawing/2014/main" val="1619907183"/>
                  </a:ext>
                </a:extLst>
              </a:tr>
              <a:tr h="2325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8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 Network blocks devices due to abusive behavior or upon lawful demand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extLst>
                  <a:ext uri="{0D108BD9-81ED-4DB2-BD59-A6C34878D82A}">
                    <a16:rowId xmlns:a16="http://schemas.microsoft.com/office/drawing/2014/main" val="3685852906"/>
                  </a:ext>
                </a:extLst>
              </a:tr>
              <a:tr h="2325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9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Passpoint networks record the acceptance of T&amp;Cs on the AAA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b"/>
                </a:tc>
                <a:extLst>
                  <a:ext uri="{0D108BD9-81ED-4DB2-BD59-A6C34878D82A}">
                    <a16:rowId xmlns:a16="http://schemas.microsoft.com/office/drawing/2014/main" val="2174665723"/>
                  </a:ext>
                </a:extLst>
              </a:tr>
              <a:tr h="23250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10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Networks, typically using 802.1X, that use the device MAC to tie devices to certificates for certificate enrolment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b"/>
                </a:tc>
                <a:extLst>
                  <a:ext uri="{0D108BD9-81ED-4DB2-BD59-A6C34878D82A}">
                    <a16:rowId xmlns:a16="http://schemas.microsoft.com/office/drawing/2014/main" val="218977179"/>
                  </a:ext>
                </a:extLst>
              </a:tr>
              <a:tr h="2325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Any network operator responding to requests for communications records, lawful interception, and other law enforcement purposes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361" marR="10361" marT="10361" marB="0" anchor="b"/>
                </a:tc>
                <a:extLst>
                  <a:ext uri="{0D108BD9-81ED-4DB2-BD59-A6C34878D82A}">
                    <a16:rowId xmlns:a16="http://schemas.microsoft.com/office/drawing/2014/main" val="1409982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680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9D256-DB97-9746-D673-19A66066E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Uses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63746E-067F-7F06-A473-F1BE801514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26B7A-2C35-2207-1DFA-2A9EA9B350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Orr, Cisco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6FF2E7-AC83-D8BF-38AF-5921C0B338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E922267-284E-5308-9D89-44CCC6855D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857511"/>
              </p:ext>
            </p:extLst>
          </p:nvPr>
        </p:nvGraphicFramePr>
        <p:xfrm>
          <a:off x="685800" y="1447800"/>
          <a:ext cx="10820400" cy="464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4375">
                  <a:extLst>
                    <a:ext uri="{9D8B030D-6E8A-4147-A177-3AD203B41FA5}">
                      <a16:colId xmlns:a16="http://schemas.microsoft.com/office/drawing/2014/main" val="2157690419"/>
                    </a:ext>
                  </a:extLst>
                </a:gridCol>
                <a:gridCol w="3480025">
                  <a:extLst>
                    <a:ext uri="{9D8B030D-6E8A-4147-A177-3AD203B41FA5}">
                      <a16:colId xmlns:a16="http://schemas.microsoft.com/office/drawing/2014/main" val="245954565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24865216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3277037135"/>
                    </a:ext>
                  </a:extLst>
                </a:gridCol>
              </a:tblGrid>
              <a:tr h="22556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TGbh Use Case #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TGbh Use Case Name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TGbh Status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TGbh Comments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1750171871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Pre-association client steering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assuming we evaluate criteria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1799303201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4.2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During associating/Post-association  (returning) device identification per network/SSID basis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assuming we evaluate criteria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2012304570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4.3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Post-association home automation/arrival detection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assuming we evaluate criteria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1865710430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4.4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Airport security queue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 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but drives “can’t track” criteria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3887607287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4.5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Grocery store customer (movement) analysis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but drives “can’t track” criteria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4164111597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4.6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Grocery store frequent shopper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assuming we evaluate criteria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4022363053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4.7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Infrastructure with different SSIDs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47162492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4.8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Infrastructure use of probes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 scope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assuming we evaluate criteria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4007296057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4.9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Unapproved client detection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344352023"/>
                  </a:ext>
                </a:extLst>
              </a:tr>
              <a:tr h="22556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4.10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Approved client in secured environment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Maps partially to post-association use cases, and partially a pre-association issue?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1136523074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4.11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Approved and secured client taking unexpected actions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Not an RCM issue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2313019574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4.12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Unapproved AP detection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1918540290"/>
                  </a:ext>
                </a:extLst>
              </a:tr>
              <a:tr h="3383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4.13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Mobile AP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Recommendation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might consider a solution, if one presented – would need to address the lack of this terminology in 802.11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3151020185"/>
                  </a:ext>
                </a:extLst>
              </a:tr>
              <a:tr h="3383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4.14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Onboarding a “known” MAC address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Recommendation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Can be solved with 802.1X security, or SAE passwords, or Wi-Fi Easy Connect, or BRSKI (where does the list end – out of band anything?)?.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1332533320"/>
                  </a:ext>
                </a:extLst>
              </a:tr>
              <a:tr h="3383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4.15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Customer support and troubleshooting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In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Aspects are within our scope, might be alternative interface(s) to access and/or control the MAC address behavior.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3231517778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4.16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Residential gateway with public hotspot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363128989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4.17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Lawful surveillance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4159364974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4.18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Emergency services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16124183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4.19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Public Wi-Fi hotspot roaming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covered by above use cases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1680838768"/>
                  </a:ext>
                </a:extLst>
              </a:tr>
              <a:tr h="22556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4.20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MAC address collisions (WBA)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Could add recommendations on ways to help avoid the problem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3518939812"/>
                  </a:ext>
                </a:extLst>
              </a:tr>
              <a:tr h="22556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4.21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Accounting and billing issues (WBA)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Out of scope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Nothing new.  Was “a broken idea” (not an appropriate/reliable identifier) in the first place.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3718121278"/>
                  </a:ext>
                </a:extLst>
              </a:tr>
              <a:tr h="33834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4.22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QoS and QoE (WBA)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Recommendation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Can be solved with 802.1X security, or SAE passwords, or Wi-Fi Easy Connect, or BRSKI (where does the list end – out of band anything?)?.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1425725586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4.23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DHCP pool exhaustion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Recommendation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2019413962"/>
                  </a:ext>
                </a:extLst>
              </a:tr>
              <a:tr h="22556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4.24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Inconsistent DHCP address assignment (WBA)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Recommendation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At best, recommendations (same recommendations as 4.23?).  Really out of scope.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789763079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4.25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ACLs/firewalls (WBA)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In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Same as use case 4.2 (IP-based ACL is out of Scope)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2944042497"/>
                  </a:ext>
                </a:extLst>
              </a:tr>
              <a:tr h="12030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u="none" strike="noStrike">
                          <a:effectLst/>
                        </a:rPr>
                        <a:t>4.26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Virtual BSSID (follow the user)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u="none" strike="noStrike">
                          <a:effectLst/>
                        </a:rPr>
                        <a:t>In scope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 dirty="0">
                          <a:effectLst/>
                        </a:rPr>
                        <a:t>assuming we evaluate criteria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992" marR="4992" marT="4992" marB="0" anchor="ctr"/>
                </a:tc>
                <a:extLst>
                  <a:ext uri="{0D108BD9-81ED-4DB2-BD59-A6C34878D82A}">
                    <a16:rowId xmlns:a16="http://schemas.microsoft.com/office/drawing/2014/main" val="2030350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867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AFD87-421E-951B-1CB0-63ECF476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</a:t>
            </a:r>
            <a:r>
              <a:rPr lang="en-US" dirty="0" err="1"/>
              <a:t>TGbh</a:t>
            </a:r>
            <a:r>
              <a:rPr lang="en-US" dirty="0"/>
              <a:t> to WBA use cases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A55E10E-297E-625B-EE28-8765E3893F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704262"/>
              </p:ext>
            </p:extLst>
          </p:nvPr>
        </p:nvGraphicFramePr>
        <p:xfrm>
          <a:off x="609600" y="1524000"/>
          <a:ext cx="10666412" cy="4521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2213">
                  <a:extLst>
                    <a:ext uri="{9D8B030D-6E8A-4147-A177-3AD203B41FA5}">
                      <a16:colId xmlns:a16="http://schemas.microsoft.com/office/drawing/2014/main" val="1200191989"/>
                    </a:ext>
                  </a:extLst>
                </a:gridCol>
                <a:gridCol w="4632493">
                  <a:extLst>
                    <a:ext uri="{9D8B030D-6E8A-4147-A177-3AD203B41FA5}">
                      <a16:colId xmlns:a16="http://schemas.microsoft.com/office/drawing/2014/main" val="167070052"/>
                    </a:ext>
                  </a:extLst>
                </a:gridCol>
                <a:gridCol w="975808">
                  <a:extLst>
                    <a:ext uri="{9D8B030D-6E8A-4147-A177-3AD203B41FA5}">
                      <a16:colId xmlns:a16="http://schemas.microsoft.com/office/drawing/2014/main" val="3376589707"/>
                    </a:ext>
                  </a:extLst>
                </a:gridCol>
                <a:gridCol w="2719805">
                  <a:extLst>
                    <a:ext uri="{9D8B030D-6E8A-4147-A177-3AD203B41FA5}">
                      <a16:colId xmlns:a16="http://schemas.microsoft.com/office/drawing/2014/main" val="294402466"/>
                    </a:ext>
                  </a:extLst>
                </a:gridCol>
                <a:gridCol w="1256093">
                  <a:extLst>
                    <a:ext uri="{9D8B030D-6E8A-4147-A177-3AD203B41FA5}">
                      <a16:colId xmlns:a16="http://schemas.microsoft.com/office/drawing/2014/main" val="340227"/>
                    </a:ext>
                  </a:extLst>
                </a:gridCol>
              </a:tblGrid>
              <a:tr h="34082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TGbh Use Case #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TGbh Use Case Name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TGbh Status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TGbh Comments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WBA Mapped Use Case</a:t>
                      </a:r>
                      <a:endParaRPr lang="en-US" sz="9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3869317277"/>
                  </a:ext>
                </a:extLst>
              </a:tr>
              <a:tr h="1817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4.1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Pre-association client steering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 scope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assuming we evaluate criteria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2780059994"/>
                  </a:ext>
                </a:extLst>
              </a:tr>
              <a:tr h="1817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During associating/Post-association  (returning) device identification per network/SSID basis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 scope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assuming we evaluate criteria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1,5,6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228888170"/>
                  </a:ext>
                </a:extLst>
              </a:tr>
              <a:tr h="1817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Post-association home automation/arrival detection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 scope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assuming we evaluate criteria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2189081730"/>
                  </a:ext>
                </a:extLst>
              </a:tr>
              <a:tr h="1817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Grocery store frequent shopper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 scope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assuming we evaluate criteria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2727699816"/>
                  </a:ext>
                </a:extLst>
              </a:tr>
              <a:tr h="1817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4.8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Infrastructure use of probes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 scope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assuming we evaluate criteria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1,4,5,6,10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1616006749"/>
                  </a:ext>
                </a:extLst>
              </a:tr>
              <a:tr h="34082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4.10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Approved client in secured environment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 scope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Maps partially to post-association use cases, and partially a pre-association issue?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1,4,5,6,10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4139867403"/>
                  </a:ext>
                </a:extLst>
              </a:tr>
              <a:tr h="51123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4.13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Mobile AP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Recommendation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might consider a solution, if one presented – would need to address the lack of this terminology in 802.11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1320088974"/>
                  </a:ext>
                </a:extLst>
              </a:tr>
              <a:tr h="51123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4.14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Onboarding a “known” MAC address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Recommendation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Can be solved with 802.1X security, or SAE passwords, or Wi-Fi Easy Connect, or BRSKI (where does the list end – out of band anything?)?.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1,5,6,10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3236472558"/>
                  </a:ext>
                </a:extLst>
              </a:tr>
              <a:tr h="51123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4.15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Customer support and troubleshooting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In scope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Aspects are within our scope, might be alternative interface(s) to access and/or control the MAC address behavior.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3056290034"/>
                  </a:ext>
                </a:extLst>
              </a:tr>
              <a:tr h="51123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4.22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QoS and QoE (WBA)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Recommendation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Can be solved with 802.1X security, or SAE passwords, or Wi-Fi Easy Connect, or BRSKI (where does the list end – out of band anything?)?.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1,5,6,10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2482748334"/>
                  </a:ext>
                </a:extLst>
              </a:tr>
              <a:tr h="1817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4.23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DHCP pool exhaustion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Recommendation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2616374435"/>
                  </a:ext>
                </a:extLst>
              </a:tr>
              <a:tr h="34082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4.24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Inconsistent DHCP address assignment (WBA)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Recommendation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At best, recommendations (same recommendations as 4.23?).  Really out of scope.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2982369816"/>
                  </a:ext>
                </a:extLst>
              </a:tr>
              <a:tr h="1817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4.25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ACLs/firewalls (WBA)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In scope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Same as use case 4.2 (IP-based ACL is out of Scope)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1,7,8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726174468"/>
                  </a:ext>
                </a:extLst>
              </a:tr>
              <a:tr h="18177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u="none" strike="noStrike">
                          <a:effectLst/>
                        </a:rPr>
                        <a:t>4.26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Virtual BSSID (follow the user)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u="none" strike="noStrike">
                          <a:effectLst/>
                        </a:rPr>
                        <a:t>In scope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assuming we evaluate criteria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1,5,6,10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567" marR="7567" marT="7567" marB="0" anchor="ctr"/>
                </a:tc>
                <a:extLst>
                  <a:ext uri="{0D108BD9-81ED-4DB2-BD59-A6C34878D82A}">
                    <a16:rowId xmlns:a16="http://schemas.microsoft.com/office/drawing/2014/main" val="428811261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4B684-C46A-308D-C276-5139F58D3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097F2-55E9-403A-019E-91340FF540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Orr, Cisco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01687C-CE79-3CDF-7172-7F7F0A0545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9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F3B82-EDB7-AAE6-97D6-E2FB5EF8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WBA Use Cases not in Scope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D77A5F7-D606-DC87-5DC7-E920D6CCC2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268792"/>
              </p:ext>
            </p:extLst>
          </p:nvPr>
        </p:nvGraphicFramePr>
        <p:xfrm>
          <a:off x="1030818" y="1857163"/>
          <a:ext cx="9525000" cy="60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573963147"/>
                    </a:ext>
                  </a:extLst>
                </a:gridCol>
                <a:gridCol w="8229600">
                  <a:extLst>
                    <a:ext uri="{9D8B030D-6E8A-4147-A177-3AD203B41FA5}">
                      <a16:colId xmlns:a16="http://schemas.microsoft.com/office/drawing/2014/main" val="216345032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8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 Network blocks devices due to abusive behavior or upon lawful demand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67251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Passpoint networks record the acceptance of T&amp;Cs on the AAA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783333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Any network operator responding to requests for communications records, lawful interception, and other law enforcement purposes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122372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E17F-F5F5-8268-36D9-4C501907C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650DD-9DB6-6F5F-13EC-7AAABF8FC0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Orr, Cisco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632683-C134-A9B0-3E77-CD0EA6B087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5603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3A3D5-AA2E-62B5-5C93-5DFEBA5A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B45E5-71DD-8675-4901-DF8E56981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 liaison response and bring to </a:t>
            </a:r>
            <a:r>
              <a:rPr lang="en-US" dirty="0" err="1"/>
              <a:t>TGbh</a:t>
            </a:r>
            <a:r>
              <a:rPr lang="en-US" dirty="0"/>
              <a:t> by end of June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58C7B-8BFA-2CDC-4765-5D5F62A529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5E3A5-BE8D-7D0B-1FEB-0B11084714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Orr, Cisco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6957A8-40D9-4E09-CDFD-0EBD618CB3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28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1217</Words>
  <Application>Microsoft Macintosh PowerPoint</Application>
  <PresentationFormat>Widescreen</PresentationFormat>
  <Paragraphs>264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Microsoft Word 97 - 2004 Document</vt:lpstr>
      <vt:lpstr>TGbh WBA Liaison Response</vt:lpstr>
      <vt:lpstr>Objective</vt:lpstr>
      <vt:lpstr>Reference documents</vt:lpstr>
      <vt:lpstr>WBA Use Cases</vt:lpstr>
      <vt:lpstr>TGbh Uses Cases</vt:lpstr>
      <vt:lpstr>Mapping TGbh to WBA use cases</vt:lpstr>
      <vt:lpstr>WBA Use Cases not in Scope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WBA Liaison Response</dc:title>
  <dc:creator>Stephen Orr</dc:creator>
  <cp:lastModifiedBy>Stephen Orr</cp:lastModifiedBy>
  <cp:revision>2</cp:revision>
  <cp:lastPrinted>1601-01-01T00:00:00Z</cp:lastPrinted>
  <dcterms:created xsi:type="dcterms:W3CDTF">2023-05-18T04:48:50Z</dcterms:created>
  <dcterms:modified xsi:type="dcterms:W3CDTF">2023-05-18T05:23:38Z</dcterms:modified>
</cp:coreProperties>
</file>