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4" r:id="rId4"/>
    <p:sldId id="292" r:id="rId5"/>
    <p:sldId id="293" r:id="rId6"/>
    <p:sldId id="298" r:id="rId7"/>
    <p:sldId id="294" r:id="rId8"/>
    <p:sldId id="296" r:id="rId9"/>
    <p:sldId id="297" r:id="rId10"/>
    <p:sldId id="291" r:id="rId11"/>
    <p:sldId id="281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6134" autoAdjust="0"/>
  </p:normalViewPr>
  <p:slideViewPr>
    <p:cSldViewPr>
      <p:cViewPr varScale="1">
        <p:scale>
          <a:sx n="106" d="100"/>
          <a:sy n="106" d="100"/>
        </p:scale>
        <p:origin x="178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00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21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013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3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87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49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</a:t>
            </a:r>
            <a:r>
              <a:rPr lang="en-US" sz="1800" b="1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0885r0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Considerations on QoS Enhancement in UHR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2023-04-12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April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441191"/>
              </p:ext>
            </p:extLst>
          </p:nvPr>
        </p:nvGraphicFramePr>
        <p:xfrm>
          <a:off x="1006475" y="2416175"/>
          <a:ext cx="8145463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" name="Document" r:id="rId4" imgW="10439485" imgH="3119186" progId="Word.Document.8">
                  <p:embed/>
                </p:oleObj>
              </mc:Choice>
              <mc:Fallback>
                <p:oleObj name="Document" r:id="rId4" imgW="10439485" imgH="31191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16175"/>
                        <a:ext cx="8145463" cy="2422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UHR intends to improve latency and reliability.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Timing information can be crucial for helping the AP to reduce the latency and packet loss for uplink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provides discussion on some factors that can be considered for timing information sharing in UHR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0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10361084" cy="411321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altLang="zh-CN" dirty="0" smtClean="0"/>
              <a:t>Beyond </a:t>
            </a:r>
            <a:r>
              <a:rPr lang="en-US" altLang="zh-CN" dirty="0"/>
              <a:t>be – Proposed Next Step, </a:t>
            </a:r>
            <a:r>
              <a:rPr lang="en-US" altLang="zh-CN" dirty="0" smtClean="0"/>
              <a:t>IEEE 802.11-22/0708r3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UHR proposed PAR, IEEE 802.11-23/480</a:t>
            </a:r>
            <a:endParaRPr lang="en-US" dirty="0" smtClean="0"/>
          </a:p>
          <a:p>
            <a:pPr marL="0" indent="0"/>
            <a:r>
              <a:rPr lang="en-US" dirty="0" smtClean="0"/>
              <a:t>[3] </a:t>
            </a:r>
            <a:r>
              <a:rPr lang="en-US" altLang="ja-JP" dirty="0"/>
              <a:t>Considerations on UHR PAR and KPIs, IEEE 802.11-22/1919</a:t>
            </a:r>
          </a:p>
          <a:p>
            <a:pPr marL="0" indent="0"/>
            <a:r>
              <a:rPr lang="en-US" dirty="0" smtClean="0"/>
              <a:t>[4] </a:t>
            </a:r>
            <a:r>
              <a:rPr lang="en-US" altLang="zh-CN" dirty="0" smtClean="0">
                <a:solidFill>
                  <a:schemeClr val="tx1"/>
                </a:solidFill>
              </a:rPr>
              <a:t>Cloud </a:t>
            </a:r>
            <a:r>
              <a:rPr lang="en-US" altLang="zh-CN" dirty="0">
                <a:solidFill>
                  <a:schemeClr val="tx1"/>
                </a:solidFill>
              </a:rPr>
              <a:t>VR Use Case and Requirements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dirty="0">
                <a:solidFill>
                  <a:schemeClr val="tx1"/>
                </a:solidFill>
              </a:rPr>
              <a:t>IEEE </a:t>
            </a:r>
            <a:r>
              <a:rPr lang="en-US" altLang="ja-JP" dirty="0" smtClean="0">
                <a:solidFill>
                  <a:schemeClr val="tx1"/>
                </a:solidFill>
              </a:rPr>
              <a:t>802.11-22/0952</a:t>
            </a: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[5] </a:t>
            </a:r>
            <a:r>
              <a:rPr lang="en-US" altLang="ja-JP" dirty="0" smtClean="0">
                <a:solidFill>
                  <a:schemeClr val="tx1"/>
                </a:solidFill>
              </a:rPr>
              <a:t>802.11bx</a:t>
            </a:r>
            <a:r>
              <a:rPr lang="en-US" altLang="ja-JP" dirty="0">
                <a:solidFill>
                  <a:schemeClr val="tx1"/>
                </a:solidFill>
              </a:rPr>
              <a:t>: Enabling </a:t>
            </a:r>
            <a:r>
              <a:rPr lang="en-US" altLang="ja-JP" dirty="0" err="1">
                <a:solidFill>
                  <a:schemeClr val="tx1"/>
                </a:solidFill>
              </a:rPr>
              <a:t>Metaverse</a:t>
            </a:r>
            <a:r>
              <a:rPr lang="en-US" altLang="ja-JP" dirty="0">
                <a:solidFill>
                  <a:schemeClr val="tx1"/>
                </a:solidFill>
              </a:rPr>
              <a:t> -- </a:t>
            </a:r>
            <a:r>
              <a:rPr lang="en-US" altLang="ja-JP" dirty="0" err="1">
                <a:solidFill>
                  <a:schemeClr val="tx1"/>
                </a:solidFill>
              </a:rPr>
              <a:t>Metaverse</a:t>
            </a:r>
            <a:r>
              <a:rPr lang="en-US" altLang="ja-JP" dirty="0">
                <a:solidFill>
                  <a:schemeClr val="tx1"/>
                </a:solidFill>
              </a:rPr>
              <a:t>, AR/VR, and </a:t>
            </a:r>
            <a:r>
              <a:rPr lang="en-US" altLang="ja-JP" dirty="0" smtClean="0">
                <a:solidFill>
                  <a:schemeClr val="tx1"/>
                </a:solidFill>
              </a:rPr>
              <a:t>Wearables, IEEE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802.11-	</a:t>
            </a:r>
            <a:r>
              <a:rPr lang="en-US" altLang="ja-JP" dirty="0" smtClean="0">
                <a:solidFill>
                  <a:schemeClr val="tx1"/>
                </a:solidFill>
              </a:rPr>
              <a:t>22/0779</a:t>
            </a:r>
            <a:r>
              <a:rPr lang="en-US" dirty="0" smtClean="0"/>
              <a:t> </a:t>
            </a:r>
            <a:endParaRPr lang="en-US" dirty="0"/>
          </a:p>
          <a:p>
            <a:pPr marL="0" indent="0"/>
            <a:r>
              <a:rPr lang="en-US" dirty="0" smtClean="0"/>
              <a:t>[4</a:t>
            </a:r>
            <a:r>
              <a:rPr lang="en-US" dirty="0"/>
              <a:t>] </a:t>
            </a:r>
            <a:r>
              <a:rPr lang="en-US" altLang="ja-JP" dirty="0"/>
              <a:t>RTA report draft, IEEE </a:t>
            </a:r>
            <a:r>
              <a:rPr lang="en-US" altLang="ja-JP" dirty="0" smtClean="0"/>
              <a:t>802.11-18/2009</a:t>
            </a:r>
          </a:p>
          <a:p>
            <a:pPr marL="0" indent="0"/>
            <a:r>
              <a:rPr lang="en-US" dirty="0" smtClean="0"/>
              <a:t>[5] CR for Low-Latency BSR, IEEE 802.11-21/1577</a:t>
            </a:r>
          </a:p>
          <a:p>
            <a:pPr marL="0" indent="0"/>
            <a:r>
              <a:rPr lang="en-US" dirty="0" smtClean="0"/>
              <a:t>[6] </a:t>
            </a:r>
            <a:r>
              <a:rPr lang="en-GB" dirty="0"/>
              <a:t>Resolution for CID </a:t>
            </a:r>
            <a:r>
              <a:rPr lang="en-GB" dirty="0" smtClean="0"/>
              <a:t>10674, IEEE 802.11-22/1454</a:t>
            </a:r>
          </a:p>
          <a:p>
            <a:pPr marL="0" indent="0"/>
            <a:r>
              <a:rPr lang="en-GB" dirty="0" smtClean="0"/>
              <a:t>[7] </a:t>
            </a:r>
            <a:r>
              <a:rPr lang="en-US" dirty="0"/>
              <a:t>LB266 CR for CIDs 10710, </a:t>
            </a:r>
            <a:r>
              <a:rPr lang="en-US" dirty="0" smtClean="0"/>
              <a:t>12711, IEEE 802.11-22/1278</a:t>
            </a:r>
          </a:p>
          <a:p>
            <a:pPr marL="0" indent="0"/>
            <a:r>
              <a:rPr lang="en-US" dirty="0" smtClean="0"/>
              <a:t>[8] Urgency-based Delivery of Latency Sensitive Traffic, IEEE 802.11-23/0045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8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discuss the benefits of timing information sharing for traffic urgency assessment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441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UHR has considered several areas of improvement for next generation Wi-Fi networks [1]: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Increased reliability of WLAN connectivity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Lower latencies and deterministic latency support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Increased manageability and mobility support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Increased performance in congested environments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Throughput enhancements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Power savings enhancements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approved PAR intends to consider at least one mode of operation capable of improving the tail of the latency distribution and jitter compared to EHT MAC/PHY operation [2]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219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56854" y="1981201"/>
            <a:ext cx="6453545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Support for new use cases with extremely low latency applications have been proposed previously: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number of applications that can potentially have very low latency requirements have been considered and discussed by the group [3]-[5]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Applications in these categories can have a last hop latency requirements on the scale of a few milliseconds [3], [4]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Many such use cases have also been analysed in the RTA report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For some of the applications near lossless performance is also expected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2023</a:t>
            </a:r>
            <a:endParaRPr lang="en-GB" dirty="0"/>
          </a:p>
        </p:txBody>
      </p:sp>
      <p:graphicFrame>
        <p:nvGraphicFramePr>
          <p:cNvPr id="13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986808"/>
              </p:ext>
            </p:extLst>
          </p:nvPr>
        </p:nvGraphicFramePr>
        <p:xfrm>
          <a:off x="7010400" y="1998288"/>
          <a:ext cx="4953001" cy="38416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7036">
                  <a:extLst>
                    <a:ext uri="{9D8B030D-6E8A-4147-A177-3AD203B41FA5}">
                      <a16:colId xmlns:a16="http://schemas.microsoft.com/office/drawing/2014/main" val="2347218847"/>
                    </a:ext>
                  </a:extLst>
                </a:gridCol>
                <a:gridCol w="769445">
                  <a:extLst>
                    <a:ext uri="{9D8B030D-6E8A-4147-A177-3AD203B41FA5}">
                      <a16:colId xmlns:a16="http://schemas.microsoft.com/office/drawing/2014/main" val="2117081284"/>
                    </a:ext>
                  </a:extLst>
                </a:gridCol>
                <a:gridCol w="659272">
                  <a:extLst>
                    <a:ext uri="{9D8B030D-6E8A-4147-A177-3AD203B41FA5}">
                      <a16:colId xmlns:a16="http://schemas.microsoft.com/office/drawing/2014/main" val="2671828562"/>
                    </a:ext>
                  </a:extLst>
                </a:gridCol>
                <a:gridCol w="704351">
                  <a:extLst>
                    <a:ext uri="{9D8B030D-6E8A-4147-A177-3AD203B41FA5}">
                      <a16:colId xmlns:a16="http://schemas.microsoft.com/office/drawing/2014/main" val="813789511"/>
                    </a:ext>
                  </a:extLst>
                </a:gridCol>
                <a:gridCol w="687445">
                  <a:extLst>
                    <a:ext uri="{9D8B030D-6E8A-4147-A177-3AD203B41FA5}">
                      <a16:colId xmlns:a16="http://schemas.microsoft.com/office/drawing/2014/main" val="1652754149"/>
                    </a:ext>
                  </a:extLst>
                </a:gridCol>
                <a:gridCol w="1335452">
                  <a:extLst>
                    <a:ext uri="{9D8B030D-6E8A-4147-A177-3AD203B41FA5}">
                      <a16:colId xmlns:a16="http://schemas.microsoft.com/office/drawing/2014/main" val="2660529559"/>
                    </a:ext>
                  </a:extLst>
                </a:gridCol>
              </a:tblGrid>
              <a:tr h="84649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Use cases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Intra BSS latency [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ms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Jitter variance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</a:rPr>
                        <a:t> [</a:t>
                      </a:r>
                      <a:r>
                        <a:rPr lang="en-US" sz="1100" baseline="0" dirty="0" err="1">
                          <a:solidFill>
                            <a:schemeClr val="tx1"/>
                          </a:solidFill>
                          <a:effectLst/>
                        </a:rPr>
                        <a:t>ms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Data rate [Mbps]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300658"/>
                  </a:ext>
                </a:extLst>
              </a:tr>
              <a:tr h="103738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Real-time gaming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5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2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0.1 %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1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972702"/>
                  </a:ext>
                </a:extLst>
              </a:tr>
              <a:tr h="132474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Cloud gaming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10 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2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Near-lossless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0.1 (Reverse link)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&gt;</a:t>
                      </a:r>
                      <a:r>
                        <a:rPr lang="ja-JP" altLang="en-US" sz="10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5Mbps (Forward link)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579821"/>
                  </a:ext>
                </a:extLst>
              </a:tr>
              <a:tr h="122346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Real-time video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3 ~ 10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1~ 2.5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Near-lossless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100 ~ 28,000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130882"/>
                  </a:ext>
                </a:extLst>
              </a:tr>
              <a:tr h="112218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Robotics and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industrial automation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Equipment control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 ~ 10 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0.2~2 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Near-lossless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1 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677852"/>
                  </a:ext>
                </a:extLst>
              </a:tr>
              <a:tr h="1020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Human safety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 ~ 10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0.2 ~ 2 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Near-lossless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1 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813124"/>
                  </a:ext>
                </a:extLst>
              </a:tr>
              <a:tr h="1639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Haptic technology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 ~ 5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&lt;0.2~2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Lossless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&lt;1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770213"/>
                  </a:ext>
                </a:extLst>
              </a:tr>
              <a:tr h="7079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Drone control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100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&lt;10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Lossless</a:t>
                      </a:r>
                      <a:endParaRPr lang="ja-JP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&lt;1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&gt;100 with video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75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872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4228191"/>
            <a:ext cx="10820399" cy="186622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Spec provides a number of frameworks for scheduling STA side uplink </a:t>
            </a:r>
            <a:r>
              <a:rPr lang="en-GB" sz="1600" dirty="0" smtClean="0"/>
              <a:t>transmission.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However, AP may have many STAs associated with it. AP does not know which STA needs to be prioritized for such triggering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One </a:t>
            </a:r>
            <a:r>
              <a:rPr lang="en-GB" sz="1600" dirty="0" smtClean="0"/>
              <a:t>of the key pieces of information missing at the AP-side today is the timing information from the STA side. E.g., </a:t>
            </a:r>
            <a:r>
              <a:rPr lang="en-GB" sz="1600" dirty="0" err="1" smtClean="0"/>
              <a:t>enqueue</a:t>
            </a:r>
            <a:r>
              <a:rPr lang="en-GB" sz="1600" dirty="0" smtClean="0"/>
              <a:t> timestamp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Knowledge of STA-side timing information can enable an AP to take timely action for an STA and ensure that its latency requirement are met.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2023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 bwMode="ltGray">
          <a:xfrm>
            <a:off x="3344560" y="3268214"/>
            <a:ext cx="914400" cy="36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19" name="TextBox 18"/>
          <p:cNvSpPr txBox="1"/>
          <p:nvPr/>
        </p:nvSpPr>
        <p:spPr bwMode="ltGray">
          <a:xfrm>
            <a:off x="3338896" y="2491929"/>
            <a:ext cx="476765" cy="278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AP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6705600" y="1996964"/>
            <a:ext cx="4160108" cy="8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6705600" y="2573131"/>
            <a:ext cx="4160108" cy="8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6705600" y="3163971"/>
            <a:ext cx="4160108" cy="8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 bwMode="ltGray">
          <a:xfrm>
            <a:off x="6198970" y="1758239"/>
            <a:ext cx="448964" cy="2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AP</a:t>
            </a:r>
          </a:p>
        </p:txBody>
      </p:sp>
      <p:sp>
        <p:nvSpPr>
          <p:cNvPr id="24" name="TextBox 23"/>
          <p:cNvSpPr txBox="1"/>
          <p:nvPr/>
        </p:nvSpPr>
        <p:spPr bwMode="ltGray">
          <a:xfrm>
            <a:off x="6182494" y="2453768"/>
            <a:ext cx="523105" cy="260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STA1</a:t>
            </a:r>
          </a:p>
        </p:txBody>
      </p:sp>
      <p:sp>
        <p:nvSpPr>
          <p:cNvPr id="25" name="TextBox 24"/>
          <p:cNvSpPr txBox="1"/>
          <p:nvPr/>
        </p:nvSpPr>
        <p:spPr bwMode="ltGray">
          <a:xfrm>
            <a:off x="6198970" y="3065163"/>
            <a:ext cx="523105" cy="260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STA2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6705600" y="4038600"/>
            <a:ext cx="4160108" cy="8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 bwMode="ltGray">
          <a:xfrm>
            <a:off x="6198970" y="3953772"/>
            <a:ext cx="584888" cy="30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STA20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853881" y="1751948"/>
            <a:ext cx="135923" cy="245016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 bwMode="ltGray">
          <a:xfrm>
            <a:off x="6576882" y="1545371"/>
            <a:ext cx="825844" cy="20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AP -&gt; STA1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139116" y="2284053"/>
            <a:ext cx="527220" cy="285311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93679" y="1766389"/>
            <a:ext cx="135923" cy="245016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 bwMode="ltGray">
          <a:xfrm>
            <a:off x="7816680" y="1559812"/>
            <a:ext cx="825844" cy="20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AP -&gt; STA2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8461289" y="2864378"/>
            <a:ext cx="527220" cy="285311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936907" y="1741110"/>
            <a:ext cx="135923" cy="245016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 bwMode="ltGray">
          <a:xfrm>
            <a:off x="9575473" y="1542434"/>
            <a:ext cx="994713" cy="18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AP -&gt; STA50</a:t>
            </a:r>
          </a:p>
        </p:txBody>
      </p:sp>
      <p:sp>
        <p:nvSpPr>
          <p:cNvPr id="36" name="TextBox 35"/>
          <p:cNvSpPr txBox="1"/>
          <p:nvPr/>
        </p:nvSpPr>
        <p:spPr bwMode="ltGray">
          <a:xfrm>
            <a:off x="9261928" y="1802889"/>
            <a:ext cx="439660" cy="20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37" name="TextBox 36"/>
          <p:cNvSpPr txBox="1"/>
          <p:nvPr/>
        </p:nvSpPr>
        <p:spPr bwMode="ltGray">
          <a:xfrm>
            <a:off x="10072829" y="3559513"/>
            <a:ext cx="1423072" cy="27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 smtClean="0">
                <a:solidFill>
                  <a:srgbClr val="000000"/>
                </a:solidFill>
                <a:latin typeface="Calibri" pitchFamily="34" charset="0"/>
              </a:rPr>
              <a:t>STA 20 has dropped the packet as delay bound exceeded!</a:t>
            </a:r>
          </a:p>
        </p:txBody>
      </p:sp>
      <p:cxnSp>
        <p:nvCxnSpPr>
          <p:cNvPr id="38" name="Straight Arrow Connector 37"/>
          <p:cNvCxnSpPr>
            <a:stCxn id="28" idx="2"/>
          </p:cNvCxnSpPr>
          <p:nvPr/>
        </p:nvCxnSpPr>
        <p:spPr bwMode="auto">
          <a:xfrm flipH="1">
            <a:off x="6921842" y="1996964"/>
            <a:ext cx="1" cy="57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>
            <a:stCxn id="30" idx="0"/>
          </p:cNvCxnSpPr>
          <p:nvPr/>
        </p:nvCxnSpPr>
        <p:spPr bwMode="auto">
          <a:xfrm flipV="1">
            <a:off x="7402726" y="1993198"/>
            <a:ext cx="1" cy="29085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H="1">
            <a:off x="8161640" y="2023448"/>
            <a:ext cx="1" cy="114876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8716518" y="2001348"/>
            <a:ext cx="2841" cy="8460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9994557" y="2011030"/>
            <a:ext cx="8773" cy="202757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6833" y="1802889"/>
            <a:ext cx="645985" cy="64000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58D131FD-8416-4EFF-9E1D-D55B27F7F2E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760" r="24401" b="17921"/>
          <a:stretch/>
        </p:blipFill>
        <p:spPr>
          <a:xfrm>
            <a:off x="4735163" y="2844342"/>
            <a:ext cx="282710" cy="48784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28" b="32666"/>
          <a:stretch/>
        </p:blipFill>
        <p:spPr>
          <a:xfrm>
            <a:off x="1655217" y="3232087"/>
            <a:ext cx="1372833" cy="74964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5" t="15498" r="14046" b="33104"/>
          <a:stretch/>
        </p:blipFill>
        <p:spPr>
          <a:xfrm>
            <a:off x="827505" y="2577250"/>
            <a:ext cx="730084" cy="516522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52963" y="3377442"/>
            <a:ext cx="818098" cy="458933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 bwMode="ltGray">
          <a:xfrm>
            <a:off x="4596391" y="2631694"/>
            <a:ext cx="584888" cy="30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STA20</a:t>
            </a:r>
          </a:p>
        </p:txBody>
      </p:sp>
      <p:sp>
        <p:nvSpPr>
          <p:cNvPr id="49" name="TextBox 48"/>
          <p:cNvSpPr txBox="1"/>
          <p:nvPr/>
        </p:nvSpPr>
        <p:spPr bwMode="ltGray">
          <a:xfrm>
            <a:off x="2070282" y="3072586"/>
            <a:ext cx="584888" cy="30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STA2</a:t>
            </a:r>
          </a:p>
        </p:txBody>
      </p:sp>
      <p:sp>
        <p:nvSpPr>
          <p:cNvPr id="50" name="TextBox 49"/>
          <p:cNvSpPr txBox="1"/>
          <p:nvPr/>
        </p:nvSpPr>
        <p:spPr bwMode="ltGray">
          <a:xfrm>
            <a:off x="978770" y="2393144"/>
            <a:ext cx="584888" cy="30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STA1</a:t>
            </a:r>
          </a:p>
        </p:txBody>
      </p:sp>
    </p:spTree>
    <p:extLst>
      <p:ext uri="{BB962C8B-B14F-4D97-AF65-F5344CB8AC3E}">
        <p14:creationId xmlns:p14="http://schemas.microsoft.com/office/powerpoint/2010/main" val="20838005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has been discussion on this topic in </a:t>
            </a:r>
            <a:r>
              <a:rPr lang="en-US" dirty="0" err="1" smtClean="0"/>
              <a:t>TGbe</a:t>
            </a:r>
            <a:r>
              <a:rPr lang="en-US" dirty="0"/>
              <a:t> </a:t>
            </a:r>
            <a:r>
              <a:rPr lang="en-US" dirty="0" smtClean="0"/>
              <a:t>[5]-[7]. Unfortunately the group could not reach consensus on this issue.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few works have also raised this issue in UHR in the context of specific features. E.g. R-TWT [8]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 we provide discussion on some factors that need to be considered when designing the framework and signaling for such timing information 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72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Timing Information Sharing Approaches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33418" y="5206525"/>
            <a:ext cx="10925182" cy="1142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Two approaches to share timing information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Historical data based assessment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Real time assessment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2023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 bwMode="ltGray">
          <a:xfrm>
            <a:off x="2078236" y="1491049"/>
            <a:ext cx="2260249" cy="42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Historical data based assessment</a:t>
            </a:r>
          </a:p>
        </p:txBody>
      </p:sp>
      <p:sp>
        <p:nvSpPr>
          <p:cNvPr id="8" name="TextBox 7"/>
          <p:cNvSpPr txBox="1"/>
          <p:nvPr/>
        </p:nvSpPr>
        <p:spPr bwMode="ltGray">
          <a:xfrm>
            <a:off x="8451120" y="1491049"/>
            <a:ext cx="2710249" cy="42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Real time assessment</a:t>
            </a:r>
          </a:p>
        </p:txBody>
      </p:sp>
      <p:sp>
        <p:nvSpPr>
          <p:cNvPr id="9" name="TextBox 8"/>
          <p:cNvSpPr txBox="1"/>
          <p:nvPr/>
        </p:nvSpPr>
        <p:spPr bwMode="ltGray">
          <a:xfrm>
            <a:off x="1190071" y="2295659"/>
            <a:ext cx="476765" cy="278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AP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008" y="1606619"/>
            <a:ext cx="645985" cy="6400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D131FD-8416-4EFF-9E1D-D55B27F7F2E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760" r="24401" b="17921"/>
          <a:stretch/>
        </p:blipFill>
        <p:spPr>
          <a:xfrm>
            <a:off x="4736413" y="1758780"/>
            <a:ext cx="282710" cy="4878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1464" y="2282906"/>
            <a:ext cx="818098" cy="458933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1343646" y="2818673"/>
            <a:ext cx="0" cy="224893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892672" y="2756889"/>
            <a:ext cx="0" cy="224893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1400612" y="3074046"/>
            <a:ext cx="3449315" cy="4366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 bwMode="ltGray">
          <a:xfrm rot="21175137">
            <a:off x="1789270" y="2890668"/>
            <a:ext cx="2857127" cy="42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 smtClean="0">
                <a:solidFill>
                  <a:schemeClr val="tx1"/>
                </a:solidFill>
                <a:latin typeface="Calibri" pitchFamily="34" charset="0"/>
              </a:rPr>
              <a:t>Timing information provided for one or more frames</a:t>
            </a:r>
          </a:p>
        </p:txBody>
      </p:sp>
      <p:sp>
        <p:nvSpPr>
          <p:cNvPr id="17" name="TextBox 16"/>
          <p:cNvSpPr txBox="1"/>
          <p:nvPr/>
        </p:nvSpPr>
        <p:spPr bwMode="ltGray">
          <a:xfrm>
            <a:off x="55537" y="2843576"/>
            <a:ext cx="1355762" cy="983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Based on past data, AP can predict that STA is likely to face problems in the near future and prioritizes it 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1411299" y="4209203"/>
            <a:ext cx="3449315" cy="4366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 bwMode="ltGray">
          <a:xfrm rot="21175137">
            <a:off x="1799957" y="4025825"/>
            <a:ext cx="2857127" cy="42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 smtClean="0">
                <a:solidFill>
                  <a:schemeClr val="tx1"/>
                </a:solidFill>
                <a:latin typeface="Calibri" pitchFamily="34" charset="0"/>
              </a:rPr>
              <a:t>Timing information provided for one or more frames</a:t>
            </a:r>
          </a:p>
        </p:txBody>
      </p:sp>
      <p:sp>
        <p:nvSpPr>
          <p:cNvPr id="20" name="TextBox 19"/>
          <p:cNvSpPr txBox="1"/>
          <p:nvPr/>
        </p:nvSpPr>
        <p:spPr bwMode="ltGray">
          <a:xfrm>
            <a:off x="62230" y="4154133"/>
            <a:ext cx="1355762" cy="983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AP action was effective and no further action necessary or AP can further attempt to improve</a:t>
            </a:r>
          </a:p>
        </p:txBody>
      </p:sp>
      <p:sp>
        <p:nvSpPr>
          <p:cNvPr id="21" name="TextBox 20"/>
          <p:cNvSpPr txBox="1"/>
          <p:nvPr/>
        </p:nvSpPr>
        <p:spPr bwMode="ltGray">
          <a:xfrm>
            <a:off x="7631888" y="2246622"/>
            <a:ext cx="476765" cy="278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AP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7279" y="1554739"/>
            <a:ext cx="645985" cy="64000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8D131FD-8416-4EFF-9E1D-D55B27F7F2E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760" r="24401" b="17921"/>
          <a:stretch/>
        </p:blipFill>
        <p:spPr>
          <a:xfrm>
            <a:off x="11205684" y="1706900"/>
            <a:ext cx="282710" cy="48784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0735" y="2231026"/>
            <a:ext cx="818098" cy="458933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 bwMode="auto">
          <a:xfrm>
            <a:off x="7848466" y="2769291"/>
            <a:ext cx="0" cy="224893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11340526" y="2756888"/>
            <a:ext cx="0" cy="224893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7848466" y="3074045"/>
            <a:ext cx="3449315" cy="4366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 bwMode="ltGray">
          <a:xfrm rot="21175137">
            <a:off x="8230267" y="2891091"/>
            <a:ext cx="2857127" cy="317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 smtClean="0">
                <a:solidFill>
                  <a:schemeClr val="tx1"/>
                </a:solidFill>
                <a:latin typeface="Calibri" pitchFamily="34" charset="0"/>
              </a:rPr>
              <a:t>Timing information provided to AP</a:t>
            </a:r>
          </a:p>
        </p:txBody>
      </p:sp>
      <p:sp>
        <p:nvSpPr>
          <p:cNvPr id="29" name="TextBox 28"/>
          <p:cNvSpPr txBox="1"/>
          <p:nvPr/>
        </p:nvSpPr>
        <p:spPr bwMode="ltGray">
          <a:xfrm>
            <a:off x="6492704" y="3049644"/>
            <a:ext cx="1355762" cy="818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Based on delay bound knowledge AP can compute when packet will be dropped.</a:t>
            </a:r>
          </a:p>
        </p:txBody>
      </p:sp>
      <p:sp>
        <p:nvSpPr>
          <p:cNvPr id="30" name="TextBox 29"/>
          <p:cNvSpPr txBox="1"/>
          <p:nvPr/>
        </p:nvSpPr>
        <p:spPr bwMode="ltGray">
          <a:xfrm>
            <a:off x="6372947" y="4200944"/>
            <a:ext cx="1536742" cy="99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AP takes action to prevent packet drop at STA side. E.g., STA is triggered prior to the point where packet can be dropped.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>
            <a:off x="7869838" y="4335093"/>
            <a:ext cx="3449315" cy="4366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 bwMode="ltGray">
          <a:xfrm rot="21175137">
            <a:off x="8230266" y="4246760"/>
            <a:ext cx="2857127" cy="317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 smtClean="0">
                <a:solidFill>
                  <a:schemeClr val="tx1"/>
                </a:solidFill>
                <a:latin typeface="Calibri" pitchFamily="34" charset="0"/>
              </a:rPr>
              <a:t>STA transmit packet before expiration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>
            <a:off x="11592878" y="3049644"/>
            <a:ext cx="1986" cy="18449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sp>
        <p:nvSpPr>
          <p:cNvPr id="34" name="TextBox 33"/>
          <p:cNvSpPr txBox="1"/>
          <p:nvPr/>
        </p:nvSpPr>
        <p:spPr bwMode="ltGray">
          <a:xfrm rot="5400000">
            <a:off x="11171534" y="3784584"/>
            <a:ext cx="1163767" cy="317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 smtClean="0">
                <a:solidFill>
                  <a:schemeClr val="tx1"/>
                </a:solidFill>
                <a:latin typeface="Calibri" pitchFamily="34" charset="0"/>
              </a:rPr>
              <a:t>Delay bound</a:t>
            </a:r>
          </a:p>
        </p:txBody>
      </p:sp>
      <p:cxnSp>
        <p:nvCxnSpPr>
          <p:cNvPr id="35" name="Straight Arrow Connector 34"/>
          <p:cNvCxnSpPr/>
          <p:nvPr/>
        </p:nvCxnSpPr>
        <p:spPr bwMode="auto">
          <a:xfrm flipV="1">
            <a:off x="7869838" y="3943137"/>
            <a:ext cx="3468701" cy="41632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 bwMode="ltGray">
          <a:xfrm rot="21175137">
            <a:off x="8194414" y="3873219"/>
            <a:ext cx="2857127" cy="317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 smtClean="0">
                <a:solidFill>
                  <a:schemeClr val="tx1"/>
                </a:solidFill>
                <a:latin typeface="Calibri" pitchFamily="34" charset="0"/>
              </a:rPr>
              <a:t>AP triggers STA for uplink transmission</a:t>
            </a:r>
          </a:p>
        </p:txBody>
      </p:sp>
    </p:spTree>
    <p:extLst>
      <p:ext uri="{BB962C8B-B14F-4D97-AF65-F5344CB8AC3E}">
        <p14:creationId xmlns:p14="http://schemas.microsoft.com/office/powerpoint/2010/main" val="18136144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Signalling Approaches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29407" y="4801950"/>
            <a:ext cx="10361084" cy="1523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Two approaches: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Timing information can be shared in a cross link manner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Timing information can be shared on the same link for which information is relevant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2023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027152" y="2518844"/>
            <a:ext cx="1186249" cy="1871050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47513" y="2635234"/>
            <a:ext cx="7455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AP1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47512" y="3246224"/>
            <a:ext cx="7455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AP2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47512" y="3848281"/>
            <a:ext cx="7455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AP3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054558" y="2518844"/>
            <a:ext cx="1186249" cy="1871050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274919" y="2635234"/>
            <a:ext cx="8217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STA1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274919" y="3246224"/>
            <a:ext cx="8217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STA2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274918" y="3818059"/>
            <a:ext cx="8217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STA3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cxnSp>
        <p:nvCxnSpPr>
          <p:cNvPr id="15" name="Straight Connector 14"/>
          <p:cNvCxnSpPr>
            <a:stCxn id="8" idx="3"/>
            <a:endCxn id="12" idx="1"/>
          </p:cNvCxnSpPr>
          <p:nvPr/>
        </p:nvCxnSpPr>
        <p:spPr bwMode="auto">
          <a:xfrm>
            <a:off x="1993038" y="2832942"/>
            <a:ext cx="228188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993037" y="3454369"/>
            <a:ext cx="228188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1993037" y="4045989"/>
            <a:ext cx="228188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3495922" y="2518844"/>
            <a:ext cx="95256" cy="293852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 bwMode="ltGray">
          <a:xfrm>
            <a:off x="2242072" y="2052613"/>
            <a:ext cx="2598528" cy="43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 algn="ctr"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Timing info for link 3 provided on link 1.</a:t>
            </a:r>
          </a:p>
          <a:p>
            <a:pPr algn="ctr">
              <a:lnSpc>
                <a:spcPct val="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Timing info is tagged with link ID</a:t>
            </a:r>
          </a:p>
        </p:txBody>
      </p:sp>
      <p:sp>
        <p:nvSpPr>
          <p:cNvPr id="20" name="TextBox 19"/>
          <p:cNvSpPr txBox="1"/>
          <p:nvPr/>
        </p:nvSpPr>
        <p:spPr bwMode="ltGray">
          <a:xfrm>
            <a:off x="2242232" y="2839140"/>
            <a:ext cx="496332" cy="24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link1</a:t>
            </a:r>
          </a:p>
        </p:txBody>
      </p:sp>
      <p:sp>
        <p:nvSpPr>
          <p:cNvPr id="21" name="TextBox 20"/>
          <p:cNvSpPr txBox="1"/>
          <p:nvPr/>
        </p:nvSpPr>
        <p:spPr bwMode="ltGray">
          <a:xfrm>
            <a:off x="2239141" y="3454369"/>
            <a:ext cx="496332" cy="24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link2</a:t>
            </a:r>
          </a:p>
        </p:txBody>
      </p:sp>
      <p:sp>
        <p:nvSpPr>
          <p:cNvPr id="22" name="TextBox 21"/>
          <p:cNvSpPr txBox="1"/>
          <p:nvPr/>
        </p:nvSpPr>
        <p:spPr bwMode="ltGray">
          <a:xfrm>
            <a:off x="2239141" y="4051382"/>
            <a:ext cx="496332" cy="24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link3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654954" y="2473909"/>
            <a:ext cx="1186249" cy="1871050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75315" y="2590299"/>
            <a:ext cx="7455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AP1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7875314" y="3201289"/>
            <a:ext cx="7455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AP2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75314" y="3803346"/>
            <a:ext cx="7455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AP3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0682360" y="2473909"/>
            <a:ext cx="1186249" cy="1871050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10902721" y="2590299"/>
            <a:ext cx="8217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STA1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902721" y="3201289"/>
            <a:ext cx="8217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STA2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0902720" y="3773124"/>
            <a:ext cx="821725" cy="3954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STA3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cxnSp>
        <p:nvCxnSpPr>
          <p:cNvPr id="31" name="Straight Connector 30"/>
          <p:cNvCxnSpPr>
            <a:stCxn id="24" idx="3"/>
            <a:endCxn id="28" idx="1"/>
          </p:cNvCxnSpPr>
          <p:nvPr/>
        </p:nvCxnSpPr>
        <p:spPr bwMode="auto">
          <a:xfrm>
            <a:off x="8620840" y="2788007"/>
            <a:ext cx="228188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8620839" y="3409434"/>
            <a:ext cx="228188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8620839" y="4001054"/>
            <a:ext cx="228188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9949188" y="3692415"/>
            <a:ext cx="109213" cy="293852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 bwMode="ltGray">
          <a:xfrm>
            <a:off x="9115109" y="4065159"/>
            <a:ext cx="1711411" cy="487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9" tIns="45710" rIns="91419" bIns="45710" rtlCol="0" anchor="t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Timing info for link 3 is provided on link 3 itself</a:t>
            </a:r>
          </a:p>
          <a:p>
            <a:pPr algn="ctr"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No need to tag the info with link ID</a:t>
            </a:r>
          </a:p>
        </p:txBody>
      </p:sp>
      <p:sp>
        <p:nvSpPr>
          <p:cNvPr id="36" name="TextBox 35"/>
          <p:cNvSpPr txBox="1"/>
          <p:nvPr/>
        </p:nvSpPr>
        <p:spPr bwMode="ltGray">
          <a:xfrm>
            <a:off x="8870034" y="2794205"/>
            <a:ext cx="496332" cy="24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link1</a:t>
            </a:r>
          </a:p>
        </p:txBody>
      </p:sp>
      <p:sp>
        <p:nvSpPr>
          <p:cNvPr id="37" name="TextBox 36"/>
          <p:cNvSpPr txBox="1"/>
          <p:nvPr/>
        </p:nvSpPr>
        <p:spPr bwMode="ltGray">
          <a:xfrm>
            <a:off x="8866943" y="3409434"/>
            <a:ext cx="496332" cy="24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link2</a:t>
            </a:r>
          </a:p>
        </p:txBody>
      </p:sp>
      <p:sp>
        <p:nvSpPr>
          <p:cNvPr id="38" name="TextBox 37"/>
          <p:cNvSpPr txBox="1"/>
          <p:nvPr/>
        </p:nvSpPr>
        <p:spPr bwMode="ltGray">
          <a:xfrm>
            <a:off x="8866943" y="4006447"/>
            <a:ext cx="496332" cy="24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link3</a:t>
            </a:r>
          </a:p>
        </p:txBody>
      </p:sp>
    </p:spTree>
    <p:extLst>
      <p:ext uri="{BB962C8B-B14F-4D97-AF65-F5344CB8AC3E}">
        <p14:creationId xmlns:p14="http://schemas.microsoft.com/office/powerpoint/2010/main" val="390615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High Level Procedure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2097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STA shares timing information to the AP (same link or cross link)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Based on timing information and delay bound information, AP computes how urgently STA needs to send its packet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 can prioritize STAs that has higher urgency first in any scheduling decision that it makes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9270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16009</TotalTime>
  <Words>1160</Words>
  <Application>Microsoft Office PowerPoint</Application>
  <PresentationFormat>Widescreen</PresentationFormat>
  <Paragraphs>217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SimSun</vt:lpstr>
      <vt:lpstr>Arial</vt:lpstr>
      <vt:lpstr>Calibri</vt:lpstr>
      <vt:lpstr>Times New Roman</vt:lpstr>
      <vt:lpstr>Office Theme</vt:lpstr>
      <vt:lpstr>Document</vt:lpstr>
      <vt:lpstr>Considerations on QoS Enhancement in UHR</vt:lpstr>
      <vt:lpstr>Abstract</vt:lpstr>
      <vt:lpstr>Background</vt:lpstr>
      <vt:lpstr>Background</vt:lpstr>
      <vt:lpstr>Motivation</vt:lpstr>
      <vt:lpstr>Prior Work</vt:lpstr>
      <vt:lpstr>Timing Information Sharing Approaches</vt:lpstr>
      <vt:lpstr>Signalling Approaches</vt:lpstr>
      <vt:lpstr>High Level Procedure</vt:lpstr>
      <vt:lpstr>Summary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174</cp:revision>
  <cp:lastPrinted>1601-01-01T00:00:00Z</cp:lastPrinted>
  <dcterms:created xsi:type="dcterms:W3CDTF">2021-02-24T17:42:37Z</dcterms:created>
  <dcterms:modified xsi:type="dcterms:W3CDTF">2023-05-18T21:10:10Z</dcterms:modified>
</cp:coreProperties>
</file>