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6" r:id="rId4"/>
    <p:sldId id="263" r:id="rId5"/>
    <p:sldId id="267" r:id="rId6"/>
    <p:sldId id="268" r:id="rId7"/>
    <p:sldId id="269" r:id="rId8"/>
    <p:sldId id="270" r:id="rId9"/>
    <p:sldId id="275" r:id="rId10"/>
    <p:sldId id="276" r:id="rId11"/>
    <p:sldId id="277" r:id="rId12"/>
    <p:sldId id="278" r:id="rId13"/>
    <p:sldId id="271" r:id="rId14"/>
    <p:sldId id="273" r:id="rId15"/>
    <p:sldId id="280" r:id="rId16"/>
    <p:sldId id="281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128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May.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May.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802.11-23/0876r0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2302.1395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X</a:t>
            </a:r>
            <a:r>
              <a:rPr lang="en-US" dirty="0" smtClean="0"/>
              <a:t>-Band Operation for AMP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003884"/>
              </p:ext>
            </p:extLst>
          </p:nvPr>
        </p:nvGraphicFramePr>
        <p:xfrm>
          <a:off x="515938" y="2281238"/>
          <a:ext cx="7994650" cy="277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Document" r:id="rId4" imgW="8235535" imgH="2873065" progId="Word.Document.8">
                  <p:embed/>
                </p:oleObj>
              </mc:Choice>
              <mc:Fallback>
                <p:oleObj name="Document" r:id="rId4" imgW="8235535" imgH="28730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1238"/>
                        <a:ext cx="7994650" cy="277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Budget Calculation ( 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0813" cy="295344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P</a:t>
            </a:r>
            <a:r>
              <a:rPr lang="en-US" baseline="-25000" dirty="0" smtClean="0"/>
              <a:t>C</a:t>
            </a:r>
            <a:r>
              <a:rPr lang="en-US" dirty="0" smtClean="0"/>
              <a:t>: Transmit power of “energizer”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G</a:t>
            </a:r>
            <a:r>
              <a:rPr lang="en-US" baseline="-25000" dirty="0" smtClean="0"/>
              <a:t>C</a:t>
            </a:r>
            <a:r>
              <a:rPr lang="en-US" dirty="0" smtClean="0"/>
              <a:t>: Antenna gain of TX antenna of “energizer”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err="1" smtClean="0"/>
              <a:t>G</a:t>
            </a:r>
            <a:r>
              <a:rPr lang="en-US" baseline="-25000" dirty="0" err="1" smtClean="0"/>
              <a:t>device</a:t>
            </a:r>
            <a:r>
              <a:rPr lang="en-US" dirty="0" smtClean="0"/>
              <a:t>: Antenna gain of passive device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err="1" smtClean="0"/>
              <a:t>P</a:t>
            </a:r>
            <a:r>
              <a:rPr lang="en-US" baseline="-25000" dirty="0" err="1" smtClean="0"/>
              <a:t>RX,deivce</a:t>
            </a:r>
            <a:r>
              <a:rPr lang="en-US" dirty="0" smtClean="0"/>
              <a:t>: RX power of passive device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Example for 915 MHz </a:t>
            </a:r>
            <a:r>
              <a:rPr lang="en-US" dirty="0" err="1" smtClean="0"/>
              <a:t>dowlink</a:t>
            </a:r>
            <a:r>
              <a:rPr lang="en-US" dirty="0" smtClean="0"/>
              <a:t>, 2.4GHz downlink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P</a:t>
            </a:r>
            <a:r>
              <a:rPr lang="en-US" baseline="-25000" dirty="0" smtClean="0"/>
              <a:t>C</a:t>
            </a:r>
            <a:r>
              <a:rPr lang="en-US" dirty="0" smtClean="0"/>
              <a:t>=27dBm, G</a:t>
            </a:r>
            <a:r>
              <a:rPr lang="en-US" baseline="-25000" dirty="0" smtClean="0"/>
              <a:t>C</a:t>
            </a:r>
            <a:r>
              <a:rPr lang="en-US" dirty="0" smtClean="0"/>
              <a:t>=5dBi,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device</a:t>
            </a:r>
            <a:r>
              <a:rPr lang="en-US" dirty="0" smtClean="0"/>
              <a:t>=0dBi, 10m distance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216932"/>
            <a:ext cx="5229225" cy="84772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696912" y="1605099"/>
            <a:ext cx="3250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Detailed Analyses in [3]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7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Budget Calculation ( </a:t>
            </a:r>
            <a:r>
              <a:rPr lang="en-US" dirty="0" smtClean="0"/>
              <a:t>II </a:t>
            </a:r>
            <a:r>
              <a:rPr lang="en-US" dirty="0"/>
              <a:t>/ II )</a:t>
            </a: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373620"/>
              </p:ext>
            </p:extLst>
          </p:nvPr>
        </p:nvGraphicFramePr>
        <p:xfrm>
          <a:off x="696912" y="1498301"/>
          <a:ext cx="7770813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271">
                  <a:extLst>
                    <a:ext uri="{9D8B030D-6E8A-4147-A177-3AD203B41FA5}">
                      <a16:colId xmlns:a16="http://schemas.microsoft.com/office/drawing/2014/main" val="886510525"/>
                    </a:ext>
                  </a:extLst>
                </a:gridCol>
                <a:gridCol w="2364937">
                  <a:extLst>
                    <a:ext uri="{9D8B030D-6E8A-4147-A177-3AD203B41FA5}">
                      <a16:colId xmlns:a16="http://schemas.microsoft.com/office/drawing/2014/main" val="2648984116"/>
                    </a:ext>
                  </a:extLst>
                </a:gridCol>
                <a:gridCol w="2815605">
                  <a:extLst>
                    <a:ext uri="{9D8B030D-6E8A-4147-A177-3AD203B41FA5}">
                      <a16:colId xmlns:a16="http://schemas.microsoft.com/office/drawing/2014/main" val="22130319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Downlink (TX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smartphone)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Uplink</a:t>
                      </a:r>
                      <a:r>
                        <a:rPr lang="en-US" baseline="0" dirty="0" smtClean="0"/>
                        <a:t> (TX passive device)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82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Transmit</a:t>
                      </a:r>
                      <a:r>
                        <a:rPr lang="en-US" baseline="0" dirty="0" smtClean="0"/>
                        <a:t>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27dBm (500mW)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-25dBm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smtClean="0"/>
                        <a:t>0.003mW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7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Transmitter Ant.</a:t>
                      </a:r>
                      <a:r>
                        <a:rPr lang="en-US" baseline="0" dirty="0" smtClean="0"/>
                        <a:t> Gain.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0dBi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38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Receiver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Ant.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5dBi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04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Path Loss for 10m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52dB (915MHz)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60dB (2.4GHz)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6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RX</a:t>
                      </a:r>
                      <a:r>
                        <a:rPr lang="en-US" baseline="0" dirty="0" smtClean="0"/>
                        <a:t> Power at Receiver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-80 </a:t>
                      </a:r>
                      <a:r>
                        <a:rPr lang="en-US" dirty="0" err="1" smtClean="0"/>
                        <a:t>dBm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b="1" dirty="0" smtClean="0">
                          <a:sym typeface="Wingdings" panose="05000000000000000000" pitchFamily="2" charset="2"/>
                        </a:rPr>
                        <a:t>works </a:t>
                      </a:r>
                      <a:r>
                        <a:rPr lang="en-US" b="1" dirty="0" smtClean="0">
                          <a:sym typeface="Wingdings" panose="05000000000000000000" pitchFamily="2" charset="2"/>
                        </a:rPr>
                        <a:t>for </a:t>
                      </a:r>
                      <a:r>
                        <a:rPr lang="en-US" b="1" dirty="0" smtClean="0">
                          <a:sym typeface="Wingdings" panose="05000000000000000000" pitchFamily="2" charset="2"/>
                        </a:rPr>
                        <a:t>.11</a:t>
                      </a:r>
                      <a:r>
                        <a:rPr lang="en-US" b="1" baseline="0" dirty="0" smtClean="0">
                          <a:sym typeface="Wingdings" panose="05000000000000000000" pitchFamily="2" charset="2"/>
                        </a:rPr>
                        <a:t>b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880042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685800" y="3992582"/>
            <a:ext cx="7770813" cy="2101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All parameters are supported by classical smartphones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Even tiny transmit powers are sufficient for an error-free decoding of 802.11ba and 802.11b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The sub-GHz band is more suited for the downlink </a:t>
            </a:r>
            <a:r>
              <a:rPr lang="en-US" sz="2000" kern="0" dirty="0" smtClean="0">
                <a:sym typeface="Wingdings" panose="05000000000000000000" pitchFamily="2" charset="2"/>
              </a:rPr>
              <a:t> lower path loss for improved harvesting, higher transmit powers due to frequency </a:t>
            </a:r>
            <a:r>
              <a:rPr lang="en-US" sz="2000" kern="0" dirty="0" smtClean="0">
                <a:sym typeface="Wingdings" panose="05000000000000000000" pitchFamily="2" charset="2"/>
              </a:rPr>
              <a:t>regulation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>
                <a:sym typeface="Wingdings" panose="05000000000000000000" pitchFamily="2" charset="2"/>
              </a:rPr>
              <a:t>Optimize the system for sub-GHz, 2.4 GHz is relaxed  </a:t>
            </a:r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38552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Analyses of Passive </a:t>
            </a:r>
            <a:r>
              <a:rPr lang="en-US" dirty="0" smtClean="0"/>
              <a:t>X-Band Device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OOK (Wake-Up) receiver offers very power efficient operation </a:t>
            </a:r>
            <a:r>
              <a:rPr lang="en-US" dirty="0" smtClean="0">
                <a:sym typeface="Wingdings" panose="05000000000000000000" pitchFamily="2" charset="2"/>
              </a:rPr>
              <a:t>with &lt; 10µA [4]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DSSS is constant envelope and transmit times are very short (e.g. 1ms) </a:t>
            </a:r>
            <a:r>
              <a:rPr lang="en-US" dirty="0" smtClean="0">
                <a:sym typeface="Wingdings" panose="05000000000000000000" pitchFamily="2" charset="2"/>
              </a:rPr>
              <a:t> can be stored on very small capacitor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Frequency generation for 2.4 GHz uplink has to meet channel accuracy requirements, BUT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Typical crystal oscillators require multiple mA and have a long start-up time in the </a:t>
            </a:r>
            <a:r>
              <a:rPr lang="en-US" dirty="0" err="1" smtClean="0"/>
              <a:t>ms</a:t>
            </a:r>
            <a:r>
              <a:rPr lang="en-US" dirty="0" smtClean="0"/>
              <a:t> range [5, Tab.2]</a:t>
            </a:r>
          </a:p>
          <a:p>
            <a:pPr marL="0" indent="0"/>
            <a:r>
              <a:rPr lang="en-US" dirty="0" smtClean="0">
                <a:sym typeface="Wingdings" panose="05000000000000000000" pitchFamily="2" charset="2"/>
              </a:rPr>
              <a:t> Problem is the clock generation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721" y="2108453"/>
            <a:ext cx="671808" cy="710908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039541"/>
            <a:ext cx="671808" cy="71090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261" y="4013158"/>
            <a:ext cx="1026153" cy="102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the Clock Generation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use of crystal oscillators is too “expensive”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Current consumption too high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Long start-up 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Additional size and complexity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Potential solution: Use of calibrated RC oscillators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Very low power consumption, e.g. 190nW [6]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Calibration of the RC oscillator using the sub-GHz downlink frequency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10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erade Verbindung mit Pfeil 26"/>
          <p:cNvCxnSpPr/>
          <p:nvPr/>
        </p:nvCxnSpPr>
        <p:spPr bwMode="auto">
          <a:xfrm>
            <a:off x="3419872" y="3174206"/>
            <a:ext cx="0" cy="169495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</a:t>
            </a:r>
            <a:r>
              <a:rPr lang="en-US" dirty="0" smtClean="0"/>
              <a:t>X-Band AMP </a:t>
            </a:r>
            <a:r>
              <a:rPr lang="en-US" dirty="0" smtClean="0"/>
              <a:t>Device Structure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cxnSp>
        <p:nvCxnSpPr>
          <p:cNvPr id="8" name="Gerader Verbinder 7"/>
          <p:cNvCxnSpPr/>
          <p:nvPr/>
        </p:nvCxnSpPr>
        <p:spPr bwMode="auto">
          <a:xfrm>
            <a:off x="1115616" y="2276872"/>
            <a:ext cx="0" cy="12241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 bwMode="auto">
          <a:xfrm flipV="1">
            <a:off x="1115616" y="1988840"/>
            <a:ext cx="36004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 bwMode="auto">
          <a:xfrm flipH="1" flipV="1">
            <a:off x="827584" y="1988840"/>
            <a:ext cx="288032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 bwMode="auto">
          <a:xfrm>
            <a:off x="1691680" y="2857128"/>
            <a:ext cx="1224136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Power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Harvesting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1691680" y="4869160"/>
            <a:ext cx="2086312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Downlink Decoder (e.g. </a:t>
            </a:r>
            <a:r>
              <a:rPr lang="en-US" sz="1800" dirty="0" smtClean="0"/>
              <a:t>OOK)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1691680" y="3831880"/>
            <a:ext cx="2086312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Frequency-Estimation</a:t>
            </a:r>
          </a:p>
        </p:txBody>
      </p:sp>
      <p:cxnSp>
        <p:nvCxnSpPr>
          <p:cNvPr id="22" name="Gerader Verbinder 21"/>
          <p:cNvCxnSpPr>
            <a:stCxn id="13" idx="3"/>
          </p:cNvCxnSpPr>
          <p:nvPr/>
        </p:nvCxnSpPr>
        <p:spPr bwMode="auto">
          <a:xfrm flipV="1">
            <a:off x="2915816" y="3174206"/>
            <a:ext cx="3264867" cy="695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 bwMode="auto">
          <a:xfrm>
            <a:off x="3059832" y="3181164"/>
            <a:ext cx="0" cy="6507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 bwMode="auto">
          <a:xfrm flipH="1">
            <a:off x="1113383" y="3501008"/>
            <a:ext cx="2233" cy="170202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endCxn id="15" idx="1"/>
          </p:cNvCxnSpPr>
          <p:nvPr/>
        </p:nvCxnSpPr>
        <p:spPr bwMode="auto">
          <a:xfrm>
            <a:off x="1115616" y="4149080"/>
            <a:ext cx="576064" cy="683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endCxn id="13" idx="1"/>
          </p:cNvCxnSpPr>
          <p:nvPr/>
        </p:nvCxnSpPr>
        <p:spPr bwMode="auto">
          <a:xfrm>
            <a:off x="1115616" y="3181164"/>
            <a:ext cx="57606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endCxn id="14" idx="1"/>
          </p:cNvCxnSpPr>
          <p:nvPr/>
        </p:nvCxnSpPr>
        <p:spPr bwMode="auto">
          <a:xfrm flipV="1">
            <a:off x="1106240" y="5193196"/>
            <a:ext cx="585440" cy="745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Rechteck 38"/>
          <p:cNvSpPr/>
          <p:nvPr/>
        </p:nvSpPr>
        <p:spPr bwMode="auto">
          <a:xfrm>
            <a:off x="5148065" y="3861048"/>
            <a:ext cx="622886" cy="5973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PLL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5182717" y="4869160"/>
            <a:ext cx="2086312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Downlink Decoder (e.g. </a:t>
            </a:r>
            <a:r>
              <a:rPr lang="en-US" sz="1800" dirty="0" smtClean="0"/>
              <a:t>OOK)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Gerade Verbindung mit Pfeil 41"/>
          <p:cNvCxnSpPr>
            <a:stCxn id="39" idx="2"/>
          </p:cNvCxnSpPr>
          <p:nvPr/>
        </p:nvCxnSpPr>
        <p:spPr bwMode="auto">
          <a:xfrm>
            <a:off x="5459508" y="4458376"/>
            <a:ext cx="0" cy="42141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15" idx="3"/>
            <a:endCxn id="39" idx="1"/>
          </p:cNvCxnSpPr>
          <p:nvPr/>
        </p:nvCxnSpPr>
        <p:spPr bwMode="auto">
          <a:xfrm>
            <a:off x="3777992" y="4155916"/>
            <a:ext cx="1370073" cy="379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hteck 46"/>
          <p:cNvSpPr/>
          <p:nvPr/>
        </p:nvSpPr>
        <p:spPr bwMode="auto">
          <a:xfrm>
            <a:off x="4139158" y="4901986"/>
            <a:ext cx="786612" cy="5973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 smtClean="0"/>
              <a:t>µP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Gerade Verbindung mit Pfeil 48"/>
          <p:cNvCxnSpPr>
            <a:stCxn id="14" idx="3"/>
            <a:endCxn id="47" idx="1"/>
          </p:cNvCxnSpPr>
          <p:nvPr/>
        </p:nvCxnSpPr>
        <p:spPr bwMode="auto">
          <a:xfrm>
            <a:off x="3777992" y="5193196"/>
            <a:ext cx="361166" cy="7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Gerade Verbindung mit Pfeil 51"/>
          <p:cNvCxnSpPr>
            <a:stCxn id="47" idx="3"/>
            <a:endCxn id="40" idx="1"/>
          </p:cNvCxnSpPr>
          <p:nvPr/>
        </p:nvCxnSpPr>
        <p:spPr bwMode="auto">
          <a:xfrm flipV="1">
            <a:off x="4925770" y="5193196"/>
            <a:ext cx="256947" cy="7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Gerade Verbindung mit Pfeil 55"/>
          <p:cNvCxnSpPr>
            <a:endCxn id="39" idx="0"/>
          </p:cNvCxnSpPr>
          <p:nvPr/>
        </p:nvCxnSpPr>
        <p:spPr bwMode="auto">
          <a:xfrm>
            <a:off x="5459508" y="3174206"/>
            <a:ext cx="0" cy="68684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 bwMode="auto">
          <a:xfrm>
            <a:off x="6180683" y="3174206"/>
            <a:ext cx="0" cy="169495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>
            <a:stCxn id="40" idx="3"/>
          </p:cNvCxnSpPr>
          <p:nvPr/>
        </p:nvCxnSpPr>
        <p:spPr bwMode="auto">
          <a:xfrm>
            <a:off x="7269029" y="5193196"/>
            <a:ext cx="54333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Gerader Verbinder 62"/>
          <p:cNvCxnSpPr/>
          <p:nvPr/>
        </p:nvCxnSpPr>
        <p:spPr bwMode="auto">
          <a:xfrm flipV="1">
            <a:off x="7812360" y="2276872"/>
            <a:ext cx="0" cy="291632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Gerader Verbinder 65"/>
          <p:cNvCxnSpPr/>
          <p:nvPr/>
        </p:nvCxnSpPr>
        <p:spPr bwMode="auto">
          <a:xfrm>
            <a:off x="7812360" y="2276872"/>
            <a:ext cx="360040" cy="3600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Gerader Verbinder 67"/>
          <p:cNvCxnSpPr/>
          <p:nvPr/>
        </p:nvCxnSpPr>
        <p:spPr bwMode="auto">
          <a:xfrm flipH="1">
            <a:off x="7452320" y="2276872"/>
            <a:ext cx="360040" cy="3600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1388442" y="1609311"/>
            <a:ext cx="15023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Downlink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(sub-GHz)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6112844" y="1764013"/>
            <a:ext cx="1433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Uplink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(2.4 GHz)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3718888" y="2799606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Power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3996464" y="3755813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Clock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4861885" y="3439009"/>
            <a:ext cx="1187074" cy="1296144"/>
          </a:xfrm>
          <a:prstGeom prst="ellipse">
            <a:avLst/>
          </a:prstGeom>
          <a:noFill/>
          <a:ln w="793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639581" y="3109785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Calibration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78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Required Extension to the PHY?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System can work with almost state-of-the-art smartphones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Fits perfectly into eco-system: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IEEE 802.11ba used as basis for the downlink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High rate single-carrier uplink waveform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Only missing aspect for the PHY is the extension of the signaling for the RC-calibration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47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Full duplex may be problematic if smartphones are used as “interrogators”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Bi-static operation may be difficult in many use-cases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Using </a:t>
            </a:r>
            <a:r>
              <a:rPr lang="en-US" dirty="0" smtClean="0"/>
              <a:t>Cross-Band operation offers </a:t>
            </a:r>
            <a:r>
              <a:rPr lang="en-US" dirty="0" smtClean="0"/>
              <a:t>“relaxed” full duplex, which can be </a:t>
            </a:r>
            <a:r>
              <a:rPr lang="en-US" dirty="0" err="1" smtClean="0"/>
              <a:t>easiliy</a:t>
            </a:r>
            <a:r>
              <a:rPr lang="en-US" dirty="0" smtClean="0"/>
              <a:t> supported by smartphones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problem of the power consumption can be solved by means of RC oscillators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7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[1] K. </a:t>
            </a:r>
            <a:r>
              <a:rPr lang="en-US" sz="1400" dirty="0" err="1" smtClean="0"/>
              <a:t>Finkenzeller</a:t>
            </a:r>
            <a:r>
              <a:rPr lang="en-US" sz="1400" dirty="0" smtClean="0"/>
              <a:t>: “RFID </a:t>
            </a:r>
            <a:r>
              <a:rPr lang="en-US" sz="1400" dirty="0"/>
              <a:t>handbook: fundamentals and applications in contactless smart cards, radio frequency identification and near-field </a:t>
            </a:r>
            <a:r>
              <a:rPr lang="en-US" sz="1400" dirty="0" smtClean="0"/>
              <a:t>communication”, </a:t>
            </a:r>
            <a:r>
              <a:rPr lang="en-US" sz="1400" dirty="0"/>
              <a:t>John </a:t>
            </a:r>
            <a:r>
              <a:rPr lang="en-US" sz="1400" dirty="0" smtClean="0"/>
              <a:t>Wiley </a:t>
            </a:r>
            <a:r>
              <a:rPr lang="en-US" sz="1400" dirty="0"/>
              <a:t>&amp; </a:t>
            </a:r>
            <a:r>
              <a:rPr lang="en-US" sz="1400" dirty="0" smtClean="0"/>
              <a:t>Sons</a:t>
            </a:r>
            <a:r>
              <a:rPr lang="en-US" sz="1400" dirty="0"/>
              <a:t>; 2010 </a:t>
            </a:r>
            <a:endParaRPr lang="en-US" sz="1400" dirty="0" smtClean="0"/>
          </a:p>
          <a:p>
            <a:r>
              <a:rPr lang="en-US" sz="1400" dirty="0" smtClean="0"/>
              <a:t>[2] Full-Duplex TIG Report, </a:t>
            </a:r>
            <a:r>
              <a:rPr lang="en-GB" sz="1400" dirty="0" smtClean="0"/>
              <a:t>11-18/498r8 </a:t>
            </a:r>
            <a:endParaRPr lang="en-US" sz="1400" dirty="0" smtClean="0"/>
          </a:p>
          <a:p>
            <a:r>
              <a:rPr lang="en-US" sz="1400" dirty="0"/>
              <a:t>[3] </a:t>
            </a:r>
            <a:r>
              <a:rPr lang="sv-SE" sz="1400" dirty="0" smtClean="0"/>
              <a:t>C. </a:t>
            </a:r>
            <a:r>
              <a:rPr lang="sv-SE" sz="1400" dirty="0"/>
              <a:t>Korn, </a:t>
            </a:r>
            <a:r>
              <a:rPr lang="sv-SE" sz="1400" dirty="0" smtClean="0"/>
              <a:t>J. Robert</a:t>
            </a:r>
            <a:r>
              <a:rPr lang="sv-SE" sz="1400" dirty="0"/>
              <a:t>, </a:t>
            </a:r>
            <a:r>
              <a:rPr lang="sv-SE" sz="1400" dirty="0" smtClean="0"/>
              <a:t>T. Dräger, ” </a:t>
            </a:r>
            <a:r>
              <a:rPr lang="en-US" sz="1400" dirty="0" smtClean="0"/>
              <a:t>Theoretical </a:t>
            </a:r>
            <a:r>
              <a:rPr lang="en-US" sz="1400" dirty="0"/>
              <a:t>Limits of Backscatter </a:t>
            </a:r>
            <a:r>
              <a:rPr lang="en-US" sz="1400" dirty="0" smtClean="0"/>
              <a:t>Communications”, </a:t>
            </a:r>
            <a:r>
              <a:rPr lang="en-US" sz="1400" dirty="0" err="1" smtClean="0"/>
              <a:t>arxiv</a:t>
            </a:r>
            <a:r>
              <a:rPr lang="en-US" sz="1400" dirty="0" smtClean="0"/>
              <a:t> pre-print, </a:t>
            </a:r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arxiv.org/abs/2302.13958</a:t>
            </a:r>
            <a:endParaRPr lang="en-US" sz="1400" dirty="0" smtClean="0"/>
          </a:p>
          <a:p>
            <a:r>
              <a:rPr lang="en-US" sz="1400" dirty="0" smtClean="0"/>
              <a:t>[4] J</a:t>
            </a:r>
            <a:r>
              <a:rPr lang="en-US" sz="1400" dirty="0"/>
              <a:t>. Robert, T. Lindner and H. Milosiu, "Sub 10µW wake-up-receiver based indoor/outdoor asset tracking system," 2015 IEEE 20th Conference on Emerging Technologies &amp; Factory Automation (ETFA</a:t>
            </a:r>
            <a:r>
              <a:rPr lang="en-US" sz="1400" dirty="0" smtClean="0"/>
              <a:t>), </a:t>
            </a:r>
            <a:r>
              <a:rPr lang="en-US" sz="1400" dirty="0"/>
              <a:t>Luxembourg, </a:t>
            </a:r>
            <a:r>
              <a:rPr lang="en-US" sz="1400" dirty="0" smtClean="0"/>
              <a:t>2015</a:t>
            </a:r>
          </a:p>
          <a:p>
            <a:r>
              <a:rPr lang="en-US" sz="1400" dirty="0"/>
              <a:t>[5] D. Griffith, F. </a:t>
            </a:r>
            <a:r>
              <a:rPr lang="en-US" sz="1400" dirty="0" err="1"/>
              <a:t>Dülger</a:t>
            </a:r>
            <a:r>
              <a:rPr lang="en-US" sz="1400" dirty="0"/>
              <a:t>, G. </a:t>
            </a:r>
            <a:r>
              <a:rPr lang="en-US" sz="1400" dirty="0" err="1"/>
              <a:t>Feygin</a:t>
            </a:r>
            <a:r>
              <a:rPr lang="en-US" sz="1400" dirty="0"/>
              <a:t>, A. N. </a:t>
            </a:r>
            <a:r>
              <a:rPr lang="en-US" sz="1400" dirty="0" err="1"/>
              <a:t>Mohieldin</a:t>
            </a:r>
            <a:r>
              <a:rPr lang="en-US" sz="1400" dirty="0"/>
              <a:t> and P. </a:t>
            </a:r>
            <a:r>
              <a:rPr lang="en-US" sz="1400" dirty="0" err="1"/>
              <a:t>Vallur</a:t>
            </a:r>
            <a:r>
              <a:rPr lang="en-US" sz="1400" dirty="0"/>
              <a:t>, "A 65nm CMOS DCXO system for generating 38.4MHz and a real time clock from a single crystal in 0.09mm2," 2010 IEEE Radio Frequency Integrated Circuits Symposium, Anaheim, CA, USA, 2010, pp. </a:t>
            </a:r>
            <a:r>
              <a:rPr lang="en-US" sz="1400" dirty="0" smtClean="0"/>
              <a:t>321-324</a:t>
            </a:r>
          </a:p>
          <a:p>
            <a:r>
              <a:rPr lang="en-US" sz="1400" dirty="0"/>
              <a:t>[6] D. Griffith, P. T. </a:t>
            </a:r>
            <a:r>
              <a:rPr lang="en-US" sz="1400" dirty="0" err="1"/>
              <a:t>Røine</a:t>
            </a:r>
            <a:r>
              <a:rPr lang="en-US" sz="1400" dirty="0"/>
              <a:t>, J. Murdock and R. Smith, "17.8 A 190nW 33kHz RC oscillator with ±0.21% temperature stability and 4ppm long-term stability," 2014 IEEE International Solid-State Circuits Conference Digest of Technical Papers (ISSCC), San Francisco, CA, USA, 2014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9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documents presents a proposal to achieve full duplex operation with typical smartphone hardware by using </a:t>
            </a:r>
            <a:r>
              <a:rPr lang="en-GB" dirty="0" smtClean="0"/>
              <a:t>cross-band operation fo</a:t>
            </a:r>
            <a:r>
              <a:rPr lang="en-GB" dirty="0" smtClean="0"/>
              <a:t>r the uplink and downlink</a:t>
            </a:r>
            <a:r>
              <a:rPr lang="en-GB" dirty="0" smtClean="0"/>
              <a:t>. </a:t>
            </a:r>
            <a:endParaRPr lang="en-GB" dirty="0" smtClean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 smtClean="0"/>
              <a:t>AMP TIG </a:t>
            </a:r>
            <a:r>
              <a:rPr lang="en-US" dirty="0" smtClean="0"/>
              <a:t>report in </a:t>
            </a:r>
            <a:r>
              <a:rPr lang="en-US" dirty="0" smtClean="0"/>
              <a:t>11-23/436r0 </a:t>
            </a:r>
            <a:r>
              <a:rPr lang="en-US" dirty="0" smtClean="0"/>
              <a:t>includes some use-cases where the use of smartphones “interrogators” is quite useful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Examples are use-cases 4 (Smart Home), 5 (Smart Agriculture), 6 (Indoor Positioning), 8 (Food Logistics)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This presentation analyses the potential issues </a:t>
            </a:r>
            <a:r>
              <a:rPr lang="en-US" dirty="0" smtClean="0"/>
              <a:t>if </a:t>
            </a:r>
            <a:r>
              <a:rPr lang="en-US" dirty="0" smtClean="0"/>
              <a:t>classical backscatter </a:t>
            </a:r>
            <a:r>
              <a:rPr lang="en-US" dirty="0" smtClean="0"/>
              <a:t>approaches are used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This presentation further makes a proposal to solve these problems using cross-band operation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6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Backscatter Full Duplex Issue</a:t>
            </a:r>
            <a:endParaRPr lang="en-US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1101" y="1698859"/>
            <a:ext cx="815362" cy="1884965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pic>
        <p:nvPicPr>
          <p:cNvPr id="409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63" y="2115660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Gerade Verbindung mit Pfeil 14"/>
          <p:cNvCxnSpPr/>
          <p:nvPr/>
        </p:nvCxnSpPr>
        <p:spPr bwMode="auto">
          <a:xfrm>
            <a:off x="1766302" y="2319867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2898927" y="1938792"/>
            <a:ext cx="3323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=915MHz, P</a:t>
            </a:r>
            <a:r>
              <a:rPr lang="en-US" baseline="-25000" dirty="0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=36dBm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 flipV="1">
            <a:off x="1766302" y="2860613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1950244" y="3150082"/>
            <a:ext cx="4188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=915MHz±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de-DE" dirty="0" smtClean="0">
                <a:solidFill>
                  <a:schemeClr val="tx1"/>
                </a:solidFill>
              </a:rPr>
              <a:t>f, P</a:t>
            </a:r>
            <a:r>
              <a:rPr lang="de-DE" baseline="-25000" dirty="0" smtClean="0">
                <a:solidFill>
                  <a:schemeClr val="tx1"/>
                </a:solidFill>
              </a:rPr>
              <a:t>RX</a:t>
            </a:r>
            <a:r>
              <a:rPr lang="de-DE" dirty="0" smtClean="0">
                <a:solidFill>
                  <a:schemeClr val="tx1"/>
                </a:solidFill>
              </a:rPr>
              <a:t>=-80dBm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696912" y="4133059"/>
            <a:ext cx="7770813" cy="20751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kern="0" dirty="0" smtClean="0"/>
              <a:t>Backscatter modulation is full duplex with typically a small frequency offset </a:t>
            </a:r>
            <a:r>
              <a:rPr lang="el-GR" kern="0" dirty="0" smtClean="0"/>
              <a:t>Δ</a:t>
            </a:r>
            <a:r>
              <a:rPr lang="en-US" kern="0" dirty="0" smtClean="0"/>
              <a:t>f &lt; 1MHz [1]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kern="0" dirty="0" smtClean="0"/>
              <a:t>Full duplex with high deltas between P</a:t>
            </a:r>
            <a:r>
              <a:rPr lang="en-US" kern="0" baseline="-25000" dirty="0" smtClean="0"/>
              <a:t>TX</a:t>
            </a:r>
            <a:r>
              <a:rPr lang="en-US" kern="0" dirty="0" smtClean="0"/>
              <a:t> and P</a:t>
            </a:r>
            <a:r>
              <a:rPr lang="en-US" kern="0" baseline="-25000" dirty="0" smtClean="0"/>
              <a:t>RX</a:t>
            </a:r>
            <a:r>
              <a:rPr lang="en-US" kern="0" dirty="0" smtClean="0"/>
              <a:t> in the very same device is very challenging [2]</a:t>
            </a:r>
          </a:p>
          <a:p>
            <a:pPr marL="0" indent="0"/>
            <a:r>
              <a:rPr lang="en-US" kern="0" dirty="0" smtClean="0">
                <a:sym typeface="Wingdings" panose="05000000000000000000" pitchFamily="2" charset="2"/>
              </a:rPr>
              <a:t> Challenging in </a:t>
            </a:r>
            <a:r>
              <a:rPr lang="en-US" kern="0" dirty="0" smtClean="0">
                <a:sym typeface="Wingdings" panose="05000000000000000000" pitchFamily="2" charset="2"/>
              </a:rPr>
              <a:t>tiny and cost-sensitive smartphones</a:t>
            </a:r>
            <a:endParaRPr lang="en-US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kern="0" dirty="0"/>
          </a:p>
        </p:txBody>
      </p:sp>
      <p:sp>
        <p:nvSpPr>
          <p:cNvPr id="25" name="Textfeld 24"/>
          <p:cNvSpPr txBox="1"/>
          <p:nvPr/>
        </p:nvSpPr>
        <p:spPr>
          <a:xfrm>
            <a:off x="312273" y="3514495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714257" y="3380914"/>
            <a:ext cx="205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Passive Device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96" name="Freihandform 4095"/>
          <p:cNvSpPr/>
          <p:nvPr/>
        </p:nvSpPr>
        <p:spPr bwMode="auto">
          <a:xfrm>
            <a:off x="1709709" y="2243450"/>
            <a:ext cx="1245811" cy="692302"/>
          </a:xfrm>
          <a:custGeom>
            <a:avLst/>
            <a:gdLst>
              <a:gd name="connsiteX0" fmla="*/ 181155 w 1245811"/>
              <a:gd name="connsiteY0" fmla="*/ 0 h 1596610"/>
              <a:gd name="connsiteX1" fmla="*/ 1242204 w 1245811"/>
              <a:gd name="connsiteY1" fmla="*/ 733246 h 1596610"/>
              <a:gd name="connsiteX2" fmla="*/ 508959 w 1245811"/>
              <a:gd name="connsiteY2" fmla="*/ 1475117 h 1596610"/>
              <a:gd name="connsiteX3" fmla="*/ 0 w 1245811"/>
              <a:gd name="connsiteY3" fmla="*/ 1587261 h 159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5811" h="1596610">
                <a:moveTo>
                  <a:pt x="181155" y="0"/>
                </a:moveTo>
                <a:cubicBezTo>
                  <a:pt x="684362" y="243696"/>
                  <a:pt x="1187570" y="487393"/>
                  <a:pt x="1242204" y="733246"/>
                </a:cubicBezTo>
                <a:cubicBezTo>
                  <a:pt x="1296838" y="979099"/>
                  <a:pt x="715993" y="1332781"/>
                  <a:pt x="508959" y="1475117"/>
                </a:cubicBezTo>
                <a:cubicBezTo>
                  <a:pt x="301925" y="1617453"/>
                  <a:pt x="150962" y="1602357"/>
                  <a:pt x="0" y="158726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478606" y="2312345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RX</a:t>
            </a:r>
            <a:r>
              <a:rPr lang="en-US" dirty="0" smtClean="0">
                <a:solidFill>
                  <a:srgbClr val="C00000"/>
                </a:solidFill>
              </a:rPr>
              <a:t>=P</a:t>
            </a:r>
            <a:r>
              <a:rPr lang="en-US" baseline="-25000" dirty="0" smtClean="0">
                <a:solidFill>
                  <a:srgbClr val="C00000"/>
                </a:solidFill>
              </a:rPr>
              <a:t>TX</a:t>
            </a:r>
            <a:endParaRPr lang="en-US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7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Bi-Static Approach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890980"/>
            <a:ext cx="7770813" cy="12034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Bi-static configuration reduces full duplex issue due to separation of energizer and receiver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is the energizer / ambient signal?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pic>
        <p:nvPicPr>
          <p:cNvPr id="7" name="Inhaltsplatzhalt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7309117" y="2378514"/>
            <a:ext cx="815362" cy="1884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433120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 Verbindung mit Pfeil 8"/>
          <p:cNvCxnSpPr/>
          <p:nvPr/>
        </p:nvCxnSpPr>
        <p:spPr bwMode="auto">
          <a:xfrm>
            <a:off x="1766302" y="3068851"/>
            <a:ext cx="2086647" cy="26836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917393" y="2327295"/>
            <a:ext cx="1459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xMHz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P</a:t>
            </a:r>
            <a:r>
              <a:rPr lang="en-US" baseline="-25000" dirty="0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=?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V="1">
            <a:off x="5858599" y="3364181"/>
            <a:ext cx="1233681" cy="6497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5126050" y="2336570"/>
            <a:ext cx="20233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xMHz</a:t>
            </a:r>
            <a:r>
              <a:rPr lang="en-US" dirty="0" smtClean="0">
                <a:solidFill>
                  <a:schemeClr val="tx1"/>
                </a:solidFill>
              </a:rPr>
              <a:t>±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de-DE" dirty="0" smtClean="0">
                <a:solidFill>
                  <a:schemeClr val="tx1"/>
                </a:solidFill>
              </a:rPr>
              <a:t>f,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smtClean="0">
                <a:solidFill>
                  <a:schemeClr val="tx1"/>
                </a:solidFill>
              </a:rPr>
              <a:t> P</a:t>
            </a:r>
            <a:r>
              <a:rPr lang="de-DE" baseline="-25000" dirty="0" smtClean="0">
                <a:solidFill>
                  <a:schemeClr val="tx1"/>
                </a:solidFill>
              </a:rPr>
              <a:t>RX</a:t>
            </a:r>
            <a:r>
              <a:rPr lang="de-DE" dirty="0" smtClean="0">
                <a:solidFill>
                  <a:schemeClr val="tx1"/>
                </a:solidFill>
              </a:rPr>
              <a:t>=-80dBm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39852" y="3732784"/>
            <a:ext cx="19784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Energizer/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Ambient Sign.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638532" y="3666735"/>
            <a:ext cx="205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Passive Device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56" y="1756204"/>
            <a:ext cx="739228" cy="1907686"/>
          </a:xfrm>
          <a:prstGeom prst="rect">
            <a:avLst/>
          </a:prstGeom>
        </p:spPr>
      </p:pic>
      <p:sp>
        <p:nvSpPr>
          <p:cNvPr id="21" name="Freihandform 20"/>
          <p:cNvSpPr/>
          <p:nvPr/>
        </p:nvSpPr>
        <p:spPr bwMode="auto">
          <a:xfrm rot="16436152" flipH="1">
            <a:off x="3991395" y="940482"/>
            <a:ext cx="689484" cy="5695232"/>
          </a:xfrm>
          <a:custGeom>
            <a:avLst/>
            <a:gdLst>
              <a:gd name="connsiteX0" fmla="*/ 181155 w 1245811"/>
              <a:gd name="connsiteY0" fmla="*/ 0 h 1596610"/>
              <a:gd name="connsiteX1" fmla="*/ 1242204 w 1245811"/>
              <a:gd name="connsiteY1" fmla="*/ 733246 h 1596610"/>
              <a:gd name="connsiteX2" fmla="*/ 508959 w 1245811"/>
              <a:gd name="connsiteY2" fmla="*/ 1475117 h 1596610"/>
              <a:gd name="connsiteX3" fmla="*/ 0 w 1245811"/>
              <a:gd name="connsiteY3" fmla="*/ 1587261 h 159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5811" h="1596610">
                <a:moveTo>
                  <a:pt x="181155" y="0"/>
                </a:moveTo>
                <a:cubicBezTo>
                  <a:pt x="684362" y="243696"/>
                  <a:pt x="1187570" y="487393"/>
                  <a:pt x="1242204" y="733246"/>
                </a:cubicBezTo>
                <a:cubicBezTo>
                  <a:pt x="1296838" y="979099"/>
                  <a:pt x="715993" y="1332781"/>
                  <a:pt x="508959" y="1475117"/>
                </a:cubicBezTo>
                <a:cubicBezTo>
                  <a:pt x="301925" y="1617453"/>
                  <a:pt x="150962" y="1602357"/>
                  <a:pt x="0" y="158726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092280" y="4305106"/>
            <a:ext cx="1276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Receiver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965086" y="3915180"/>
            <a:ext cx="143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RX</a:t>
            </a:r>
            <a:r>
              <a:rPr lang="en-US" dirty="0" smtClean="0">
                <a:solidFill>
                  <a:srgbClr val="C00000"/>
                </a:solidFill>
              </a:rPr>
              <a:t>&lt;&lt;P</a:t>
            </a:r>
            <a:r>
              <a:rPr lang="en-US" baseline="-25000" dirty="0" smtClean="0">
                <a:solidFill>
                  <a:srgbClr val="C00000"/>
                </a:solidFill>
              </a:rPr>
              <a:t>TX</a:t>
            </a:r>
            <a:endParaRPr lang="en-US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58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Ambient Signal / Energizer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Classical energy-harvesting may not be available for the aforementioned use-cases  (dark environments, no temperature difference, etc.)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Dimension of super-cap capacitor may be impractical for many applications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/>
              <a:t>Reliable energy source only from the RF field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/>
              <a:t>Strong RF fields are required to power the devices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are the sources for these strong RF fields in the use-cases? </a:t>
            </a:r>
            <a:r>
              <a:rPr lang="en-US" i="1" dirty="0" smtClean="0"/>
              <a:t>I do not have any clever idea …</a:t>
            </a:r>
            <a:endParaRPr lang="en-US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76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Real full-duplex may be difficult to achieve in smartphones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Bi-static approaches are impractical in some of the use-cases mentioned in the </a:t>
            </a:r>
            <a:r>
              <a:rPr lang="en-US" dirty="0" smtClean="0"/>
              <a:t>AMP </a:t>
            </a:r>
            <a:r>
              <a:rPr lang="en-US" dirty="0" smtClean="0"/>
              <a:t>TIG report </a:t>
            </a:r>
            <a:r>
              <a:rPr lang="en-US" dirty="0"/>
              <a:t>11-23/436r0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Energy harvesting may not be available or impractical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Dimensions of super-cap capacitors may be too large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We have to have RF powering, but full-duplex is challenging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2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Proposal: </a:t>
            </a:r>
            <a:r>
              <a:rPr lang="en-US" dirty="0" smtClean="0"/>
              <a:t>Cross-Band Operation </a:t>
            </a:r>
            <a:r>
              <a:rPr lang="en-US" dirty="0" smtClean="0"/>
              <a:t>( 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293096"/>
            <a:ext cx="7770813" cy="18013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sub-GHz for the downlink and the energy transfer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2.4GHz for the uplink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Continuous power transfer during communication, but without full-duplex issue!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  <p:pic>
        <p:nvPicPr>
          <p:cNvPr id="7" name="Inhaltsplatzhalt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760569" y="1852318"/>
            <a:ext cx="815362" cy="1884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031" y="2269119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 Verbindung mit Pfeil 8"/>
          <p:cNvCxnSpPr/>
          <p:nvPr/>
        </p:nvCxnSpPr>
        <p:spPr bwMode="auto">
          <a:xfrm>
            <a:off x="1795770" y="2473326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928395" y="2092251"/>
            <a:ext cx="2518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=868 or 915MHz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 flipV="1">
            <a:off x="1795770" y="3014072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810627" y="3249643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=2.4GHz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41741" y="3667954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743725" y="3534373"/>
            <a:ext cx="205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Passive Device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</a:t>
            </a:r>
            <a:r>
              <a:rPr lang="en-US" dirty="0"/>
              <a:t>Cross-Band Operation ( </a:t>
            </a:r>
            <a:r>
              <a:rPr lang="en-US" dirty="0" smtClean="0"/>
              <a:t>II </a:t>
            </a:r>
            <a:r>
              <a:rPr lang="en-US" dirty="0"/>
              <a:t>/ II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Downlink: Sub-GHz OOK-Modulated </a:t>
            </a:r>
            <a:r>
              <a:rPr lang="en-US" dirty="0" smtClean="0"/>
              <a:t>Wake-Up like sequence </a:t>
            </a:r>
            <a:r>
              <a:rPr lang="en-US" dirty="0" smtClean="0"/>
              <a:t>(e.g. extended 802.11ba),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Also used for energy supply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u="sng" dirty="0" smtClean="0"/>
              <a:t>The sub-GHz ISM/SRD frequencies are already supported by almost all smartphones for cellular communication due to different frequency bands around the </a:t>
            </a:r>
            <a:r>
              <a:rPr lang="en-US" u="sng" dirty="0" smtClean="0"/>
              <a:t>world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downlink RX may support different frequency bands (e.g. like in UHD RFID)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Uplink: DSSS-Modulated single-carrier waveform (e.g. 802.11b</a:t>
            </a:r>
            <a:r>
              <a:rPr lang="en-US" dirty="0" smtClean="0"/>
              <a:t>) with high rate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Power-efficient generation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Low cost amplifiers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40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1385</Words>
  <Application>Microsoft Office PowerPoint</Application>
  <PresentationFormat>Bildschirmpräsentation (4:3)</PresentationFormat>
  <Paragraphs>195</Paragraphs>
  <Slides>17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MS Gothic</vt:lpstr>
      <vt:lpstr>Arial</vt:lpstr>
      <vt:lpstr>Arial Unicode MS</vt:lpstr>
      <vt:lpstr>Times New Roman</vt:lpstr>
      <vt:lpstr>Wingdings</vt:lpstr>
      <vt:lpstr>Office</vt:lpstr>
      <vt:lpstr>Document</vt:lpstr>
      <vt:lpstr>X-Band Operation for AMP</vt:lpstr>
      <vt:lpstr>Abstract</vt:lpstr>
      <vt:lpstr>Motivation</vt:lpstr>
      <vt:lpstr>Backscatter Full Duplex Issue</vt:lpstr>
      <vt:lpstr>Solution: Bi-Static Approach</vt:lpstr>
      <vt:lpstr>Ambient Signal / Energizer</vt:lpstr>
      <vt:lpstr>Intermediate Summary</vt:lpstr>
      <vt:lpstr>Proposal: Cross-Band Operation ( I / II )</vt:lpstr>
      <vt:lpstr>Proposal: Cross-Band Operation ( II / II )</vt:lpstr>
      <vt:lpstr>Link Budget Calculation ( I / II )</vt:lpstr>
      <vt:lpstr>Link Budget Calculation ( II / II )</vt:lpstr>
      <vt:lpstr>Power Analyses of Passive X-Band Device</vt:lpstr>
      <vt:lpstr>Problem with the Clock Generation</vt:lpstr>
      <vt:lpstr>Possible X-Band AMP Device Structure</vt:lpstr>
      <vt:lpstr>What are Required Extension to the PHY?</vt:lpstr>
      <vt:lpstr>Summary</vt:lpstr>
      <vt:lpstr>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Robert, Jörg</dc:creator>
  <cp:lastModifiedBy>Robert, Jörg</cp:lastModifiedBy>
  <cp:revision>212</cp:revision>
  <cp:lastPrinted>1601-01-01T00:00:00Z</cp:lastPrinted>
  <dcterms:created xsi:type="dcterms:W3CDTF">2023-01-16T17:26:46Z</dcterms:created>
  <dcterms:modified xsi:type="dcterms:W3CDTF">2023-05-16T20:37:41Z</dcterms:modified>
</cp:coreProperties>
</file>