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621" r:id="rId5"/>
    <p:sldId id="2408" r:id="rId6"/>
    <p:sldId id="2407" r:id="rId7"/>
    <p:sldId id="2435" r:id="rId8"/>
    <p:sldId id="2429" r:id="rId9"/>
    <p:sldId id="2430" r:id="rId10"/>
    <p:sldId id="2415" r:id="rId11"/>
    <p:sldId id="2432" r:id="rId12"/>
    <p:sldId id="2427" r:id="rId13"/>
    <p:sldId id="2433" r:id="rId14"/>
    <p:sldId id="2410" r:id="rId15"/>
    <p:sldId id="2428" r:id="rId16"/>
    <p:sldId id="2436" r:id="rId17"/>
    <p:sldId id="2418" r:id="rId18"/>
    <p:sldId id="2434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528D03-79E7-95B5-905C-BCD777B5E164}" name="Philip Hawkes" initials="PH" userId="S::phawkes@qti.qualcomm.com::eab752e9-2551-474c-ad87-8e164843820d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CA0158-618D-4E09-8A69-165A69EC9012}" v="73" dt="2023-05-16T19:45:03.5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87330" autoAdjust="0"/>
  </p:normalViewPr>
  <p:slideViewPr>
    <p:cSldViewPr>
      <p:cViewPr varScale="1">
        <p:scale>
          <a:sx n="111" d="100"/>
          <a:sy n="111" d="100"/>
        </p:scale>
        <p:origin x="76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802.11-23/0873r0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Client Frame Tracking Countermeasures (CFTC)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2984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888040"/>
              </p:ext>
            </p:extLst>
          </p:nvPr>
        </p:nvGraphicFramePr>
        <p:xfrm>
          <a:off x="1731963" y="2865438"/>
          <a:ext cx="869315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543" imgH="2799768" progId="Word.Document.8">
                  <p:embed/>
                </p:oleObj>
              </mc:Choice>
              <mc:Fallback>
                <p:oleObj name="Document" r:id="rId3" imgW="8240543" imgH="279976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963" y="2865438"/>
                        <a:ext cx="8693150" cy="294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5C0B-584C-4B83-E246-34701E80E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4. Don’t mix old and new at E</a:t>
            </a:r>
            <a:r>
              <a:rPr lang="en-US" sz="3200" dirty="0">
                <a:solidFill>
                  <a:schemeClr val="tx1"/>
                </a:solidFill>
              </a:rPr>
              <a:t>poch transitions		(2/2)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2E5F0-69E5-243A-4519-B26F1394C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1"/>
            <a:ext cx="10475383" cy="4494214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Requirements solving issues on previous slide (</a:t>
            </a:r>
            <a:r>
              <a:rPr lang="en-US" sz="2400" dirty="0"/>
              <a:t>Primarily a retransmission problem</a:t>
            </a:r>
            <a:r>
              <a:rPr lang="en-US" sz="2200" b="1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Retransmitted MPDUs use param (</a:t>
            </a:r>
            <a:r>
              <a:rPr lang="en-US" sz="1800" dirty="0">
                <a:highlight>
                  <a:srgbClr val="FFBFFF"/>
                </a:highlight>
              </a:rPr>
              <a:t>SN/PN Offsets</a:t>
            </a:r>
            <a:r>
              <a:rPr lang="en-US" sz="1800" dirty="0"/>
              <a:t>, </a:t>
            </a:r>
            <a:r>
              <a:rPr lang="en-US" sz="1800" dirty="0">
                <a:highlight>
                  <a:srgbClr val="FFFFBF"/>
                </a:highlight>
              </a:rPr>
              <a:t>MAC, </a:t>
            </a:r>
            <a:r>
              <a:rPr lang="en-US" sz="1800" dirty="0">
                <a:highlight>
                  <a:srgbClr val="FFBFBF"/>
                </a:highlight>
              </a:rPr>
              <a:t>AID</a:t>
            </a:r>
            <a:r>
              <a:rPr lang="en-US" sz="1800" dirty="0"/>
              <a:t>) from same epoch as original transmission.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Then </a:t>
            </a:r>
            <a:r>
              <a:rPr lang="en-US" sz="1800" dirty="0">
                <a:highlight>
                  <a:srgbClr val="BFFFBF"/>
                </a:highlight>
              </a:rPr>
              <a:t>A-MPDU Aggregation</a:t>
            </a:r>
            <a:r>
              <a:rPr lang="en-US" sz="1800" dirty="0"/>
              <a:t>  &amp; </a:t>
            </a:r>
            <a:r>
              <a:rPr lang="en-US" sz="1800" dirty="0">
                <a:highlight>
                  <a:srgbClr val="FFBFBF"/>
                </a:highlight>
              </a:rPr>
              <a:t>TXOP</a:t>
            </a:r>
            <a:r>
              <a:rPr lang="en-US" sz="1800" dirty="0"/>
              <a:t>, process old MPDUs separately from new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BFFFFF"/>
                </a:highlight>
              </a:rPr>
              <a:t>Block Ack</a:t>
            </a:r>
            <a:r>
              <a:rPr lang="en-US" sz="1800" dirty="0"/>
              <a:t> carries obfuscated </a:t>
            </a:r>
            <a:r>
              <a:rPr lang="en-US" sz="1800" b="1" dirty="0" err="1">
                <a:solidFill>
                  <a:srgbClr val="00B0F0"/>
                </a:solidFill>
              </a:rPr>
              <a:t>otaSN</a:t>
            </a:r>
            <a:r>
              <a:rPr lang="en-US" sz="1800" dirty="0"/>
              <a:t> (not internal </a:t>
            </a:r>
            <a:r>
              <a:rPr lang="en-US" sz="1800" b="1" dirty="0"/>
              <a:t>SN</a:t>
            </a:r>
            <a:r>
              <a:rPr lang="en-US" sz="18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Options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Soft</a:t>
            </a:r>
            <a:r>
              <a:rPr lang="en-US" sz="1800" dirty="0"/>
              <a:t> Transition: </a:t>
            </a:r>
            <a:r>
              <a:rPr lang="en-US" sz="1600" dirty="0"/>
              <a:t>concurrent new &amp; old MPDUs. </a:t>
            </a:r>
            <a:r>
              <a:rPr lang="en-US" sz="1600" i="1" dirty="0"/>
              <a:t>Challenges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/>
              <a:t>Additional state/stack for </a:t>
            </a:r>
            <a:r>
              <a:rPr lang="en-US" sz="1600" i="1" dirty="0">
                <a:highlight>
                  <a:srgbClr val="BFBFFF"/>
                </a:highlight>
              </a:rPr>
              <a:t>some functions</a:t>
            </a:r>
            <a:r>
              <a:rPr lang="en-US" sz="1600" i="1" dirty="0"/>
              <a:t> to retransmit old MPDUs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/>
              <a:t>Client has 2 concurrent </a:t>
            </a:r>
            <a:r>
              <a:rPr lang="en-US" sz="1600" b="1" i="1" dirty="0" err="1">
                <a:solidFill>
                  <a:srgbClr val="00B0F0"/>
                </a:solidFill>
              </a:rPr>
              <a:t>otaAID</a:t>
            </a:r>
            <a:r>
              <a:rPr lang="en-US" sz="1600" b="1" i="1" dirty="0">
                <a:solidFill>
                  <a:srgbClr val="00B0F0"/>
                </a:solidFill>
              </a:rPr>
              <a:t>, </a:t>
            </a:r>
            <a:r>
              <a:rPr lang="en-US" sz="1600" i="1" dirty="0"/>
              <a:t>halves max # clients an AP can support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Hard</a:t>
            </a:r>
            <a:r>
              <a:rPr lang="en-US" sz="1800" dirty="0"/>
              <a:t> Transition: </a:t>
            </a:r>
            <a:r>
              <a:rPr lang="en-US" sz="1600" dirty="0"/>
              <a:t>Prohibit concurrent new &amp; old MPDUs. Options: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Discarding pending retransmission buffer at each epoch start (Simple)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Stop accepting frames &amp; flush pending retransmission buffer (Complex)</a:t>
            </a:r>
          </a:p>
          <a:p>
            <a:pPr marL="857250" lvl="2" indent="0"/>
            <a:r>
              <a:rPr lang="en-US" sz="1600" dirty="0"/>
              <a:t>No duplicated state/stack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D9A7F-27BC-1299-783A-E4D4EDB04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8AE39-C296-6481-119D-85F2EE8726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205D7F-F4AE-744E-8E79-952D54D4E0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50E0949-68FD-36A5-47F7-C267F7BAB3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880409"/>
              </p:ext>
            </p:extLst>
          </p:nvPr>
        </p:nvGraphicFramePr>
        <p:xfrm>
          <a:off x="8153400" y="3124200"/>
          <a:ext cx="4029075" cy="328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4316" imgH="4181339" progId="Visio.Drawing.15">
                  <p:embed/>
                </p:oleObj>
              </mc:Choice>
              <mc:Fallback>
                <p:oleObj name="Visio" r:id="rId2" imgW="5124316" imgH="418133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50E0949-68FD-36A5-47F7-C267F7BAB3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53400" y="3124200"/>
                        <a:ext cx="4029075" cy="328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4855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547CA-A2B6-17E1-495F-37283F1C2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Generate per-epoch params from KDK: </a:t>
            </a:r>
            <a:br>
              <a:rPr lang="en-US" dirty="0"/>
            </a:br>
            <a:r>
              <a:rPr lang="en-US" dirty="0"/>
              <a:t>minimize AP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AAF03-9BD5-2B7A-775E-65862946B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49579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Preference is to avoid relying on AP to generate “good” random values.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Overview only here - details in future contribution</a:t>
            </a:r>
            <a:endParaRPr lang="en-US" b="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&amp; client generate </a:t>
            </a:r>
            <a:r>
              <a:rPr lang="en-US" b="1" dirty="0" err="1">
                <a:solidFill>
                  <a:srgbClr val="7030A0"/>
                </a:solidFill>
              </a:rPr>
              <a:t>CFTC_Epoch_Key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b="0" dirty="0"/>
              <a:t>from </a:t>
            </a:r>
            <a:r>
              <a:rPr lang="en-US" b="1" dirty="0"/>
              <a:t>KDK </a:t>
            </a:r>
            <a:r>
              <a:rPr lang="en-US" b="0" dirty="0"/>
              <a:t>for each epoch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Generate CFTC parameters from </a:t>
            </a:r>
            <a:r>
              <a:rPr lang="en-US" b="1" dirty="0" err="1">
                <a:solidFill>
                  <a:srgbClr val="7030A0"/>
                </a:solidFill>
              </a:rPr>
              <a:t>CFTC_Epoch_Key</a:t>
            </a:r>
            <a:r>
              <a:rPr lang="en-US" b="0" dirty="0">
                <a:solidFill>
                  <a:srgbClr val="7030A0"/>
                </a:solidFill>
              </a:rPr>
              <a:t> </a:t>
            </a:r>
            <a:r>
              <a:rPr lang="en-US" b="0" dirty="0"/>
              <a:t>within minimal  additional AP input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have </a:t>
            </a:r>
            <a:r>
              <a:rPr lang="en-US" b="0" u="sng" dirty="0"/>
              <a:t>no</a:t>
            </a:r>
            <a:r>
              <a:rPr lang="en-US" b="0" dirty="0"/>
              <a:t> additional AP input,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PN_Offset</a:t>
            </a:r>
            <a:r>
              <a:rPr lang="en-US" dirty="0"/>
              <a:t>[47:0] generated from </a:t>
            </a:r>
            <a:r>
              <a:rPr lang="en-US" b="1" dirty="0" err="1">
                <a:solidFill>
                  <a:srgbClr val="7030A0"/>
                </a:solidFill>
              </a:rPr>
              <a:t>CFTC_Epoch_Key</a:t>
            </a:r>
            <a:endParaRPr lang="en-US" dirty="0">
              <a:solidFill>
                <a:srgbClr val="7030A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SN_Offset</a:t>
            </a:r>
            <a:r>
              <a:rPr lang="en-US" dirty="0"/>
              <a:t>[11:0] generated from </a:t>
            </a:r>
            <a:r>
              <a:rPr lang="en-US" b="1" dirty="0" err="1">
                <a:solidFill>
                  <a:srgbClr val="7030A0"/>
                </a:solidFill>
              </a:rPr>
              <a:t>CFTC_Epoch_Key</a:t>
            </a:r>
            <a:r>
              <a:rPr lang="en-US" dirty="0"/>
              <a:t>, direction bit (UL/DL), 4-bit </a:t>
            </a:r>
            <a:r>
              <a:rPr lang="en-US" b="1" dirty="0"/>
              <a:t>TID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Some privacy params have </a:t>
            </a:r>
            <a:r>
              <a:rPr lang="en-US" b="0" u="sng" dirty="0"/>
              <a:t>minimal</a:t>
            </a:r>
            <a:r>
              <a:rPr lang="en-US" b="0" dirty="0"/>
              <a:t> additional AP input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dirty="0"/>
              <a:t>[47:0] generated from  </a:t>
            </a:r>
            <a:r>
              <a:rPr lang="en-US" b="1" dirty="0" err="1">
                <a:solidFill>
                  <a:srgbClr val="7030A0"/>
                </a:solidFill>
              </a:rPr>
              <a:t>CFTC_Epoch_Key</a:t>
            </a:r>
            <a:r>
              <a:rPr lang="en-US" dirty="0"/>
              <a:t>, 4-bit </a:t>
            </a:r>
            <a:r>
              <a:rPr lang="en-US" b="1" dirty="0"/>
              <a:t>Link 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Expected number of collisions per epoch is less than 2</a:t>
            </a:r>
            <a:r>
              <a:rPr lang="en-US" baseline="30000" dirty="0"/>
              <a:t>-20</a:t>
            </a:r>
            <a:r>
              <a:rPr lang="en-US" dirty="0"/>
              <a:t>.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Unlikely to happen for a given AP, but always guaranteed to be happening somewhere due to number of AP!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Still need a way to avoid collisions when they do occur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B0F0"/>
                </a:solidFill>
              </a:rPr>
              <a:t>AID</a:t>
            </a:r>
            <a:r>
              <a:rPr lang="en-US" b="1" dirty="0"/>
              <a:t>:</a:t>
            </a:r>
            <a:r>
              <a:rPr lang="en-US" dirty="0"/>
              <a:t> For efficiency reasons, AP needs to keep AID within a small set while avoiding collisions. Needs to be coordinated by AP and communicated to client.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7CCD0-C0E8-345A-FF84-569CEDFC3C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B6AD-5A48-F82F-6F37-A64C0D372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639C9A7-36AC-FD7E-3ECF-33FAEBA8B6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4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Common CFTC Epochs across clients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All clients associated to an AP transition at an agreed Epoch Start time (TSF)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Synchronizing epochs across all </a:t>
            </a:r>
            <a:r>
              <a:rPr lang="en-US" sz="1900" b="0" dirty="0"/>
              <a:t>associated clients </a:t>
            </a:r>
            <a:r>
              <a:rPr lang="en-US" sz="1900" dirty="0"/>
              <a:t>provides more privacy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900" dirty="0"/>
              <a:t>If a single client changes CFTC parameters, then attacker easily tracks that client across epoch boundary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700" dirty="0"/>
              <a:t>This is less of an advantage when an attacker makes only infrequent observations of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Using TSF means no real-time signaling is needed at time of change (can pre-prime clients).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Disadvantage: </a:t>
            </a:r>
            <a:r>
              <a:rPr lang="en-US" sz="1900" b="0" dirty="0"/>
              <a:t>Client can’t control how often CFTC parameters change.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/>
              <a:t>However, this “individual” control must be balanced against advantage of “not standing out in the crowd”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can coordinate synchronizing epochs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AP unicasts to client: </a:t>
            </a:r>
            <a:r>
              <a:rPr lang="en-US" b="1" dirty="0"/>
              <a:t>Epoch Start </a:t>
            </a:r>
            <a:r>
              <a:rPr lang="en-US" dirty="0"/>
              <a:t>time (TSF) , </a:t>
            </a:r>
            <a:r>
              <a:rPr lang="en-US" b="0" dirty="0"/>
              <a:t>Client’s </a:t>
            </a:r>
            <a:r>
              <a:rPr lang="en-US" b="1" dirty="0"/>
              <a:t>AID</a:t>
            </a:r>
            <a:r>
              <a:rPr lang="en-US" dirty="0"/>
              <a:t> </a:t>
            </a:r>
            <a:r>
              <a:rPr lang="en-US" b="0" dirty="0"/>
              <a:t>&amp; other params (details in future)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7030A0"/>
                </a:solidFill>
              </a:rPr>
              <a:t>CFTC_Epoch_Key</a:t>
            </a:r>
            <a:r>
              <a:rPr lang="en-US" b="1" dirty="0">
                <a:solidFill>
                  <a:srgbClr val="7030A0"/>
                </a:solidFill>
              </a:rPr>
              <a:t> </a:t>
            </a:r>
            <a:r>
              <a:rPr lang="en-US" dirty="0"/>
              <a:t>=KDF(</a:t>
            </a:r>
            <a:r>
              <a:rPr lang="en-US" b="1" dirty="0"/>
              <a:t>KDK</a:t>
            </a:r>
            <a:r>
              <a:rPr lang="en-US" dirty="0"/>
              <a:t>, </a:t>
            </a:r>
            <a:r>
              <a:rPr lang="en-US" b="1" dirty="0"/>
              <a:t>Epoch Start</a:t>
            </a:r>
            <a:r>
              <a:rPr lang="en-US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 can </a:t>
            </a:r>
            <a:r>
              <a:rPr lang="en-US" sz="20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pre-prime</a:t>
            </a:r>
            <a:r>
              <a:rPr lang="en-US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clients, even </a:t>
            </a:r>
            <a:r>
              <a:rPr lang="en-US" sz="2000" b="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multiple</a:t>
            </a:r>
            <a:r>
              <a:rPr lang="en-US" sz="2000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Epochs in advance</a:t>
            </a:r>
            <a:endParaRPr lang="en-US" b="0" dirty="0"/>
          </a:p>
          <a:p>
            <a:pPr marL="0" indent="0"/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77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1EAF-2EA3-CDE1-539E-6D0930DC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Review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244CBBC-2C3A-2E80-827E-1FD888915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483097"/>
              </p:ext>
            </p:extLst>
          </p:nvPr>
        </p:nvGraphicFramePr>
        <p:xfrm>
          <a:off x="609600" y="1371600"/>
          <a:ext cx="113538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47625755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75144274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52953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47584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Guiding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Rationale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Implications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153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Partition time into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client frame tracking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912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CFTC applied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encryption 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TX (before decryption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RX)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Keep same processing (</a:t>
                      </a:r>
                      <a: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MLD MAC, A1, A2,  A3, PN, TID, SN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5808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 trackable values with un-trackable OTA values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Per-epoch params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replacement/modification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46843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Don’t mix old &amp; new parameters at epoch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Consider retransmissions, TXOP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A-MPDU aggregation,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Hard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transition, or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 duplicating part of TX “stacks”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53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Where possible, generate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per-epoch params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KDK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w/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minimal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AP input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Minimal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reliance on AP assigning “good” random values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Avoid conflicts in OTA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AID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&amp;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MAC Address (details in future)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049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common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across clients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Synch transition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Wingdings" panose="05000000000000000000" pitchFamily="2" charset="2"/>
                        </a:rPr>
                        <a:t>= b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etter privacy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 can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pre-prime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clients, even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multiple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Epochs in advance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5887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B88E-7796-C3B6-7012-B9C9D5ADCA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5F3-7B38-B9CA-D083-9A0B37F97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B20C4F-C388-38B7-5BE9-21F99A01EB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023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BB2-E94C-BE41-58A9-4E72C9C7E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36260-EF3A-AEB5-5FB6-569ECCC66A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629DF-CB21-1353-8FDE-BD662A33115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7E6B4-F9A2-91F3-CB5F-3B924E1182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9AB8F-D50F-0474-4BBD-EE51F38F71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001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015A1-BF35-D8E3-45EF-FF4D4B3C7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calculation of expected number of collisions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9C228-8FED-CB3D-443D-763C52480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199" cy="4113213"/>
          </a:xfrm>
        </p:spPr>
        <p:txBody>
          <a:bodyPr/>
          <a:lstStyle/>
          <a:p>
            <a:r>
              <a:rPr lang="en-US" dirty="0"/>
              <a:t>Model: AP with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2</a:t>
            </a:r>
            <a:r>
              <a:rPr lang="en-US" baseline="30000" dirty="0"/>
              <a:t>12 </a:t>
            </a:r>
            <a:r>
              <a:rPr lang="en-US" dirty="0"/>
              <a:t>clients with </a:t>
            </a:r>
            <a:r>
              <a:rPr lang="en-US" dirty="0">
                <a:sym typeface="Symbol" panose="05050102010706020507" pitchFamily="18" charset="2"/>
              </a:rPr>
              <a:t> </a:t>
            </a:r>
            <a:r>
              <a:rPr lang="en-US" dirty="0"/>
              <a:t>4 links each</a:t>
            </a:r>
          </a:p>
          <a:p>
            <a:r>
              <a:rPr lang="en-US" b="0" dirty="0"/>
              <a:t>Expected number of  collisions per epoch</a:t>
            </a:r>
            <a:br>
              <a:rPr lang="en-US" b="0" dirty="0"/>
            </a:br>
            <a:r>
              <a:rPr lang="en-US" b="0" dirty="0"/>
              <a:t>~ (# pairs of </a:t>
            </a:r>
            <a:r>
              <a:rPr lang="en-US" b="0" dirty="0" err="1"/>
              <a:t>otaMAC</a:t>
            </a:r>
            <a:r>
              <a:rPr lang="en-US" b="0" dirty="0"/>
              <a:t> addresses in BSS) x </a:t>
            </a:r>
            <a:br>
              <a:rPr lang="en-US" b="0" dirty="0"/>
            </a:br>
            <a:r>
              <a:rPr lang="en-US" b="0" dirty="0"/>
              <a:t>		1/(# available MAC addresses)</a:t>
            </a:r>
          </a:p>
          <a:p>
            <a:r>
              <a:rPr lang="en-US" b="0" dirty="0"/>
              <a:t># pairs of </a:t>
            </a:r>
            <a:r>
              <a:rPr lang="en-US" b="0" dirty="0" err="1"/>
              <a:t>otaMAC</a:t>
            </a:r>
            <a:r>
              <a:rPr lang="en-US" b="0" dirty="0"/>
              <a:t> addresses in BSS ~ (# </a:t>
            </a:r>
            <a:r>
              <a:rPr lang="en-US" b="0" dirty="0" err="1"/>
              <a:t>otaMAC</a:t>
            </a:r>
            <a:r>
              <a:rPr lang="en-US" b="0" dirty="0"/>
              <a:t> addresses in BSS)</a:t>
            </a:r>
            <a:r>
              <a:rPr lang="en-US" b="0" baseline="30000" dirty="0"/>
              <a:t>2</a:t>
            </a:r>
            <a:r>
              <a:rPr lang="en-US" b="0" dirty="0"/>
              <a:t>/2 </a:t>
            </a:r>
          </a:p>
          <a:p>
            <a:r>
              <a:rPr lang="en-US" b="0" dirty="0"/>
              <a:t># </a:t>
            </a:r>
            <a:r>
              <a:rPr lang="en-US" b="0" dirty="0" err="1"/>
              <a:t>otaMAC</a:t>
            </a:r>
            <a:r>
              <a:rPr lang="en-US" b="0" dirty="0"/>
              <a:t> addresses in BSS = #clients x # links per client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2</a:t>
            </a:r>
            <a:r>
              <a:rPr lang="en-US" b="0" baseline="30000" dirty="0"/>
              <a:t>12</a:t>
            </a:r>
            <a:r>
              <a:rPr lang="en-US" b="0" dirty="0"/>
              <a:t> x 4 = 2</a:t>
            </a:r>
            <a:r>
              <a:rPr lang="en-US" b="0" baseline="30000" dirty="0"/>
              <a:t>14</a:t>
            </a:r>
            <a:endParaRPr lang="en-US" b="0" dirty="0"/>
          </a:p>
          <a:p>
            <a:r>
              <a:rPr lang="en-US" b="0" dirty="0">
                <a:sym typeface="Symbol" panose="05050102010706020507" pitchFamily="18" charset="2"/>
              </a:rPr>
              <a:t> </a:t>
            </a:r>
            <a:r>
              <a:rPr lang="en-US" b="0" dirty="0"/>
              <a:t># pairs of </a:t>
            </a:r>
            <a:r>
              <a:rPr lang="en-US" b="0" dirty="0" err="1"/>
              <a:t>otaMAC</a:t>
            </a:r>
            <a:r>
              <a:rPr lang="en-US" b="0" dirty="0"/>
              <a:t> addresses in BSS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(2</a:t>
            </a:r>
            <a:r>
              <a:rPr lang="en-US" b="0" baseline="30000" dirty="0"/>
              <a:t>14</a:t>
            </a:r>
            <a:r>
              <a:rPr lang="en-US" b="0" dirty="0"/>
              <a:t>)</a:t>
            </a:r>
            <a:r>
              <a:rPr lang="en-US" b="0" baseline="30000" dirty="0"/>
              <a:t>2</a:t>
            </a:r>
            <a:r>
              <a:rPr lang="en-US" b="0" dirty="0"/>
              <a:t>/2=2</a:t>
            </a:r>
            <a:r>
              <a:rPr lang="en-US" b="0" baseline="30000" dirty="0"/>
              <a:t>27</a:t>
            </a:r>
            <a:endParaRPr lang="en-US" b="0" dirty="0"/>
          </a:p>
          <a:p>
            <a:r>
              <a:rPr lang="en-US" b="0" dirty="0"/>
              <a:t># available MAC addresses = 2</a:t>
            </a:r>
            <a:r>
              <a:rPr lang="en-US" b="0" baseline="30000" dirty="0"/>
              <a:t>48</a:t>
            </a:r>
            <a:endParaRPr lang="en-US" b="0" dirty="0"/>
          </a:p>
          <a:p>
            <a:r>
              <a:rPr lang="en-US" b="0">
                <a:sym typeface="Symbol" panose="05050102010706020507" pitchFamily="18" charset="2"/>
              </a:rPr>
              <a:t> </a:t>
            </a:r>
            <a:r>
              <a:rPr lang="en-US" b="0"/>
              <a:t>Expected </a:t>
            </a:r>
            <a:r>
              <a:rPr lang="en-US" b="0" dirty="0"/>
              <a:t>number of  collisions per epoch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b="0" dirty="0"/>
              <a:t> 2</a:t>
            </a:r>
            <a:r>
              <a:rPr lang="en-US" b="0" baseline="30000" dirty="0"/>
              <a:t>27 </a:t>
            </a:r>
            <a:r>
              <a:rPr lang="en-US" b="0" dirty="0"/>
              <a:t>x 1/2</a:t>
            </a:r>
            <a:r>
              <a:rPr lang="en-US" b="0" baseline="30000" dirty="0"/>
              <a:t>48 </a:t>
            </a:r>
            <a:r>
              <a:rPr lang="en-US" b="0" dirty="0"/>
              <a:t>= 2</a:t>
            </a:r>
            <a:r>
              <a:rPr lang="en-US" b="0" baseline="30000" dirty="0"/>
              <a:t>27-48</a:t>
            </a:r>
            <a:r>
              <a:rPr lang="en-US" b="0" dirty="0"/>
              <a:t> = 2</a:t>
            </a:r>
            <a:r>
              <a:rPr lang="en-US" b="0" baseline="30000" dirty="0"/>
              <a:t>-21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AFB87-F76C-E85B-7C51-D219B01366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3D3A2-3A9C-1059-9B70-A9B282465B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A5190F-0643-1CED-88BA-89FEB76E60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391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570415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Unencrypted predictable frame fields can enable “client frame tracking” = identifying a set of frames for which a single client (non-MLO non-AP STA or combination of a non-AP MLD) is transmitter or intended receiver… can allow tracking presence or location of the person using that client, compromising privacy.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ppt: Client frame tracking countermeasures (CFTC) mitigate client frame tracking.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Partition time into epochs ~ 10 min. Duration may be variable.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Goal: prevent tracking associated clients across epoch boundaries (within each Epoch is acceptable).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CFTC applied after MPDU encryption in TX (before MPDU decryption in RX)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Core</a:t>
            </a:r>
            <a:r>
              <a:rPr lang="en-US" dirty="0"/>
              <a:t> CFTC obfuscates link-independent fields: </a:t>
            </a:r>
            <a:r>
              <a:rPr lang="en-US" b="1" dirty="0"/>
              <a:t>PN, SN, AID</a:t>
            </a:r>
            <a:r>
              <a:rPr lang="en-US" dirty="0"/>
              <a:t>. 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i="1" dirty="0"/>
              <a:t>Per-link </a:t>
            </a:r>
            <a:r>
              <a:rPr lang="en-US" dirty="0"/>
              <a:t>CFTC obfuscates per-link client identifiers: </a:t>
            </a:r>
            <a:r>
              <a:rPr lang="en-US" b="1" dirty="0"/>
              <a:t>MAC </a:t>
            </a:r>
            <a:r>
              <a:rPr lang="en-US" dirty="0"/>
              <a:t>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Random values are </a:t>
            </a:r>
            <a:r>
              <a:rPr lang="en-US" i="1" dirty="0"/>
              <a:t>generated</a:t>
            </a:r>
            <a:r>
              <a:rPr lang="en-US" dirty="0"/>
              <a:t> from KDK for each epoch w/ minimal input from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 epoch transition: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Retransmission of old MPDU uses param from old epoch.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A-MPDU Aggregation, TXOP contains either only old MPDUs or only new MPDUs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Suggests either a hard transition, or soft transition duplicating parts of TX “stacks” (old + new)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97EF-0C7A-A8EA-9BBB-8D6D4438D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97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05EF-20F9-3C3C-5479-7E1BC6943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C5EAD-692E-40F9-8C29-2C309AE6B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or the combination of an AP MLD and its Affiliated APs.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non-AP STA or the combination of a non-AP MLD and its Affiliated STAs.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frame tracking: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identifying a set of frames for which a single client is the transmitter or intended receiver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allow tracking presence or location of person using that client, compromising privacy.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frame tracking countermeasures (CFTC)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Mechanisms mitigating client frame tracking.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Epoch</a:t>
            </a:r>
            <a:r>
              <a:rPr lang="en-US" b="0" dirty="0"/>
              <a:t>: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Time for which a set of obfuscation parameters applies.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EE8529-85D1-959E-A825-6EB38F58A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397EF-0C7A-A8EA-9BBB-8D6D4438DE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A59E06-2756-28B5-F27A-54053E78C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660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1EAF-2EA3-CDE1-539E-6D0930DC6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Preview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244CBBC-2C3A-2E80-827E-1FD8889158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49489"/>
              </p:ext>
            </p:extLst>
          </p:nvPr>
        </p:nvGraphicFramePr>
        <p:xfrm>
          <a:off x="609600" y="1371600"/>
          <a:ext cx="113538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476257554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751442747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5295303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47584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Guiding Principles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Rationale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Implications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715335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Partition time into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client frame tracking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7912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CFTC applied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after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 encryption 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TX (before decryption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at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RX)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Keep same processing (</a:t>
                      </a:r>
                      <a:r>
                        <a:rPr lang="en-US" sz="16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MLD MAC, A1, A2,  A3, PN, TID, SN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boundary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0580803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Replace trackable values with un-trackable OTA values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Prevent tracking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predictable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fields </a:t>
                      </a:r>
                      <a:r>
                        <a:rPr lang="en-US" sz="1600" i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across Epoch boundaries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Per-epoch params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controlling replacement/modification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6468433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Don’t mix old &amp; new parameters at epoch transition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Consider retransmissions, TXOP</a:t>
                      </a:r>
                    </a:p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A-MPDU aggregation,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Hard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transition, or </a:t>
                      </a:r>
                      <a:r>
                        <a:rPr lang="en-US" sz="160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soft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transition duplicating part of TX “stacks”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6535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Where possible, generate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per-epoch params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from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KDK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 w/ 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minimal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AP input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Minimal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reliance on AP assigning “good” random values 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Avoid conflicts in OTA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AID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&amp; 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MAC Address (details in future)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40492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Epochs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common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</a:rPr>
                        <a:t>across clients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Synch transition 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sym typeface="Wingdings" panose="05000000000000000000" pitchFamily="2" charset="2"/>
                        </a:rPr>
                        <a:t>= b</a:t>
                      </a:r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etter privacy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AP can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pre-prime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clients, even </a:t>
                      </a:r>
                      <a:r>
                        <a:rPr lang="en-US" sz="1600" b="0" i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multiple</a:t>
                      </a:r>
                      <a:r>
                        <a:rPr lang="en-US" sz="16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Epochs in advance</a:t>
                      </a:r>
                      <a:endParaRPr 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58870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4B88E-7796-C3B6-7012-B9C9D5ADCA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5F3-7B38-B9CA-D083-9A0B37F97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B20C4F-C388-38B7-5BE9-21F99A01EB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617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44065-AF2E-343B-9732-D1E5E884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Epochs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86F23-7D73-4921-5C11-FC1528CE6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4383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Partition time into epochs (~ 10 min?).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Duration can vary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CFTC</a:t>
            </a:r>
            <a:r>
              <a:rPr lang="en-US" b="0" dirty="0"/>
              <a:t> </a:t>
            </a:r>
            <a:r>
              <a:rPr lang="en-US" dirty="0"/>
              <a:t>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CFTC prevents client frame tracking </a:t>
            </a:r>
            <a:r>
              <a:rPr lang="en-US" b="1" dirty="0"/>
              <a:t>across</a:t>
            </a:r>
            <a:r>
              <a:rPr lang="en-US" dirty="0"/>
              <a:t> epoch boundaries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“Re-randomize” MAC address &amp; other fields every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CFTC does not prevent client frame tracking </a:t>
            </a:r>
            <a:r>
              <a:rPr lang="en-US" b="1" dirty="0"/>
              <a:t>within</a:t>
            </a:r>
            <a:r>
              <a:rPr lang="en-US" dirty="0"/>
              <a:t> an epoch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AC3BE-56C7-38AC-8D55-53F9B15A13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E802D-39F5-AAF7-CB0C-EB4E5F14E0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C62463-9D2D-7BA5-E88E-B79165DEC1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6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5C7B3-0146-3CA9-969A-EBD3F7799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CFTC below MPDU encryption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798D02-A23B-B9AE-ED9C-8AAF94897A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B848D-8380-9BAE-81E2-46EBBFE3011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33A1C-0C50-E3A9-828B-DF9EFCA59C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2EC4FA-8710-CA25-3E75-49D636FC7F48}"/>
              </a:ext>
            </a:extLst>
          </p:cNvPr>
          <p:cNvSpPr txBox="1">
            <a:spLocks/>
          </p:cNvSpPr>
          <p:nvPr/>
        </p:nvSpPr>
        <p:spPr>
          <a:xfrm>
            <a:off x="76200" y="1524001"/>
            <a:ext cx="4648200" cy="457041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Rationale: Minimal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Per-client </a:t>
            </a:r>
            <a:r>
              <a:rPr lang="en-US" b="1" kern="0" dirty="0"/>
              <a:t>TID</a:t>
            </a:r>
            <a:r>
              <a:rPr lang="en-US" kern="0" dirty="0"/>
              <a:t>, </a:t>
            </a:r>
            <a:r>
              <a:rPr lang="en-US" b="1" kern="0" dirty="0"/>
              <a:t>SN, PN</a:t>
            </a:r>
            <a:r>
              <a:rPr lang="en-US" kern="0" dirty="0"/>
              <a:t> are already assigned before CFTC, predictable, &amp; TX in the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Can track using </a:t>
            </a:r>
            <a:r>
              <a:rPr lang="en-US" sz="1800" b="1" kern="0" dirty="0"/>
              <a:t>SN</a:t>
            </a:r>
            <a:r>
              <a:rPr lang="en-US" sz="1800" kern="0" dirty="0"/>
              <a:t> &amp; </a:t>
            </a:r>
            <a:r>
              <a:rPr lang="en-US" sz="1800" b="1" kern="0" dirty="0"/>
              <a:t>PN</a:t>
            </a:r>
            <a:r>
              <a:rPr lang="en-US" sz="1800" kern="0" dirty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Currently difficult to track using </a:t>
            </a:r>
            <a:r>
              <a:rPr lang="en-US" sz="1800" b="1" kern="0" dirty="0"/>
              <a:t>TID </a:t>
            </a:r>
            <a:r>
              <a:rPr lang="en-US" sz="1800" kern="0" dirty="0"/>
              <a:t>- as statically mapped to Access Classes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Client per-link </a:t>
            </a:r>
            <a:r>
              <a:rPr lang="en-US" b="1" kern="0" dirty="0"/>
              <a:t>MAC</a:t>
            </a:r>
            <a:r>
              <a:rPr lang="en-US" kern="0" dirty="0"/>
              <a:t> Addresses (A1/A2) are static &amp; in clear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Per-client </a:t>
            </a:r>
            <a:r>
              <a:rPr lang="en-US" b="1" kern="0" dirty="0"/>
              <a:t>AID </a:t>
            </a:r>
            <a:r>
              <a:rPr lang="en-US" kern="0" dirty="0"/>
              <a:t>is static &amp; in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Can track using </a:t>
            </a:r>
            <a:r>
              <a:rPr lang="en-US" sz="1800" b="1" kern="0" dirty="0"/>
              <a:t>AID</a:t>
            </a:r>
            <a:r>
              <a:rPr lang="en-US" sz="1800" kern="0" dirty="0"/>
              <a:t> &amp; </a:t>
            </a:r>
            <a:r>
              <a:rPr lang="en-US" sz="1800" b="1" kern="0" dirty="0"/>
              <a:t>MAC</a:t>
            </a:r>
            <a:r>
              <a:rPr lang="en-US" sz="1800" kern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Implication: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Prevent tracking </a:t>
            </a:r>
            <a:r>
              <a:rPr lang="en-US" sz="2000" b="1" dirty="0"/>
              <a:t>AID</a:t>
            </a:r>
            <a:r>
              <a:rPr lang="en-US" b="1" kern="0" dirty="0"/>
              <a:t>, </a:t>
            </a:r>
            <a:r>
              <a:rPr lang="en-US" sz="2000" b="1" kern="0" dirty="0"/>
              <a:t>MAC, SN</a:t>
            </a:r>
            <a:r>
              <a:rPr lang="en-US" sz="2000" kern="0" dirty="0"/>
              <a:t> &amp; </a:t>
            </a:r>
            <a:r>
              <a:rPr lang="en-US" sz="2000" b="1" kern="0" dirty="0"/>
              <a:t>PN </a:t>
            </a:r>
            <a:r>
              <a:rPr lang="en-US" kern="0" dirty="0"/>
              <a:t>across epoch boundaries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4396E1E-8955-DCD0-18AD-35A5D3022D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57881"/>
              </p:ext>
            </p:extLst>
          </p:nvPr>
        </p:nvGraphicFramePr>
        <p:xfrm>
          <a:off x="4520556" y="1676400"/>
          <a:ext cx="7585719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7410367" imgH="4000500" progId="Visio.Drawing.15">
                  <p:embed/>
                </p:oleObj>
              </mc:Choice>
              <mc:Fallback>
                <p:oleObj name="Visio" r:id="rId2" imgW="7410367" imgH="4000500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4396E1E-8955-DCD0-18AD-35A5D3022D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20556" y="1676400"/>
                        <a:ext cx="7585719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7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5EDD-3D37-1EB4-BAFA-81BBC8B3D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3. Replace trackable values with un-trackable OTA values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B83C-6ED5-F4F1-962B-B89A66202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Goal: Over-the-air values cannot be correlated across Epoch boundaries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Core</a:t>
            </a:r>
            <a:r>
              <a:rPr lang="en-US" dirty="0"/>
              <a:t> </a:t>
            </a:r>
            <a:r>
              <a:rPr lang="en-US" b="0" dirty="0"/>
              <a:t>(link-independent) </a:t>
            </a:r>
            <a:r>
              <a:rPr lang="en-US" dirty="0"/>
              <a:t>fields</a:t>
            </a:r>
            <a:r>
              <a:rPr lang="en-US" b="0" dirty="0"/>
              <a:t>: </a:t>
            </a: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b="0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otaPN</a:t>
            </a:r>
            <a:r>
              <a:rPr lang="en-US" b="0" dirty="0"/>
              <a:t>, </a:t>
            </a:r>
            <a:r>
              <a:rPr lang="en-US" b="1" dirty="0" err="1">
                <a:solidFill>
                  <a:srgbClr val="00B0F0"/>
                </a:solidFill>
              </a:rPr>
              <a:t>otaSN</a:t>
            </a:r>
            <a:endParaRPr lang="en-US" b="1" dirty="0">
              <a:solidFill>
                <a:srgbClr val="00B0F0"/>
              </a:solidFill>
            </a:endParaRP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i="1" dirty="0"/>
              <a:t>Still evaluating obfuscating </a:t>
            </a:r>
            <a:r>
              <a:rPr lang="en-US" b="1" i="1" dirty="0"/>
              <a:t>TID</a:t>
            </a:r>
            <a:r>
              <a:rPr lang="en-US" i="1" dirty="0"/>
              <a:t>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i="1" dirty="0"/>
              <a:t>Per-Link</a:t>
            </a:r>
            <a:r>
              <a:rPr lang="en-US" dirty="0"/>
              <a:t> fields: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(Address)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Current proposal: UL &amp; DL use identical values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i="1" dirty="0"/>
              <a:t>Expect negligible implementation impact if UL &amp; DL use independent values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Core fields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,						w/ </a:t>
            </a:r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otaPN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= </a:t>
            </a:r>
            <a:r>
              <a:rPr lang="en-US" sz="2100" b="1" dirty="0"/>
              <a:t>PN</a:t>
            </a:r>
            <a:r>
              <a:rPr lang="en-US" sz="2100" dirty="0"/>
              <a:t> + </a:t>
            </a:r>
            <a:r>
              <a:rPr lang="en-US" sz="2100" b="1" dirty="0" err="1">
                <a:solidFill>
                  <a:srgbClr val="C00000"/>
                </a:solidFill>
              </a:rPr>
              <a:t>PN_Offset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sz="2100" dirty="0"/>
              <a:t>(mod 2</a:t>
            </a:r>
            <a:r>
              <a:rPr lang="en-US" sz="2100" baseline="30000" dirty="0"/>
              <a:t>48</a:t>
            </a:r>
            <a:r>
              <a:rPr lang="en-US" sz="2100" dirty="0"/>
              <a:t>), 	w/ </a:t>
            </a:r>
            <a:r>
              <a:rPr lang="en-US" sz="2100" b="1" dirty="0" err="1">
                <a:solidFill>
                  <a:srgbClr val="C00000"/>
                </a:solidFill>
              </a:rPr>
              <a:t>PN_Offset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sz="2100" dirty="0"/>
              <a:t>changing </a:t>
            </a:r>
            <a:r>
              <a:rPr lang="en-US" dirty="0"/>
              <a:t>randomly each Epoch</a:t>
            </a:r>
            <a:endParaRPr lang="en-US" b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otaSN</a:t>
            </a:r>
            <a:r>
              <a:rPr lang="en-US" dirty="0"/>
              <a:t> = </a:t>
            </a:r>
            <a:r>
              <a:rPr lang="en-US" b="1" dirty="0"/>
              <a:t>S</a:t>
            </a:r>
            <a:r>
              <a:rPr lang="en-US" sz="2100" b="1" dirty="0"/>
              <a:t>N</a:t>
            </a:r>
            <a:r>
              <a:rPr lang="en-US" dirty="0"/>
              <a:t> + </a:t>
            </a:r>
            <a:r>
              <a:rPr lang="en-US" sz="2100" b="1" dirty="0" err="1">
                <a:solidFill>
                  <a:srgbClr val="C00000"/>
                </a:solidFill>
              </a:rPr>
              <a:t>SN_Offset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dirty="0"/>
              <a:t>(mod 2</a:t>
            </a:r>
            <a:r>
              <a:rPr lang="en-US" baseline="30000" dirty="0"/>
              <a:t>12</a:t>
            </a:r>
            <a:r>
              <a:rPr lang="en-US" dirty="0"/>
              <a:t>), 	w/ per-</a:t>
            </a:r>
            <a:r>
              <a:rPr lang="en-US" b="1" dirty="0"/>
              <a:t>TID</a:t>
            </a:r>
            <a:r>
              <a:rPr lang="en-US" dirty="0"/>
              <a:t> </a:t>
            </a:r>
            <a:r>
              <a:rPr lang="en-US" sz="2100" b="1" dirty="0" err="1">
                <a:solidFill>
                  <a:srgbClr val="C00000"/>
                </a:solidFill>
              </a:rPr>
              <a:t>SN_Offset</a:t>
            </a:r>
            <a:r>
              <a:rPr lang="en-US" sz="2100" b="1" dirty="0">
                <a:solidFill>
                  <a:srgbClr val="C0000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Per-Link fields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dirty="0"/>
              <a:t>, 						w/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changing randomly each Epoch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 per-Epoch params: </a:t>
            </a:r>
            <a:r>
              <a:rPr lang="en-US" sz="2400" b="1" dirty="0" err="1">
                <a:solidFill>
                  <a:srgbClr val="C00000"/>
                </a:solidFill>
              </a:rPr>
              <a:t>SN_Offset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sz="2400" b="1" dirty="0" err="1">
                <a:solidFill>
                  <a:srgbClr val="C00000"/>
                </a:solidFill>
              </a:rPr>
              <a:t>PN_Offset</a:t>
            </a:r>
            <a:r>
              <a:rPr lang="en-US" sz="2400" b="1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, Num Link x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endParaRPr lang="en-US" b="1" dirty="0">
              <a:solidFill>
                <a:srgbClr val="00B0F0"/>
              </a:solidFill>
            </a:endParaRPr>
          </a:p>
          <a:p>
            <a:pPr marL="400050" lvl="1" indent="0"/>
            <a:r>
              <a:rPr lang="en-US" dirty="0"/>
              <a:t>Client and AP generate per-</a:t>
            </a:r>
            <a:r>
              <a:rPr lang="en-US" b="1" dirty="0"/>
              <a:t>TID</a:t>
            </a:r>
            <a:r>
              <a:rPr lang="en-US" dirty="0"/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SN_Offset</a:t>
            </a:r>
            <a:r>
              <a:rPr lang="en-US" dirty="0"/>
              <a:t>,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PN_Offset</a:t>
            </a:r>
            <a:r>
              <a:rPr lang="en-US" dirty="0"/>
              <a:t> ,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otaMAC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dirty="0"/>
              <a:t>from KDK and epoch start time (TSF).</a:t>
            </a:r>
          </a:p>
          <a:p>
            <a:pPr marL="400050" lvl="1" indent="0"/>
            <a:r>
              <a:rPr lang="en-US" b="1" dirty="0" err="1">
                <a:solidFill>
                  <a:srgbClr val="00B0F0"/>
                </a:solidFill>
              </a:rPr>
              <a:t>otaAID</a:t>
            </a:r>
            <a:r>
              <a:rPr lang="en-US" dirty="0"/>
              <a:t> is assigned &amp; distributed by the 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6BB42-0B5B-E264-D2C4-861C900B40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BC06-7D49-084B-B7E3-E9B31AA0DE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AD58DA-D07A-3C79-D04C-03C039E50D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55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B7C3-B223-AC7D-B9FE-3DCB287E3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 3. Replace trackable values with un-trackable OTA values (2/2)</a:t>
            </a:r>
            <a:br>
              <a:rPr lang="en-US" sz="2800" dirty="0"/>
            </a:br>
            <a:r>
              <a:rPr lang="en-US" sz="2800" i="1" dirty="0"/>
              <a:t>Why Addition instead of XOR for SN/PN?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66CEB-9ADB-7379-E51D-D79B117F2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Security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XOR: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for a secret value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reveals</a:t>
            </a:r>
            <a:r>
              <a:rPr lang="en-US" dirty="0"/>
              <a:t> at least part of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]. Exercise: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Take an incrementing sequence for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starting at a random value e.g. 5 {5,6,7 etc.},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Compute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a random value </a:t>
            </a:r>
            <a:r>
              <a:rPr lang="en-US" b="1" dirty="0"/>
              <a:t>R</a:t>
            </a:r>
            <a:r>
              <a:rPr lang="en-US" dirty="0"/>
              <a:t> to each value in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ym typeface="Symbol" panose="05050102010706020507" pitchFamily="18" charset="2"/>
              </a:rPr>
              <a:t>Now look at sequence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=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b="1" dirty="0" err="1"/>
              <a:t>otaSN</a:t>
            </a:r>
            <a:r>
              <a:rPr lang="en-US" dirty="0"/>
              <a:t>[i+1]. </a:t>
            </a:r>
            <a:br>
              <a:rPr lang="en-US" dirty="0"/>
            </a:b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has form of zero or more 0 bits followed by one or more1 bits in the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, e.g.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0..01111.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If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is 1 in j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, then </a:t>
            </a:r>
            <a:r>
              <a:rPr lang="en-US" b="1" dirty="0">
                <a:sym typeface="Symbol" panose="05050102010706020507" pitchFamily="18" charset="2"/>
              </a:rPr>
              <a:t>SN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is 1 in (j-1) </a:t>
            </a:r>
            <a:r>
              <a:rPr lang="en-US" dirty="0" err="1">
                <a:sym typeface="Symbol" panose="05050102010706020507" pitchFamily="18" charset="2"/>
              </a:rPr>
              <a:t>LSbs</a:t>
            </a:r>
            <a:r>
              <a:rPr lang="en-US" dirty="0">
                <a:sym typeface="Symbol" panose="05050102010706020507" pitchFamily="18" charset="2"/>
              </a:rPr>
              <a:t> 1. e.g. </a:t>
            </a:r>
            <a:r>
              <a:rPr lang="en-US" b="1" dirty="0">
                <a:sym typeface="Symbol" panose="05050102010706020507" pitchFamily="18" charset="2"/>
              </a:rPr>
              <a:t>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0..0</a:t>
            </a:r>
            <a:r>
              <a:rPr lang="en-US" dirty="0">
                <a:highlight>
                  <a:srgbClr val="00FF00"/>
                </a:highlight>
                <a:sym typeface="Symbol" panose="05050102010706020507" pitchFamily="18" charset="2"/>
              </a:rPr>
              <a:t>111</a:t>
            </a:r>
            <a:r>
              <a:rPr lang="en-US" dirty="0">
                <a:sym typeface="Symbol" panose="05050102010706020507" pitchFamily="18" charset="2"/>
              </a:rPr>
              <a:t>1  </a:t>
            </a:r>
            <a:r>
              <a:rPr lang="en-US" b="1" dirty="0">
                <a:sym typeface="Symbol" panose="05050102010706020507" pitchFamily="18" charset="2"/>
              </a:rPr>
              <a:t>SN</a:t>
            </a:r>
            <a:r>
              <a:rPr lang="en-US" dirty="0">
                <a:sym typeface="Symbol" panose="05050102010706020507" pitchFamily="18" charset="2"/>
              </a:rPr>
              <a:t>[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]  =?...?</a:t>
            </a:r>
            <a:r>
              <a:rPr lang="en-US" dirty="0">
                <a:highlight>
                  <a:srgbClr val="00FF00"/>
                </a:highlight>
                <a:sym typeface="Symbol" panose="05050102010706020507" pitchFamily="18" charset="2"/>
              </a:rPr>
              <a:t>111</a:t>
            </a:r>
            <a:r>
              <a:rPr lang="en-US" dirty="0">
                <a:sym typeface="Symbol" panose="05050102010706020507" pitchFamily="18" charset="2"/>
              </a:rPr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Addition: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(mod 2</a:t>
            </a:r>
            <a:r>
              <a:rPr lang="en-US" baseline="30000" dirty="0"/>
              <a:t>12</a:t>
            </a:r>
            <a:r>
              <a:rPr lang="en-US" dirty="0"/>
              <a:t>) for a secret value </a:t>
            </a:r>
            <a:r>
              <a:rPr lang="en-US" b="1" dirty="0"/>
              <a:t>R</a:t>
            </a: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does not reveal </a:t>
            </a:r>
            <a:r>
              <a:rPr lang="en-US" b="1" dirty="0"/>
              <a:t>SN</a:t>
            </a:r>
            <a:r>
              <a:rPr lang="en-US" dirty="0"/>
              <a:t>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1" dirty="0" err="1"/>
              <a:t>otaSN</a:t>
            </a:r>
            <a:r>
              <a:rPr lang="en-US" b="1" dirty="0"/>
              <a:t> </a:t>
            </a:r>
            <a:r>
              <a:rPr lang="en-US" dirty="0"/>
              <a:t>is still an incrementing sequence, but you can’t recover </a:t>
            </a:r>
            <a:r>
              <a:rPr lang="en-US" b="1" dirty="0"/>
              <a:t>SN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applies for </a:t>
            </a:r>
            <a:r>
              <a:rPr lang="en-US" b="1" dirty="0"/>
              <a:t>PN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using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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then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not an incrementing sequence.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Receiver would need to recover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prior to performing Block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using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 panose="05050102010706020507" pitchFamily="18" charset="2"/>
              </a:rPr>
              <a:t>+ </a:t>
            </a:r>
            <a:r>
              <a:rPr lang="en-US" b="1" dirty="0">
                <a:sym typeface="Symbol" panose="05050102010706020507" pitchFamily="18" charset="2"/>
              </a:rPr>
              <a:t>R</a:t>
            </a:r>
            <a:r>
              <a:rPr lang="en-US" dirty="0"/>
              <a:t> (mod 2</a:t>
            </a:r>
            <a:r>
              <a:rPr lang="en-US" baseline="30000" dirty="0"/>
              <a:t>12</a:t>
            </a:r>
            <a:r>
              <a:rPr lang="en-US" dirty="0"/>
              <a:t>) then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an incrementing sequence: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Block Ack can use </a:t>
            </a:r>
            <a:r>
              <a:rPr lang="en-US" b="1" dirty="0" err="1"/>
              <a:t>otaSN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</a:t>
            </a:r>
            <a:r>
              <a:rPr lang="en-US" b="1" dirty="0"/>
              <a:t> </a:t>
            </a:r>
            <a:r>
              <a:rPr lang="en-US" dirty="0"/>
              <a:t>without recovering </a:t>
            </a:r>
            <a:r>
              <a:rPr lang="en-US" b="1" dirty="0"/>
              <a:t>SN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(faster).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001489-AC58-D7E2-7737-6A055824E0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9F20-379E-A780-33F7-3CFBBC7B6C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B228E6-6F0F-49D6-62B6-51F29852A5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990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55A20-597E-5805-EF10-9BC153457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90599"/>
          </a:xfrm>
        </p:spPr>
        <p:txBody>
          <a:bodyPr/>
          <a:lstStyle/>
          <a:p>
            <a:r>
              <a:rPr lang="en-US" dirty="0"/>
              <a:t>4. Don’t mix old and new at E</a:t>
            </a:r>
            <a:r>
              <a:rPr lang="en-US" sz="3200" dirty="0">
                <a:solidFill>
                  <a:schemeClr val="tx1"/>
                </a:solidFill>
              </a:rPr>
              <a:t>poch transitions		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D7E9-07D0-03F8-93E5-CE23DE93B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>
            <a:normAutofit fontScale="85000" lnSpcReduction="20000"/>
          </a:bodyPr>
          <a:lstStyle/>
          <a:p>
            <a:pPr marL="0" indent="0"/>
            <a:r>
              <a:rPr lang="en-US" dirty="0"/>
              <a:t>Suppose client has just transitioned from old Epoch to current Epoch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below scenarios, attacker determines </a:t>
            </a:r>
            <a:r>
              <a:rPr lang="en-US" i="1" dirty="0"/>
              <a:t>old params </a:t>
            </a:r>
            <a:r>
              <a:rPr lang="en-US" dirty="0"/>
              <a:t>&amp; </a:t>
            </a:r>
            <a:r>
              <a:rPr lang="en-US" i="1" dirty="0"/>
              <a:t>current params</a:t>
            </a:r>
            <a:r>
              <a:rPr lang="en-US" dirty="0"/>
              <a:t> (for old &amp; current Epoch) correspond to a single client =  client frame tracking = </a:t>
            </a:r>
            <a:r>
              <a:rPr lang="en-US" b="1" dirty="0">
                <a:solidFill>
                  <a:srgbClr val="FFFF00"/>
                </a:solidFill>
                <a:highlight>
                  <a:srgbClr val="FF0000"/>
                </a:highlight>
              </a:rPr>
              <a:t>!!! BAD !!!</a:t>
            </a:r>
            <a:r>
              <a:rPr lang="en-US" dirty="0"/>
              <a:t>. 	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Epoch Parameters = {</a:t>
            </a:r>
            <a:r>
              <a:rPr lang="en-US" sz="1600" b="1" dirty="0" err="1">
                <a:highlight>
                  <a:srgbClr val="FFBFFF"/>
                </a:highlight>
              </a:rPr>
              <a:t>SN_Offset</a:t>
            </a:r>
            <a:r>
              <a:rPr lang="en-US" sz="1600" dirty="0">
                <a:highlight>
                  <a:srgbClr val="FFBFFF"/>
                </a:highlight>
              </a:rPr>
              <a:t>, </a:t>
            </a:r>
            <a:r>
              <a:rPr lang="en-US" sz="1600" b="1" dirty="0" err="1">
                <a:highlight>
                  <a:srgbClr val="FFBFFF"/>
                </a:highlight>
              </a:rPr>
              <a:t>PN_Offset</a:t>
            </a:r>
            <a:r>
              <a:rPr lang="en-US" sz="1600" dirty="0"/>
              <a:t>, </a:t>
            </a:r>
            <a:r>
              <a:rPr lang="en-US" sz="1600" b="1" dirty="0" err="1">
                <a:highlight>
                  <a:srgbClr val="FFBFBF"/>
                </a:highlight>
              </a:rPr>
              <a:t>otaAID</a:t>
            </a:r>
            <a:r>
              <a:rPr lang="en-US" sz="1600" dirty="0"/>
              <a:t>, Num Link x </a:t>
            </a:r>
            <a:r>
              <a:rPr lang="en-US" sz="1600" b="1" dirty="0" err="1">
                <a:highlight>
                  <a:srgbClr val="FFFFBF"/>
                </a:highlight>
              </a:rPr>
              <a:t>otaMAC</a:t>
            </a:r>
            <a:r>
              <a:rPr lang="en-US" sz="1600" dirty="0"/>
              <a:t>}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MPDU initial transmission (TX) &amp; retransmissions (</a:t>
            </a:r>
            <a:r>
              <a:rPr lang="en-US" sz="1900" dirty="0" err="1"/>
              <a:t>reTX</a:t>
            </a:r>
            <a:r>
              <a:rPr lang="en-US" sz="1900" dirty="0"/>
              <a:t>) use mix of old &amp; current params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Initial transmission &amp; retransmissions have identical encrypted payloads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retransmitted MPDUs by looking for MPDUs with</a:t>
            </a:r>
            <a:br>
              <a:rPr lang="en-US" sz="1700" dirty="0"/>
            </a:br>
            <a:r>
              <a:rPr lang="en-US" sz="1700" dirty="0"/>
              <a:t>identical encrypted payloads to previous transmissions while having </a:t>
            </a:r>
            <a:br>
              <a:rPr lang="en-US" sz="1700" dirty="0"/>
            </a:br>
            <a:r>
              <a:rPr lang="en-US" sz="1700" dirty="0"/>
              <a:t>differing values of </a:t>
            </a:r>
            <a:r>
              <a:rPr lang="en-US" sz="1700" b="1" dirty="0"/>
              <a:t>PN</a:t>
            </a:r>
            <a:r>
              <a:rPr lang="en-US" sz="1700" dirty="0"/>
              <a:t>, </a:t>
            </a:r>
            <a:r>
              <a:rPr lang="en-US" sz="1700" b="1" dirty="0"/>
              <a:t>SN</a:t>
            </a:r>
            <a:r>
              <a:rPr lang="en-US" sz="1700" dirty="0"/>
              <a:t> or </a:t>
            </a:r>
            <a:r>
              <a:rPr lang="en-US" sz="1700" b="1" dirty="0" err="1"/>
              <a:t>otaMAC</a:t>
            </a:r>
            <a:endParaRPr lang="en-US" sz="1700" b="1" dirty="0"/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MPDUs </a:t>
            </a:r>
            <a:r>
              <a:rPr lang="en-US" sz="1900" dirty="0">
                <a:highlight>
                  <a:srgbClr val="BFFFBF"/>
                </a:highlight>
              </a:rPr>
              <a:t>aggregated in an A-MPDU</a:t>
            </a:r>
            <a:r>
              <a:rPr lang="en-US" sz="1900" dirty="0"/>
              <a:t> use mix of old &amp; current params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A-MPDU is always to or from a single client.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an A-MPDU with MPDUs using  </a:t>
            </a:r>
            <a:br>
              <a:rPr lang="en-US" sz="1700" dirty="0"/>
            </a:br>
            <a:r>
              <a:rPr lang="en-US" sz="1700" dirty="0"/>
              <a:t>mix of old and new values for </a:t>
            </a:r>
            <a:r>
              <a:rPr lang="en-US" sz="1700" b="1" dirty="0" err="1"/>
              <a:t>otaMAC</a:t>
            </a:r>
            <a:r>
              <a:rPr lang="en-US" sz="1700" b="1" dirty="0"/>
              <a:t> </a:t>
            </a:r>
            <a:endParaRPr lang="en-US" sz="1700" dirty="0"/>
          </a:p>
          <a:p>
            <a:pPr marL="457200" indent="-457200">
              <a:buFont typeface="+mj-lt"/>
              <a:buAutoNum type="arabicPeriod"/>
            </a:pPr>
            <a:r>
              <a:rPr lang="en-US" sz="1900" dirty="0"/>
              <a:t>A-MPDU/MPDUs in a </a:t>
            </a:r>
            <a:r>
              <a:rPr lang="en-US" sz="1900" dirty="0">
                <a:highlight>
                  <a:srgbClr val="FFBFBF"/>
                </a:highlight>
              </a:rPr>
              <a:t>TXOP</a:t>
            </a:r>
            <a:r>
              <a:rPr lang="en-US" sz="1900" dirty="0"/>
              <a:t> use mix of old &amp; current params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Fact: TXOP is always from a single client.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Detection: Attacker looks for an TXOP with A-MPDU and/or MPDUs using  </a:t>
            </a:r>
            <a:br>
              <a:rPr lang="en-US" sz="1700" dirty="0"/>
            </a:br>
            <a:r>
              <a:rPr lang="en-US" sz="1700" dirty="0"/>
              <a:t>mix of old and new values for </a:t>
            </a:r>
            <a:r>
              <a:rPr lang="en-US" sz="1700" b="1" dirty="0" err="1"/>
              <a:t>otaMAC</a:t>
            </a:r>
            <a:endParaRPr lang="en-US" sz="1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700" dirty="0"/>
              <a:t>Note: additional concerns if </a:t>
            </a:r>
            <a:r>
              <a:rPr lang="en-US" sz="1700" dirty="0">
                <a:highlight>
                  <a:srgbClr val="BFFFFF"/>
                </a:highlight>
              </a:rPr>
              <a:t>Block ack</a:t>
            </a:r>
            <a:r>
              <a:rPr lang="en-US" sz="1700" dirty="0"/>
              <a:t> reveals internal </a:t>
            </a:r>
            <a:r>
              <a:rPr lang="en-US" sz="1700" b="1" dirty="0"/>
              <a:t>SN</a:t>
            </a:r>
            <a:r>
              <a:rPr lang="en-US" sz="1700" dirty="0"/>
              <a:t> values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D57AE-A114-F08B-6F6B-1A6BE729D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24DFF-BA74-2DEE-D3E8-D674ECD2A6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849033-A0ED-7A98-C614-EBDCBA8A2F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BA00DB5-5E82-B3AB-A2E7-E64E0F7270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004292"/>
              </p:ext>
            </p:extLst>
          </p:nvPr>
        </p:nvGraphicFramePr>
        <p:xfrm>
          <a:off x="7936448" y="2947082"/>
          <a:ext cx="4246027" cy="3466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124316" imgH="4181339" progId="Visio.Drawing.15">
                  <p:embed/>
                </p:oleObj>
              </mc:Choice>
              <mc:Fallback>
                <p:oleObj name="Visio" r:id="rId2" imgW="5124316" imgH="418133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BA00DB5-5E82-B3AB-A2E7-E64E0F7270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936448" y="2947082"/>
                        <a:ext cx="4246027" cy="3466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49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26520</TotalTime>
  <Words>2286</Words>
  <Application>Microsoft Office PowerPoint</Application>
  <PresentationFormat>Widescreen</PresentationFormat>
  <Paragraphs>251</Paragraphs>
  <Slides>15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Times New Roman</vt:lpstr>
      <vt:lpstr>Wingdings</vt:lpstr>
      <vt:lpstr>Office Theme</vt:lpstr>
      <vt:lpstr>Document</vt:lpstr>
      <vt:lpstr>Visio</vt:lpstr>
      <vt:lpstr>Client Frame Tracking Countermeasures (CFTC)</vt:lpstr>
      <vt:lpstr>Summary</vt:lpstr>
      <vt:lpstr>Terminology</vt:lpstr>
      <vt:lpstr>Preview</vt:lpstr>
      <vt:lpstr>1. Epochs</vt:lpstr>
      <vt:lpstr>2. CFTC below MPDU encryption </vt:lpstr>
      <vt:lpstr>3. Replace trackable values with un-trackable OTA values (1/2)</vt:lpstr>
      <vt:lpstr> 3. Replace trackable values with un-trackable OTA values (2/2) Why Addition instead of XOR for SN/PN?</vt:lpstr>
      <vt:lpstr>4. Don’t mix old and new at Epoch transitions  (1/2)</vt:lpstr>
      <vt:lpstr>4. Don’t mix old and new at Epoch transitions  (2/2)</vt:lpstr>
      <vt:lpstr>5. Generate per-epoch params from KDK:  minimize AP input</vt:lpstr>
      <vt:lpstr>6. Common CFTC Epochs across clients</vt:lpstr>
      <vt:lpstr>Review</vt:lpstr>
      <vt:lpstr>Backup slides</vt:lpstr>
      <vt:lpstr>Rough calculation of expected number of collisions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Duncan Ho</cp:lastModifiedBy>
  <cp:revision>959</cp:revision>
  <cp:lastPrinted>1601-01-01T00:00:00Z</cp:lastPrinted>
  <dcterms:created xsi:type="dcterms:W3CDTF">2018-05-10T16:45:22Z</dcterms:created>
  <dcterms:modified xsi:type="dcterms:W3CDTF">2023-05-16T19:56:17Z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