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62" r:id="rId3"/>
    <p:sldId id="2563" r:id="rId4"/>
    <p:sldId id="2564" r:id="rId5"/>
    <p:sldId id="2552" r:id="rId6"/>
    <p:sldId id="2561" r:id="rId7"/>
    <p:sldId id="868" r:id="rId8"/>
    <p:sldId id="2557" r:id="rId9"/>
    <p:sldId id="2559"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562"/>
            <p14:sldId id="2563"/>
            <p14:sldId id="2564"/>
            <p14:sldId id="2552"/>
            <p14:sldId id="2561"/>
            <p14:sldId id="868"/>
            <p14:sldId id="2557"/>
          </p14:sldIdLst>
        </p14:section>
        <p14:section name="backup" id="{B36230FD-ACF2-4F1E-81F2-CB74F4C9007A}">
          <p14:sldIdLst>
            <p14:sldId id="25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C45DBD-FB72-48BD-978A-8C08936E6B5E}" v="5" dt="2023-05-17T13:35:00.784"/>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329" autoAdjust="0"/>
    <p:restoredTop sz="94660"/>
  </p:normalViewPr>
  <p:slideViewPr>
    <p:cSldViewPr>
      <p:cViewPr varScale="1">
        <p:scale>
          <a:sx n="94" d="100"/>
          <a:sy n="94" d="100"/>
        </p:scale>
        <p:origin x="643" y="8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dirty="0"/>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802.11-23/869r0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802.15 Liaison Report – May 2023</a:t>
            </a:r>
            <a:endParaRPr lang="en-GB" dirty="0"/>
          </a:p>
        </p:txBody>
      </p:sp>
      <p:sp>
        <p:nvSpPr>
          <p:cNvPr id="3074" name="Rectangle 2"/>
          <p:cNvSpPr>
            <a:spLocks noGrp="1" noChangeArrowheads="1"/>
          </p:cNvSpPr>
          <p:nvPr>
            <p:ph type="subTitle" idx="1"/>
          </p:nvPr>
        </p:nvSpPr>
        <p:spPr>
          <a:xfrm>
            <a:off x="1828800" y="1689856"/>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2023-05-16</a:t>
            </a:r>
          </a:p>
        </p:txBody>
      </p:sp>
      <p:sp>
        <p:nvSpPr>
          <p:cNvPr id="6" name="Date Placeholder 3"/>
          <p:cNvSpPr>
            <a:spLocks noGrp="1"/>
          </p:cNvSpPr>
          <p:nvPr>
            <p:ph type="dt" idx="10"/>
          </p:nvPr>
        </p:nvSpPr>
        <p:spPr/>
        <p:txBody>
          <a:bodyPr/>
          <a:lstStyle/>
          <a:p>
            <a:r>
              <a:rPr lang="en-US"/>
              <a:t>May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77689740"/>
              </p:ext>
            </p:extLst>
          </p:nvPr>
        </p:nvGraphicFramePr>
        <p:xfrm>
          <a:off x="1001713" y="2408238"/>
          <a:ext cx="10493375" cy="2482850"/>
        </p:xfrm>
        <a:graphic>
          <a:graphicData uri="http://schemas.openxmlformats.org/presentationml/2006/ole">
            <mc:AlternateContent xmlns:mc="http://schemas.openxmlformats.org/markup-compatibility/2006">
              <mc:Choice xmlns:v="urn:schemas-microsoft-com:vml" Requires="v">
                <p:oleObj name="Document" r:id="rId3" imgW="10773432" imgH="2552498" progId="Word.Document.8">
                  <p:embed/>
                </p:oleObj>
              </mc:Choice>
              <mc:Fallback>
                <p:oleObj name="Document" r:id="rId3" imgW="10773432" imgH="2552498" progId="Word.Document.8">
                  <p:embed/>
                  <p:pic>
                    <p:nvPicPr>
                      <p:cNvPr id="3075" name="Object 3"/>
                      <p:cNvPicPr>
                        <a:picLocks noChangeAspect="1" noChangeArrowheads="1"/>
                      </p:cNvPicPr>
                      <p:nvPr/>
                    </p:nvPicPr>
                    <p:blipFill>
                      <a:blip r:embed="rId4"/>
                      <a:srcRect/>
                      <a:stretch>
                        <a:fillRect/>
                      </a:stretch>
                    </p:blipFill>
                    <p:spPr bwMode="auto">
                      <a:xfrm>
                        <a:off x="1001713" y="2408238"/>
                        <a:ext cx="10493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5278C-C993-8F57-1E84-C5489A9AD942}"/>
              </a:ext>
            </a:extLst>
          </p:cNvPr>
          <p:cNvSpPr>
            <a:spLocks noGrp="1"/>
          </p:cNvSpPr>
          <p:nvPr>
            <p:ph type="title"/>
          </p:nvPr>
        </p:nvSpPr>
        <p:spPr>
          <a:xfrm>
            <a:off x="914401" y="685801"/>
            <a:ext cx="10361084" cy="582959"/>
          </a:xfrm>
        </p:spPr>
        <p:txBody>
          <a:bodyPr/>
          <a:lstStyle/>
          <a:p>
            <a:r>
              <a:rPr lang="en-US" sz="3200" b="1" kern="0" dirty="0"/>
              <a:t>802.15 WG Standards Pipeline</a:t>
            </a:r>
            <a:endParaRPr lang="en-US" dirty="0"/>
          </a:p>
        </p:txBody>
      </p:sp>
      <p:sp>
        <p:nvSpPr>
          <p:cNvPr id="4" name="Slide Number Placeholder 3">
            <a:extLst>
              <a:ext uri="{FF2B5EF4-FFF2-40B4-BE49-F238E27FC236}">
                <a16:creationId xmlns:a16="http://schemas.microsoft.com/office/drawing/2014/main" id="{03FBB44F-B69D-E6D2-2FF3-A48458AE170D}"/>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AF0CBDF-69E5-45E5-932E-100061270AE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F1BF486-D659-49D9-FFFB-521FC4386FEC}"/>
              </a:ext>
            </a:extLst>
          </p:cNvPr>
          <p:cNvSpPr>
            <a:spLocks noGrp="1"/>
          </p:cNvSpPr>
          <p:nvPr>
            <p:ph type="dt" idx="15"/>
          </p:nvPr>
        </p:nvSpPr>
        <p:spPr/>
        <p:txBody>
          <a:bodyPr/>
          <a:lstStyle/>
          <a:p>
            <a:r>
              <a:rPr lang="en-US"/>
              <a:t>May 2023</a:t>
            </a:r>
            <a:endParaRPr lang="en-GB" dirty="0"/>
          </a:p>
        </p:txBody>
      </p:sp>
      <p:pic>
        <p:nvPicPr>
          <p:cNvPr id="7" name="Picture 6">
            <a:extLst>
              <a:ext uri="{FF2B5EF4-FFF2-40B4-BE49-F238E27FC236}">
                <a16:creationId xmlns:a16="http://schemas.microsoft.com/office/drawing/2014/main" id="{8E939D56-8D6E-0764-88DD-A22D1010EDAC}"/>
              </a:ext>
            </a:extLst>
          </p:cNvPr>
          <p:cNvPicPr>
            <a:picLocks noChangeAspect="1"/>
          </p:cNvPicPr>
          <p:nvPr/>
        </p:nvPicPr>
        <p:blipFill>
          <a:blip r:embed="rId2"/>
          <a:stretch>
            <a:fillRect/>
          </a:stretch>
        </p:blipFill>
        <p:spPr>
          <a:xfrm>
            <a:off x="1339305" y="1523883"/>
            <a:ext cx="8908026" cy="4696408"/>
          </a:xfrm>
          <a:prstGeom prst="rect">
            <a:avLst/>
          </a:prstGeom>
        </p:spPr>
      </p:pic>
    </p:spTree>
    <p:extLst>
      <p:ext uri="{BB962C8B-B14F-4D97-AF65-F5344CB8AC3E}">
        <p14:creationId xmlns:p14="http://schemas.microsoft.com/office/powerpoint/2010/main" val="196342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8F380-B4F2-D584-5161-1755253DBEA8}"/>
              </a:ext>
            </a:extLst>
          </p:cNvPr>
          <p:cNvSpPr>
            <a:spLocks noGrp="1"/>
          </p:cNvSpPr>
          <p:nvPr>
            <p:ph type="title"/>
          </p:nvPr>
        </p:nvSpPr>
        <p:spPr/>
        <p:txBody>
          <a:bodyPr/>
          <a:lstStyle/>
          <a:p>
            <a:r>
              <a:rPr lang="en-US" dirty="0"/>
              <a:t>IG JS1G </a:t>
            </a:r>
            <a:r>
              <a:rPr lang="en-US" b="0" dirty="0"/>
              <a:t>(Interest Group Japan Sub 1GHz)</a:t>
            </a:r>
          </a:p>
        </p:txBody>
      </p:sp>
      <p:sp>
        <p:nvSpPr>
          <p:cNvPr id="3" name="Content Placeholder 2">
            <a:extLst>
              <a:ext uri="{FF2B5EF4-FFF2-40B4-BE49-F238E27FC236}">
                <a16:creationId xmlns:a16="http://schemas.microsoft.com/office/drawing/2014/main" id="{027AA5FB-540A-5A05-0CFF-CC61C934CBD5}"/>
              </a:ext>
            </a:extLst>
          </p:cNvPr>
          <p:cNvSpPr>
            <a:spLocks noGrp="1"/>
          </p:cNvSpPr>
          <p:nvPr>
            <p:ph idx="1"/>
          </p:nvPr>
        </p:nvSpPr>
        <p:spPr/>
        <p:txBody>
          <a:bodyPr/>
          <a:lstStyle/>
          <a:p>
            <a:pPr>
              <a:buFont typeface="Arial" panose="020B0604020202020204" pitchFamily="34" charset="0"/>
              <a:buChar char="•"/>
            </a:pPr>
            <a:r>
              <a:rPr lang="en-US" dirty="0"/>
              <a:t>What is it:</a:t>
            </a:r>
          </a:p>
          <a:p>
            <a:pPr lvl="1">
              <a:buFont typeface="Arial" panose="020B0604020202020204" pitchFamily="34" charset="0"/>
              <a:buChar char="•"/>
            </a:pPr>
            <a:r>
              <a:rPr lang="en-US" b="0" dirty="0"/>
              <a:t>Demand for IOT devices from refreshing Japanese utility infrastructure.</a:t>
            </a:r>
          </a:p>
          <a:p>
            <a:pPr>
              <a:buFont typeface="Arial" panose="020B0604020202020204" pitchFamily="34" charset="0"/>
              <a:buChar char="•"/>
            </a:pPr>
            <a:r>
              <a:rPr lang="en-US" b="0" dirty="0"/>
              <a:t>Status:</a:t>
            </a:r>
          </a:p>
          <a:p>
            <a:pPr lvl="1">
              <a:buFont typeface="Arial" panose="020B0604020202020204" pitchFamily="34" charset="0"/>
              <a:buChar char="•"/>
            </a:pPr>
            <a:r>
              <a:rPr lang="en-US" b="0" dirty="0"/>
              <a:t>Discussed details on the differences between JJ-300.10 (low power IPv6 for home energy) and IEEE Std 802.15.4 channel access. </a:t>
            </a:r>
          </a:p>
          <a:p>
            <a:pPr lvl="1">
              <a:buFont typeface="Arial" panose="020B0604020202020204" pitchFamily="34" charset="0"/>
              <a:buChar char="•"/>
            </a:pPr>
            <a:r>
              <a:rPr lang="en-US" b="0" dirty="0"/>
              <a:t>Discussed benefits and interests in aligning the two standards to enable greater opportunity in Japan and other places.</a:t>
            </a:r>
          </a:p>
          <a:p>
            <a:pPr lvl="1">
              <a:buFont typeface="Arial" panose="020B0604020202020204" pitchFamily="34" charset="0"/>
              <a:buChar char="•"/>
            </a:pPr>
            <a:r>
              <a:rPr lang="en-US" b="0" dirty="0"/>
              <a:t>Outreach to 802.19 to extend 802.15.4 channel access to no-CCA.</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E0336F7A-2B8B-5A32-3860-F90B47EC9C5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7F2CBEC-650A-570D-3234-F348A17A9B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3F63EDA-35B4-929C-4457-629EECCE9AF0}"/>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110058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7A9E1-5C21-05DA-8C01-6C242A3652BE}"/>
              </a:ext>
            </a:extLst>
          </p:cNvPr>
          <p:cNvSpPr>
            <a:spLocks noGrp="1"/>
          </p:cNvSpPr>
          <p:nvPr>
            <p:ph type="title"/>
          </p:nvPr>
        </p:nvSpPr>
        <p:spPr/>
        <p:txBody>
          <a:bodyPr/>
          <a:lstStyle/>
          <a:p>
            <a:r>
              <a:rPr lang="en-US" dirty="0"/>
              <a:t>IG NG OFDM </a:t>
            </a:r>
            <a:r>
              <a:rPr lang="en-US" sz="2800" b="0" dirty="0"/>
              <a:t>(Next Gen SUN/Smart Utility Network OFDM)</a:t>
            </a:r>
            <a:endParaRPr lang="en-US" b="0" dirty="0"/>
          </a:p>
        </p:txBody>
      </p:sp>
      <p:sp>
        <p:nvSpPr>
          <p:cNvPr id="3" name="Content Placeholder 2">
            <a:extLst>
              <a:ext uri="{FF2B5EF4-FFF2-40B4-BE49-F238E27FC236}">
                <a16:creationId xmlns:a16="http://schemas.microsoft.com/office/drawing/2014/main" id="{95C42675-6DC2-269A-4FD7-63F5E74C2F53}"/>
              </a:ext>
            </a:extLst>
          </p:cNvPr>
          <p:cNvSpPr>
            <a:spLocks noGrp="1"/>
          </p:cNvSpPr>
          <p:nvPr>
            <p:ph idx="1"/>
          </p:nvPr>
        </p:nvSpPr>
        <p:spPr/>
        <p:txBody>
          <a:bodyPr/>
          <a:lstStyle/>
          <a:p>
            <a:pPr>
              <a:buFont typeface="Arial" panose="020B0604020202020204" pitchFamily="34" charset="0"/>
              <a:buChar char="•"/>
            </a:pPr>
            <a:r>
              <a:rPr lang="en-US" dirty="0"/>
              <a:t>What is it?</a:t>
            </a:r>
          </a:p>
          <a:p>
            <a:pPr lvl="1">
              <a:buFont typeface="Arial" panose="020B0604020202020204" pitchFamily="34" charset="0"/>
              <a:buChar char="•"/>
            </a:pPr>
            <a:r>
              <a:rPr lang="en-US" altLang="en-US" sz="2000" dirty="0">
                <a:latin typeface="Times New Roman" panose="02020603050405020304" pitchFamily="18" charset="0"/>
              </a:rPr>
              <a:t>Long Range extension of the 802.15.4-2020 OFDM PHY</a:t>
            </a:r>
            <a:r>
              <a:rPr lang="en-US" altLang="en-US" dirty="0">
                <a:latin typeface="Times New Roman" panose="02020603050405020304" pitchFamily="18" charset="0"/>
              </a:rPr>
              <a:t>.</a:t>
            </a:r>
          </a:p>
          <a:p>
            <a:pPr lvl="1">
              <a:buFont typeface="Arial" panose="020B0604020202020204" pitchFamily="34" charset="0"/>
              <a:buChar char="•"/>
            </a:pPr>
            <a:r>
              <a:rPr lang="en-US" altLang="en-US" sz="2000" dirty="0">
                <a:latin typeface="Times New Roman" panose="02020603050405020304" pitchFamily="18" charset="0"/>
              </a:rPr>
              <a:t>E</a:t>
            </a:r>
            <a:r>
              <a:rPr lang="en-US" dirty="0"/>
              <a:t>nhancing OFDM with Long Range extension for increased link budget and reliability while remaining compliant with existing regulatory regulations worldwide (FCC 15.247) and </a:t>
            </a:r>
            <a:r>
              <a:rPr lang="en-US" altLang="en-US" sz="2000" dirty="0">
                <a:latin typeface="Times New Roman" panose="02020603050405020304" pitchFamily="18" charset="0"/>
              </a:rPr>
              <a:t>significantly increased operating range of the existing SUN-OFDM PHY .</a:t>
            </a:r>
          </a:p>
          <a:p>
            <a:pPr marL="914400" lvl="1" indent="-514350">
              <a:buFont typeface="Arial" panose="020B0604020202020204" pitchFamily="34" charset="0"/>
              <a:buChar char="•"/>
              <a:defRPr/>
            </a:pPr>
            <a:r>
              <a:rPr lang="en-US" altLang="en-US" dirty="0">
                <a:latin typeface="Times New Roman" panose="02020603050405020304" pitchFamily="18" charset="0"/>
              </a:rPr>
              <a:t>Long range PHY to enable city wide simple star networks, dense networks with &gt;10K nodes, Power efficient for battery operated end node.</a:t>
            </a:r>
            <a:endParaRPr lang="en-US" dirty="0">
              <a:latin typeface="Times New Roman" panose="02020603050405020304" pitchFamily="18" charset="0"/>
            </a:endParaRPr>
          </a:p>
          <a:p>
            <a:pPr>
              <a:buFont typeface="Arial" panose="020B0604020202020204" pitchFamily="34" charset="0"/>
              <a:buChar char="•"/>
            </a:pPr>
            <a:r>
              <a:rPr lang="en-US" dirty="0"/>
              <a:t>Status:</a:t>
            </a:r>
          </a:p>
          <a:p>
            <a:pPr lvl="1">
              <a:buFont typeface="Arial" panose="020B0604020202020204" pitchFamily="34" charset="0"/>
              <a:buChar char="•"/>
            </a:pPr>
            <a:r>
              <a:rPr lang="en-US" dirty="0"/>
              <a:t>Early in the process, meeting for the 1</a:t>
            </a:r>
            <a:r>
              <a:rPr lang="en-US" baseline="30000" dirty="0"/>
              <a:t>st</a:t>
            </a:r>
            <a:r>
              <a:rPr lang="en-US" dirty="0"/>
              <a:t> time.</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DBD2435-9E01-FDAB-F6E6-3E6E6938CEA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8872C3F-B384-66C7-563D-6C05983DA54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08EC213-03C3-98E7-CB2D-7C1ED09F0587}"/>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997221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914401" y="685801"/>
            <a:ext cx="10361084" cy="684213"/>
          </a:xfrm>
        </p:spPr>
        <p:txBody>
          <a:bodyPr/>
          <a:lstStyle/>
          <a:p>
            <a:r>
              <a:rPr lang="en-US" dirty="0"/>
              <a:t>802.15.4ab Next Generation UWB</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370014"/>
            <a:ext cx="11521280" cy="4724400"/>
          </a:xfrm>
        </p:spPr>
        <p:txBody>
          <a:bodyPr/>
          <a:lstStyle/>
          <a:p>
            <a:pPr>
              <a:buFont typeface="Arial" panose="020B0604020202020204" pitchFamily="34" charset="0"/>
              <a:buChar char="•"/>
            </a:pPr>
            <a:r>
              <a:rPr lang="en-US" dirty="0"/>
              <a:t>What is it:</a:t>
            </a:r>
          </a:p>
          <a:p>
            <a:pPr lvl="1">
              <a:buFont typeface="Arial" panose="020B0604020202020204" pitchFamily="34" charset="0"/>
              <a:buChar char="•"/>
            </a:pPr>
            <a:r>
              <a:rPr lang="en-US" sz="2400" dirty="0"/>
              <a:t>Builds on 802.15.4z increasing footprint and usefulness to additional usages beyond range measurement. Area of enhancements relates to ranging resiliency, sensing, data rates, support for additional spectrum, improved detection and many more.</a:t>
            </a:r>
          </a:p>
          <a:p>
            <a:pPr lvl="1">
              <a:buFont typeface="Arial" panose="020B0604020202020204" pitchFamily="34" charset="0"/>
              <a:buChar char="•"/>
            </a:pPr>
            <a:endParaRPr lang="en-US" dirty="0"/>
          </a:p>
          <a:p>
            <a:pPr>
              <a:buFont typeface="Arial" panose="020B0604020202020204" pitchFamily="34" charset="0"/>
              <a:buChar char="•"/>
            </a:pPr>
            <a:r>
              <a:rPr lang="en-US" dirty="0"/>
              <a:t>Status:</a:t>
            </a:r>
          </a:p>
          <a:p>
            <a:pPr lvl="1">
              <a:buFont typeface="Arial" panose="020B0604020202020204" pitchFamily="34" charset="0"/>
              <a:buChar char="•"/>
            </a:pPr>
            <a:r>
              <a:rPr lang="en-US" sz="2400" dirty="0"/>
              <a:t>Ad </a:t>
            </a:r>
            <a:r>
              <a:rPr lang="en-US" sz="2400" dirty="0" err="1"/>
              <a:t>hocs</a:t>
            </a:r>
            <a:r>
              <a:rPr lang="en-US" sz="2400" dirty="0"/>
              <a:t> assigned to individual topics: NB operation, Sensing, improved data rates, MMS, developing amendment text and incorporating into single document by editor.</a:t>
            </a:r>
          </a:p>
          <a:p>
            <a:pPr lvl="1">
              <a:buFont typeface="Arial" panose="020B0604020202020204" pitchFamily="34" charset="0"/>
              <a:buChar char="•"/>
            </a:pPr>
            <a:r>
              <a:rPr lang="en-US" sz="2400" dirty="0"/>
              <a:t>Substantial discussion on minimal shared feature set across the major topics.</a:t>
            </a:r>
          </a:p>
          <a:p>
            <a:pPr lvl="1">
              <a:buFont typeface="Arial" panose="020B0604020202020204" pitchFamily="34" charset="0"/>
              <a:buChar char="•"/>
            </a:pPr>
            <a:r>
              <a:rPr lang="en-US" sz="2400" dirty="0"/>
              <a:t>Co-existence – topic of importance, especially with NB operation.</a:t>
            </a:r>
          </a:p>
          <a:p>
            <a:pPr lvl="1">
              <a:buFont typeface="Arial" panose="020B0604020202020204" pitchFamily="34" charset="0"/>
              <a:buChar char="•"/>
            </a:pPr>
            <a:r>
              <a:rPr lang="en-US" sz="2400" dirty="0"/>
              <a:t>Proposal to work with 802.19 on non CCA operation for 802.15.4. </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96574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60D2A-7906-447C-A4DA-4B7457BBAD52}"/>
              </a:ext>
            </a:extLst>
          </p:cNvPr>
          <p:cNvSpPr>
            <a:spLocks noGrp="1"/>
          </p:cNvSpPr>
          <p:nvPr>
            <p:ph type="title"/>
          </p:nvPr>
        </p:nvSpPr>
        <p:spPr/>
        <p:txBody>
          <a:bodyPr/>
          <a:lstStyle/>
          <a:p>
            <a:r>
              <a:rPr lang="en-US" dirty="0"/>
              <a:t>Privacy SG/TG</a:t>
            </a:r>
          </a:p>
        </p:txBody>
      </p:sp>
      <p:sp>
        <p:nvSpPr>
          <p:cNvPr id="3" name="Content Placeholder 2">
            <a:extLst>
              <a:ext uri="{FF2B5EF4-FFF2-40B4-BE49-F238E27FC236}">
                <a16:creationId xmlns:a16="http://schemas.microsoft.com/office/drawing/2014/main" id="{B95AECD6-8620-4647-86D1-3CB1976093FB}"/>
              </a:ext>
            </a:extLst>
          </p:cNvPr>
          <p:cNvSpPr>
            <a:spLocks noGrp="1"/>
          </p:cNvSpPr>
          <p:nvPr>
            <p:ph idx="1"/>
          </p:nvPr>
        </p:nvSpPr>
        <p:spPr>
          <a:xfrm>
            <a:off x="914400" y="1556792"/>
            <a:ext cx="10870231" cy="4537623"/>
          </a:xfrm>
        </p:spPr>
        <p:txBody>
          <a:bodyPr/>
          <a:lstStyle/>
          <a:p>
            <a:pPr>
              <a:buFont typeface="Arial" panose="020B0604020202020204" pitchFamily="34" charset="0"/>
              <a:buChar char="•"/>
            </a:pPr>
            <a:r>
              <a:rPr lang="en-US" dirty="0"/>
              <a:t>What is it:</a:t>
            </a:r>
          </a:p>
          <a:p>
            <a:pPr lvl="1" algn="l">
              <a:buFont typeface="Arial" panose="020B0604020202020204" pitchFamily="34" charset="0"/>
              <a:buChar char="•"/>
            </a:pPr>
            <a:r>
              <a:rPr lang="en-US" sz="2400" dirty="0"/>
              <a:t>New project development for increased privacy for 802.15.4-2020, baseline for 802.15.4z (UWB and Ranging) .</a:t>
            </a:r>
          </a:p>
          <a:p>
            <a:pPr lvl="1">
              <a:buFont typeface="Arial" panose="020B0604020202020204" pitchFamily="34" charset="0"/>
              <a:buChar char="•"/>
            </a:pPr>
            <a:r>
              <a:rPr lang="en-US" sz="2400" dirty="0"/>
              <a:t>Improved security and privacy to protect from user tracking and profiling attack.</a:t>
            </a:r>
          </a:p>
          <a:p>
            <a:pPr lvl="1">
              <a:buFont typeface="Arial" panose="020B0604020202020204" pitchFamily="34" charset="0"/>
              <a:buChar char="•"/>
            </a:pPr>
            <a:r>
              <a:rPr lang="en-US" sz="2400" dirty="0"/>
              <a:t>Amongst envisioned mechanism MAC address randomization and rolling MAC address.</a:t>
            </a:r>
          </a:p>
          <a:p>
            <a:pPr>
              <a:buFont typeface="Arial" panose="020B0604020202020204" pitchFamily="34" charset="0"/>
              <a:buChar char="•"/>
            </a:pPr>
            <a:r>
              <a:rPr lang="en-US" dirty="0"/>
              <a:t>Status:</a:t>
            </a:r>
          </a:p>
          <a:p>
            <a:pPr lvl="1">
              <a:buFont typeface="Arial" panose="020B0604020202020204" pitchFamily="34" charset="0"/>
              <a:buChar char="•"/>
            </a:pPr>
            <a:r>
              <a:rPr lang="en-US" sz="2400" b="0" dirty="0"/>
              <a:t>SG transitioned to TG status during this meeting.</a:t>
            </a:r>
          </a:p>
          <a:p>
            <a:pPr lvl="1">
              <a:buFont typeface="Arial" panose="020B0604020202020204" pitchFamily="34" charset="0"/>
              <a:buChar char="•"/>
            </a:pPr>
            <a:r>
              <a:rPr lang="en-US" sz="2400" b="0" dirty="0"/>
              <a:t>Progress on the identified issues of current standard:</a:t>
            </a:r>
            <a:r>
              <a:rPr lang="en-US" sz="2400" dirty="0"/>
              <a:t> static MAC address , MAC address set across multiple radios in a single physical device, MAC address refresh, security context refresh for group and unicast, network discover and more.</a:t>
            </a:r>
            <a:endParaRPr lang="en-US" sz="2400" b="0" dirty="0"/>
          </a:p>
        </p:txBody>
      </p:sp>
      <p:sp>
        <p:nvSpPr>
          <p:cNvPr id="4" name="Slide Number Placeholder 3">
            <a:extLst>
              <a:ext uri="{FF2B5EF4-FFF2-40B4-BE49-F238E27FC236}">
                <a16:creationId xmlns:a16="http://schemas.microsoft.com/office/drawing/2014/main" id="{045F13D5-C779-4649-8A26-D220F3B84FE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FC71C27-1E17-4F06-8263-9EB460939DE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477E124-89CD-4DB0-9724-5353843212C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177042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802.15.16t Narrow Band Licensed Operation (NB-</a:t>
            </a:r>
            <a:r>
              <a:rPr lang="en-US" dirty="0" err="1"/>
              <a:t>Lic</a:t>
            </a:r>
            <a:r>
              <a:rPr lang="en-US" dirty="0"/>
              <a:t>)</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729245"/>
            <a:ext cx="11521280" cy="4343400"/>
          </a:xfrm>
        </p:spPr>
        <p:txBody>
          <a:bodyPr/>
          <a:lstStyle/>
          <a:p>
            <a:pPr>
              <a:buFont typeface="Arial" panose="020B0604020202020204" pitchFamily="34" charset="0"/>
              <a:buChar char="•"/>
            </a:pPr>
            <a:r>
              <a:rPr lang="en-US" dirty="0"/>
              <a:t>What is it:</a:t>
            </a:r>
          </a:p>
          <a:p>
            <a:pPr lvl="1">
              <a:buFont typeface="Arial" panose="020B0604020202020204" pitchFamily="34" charset="0"/>
              <a:buChar char="•"/>
            </a:pPr>
            <a:r>
              <a:rPr lang="en-US" sz="2400" dirty="0"/>
              <a:t>Licensed Narrow Band (NB) Operation in channels bandwidth between 5 – 100KHz in the VHF/UHF bands such as 160MHz, 450MHz, 700MHz and 900MHz, taking advantage of the superior channel propagation properties. Targeted usages mission critical operation.</a:t>
            </a:r>
          </a:p>
          <a:p>
            <a:pPr lvl="1">
              <a:buFont typeface="Arial" panose="020B0604020202020204" pitchFamily="34" charset="0"/>
              <a:buChar char="•"/>
            </a:pPr>
            <a:endParaRPr lang="en-US" dirty="0"/>
          </a:p>
          <a:p>
            <a:pPr>
              <a:buFont typeface="Arial" panose="020B0604020202020204" pitchFamily="34" charset="0"/>
              <a:buChar char="•"/>
            </a:pPr>
            <a:r>
              <a:rPr lang="en-US" dirty="0"/>
              <a:t>Status and main discussion topics:</a:t>
            </a:r>
          </a:p>
          <a:p>
            <a:pPr lvl="1">
              <a:buFont typeface="Arial" panose="020B0604020202020204" pitchFamily="34" charset="0"/>
              <a:buChar char="•"/>
            </a:pPr>
            <a:r>
              <a:rPr lang="en-US" sz="2400" dirty="0"/>
              <a:t>In comment resolution of amendment draft 0.9 pre WG approved draft.</a:t>
            </a:r>
          </a:p>
          <a:p>
            <a:pPr marL="457200" lvl="1" indent="0"/>
            <a:endParaRPr lang="en-US" sz="2400" dirty="0"/>
          </a:p>
          <a:p>
            <a:pPr lvl="1">
              <a:buFont typeface="Arial" panose="020B0604020202020204" pitchFamily="34" charset="0"/>
              <a:buChar char="•"/>
            </a:pPr>
            <a:endParaRPr lang="en-US" sz="2400" dirty="0"/>
          </a:p>
          <a:p>
            <a:pPr lvl="2">
              <a:buFont typeface="Arial" panose="020B0604020202020204" pitchFamily="34" charset="0"/>
              <a:buChar char="•"/>
            </a:pPr>
            <a:endParaRPr lang="en-US" sz="20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DCE-922E-42F9-99E7-E52BDFB693B0}"/>
              </a:ext>
            </a:extLst>
          </p:cNvPr>
          <p:cNvSpPr>
            <a:spLocks noGrp="1"/>
          </p:cNvSpPr>
          <p:nvPr>
            <p:ph type="title"/>
          </p:nvPr>
        </p:nvSpPr>
        <p:spPr/>
        <p:txBody>
          <a:bodyPr/>
          <a:lstStyle/>
          <a:p>
            <a:r>
              <a:rPr lang="en-US" altLang="en-US" sz="3200" dirty="0"/>
              <a:t>802.15.6ma - Enhanced Dependability Body Area Network (ED-BAN)</a:t>
            </a:r>
            <a:endParaRPr lang="en-US" dirty="0"/>
          </a:p>
        </p:txBody>
      </p:sp>
      <p:sp>
        <p:nvSpPr>
          <p:cNvPr id="3" name="Content Placeholder 2">
            <a:extLst>
              <a:ext uri="{FF2B5EF4-FFF2-40B4-BE49-F238E27FC236}">
                <a16:creationId xmlns:a16="http://schemas.microsoft.com/office/drawing/2014/main" id="{F828A3E4-2A88-49A0-A26C-E5BCB999AB63}"/>
              </a:ext>
            </a:extLst>
          </p:cNvPr>
          <p:cNvSpPr>
            <a:spLocks noGrp="1"/>
          </p:cNvSpPr>
          <p:nvPr>
            <p:ph idx="1"/>
          </p:nvPr>
        </p:nvSpPr>
        <p:spPr>
          <a:xfrm>
            <a:off x="896766" y="1751014"/>
            <a:ext cx="10815857" cy="4351039"/>
          </a:xfrm>
        </p:spPr>
        <p:txBody>
          <a:bodyPr/>
          <a:lstStyle/>
          <a:p>
            <a:pPr>
              <a:buFont typeface="Arial" panose="020B0604020202020204" pitchFamily="34" charset="0"/>
              <a:buChar char="•"/>
            </a:pPr>
            <a:r>
              <a:rPr lang="en-US" dirty="0"/>
              <a:t>What is it:</a:t>
            </a:r>
          </a:p>
          <a:p>
            <a:pPr lvl="1">
              <a:buFont typeface="Arial" panose="020B0604020202020204" pitchFamily="34" charset="0"/>
              <a:buChar char="•"/>
            </a:pPr>
            <a:r>
              <a:rPr lang="en-US" b="0" dirty="0"/>
              <a:t>Enhancements to the BAN (Body Area NW) Ultra Wideband (UWB) physical layer (PHY) and media access control (MAC) to support enhanced dependability to a human BAN (HBAN) and support for vehicle body area networks (VBAN).</a:t>
            </a:r>
          </a:p>
          <a:p>
            <a:pPr lvl="1">
              <a:buFont typeface="Arial" panose="020B0604020202020204" pitchFamily="34" charset="0"/>
              <a:buChar char="•"/>
            </a:pPr>
            <a:r>
              <a:rPr lang="en-US" dirty="0"/>
              <a:t>This revision focuses on international operation.</a:t>
            </a:r>
            <a:endParaRPr lang="en-US" b="0" dirty="0"/>
          </a:p>
          <a:p>
            <a:pPr>
              <a:buFont typeface="Arial" panose="020B0604020202020204" pitchFamily="34" charset="0"/>
              <a:buChar char="•"/>
            </a:pPr>
            <a:r>
              <a:rPr lang="en-US" dirty="0"/>
              <a:t>Status:</a:t>
            </a:r>
          </a:p>
          <a:p>
            <a:pPr lvl="1">
              <a:buFont typeface="Arial" panose="020B0604020202020204" pitchFamily="34" charset="0"/>
              <a:buChar char="•"/>
            </a:pPr>
            <a:r>
              <a:rPr lang="en-US" b="0" dirty="0"/>
              <a:t>Completed the Technical Requirements phase and in protocol development stage.</a:t>
            </a:r>
          </a:p>
          <a:p>
            <a:pPr lvl="1">
              <a:buFont typeface="Arial" panose="020B0604020202020204" pitchFamily="34" charset="0"/>
              <a:buChar char="•"/>
            </a:pPr>
            <a:r>
              <a:rPr lang="en-US" b="0" dirty="0"/>
              <a:t>Review propagation Simulations of UWB Communication Applications for HBAN and VBAN Use Cases.</a:t>
            </a:r>
          </a:p>
          <a:p>
            <a:pPr lvl="1">
              <a:buFont typeface="Arial" panose="020B0604020202020204" pitchFamily="34" charset="0"/>
              <a:buChar char="•"/>
            </a:pPr>
            <a:r>
              <a:rPr lang="en-US" dirty="0"/>
              <a:t>Concept of channel coding for IEEE802.15.6ma and harmonization to .15.4ab (UWB) FEC evolution. </a:t>
            </a:r>
          </a:p>
        </p:txBody>
      </p:sp>
      <p:sp>
        <p:nvSpPr>
          <p:cNvPr id="4" name="Slide Number Placeholder 3">
            <a:extLst>
              <a:ext uri="{FF2B5EF4-FFF2-40B4-BE49-F238E27FC236}">
                <a16:creationId xmlns:a16="http://schemas.microsoft.com/office/drawing/2014/main" id="{62C5F74E-C1D5-424E-ADD0-9C224B7BFBD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72035FC-2656-49EE-99B3-E90DA26FE2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063ECB-6327-44C2-BB92-F135E21D4108}"/>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834004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AF08AA-705A-4A9A-937F-681C76BE49D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1F7ACB8-1212-4068-9424-D35788EB21C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8267E3-0A85-4473-AD11-4C02471FA1F0}"/>
              </a:ext>
            </a:extLst>
          </p:cNvPr>
          <p:cNvSpPr>
            <a:spLocks noGrp="1"/>
          </p:cNvSpPr>
          <p:nvPr>
            <p:ph type="dt" idx="15"/>
          </p:nvPr>
        </p:nvSpPr>
        <p:spPr/>
        <p:txBody>
          <a:bodyPr/>
          <a:lstStyle/>
          <a:p>
            <a:r>
              <a:rPr lang="en-US"/>
              <a:t>May 2023</a:t>
            </a:r>
            <a:endParaRPr lang="en-GB" dirty="0"/>
          </a:p>
        </p:txBody>
      </p:sp>
      <p:sp>
        <p:nvSpPr>
          <p:cNvPr id="7" name="Rectangle 6">
            <a:extLst>
              <a:ext uri="{FF2B5EF4-FFF2-40B4-BE49-F238E27FC236}">
                <a16:creationId xmlns:a16="http://schemas.microsoft.com/office/drawing/2014/main" id="{68D3D134-749F-4C49-9D9D-BCE6CC73375B}"/>
              </a:ext>
            </a:extLst>
          </p:cNvPr>
          <p:cNvSpPr/>
          <p:nvPr/>
        </p:nvSpPr>
        <p:spPr bwMode="auto">
          <a:xfrm>
            <a:off x="1531027"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TG4me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Cor1 15.4 2020 Revision 1</a:t>
            </a:r>
          </a:p>
        </p:txBody>
      </p:sp>
      <p:sp>
        <p:nvSpPr>
          <p:cNvPr id="13" name="Rectangle 12">
            <a:extLst>
              <a:ext uri="{FF2B5EF4-FFF2-40B4-BE49-F238E27FC236}">
                <a16:creationId xmlns:a16="http://schemas.microsoft.com/office/drawing/2014/main" id="{48FD34C8-6083-417F-85FE-DC383714C8EE}"/>
              </a:ext>
            </a:extLst>
          </p:cNvPr>
          <p:cNvSpPr/>
          <p:nvPr/>
        </p:nvSpPr>
        <p:spPr bwMode="auto">
          <a:xfrm>
            <a:off x="3756411"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3200" b="1" dirty="0">
                <a:solidFill>
                  <a:srgbClr val="0070C0"/>
                </a:solidFill>
              </a:rPr>
              <a:t>TG4ab</a:t>
            </a:r>
          </a:p>
          <a:p>
            <a:pPr algn="ctr"/>
            <a:r>
              <a:rPr kumimoji="0" lang="en-US" sz="1800" i="0" u="none" strike="noStrike" cap="none" normalizeH="0" baseline="0" dirty="0">
                <a:ln>
                  <a:noFill/>
                </a:ln>
                <a:solidFill>
                  <a:srgbClr val="0070C0"/>
                </a:solidFill>
                <a:effectLst/>
                <a:latin typeface="Times New Roman" pitchFamily="16" charset="0"/>
                <a:ea typeface="MS Gothic" charset="-128"/>
              </a:rPr>
              <a:t>Next Generation UWB</a:t>
            </a:r>
          </a:p>
        </p:txBody>
      </p:sp>
      <p:sp>
        <p:nvSpPr>
          <p:cNvPr id="14" name="Rectangle 13">
            <a:extLst>
              <a:ext uri="{FF2B5EF4-FFF2-40B4-BE49-F238E27FC236}">
                <a16:creationId xmlns:a16="http://schemas.microsoft.com/office/drawing/2014/main" id="{EC5C5238-D6B8-4589-890A-7136A29E8DA5}"/>
              </a:ext>
            </a:extLst>
          </p:cNvPr>
          <p:cNvSpPr/>
          <p:nvPr/>
        </p:nvSpPr>
        <p:spPr bwMode="auto">
          <a:xfrm>
            <a:off x="5981795"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TG6ma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Body Area Networks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Revision</a:t>
            </a:r>
          </a:p>
        </p:txBody>
      </p:sp>
      <p:sp>
        <p:nvSpPr>
          <p:cNvPr id="15" name="Rectangle 14">
            <a:extLst>
              <a:ext uri="{FF2B5EF4-FFF2-40B4-BE49-F238E27FC236}">
                <a16:creationId xmlns:a16="http://schemas.microsoft.com/office/drawing/2014/main" id="{55F68278-F7A9-46ED-A638-27AA8C23D812}"/>
              </a:ext>
            </a:extLst>
          </p:cNvPr>
          <p:cNvSpPr/>
          <p:nvPr/>
        </p:nvSpPr>
        <p:spPr bwMode="auto">
          <a:xfrm>
            <a:off x="8207180"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TG7a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Optical Camera Communications</a:t>
            </a:r>
          </a:p>
        </p:txBody>
      </p:sp>
      <p:sp>
        <p:nvSpPr>
          <p:cNvPr id="24" name="Rectangle 23">
            <a:extLst>
              <a:ext uri="{FF2B5EF4-FFF2-40B4-BE49-F238E27FC236}">
                <a16:creationId xmlns:a16="http://schemas.microsoft.com/office/drawing/2014/main" id="{EA2A7A1E-7C81-4CCD-A357-0CF7530EDD69}"/>
              </a:ext>
            </a:extLst>
          </p:cNvPr>
          <p:cNvSpPr/>
          <p:nvPr/>
        </p:nvSpPr>
        <p:spPr bwMode="auto">
          <a:xfrm>
            <a:off x="1510811"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TG13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Multi Gigabit/sec</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Optical Wireless Communication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800" b="1" i="0" u="none" strike="noStrike" cap="none" normalizeH="0" baseline="0" dirty="0">
              <a:ln>
                <a:noFill/>
              </a:ln>
              <a:solidFill>
                <a:srgbClr val="0070C0"/>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16C1D98D-93CE-48BD-92AA-FCA005D6689F}"/>
              </a:ext>
            </a:extLst>
          </p:cNvPr>
          <p:cNvSpPr/>
          <p:nvPr/>
        </p:nvSpPr>
        <p:spPr bwMode="auto">
          <a:xfrm>
            <a:off x="3736195"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TG15</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Ultra Wide-Band Ad-Hoc Networks</a:t>
            </a:r>
          </a:p>
        </p:txBody>
      </p:sp>
      <p:sp>
        <p:nvSpPr>
          <p:cNvPr id="27" name="Rectangle 26">
            <a:extLst>
              <a:ext uri="{FF2B5EF4-FFF2-40B4-BE49-F238E27FC236}">
                <a16:creationId xmlns:a16="http://schemas.microsoft.com/office/drawing/2014/main" id="{711B876B-288B-4CC7-AE55-C1FB481E4A83}"/>
              </a:ext>
            </a:extLst>
          </p:cNvPr>
          <p:cNvSpPr/>
          <p:nvPr/>
        </p:nvSpPr>
        <p:spPr bwMode="auto">
          <a:xfrm>
            <a:off x="5961579"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TG16t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Ultra Wide-Band Ad-Hoc Networks</a:t>
            </a:r>
          </a:p>
        </p:txBody>
      </p:sp>
      <p:sp>
        <p:nvSpPr>
          <p:cNvPr id="28" name="Rectangle 27">
            <a:extLst>
              <a:ext uri="{FF2B5EF4-FFF2-40B4-BE49-F238E27FC236}">
                <a16:creationId xmlns:a16="http://schemas.microsoft.com/office/drawing/2014/main" id="{57FD5BA7-BD2A-4493-930F-65A95B7C1BA5}"/>
              </a:ext>
            </a:extLst>
          </p:cNvPr>
          <p:cNvSpPr/>
          <p:nvPr/>
        </p:nvSpPr>
        <p:spPr bwMode="auto">
          <a:xfrm>
            <a:off x="8186964"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TG3mb</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TG HDR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High Data Rate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Revision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800" b="1" i="0" u="none" strike="noStrike" cap="none" normalizeH="0" baseline="0" dirty="0">
              <a:ln>
                <a:noFill/>
              </a:ln>
              <a:solidFill>
                <a:srgbClr val="0070C0"/>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0E9B215B-6BC5-4E8D-BFD7-5B0F83D81A50}"/>
              </a:ext>
            </a:extLst>
          </p:cNvPr>
          <p:cNvSpPr/>
          <p:nvPr/>
        </p:nvSpPr>
        <p:spPr bwMode="auto">
          <a:xfrm>
            <a:off x="3747883"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3200" b="1" dirty="0" err="1">
                <a:solidFill>
                  <a:srgbClr val="0070C0"/>
                </a:solidFill>
              </a:rPr>
              <a:t>SC</a:t>
            </a:r>
            <a:r>
              <a:rPr lang="en-US" sz="2000" b="1" dirty="0" err="1">
                <a:solidFill>
                  <a:srgbClr val="0070C0"/>
                </a:solidFill>
              </a:rPr>
              <a:t>THz</a:t>
            </a:r>
            <a:endParaRPr lang="en-US" sz="2000" b="1" dirty="0">
              <a:solidFill>
                <a:srgbClr val="0070C0"/>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800" i="0" u="none" strike="noStrike" cap="none" normalizeH="0" baseline="-25000" dirty="0">
                <a:ln>
                  <a:noFill/>
                </a:ln>
                <a:solidFill>
                  <a:srgbClr val="0070C0"/>
                </a:solidFill>
                <a:effectLst/>
                <a:latin typeface="Times New Roman" pitchFamily="16" charset="0"/>
                <a:ea typeface="MS Gothic" charset="-128"/>
              </a:rPr>
              <a:t>Standing Committee THz</a:t>
            </a:r>
          </a:p>
        </p:txBody>
      </p:sp>
      <p:sp>
        <p:nvSpPr>
          <p:cNvPr id="30" name="Rectangle 29">
            <a:extLst>
              <a:ext uri="{FF2B5EF4-FFF2-40B4-BE49-F238E27FC236}">
                <a16:creationId xmlns:a16="http://schemas.microsoft.com/office/drawing/2014/main" id="{8CB17732-95CC-49CD-A028-93B7738D3FD9}"/>
              </a:ext>
            </a:extLst>
          </p:cNvPr>
          <p:cNvSpPr/>
          <p:nvPr/>
        </p:nvSpPr>
        <p:spPr bwMode="auto">
          <a:xfrm>
            <a:off x="1528342"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err="1">
                <a:ln>
                  <a:noFill/>
                </a:ln>
                <a:solidFill>
                  <a:srgbClr val="0070C0"/>
                </a:solidFill>
                <a:effectLst/>
                <a:latin typeface="Times New Roman" pitchFamily="16" charset="0"/>
                <a:ea typeface="MS Gothic" charset="-128"/>
              </a:rPr>
              <a:t>SC</a:t>
            </a:r>
            <a:r>
              <a:rPr kumimoji="0" lang="en-US" b="1" i="0" u="none" strike="noStrike" cap="none" normalizeH="0" baseline="0" dirty="0" err="1">
                <a:ln>
                  <a:noFill/>
                </a:ln>
                <a:solidFill>
                  <a:srgbClr val="0070C0"/>
                </a:solidFill>
                <a:effectLst/>
                <a:latin typeface="Times New Roman" pitchFamily="16" charset="0"/>
                <a:ea typeface="MS Gothic" charset="-128"/>
              </a:rPr>
              <a:t>maint</a:t>
            </a:r>
            <a:endParaRPr kumimoji="0" lang="en-US" b="1" i="0" u="none" strike="noStrike" cap="none" normalizeH="0" baseline="0" dirty="0">
              <a:ln>
                <a:noFill/>
              </a:ln>
              <a:solidFill>
                <a:srgbClr val="0070C0"/>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Maintenance Group</a:t>
            </a:r>
          </a:p>
        </p:txBody>
      </p:sp>
      <p:sp>
        <p:nvSpPr>
          <p:cNvPr id="31" name="Rectangle 30">
            <a:extLst>
              <a:ext uri="{FF2B5EF4-FFF2-40B4-BE49-F238E27FC236}">
                <a16:creationId xmlns:a16="http://schemas.microsoft.com/office/drawing/2014/main" id="{EB93DE27-5D6C-4B57-A511-8F3E6DE64152}"/>
              </a:ext>
            </a:extLst>
          </p:cNvPr>
          <p:cNvSpPr/>
          <p:nvPr/>
        </p:nvSpPr>
        <p:spPr bwMode="auto">
          <a:xfrm>
            <a:off x="5967424"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SC</a:t>
            </a:r>
            <a:r>
              <a:rPr kumimoji="0" lang="en-US" sz="1800" b="1" i="0" u="none" strike="noStrike" cap="none" normalizeH="0" baseline="0" dirty="0">
                <a:ln>
                  <a:noFill/>
                </a:ln>
                <a:solidFill>
                  <a:srgbClr val="0070C0"/>
                </a:solidFill>
                <a:effectLst/>
                <a:latin typeface="Times New Roman" pitchFamily="16" charset="0"/>
                <a:ea typeface="MS Gothic" charset="-128"/>
              </a:rPr>
              <a:t>WNG</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Wireless Next Generation</a:t>
            </a:r>
          </a:p>
        </p:txBody>
      </p:sp>
      <p:sp>
        <p:nvSpPr>
          <p:cNvPr id="41" name="Rectangle 40">
            <a:extLst>
              <a:ext uri="{FF2B5EF4-FFF2-40B4-BE49-F238E27FC236}">
                <a16:creationId xmlns:a16="http://schemas.microsoft.com/office/drawing/2014/main" id="{43B2EC7C-D2EE-41DD-80D9-CB2FF38CF6F7}"/>
              </a:ext>
            </a:extLst>
          </p:cNvPr>
          <p:cNvSpPr/>
          <p:nvPr/>
        </p:nvSpPr>
        <p:spPr bwMode="auto">
          <a:xfrm>
            <a:off x="8186964"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SC</a:t>
            </a:r>
            <a:r>
              <a:rPr kumimoji="0" lang="en-US" sz="1800" b="1" i="0" u="none" strike="noStrike" cap="none" normalizeH="0" baseline="0" dirty="0">
                <a:ln>
                  <a:noFill/>
                </a:ln>
                <a:solidFill>
                  <a:srgbClr val="0070C0"/>
                </a:solidFill>
                <a:effectLst/>
                <a:latin typeface="Times New Roman" pitchFamily="16" charset="0"/>
                <a:ea typeface="MS Gothic" charset="-128"/>
              </a:rPr>
              <a:t>IETF</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rgbClr val="0070C0"/>
                </a:solidFill>
              </a:rPr>
              <a:t>IETF liaison</a:t>
            </a:r>
            <a:endParaRPr kumimoji="0" lang="en-US" sz="1800" i="0" u="none" strike="noStrike" cap="none" normalizeH="0" baseline="0" dirty="0">
              <a:ln>
                <a:noFill/>
              </a:ln>
              <a:solidFill>
                <a:srgbClr val="0070C0"/>
              </a:solidFill>
              <a:effectLst/>
              <a:latin typeface="Times New Roman" pitchFamily="16" charset="0"/>
              <a:ea typeface="MS Gothic" charset="-128"/>
            </a:endParaRPr>
          </a:p>
        </p:txBody>
      </p:sp>
    </p:spTree>
    <p:extLst>
      <p:ext uri="{BB962C8B-B14F-4D97-AF65-F5344CB8AC3E}">
        <p14:creationId xmlns:p14="http://schemas.microsoft.com/office/powerpoint/2010/main" val="26209324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aa06179-68b3-4e2b-b09b-a2424735516b}" enabled="1" method="Privileged" siteId="{46c98d88-e344-4ed4-8496-4ed7712e255d}" removed="0"/>
</clbl:labelList>
</file>

<file path=docProps/app.xml><?xml version="1.0" encoding="utf-8"?>
<Properties xmlns="http://schemas.openxmlformats.org/officeDocument/2006/extended-properties" xmlns:vt="http://schemas.openxmlformats.org/officeDocument/2006/docPropsVTypes">
  <Template>802-11-Submission-16-9</Template>
  <TotalTime>27614</TotalTime>
  <Words>750</Words>
  <Application>Microsoft Office PowerPoint</Application>
  <PresentationFormat>Widescreen</PresentationFormat>
  <Paragraphs>110</Paragraphs>
  <Slides>9</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Times New Roman</vt:lpstr>
      <vt:lpstr>Office Theme</vt:lpstr>
      <vt:lpstr>Microsoft Word 97 - 2003 Document</vt:lpstr>
      <vt:lpstr>802.15 Liaison Report – May 2023</vt:lpstr>
      <vt:lpstr>802.15 WG Standards Pipeline</vt:lpstr>
      <vt:lpstr>IG JS1G (Interest Group Japan Sub 1GHz)</vt:lpstr>
      <vt:lpstr>IG NG OFDM (Next Gen SUN/Smart Utility Network OFDM)</vt:lpstr>
      <vt:lpstr>802.15.4ab Next Generation UWB</vt:lpstr>
      <vt:lpstr>Privacy SG/TG</vt:lpstr>
      <vt:lpstr>802.15.16t Narrow Band Licensed Operation (NB-Lic)</vt:lpstr>
      <vt:lpstr>802.15.6ma - Enhanced Dependability Body Area Network (ED-BAN)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 CTPClassification=CTP_IC</cp:keywords>
  <cp:lastModifiedBy>Segev, Jonathan</cp:lastModifiedBy>
  <cp:revision>303</cp:revision>
  <cp:lastPrinted>1601-01-01T00:00:00Z</cp:lastPrinted>
  <dcterms:created xsi:type="dcterms:W3CDTF">2018-08-06T10:28:59Z</dcterms:created>
  <dcterms:modified xsi:type="dcterms:W3CDTF">2023-05-17T14:54:57Z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2020-01-17 04:35:16Z</vt:lpwstr>
  </property>
  <property fmtid="{D5CDD505-2E9C-101B-9397-08002B2CF9AE}" pid="4" name="CTP_BU">
    <vt:lpwstr>NEXT GEN &amp; STANDARDS GROUP</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CTP_IC</vt:lpwstr>
  </property>
  <property fmtid="{D5CDD505-2E9C-101B-9397-08002B2CF9AE}" pid="8" name="MSIP_Label_9aa06179-68b3-4e2b-b09b-a2424735516b_Enabled">
    <vt:lpwstr>True</vt:lpwstr>
  </property>
  <property fmtid="{D5CDD505-2E9C-101B-9397-08002B2CF9AE}" pid="9" name="MSIP_Label_9aa06179-68b3-4e2b-b09b-a2424735516b_SiteId">
    <vt:lpwstr>46c98d88-e344-4ed4-8496-4ed7712e255d</vt:lpwstr>
  </property>
  <property fmtid="{D5CDD505-2E9C-101B-9397-08002B2CF9AE}" pid="10" name="MSIP_Label_9aa06179-68b3-4e2b-b09b-a2424735516b_Owner">
    <vt:lpwstr>jonathan.segev@intel.com</vt:lpwstr>
  </property>
  <property fmtid="{D5CDD505-2E9C-101B-9397-08002B2CF9AE}" pid="11" name="MSIP_Label_9aa06179-68b3-4e2b-b09b-a2424735516b_SetDate">
    <vt:lpwstr>2020-09-18T16:51:32.3545630Z</vt:lpwstr>
  </property>
  <property fmtid="{D5CDD505-2E9C-101B-9397-08002B2CF9AE}" pid="12" name="MSIP_Label_9aa06179-68b3-4e2b-b09b-a2424735516b_Name">
    <vt:lpwstr>Intel Confidential</vt:lpwstr>
  </property>
  <property fmtid="{D5CDD505-2E9C-101B-9397-08002B2CF9AE}" pid="13" name="MSIP_Label_9aa06179-68b3-4e2b-b09b-a2424735516b_Application">
    <vt:lpwstr>Microsoft Azure Information Protection</vt:lpwstr>
  </property>
  <property fmtid="{D5CDD505-2E9C-101B-9397-08002B2CF9AE}" pid="14" name="MSIP_Label_9aa06179-68b3-4e2b-b09b-a2424735516b_ActionId">
    <vt:lpwstr>8a07a77d-fabe-4a5a-a4f4-85261a93f148</vt:lpwstr>
  </property>
  <property fmtid="{D5CDD505-2E9C-101B-9397-08002B2CF9AE}" pid="15" name="MSIP_Label_9aa06179-68b3-4e2b-b09b-a2424735516b_Extended_MSFT_Method">
    <vt:lpwstr>Automatic</vt:lpwstr>
  </property>
  <property fmtid="{D5CDD505-2E9C-101B-9397-08002B2CF9AE}" pid="16" name="Sensitivity">
    <vt:lpwstr>Intel Confidential</vt:lpwstr>
  </property>
</Properties>
</file>