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0" r:id="rId4"/>
    <p:sldId id="293" r:id="rId5"/>
    <p:sldId id="296" r:id="rId6"/>
    <p:sldId id="277" r:id="rId7"/>
    <p:sldId id="300" r:id="rId8"/>
    <p:sldId id="299" r:id="rId9"/>
    <p:sldId id="268"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6340" autoAdjust="0"/>
  </p:normalViewPr>
  <p:slideViewPr>
    <p:cSldViewPr>
      <p:cViewPr>
        <p:scale>
          <a:sx n="110" d="100"/>
          <a:sy n="110" d="100"/>
        </p:scale>
        <p:origin x="75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8/4/2023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8/4/2023</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354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79444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39481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92563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8549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802.11-23/860r0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package" Target="../embeddings/Microsoft_Visio_Drawing2.vsdx"/></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Drawing3.vsd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Further thoughts on coordinated TWT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06-15-2023</a:t>
            </a:r>
          </a:p>
        </p:txBody>
      </p:sp>
      <p:sp>
        <p:nvSpPr>
          <p:cNvPr id="6" name="Date Placeholder 3"/>
          <p:cNvSpPr>
            <a:spLocks noGrp="1"/>
          </p:cNvSpPr>
          <p:nvPr>
            <p:ph type="dt" idx="10"/>
          </p:nvPr>
        </p:nvSpPr>
        <p:spPr/>
        <p:txBody>
          <a:bodyPr/>
          <a:lstStyle/>
          <a:p>
            <a:r>
              <a:rPr lang="en-US" dirty="0"/>
              <a:t>June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09551086"/>
              </p:ext>
            </p:extLst>
          </p:nvPr>
        </p:nvGraphicFramePr>
        <p:xfrm>
          <a:off x="995363" y="2432050"/>
          <a:ext cx="10934700" cy="2979738"/>
        </p:xfrm>
        <a:graphic>
          <a:graphicData uri="http://schemas.openxmlformats.org/presentationml/2006/ole">
            <mc:AlternateContent xmlns:mc="http://schemas.openxmlformats.org/markup-compatibility/2006">
              <mc:Choice xmlns:v="urn:schemas-microsoft-com:vml" Requires="v">
                <p:oleObj spid="_x0000_s3269" name="Document" r:id="rId4" imgW="10521186" imgH="2878676" progId="Word.Document.8">
                  <p:embed/>
                </p:oleObj>
              </mc:Choice>
              <mc:Fallback>
                <p:oleObj name="Document" r:id="rId4" imgW="10521186" imgH="2878676" progId="Word.Document.8">
                  <p:embed/>
                  <p:pic>
                    <p:nvPicPr>
                      <p:cNvPr id="0" name="Picture 3"/>
                      <p:cNvPicPr>
                        <a:picLocks noChangeAspect="1" noChangeArrowheads="1"/>
                      </p:cNvPicPr>
                      <p:nvPr/>
                    </p:nvPicPr>
                    <p:blipFill>
                      <a:blip r:embed="rId5"/>
                      <a:srcRect/>
                      <a:stretch>
                        <a:fillRect/>
                      </a:stretch>
                    </p:blipFill>
                    <p:spPr bwMode="auto">
                      <a:xfrm>
                        <a:off x="995363" y="2432050"/>
                        <a:ext cx="10934700" cy="297973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667999" cy="4113213"/>
          </a:xfrm>
        </p:spPr>
        <p:txBody>
          <a:bodyPr/>
          <a:lstStyle/>
          <a:p>
            <a:r>
              <a:rPr lang="en-US" altLang="zh-CN" sz="1600" dirty="0"/>
              <a:t>[1] </a:t>
            </a:r>
            <a:r>
              <a:rPr lang="en-US" sz="1600" dirty="0"/>
              <a:t>IEEE 802.11-21/1046r0, “Multi-AP: TWT Information Sharing”, Rubayet Shafin</a:t>
            </a:r>
            <a:r>
              <a:rPr lang="en-US" altLang="zh-CN" sz="1600" dirty="0"/>
              <a:t>, et.al.,</a:t>
            </a:r>
            <a:r>
              <a:rPr lang="en-US" sz="1600" dirty="0"/>
              <a:t> July 2021.</a:t>
            </a:r>
            <a:r>
              <a:rPr lang="en-US" altLang="zh-CN" sz="1600" dirty="0"/>
              <a:t> </a:t>
            </a:r>
          </a:p>
          <a:p>
            <a:r>
              <a:rPr lang="en-US" altLang="zh-CN" sz="1600" dirty="0"/>
              <a:t>[2] IEEE 802.11-22/1530r1, “Multi-AP coordination for next-generation Wi-Fi”, Rubayet Shafin, et.al., Sept 2022.</a:t>
            </a:r>
          </a:p>
          <a:p>
            <a:r>
              <a:rPr lang="en-US" sz="1600" dirty="0"/>
              <a:t>[3] IEEE 802.11-23/932r0, “Follow-up on TWT-based Multi-AP Coordination”, Rubayet Shafin</a:t>
            </a:r>
            <a:r>
              <a:rPr lang="en-US" altLang="zh-CN" sz="1600" dirty="0"/>
              <a:t>, et.al.,</a:t>
            </a:r>
            <a:r>
              <a:rPr lang="en-US" sz="1600" dirty="0"/>
              <a:t> May 2023.</a:t>
            </a:r>
          </a:p>
          <a:p>
            <a:r>
              <a:rPr lang="en-US" sz="1600" dirty="0"/>
              <a:t>[4] IEEE 802.11-23/226r1, “Coordination of R-TWT for Multi-AP Deployment”, Abdel Karim Ajami, </a:t>
            </a:r>
            <a:r>
              <a:rPr lang="en-US" altLang="zh-CN" sz="1600" dirty="0"/>
              <a:t>et.al.,</a:t>
            </a:r>
            <a:r>
              <a:rPr lang="en-US" sz="1600" dirty="0"/>
              <a:t> April 2023</a:t>
            </a:r>
          </a:p>
          <a:p>
            <a:r>
              <a:rPr lang="en-GB" sz="1600" dirty="0"/>
              <a:t>[5] IEEE 802.11-23/250r0, “AP coordination with R-TWT”, Liwen Chu, </a:t>
            </a:r>
            <a:r>
              <a:rPr lang="en-US" altLang="zh-CN" sz="1600" dirty="0"/>
              <a:t>et.al.,</a:t>
            </a:r>
            <a:r>
              <a:rPr lang="en-US" sz="1600" dirty="0"/>
              <a:t> </a:t>
            </a:r>
            <a:r>
              <a:rPr lang="en-GB" sz="1600" dirty="0"/>
              <a:t>April 2023</a:t>
            </a:r>
          </a:p>
          <a:p>
            <a:r>
              <a:rPr lang="en-GB" sz="1600" dirty="0"/>
              <a:t>[6] IEEE 802.11-23/291r0, “R-TWT Multi-AP Coordination”, Muhammad Kumail Haider, </a:t>
            </a:r>
            <a:r>
              <a:rPr lang="en-US" altLang="zh-CN" sz="1600" dirty="0"/>
              <a:t>et.al.,</a:t>
            </a:r>
            <a:r>
              <a:rPr lang="en-US" sz="1600" dirty="0"/>
              <a:t> </a:t>
            </a:r>
            <a:r>
              <a:rPr lang="en-GB" sz="1600" dirty="0"/>
              <a:t>May 2023.</a:t>
            </a:r>
          </a:p>
          <a:p>
            <a:r>
              <a:rPr lang="en-GB" sz="1600" dirty="0"/>
              <a:t>[7] IEEE 802.11-23/297r0, “r-TWT for Multi-AP”, Laurent Cariou, </a:t>
            </a:r>
            <a:r>
              <a:rPr lang="en-US" altLang="zh-CN" sz="1600" dirty="0"/>
              <a:t>et.al.,</a:t>
            </a:r>
            <a:r>
              <a:rPr lang="en-US" sz="1600" dirty="0"/>
              <a:t> </a:t>
            </a:r>
            <a:r>
              <a:rPr lang="en-GB" sz="1600" dirty="0"/>
              <a:t>April 2023</a:t>
            </a:r>
          </a:p>
          <a:p>
            <a:r>
              <a:rPr lang="en-GB" sz="1600" dirty="0"/>
              <a:t>[8] IEEE 802.11-23/355r0, “Enhanced </a:t>
            </a:r>
            <a:r>
              <a:rPr lang="en-GB" sz="1600" dirty="0" err="1"/>
              <a:t>rTWT</a:t>
            </a:r>
            <a:r>
              <a:rPr lang="en-GB" sz="1600" dirty="0"/>
              <a:t> and MAP operation”, Hanqing Lou, </a:t>
            </a:r>
            <a:r>
              <a:rPr lang="en-US" altLang="zh-CN" sz="1600" dirty="0"/>
              <a:t>et.al.,</a:t>
            </a:r>
            <a:r>
              <a:rPr lang="en-US" sz="1600" dirty="0"/>
              <a:t> </a:t>
            </a:r>
            <a:r>
              <a:rPr lang="en-GB" sz="1600" dirty="0"/>
              <a:t>May 2023</a:t>
            </a:r>
          </a:p>
          <a:p>
            <a:r>
              <a:rPr lang="en-GB" sz="1600" dirty="0"/>
              <a:t>[9] IEEE 802.11-23/771r0, “Coordinated R-TWT Protection in Multi-BSS”, SunHee Baek, </a:t>
            </a:r>
            <a:r>
              <a:rPr lang="en-US" altLang="zh-CN" sz="1600" dirty="0"/>
              <a:t>et.al.,</a:t>
            </a:r>
            <a:r>
              <a:rPr lang="en-US" sz="1600" dirty="0"/>
              <a:t> </a:t>
            </a:r>
            <a:r>
              <a:rPr lang="en-GB" sz="1600" dirty="0"/>
              <a:t>June 2023.</a:t>
            </a:r>
          </a:p>
          <a:p>
            <a:endParaRPr lang="en-GB" sz="1600" dirty="0"/>
          </a:p>
          <a:p>
            <a:endParaRPr lang="en-GB" sz="1600" dirty="0"/>
          </a:p>
          <a:p>
            <a:endParaRPr lang="en-GB" sz="1600" dirty="0"/>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from our previous contributions on TWT-based multi-AP coordination [1-3].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a:t>
            </a:r>
          </a:p>
        </p:txBody>
      </p:sp>
      <p:sp>
        <p:nvSpPr>
          <p:cNvPr id="4098" name="Rectangle 2"/>
          <p:cNvSpPr>
            <a:spLocks noGrp="1" noChangeArrowheads="1"/>
          </p:cNvSpPr>
          <p:nvPr>
            <p:ph idx="1"/>
          </p:nvPr>
        </p:nvSpPr>
        <p:spPr>
          <a:xfrm>
            <a:off x="228600" y="1219200"/>
            <a:ext cx="11314700" cy="4953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lvl="1">
              <a:buFont typeface="Arial" panose="020B0604020202020204" pitchFamily="34" charset="0"/>
              <a:buChar char="•"/>
            </a:pPr>
            <a:r>
              <a:rPr lang="en-US" sz="1400" dirty="0"/>
              <a:t>Multi-AP (MAP) Coordination is one of the key features considered for UHR SG and IEEE 802.11bn.</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Apart from the coordinated OFDMA, coordinated beamforming, joint transmission, and coordinated spatial reuse, the Coordinated TWT (C-TWT) is also considered one of the strongest candidates for MAP coordination mechanism [1-9].</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Terminologies:</a:t>
            </a:r>
          </a:p>
          <a:p>
            <a:pPr lvl="2">
              <a:buFont typeface="Arial" panose="020B0604020202020204" pitchFamily="34" charset="0"/>
              <a:buChar char="•"/>
            </a:pPr>
            <a:r>
              <a:rPr lang="en-US" altLang="zh-CN" sz="1400" b="1" dirty="0">
                <a:solidFill>
                  <a:schemeClr val="tx1"/>
                </a:solidFill>
              </a:rPr>
              <a:t>TWT Sharing AP</a:t>
            </a:r>
            <a:r>
              <a:rPr lang="en-US" altLang="zh-CN" sz="1400" dirty="0">
                <a:solidFill>
                  <a:schemeClr val="tx1"/>
                </a:solidFill>
              </a:rPr>
              <a:t>: The AP that has (or intends to have) a TWT schedule/agreement in its BSS and initiates a TWT coordination procedure with OBSS APs for better protection (e.g. increase channel access opportunity or reduce OBSS interference) of the TWT SPs </a:t>
            </a:r>
          </a:p>
          <a:p>
            <a:pPr lvl="2">
              <a:buFont typeface="Arial" panose="020B0604020202020204" pitchFamily="34" charset="0"/>
              <a:buChar char="•"/>
            </a:pPr>
            <a:r>
              <a:rPr lang="en-US" altLang="zh-CN" sz="1400" b="1" dirty="0">
                <a:solidFill>
                  <a:schemeClr val="tx1"/>
                </a:solidFill>
              </a:rPr>
              <a:t>TWT Shared AP</a:t>
            </a:r>
            <a:r>
              <a:rPr lang="en-US" altLang="zh-CN" sz="1400" dirty="0">
                <a:solidFill>
                  <a:schemeClr val="tx1"/>
                </a:solidFill>
              </a:rPr>
              <a:t>: The recipient of the TWT coordination request from the TWT sharing AP.</a:t>
            </a:r>
            <a:endParaRPr lang="en-US" sz="1400" dirty="0"/>
          </a:p>
          <a:p>
            <a:pPr marL="457200" lvl="1" indent="0"/>
            <a:endParaRPr lang="en-US" sz="1400" dirty="0"/>
          </a:p>
          <a:p>
            <a:pPr lvl="1">
              <a:buFont typeface="Arial" panose="020B0604020202020204" pitchFamily="34" charset="0"/>
              <a:buChar char="•"/>
            </a:pPr>
            <a:r>
              <a:rPr lang="en-US" sz="1400" dirty="0"/>
              <a:t>Different modes of TWT coordination were discussed [3]—</a:t>
            </a:r>
          </a:p>
          <a:p>
            <a:pPr lvl="2">
              <a:buFont typeface="Arial" panose="020B0604020202020204" pitchFamily="34" charset="0"/>
              <a:buChar char="•"/>
            </a:pPr>
            <a:r>
              <a:rPr lang="en-US" sz="1400" b="1" dirty="0"/>
              <a:t>Client-centric TWT coordination: </a:t>
            </a:r>
            <a:r>
              <a:rPr lang="en-US" sz="1400" dirty="0"/>
              <a:t>catering to specific STA to reduce its perceived OBSS interference during the TWT SPs</a:t>
            </a:r>
          </a:p>
          <a:p>
            <a:pPr lvl="2">
              <a:buFont typeface="Arial" panose="020B0604020202020204" pitchFamily="34" charset="0"/>
              <a:buChar char="•"/>
            </a:pPr>
            <a:r>
              <a:rPr lang="en-US" sz="1400" b="1" dirty="0"/>
              <a:t>Network-wide coordination: </a:t>
            </a:r>
            <a:r>
              <a:rPr lang="en-US" sz="1400" dirty="0"/>
              <a:t>performed to assist a group of a STAs in a BSS (</a:t>
            </a:r>
            <a:r>
              <a:rPr lang="en-US" sz="1400" dirty="0" err="1"/>
              <a:t>e.g</a:t>
            </a:r>
            <a:r>
              <a:rPr lang="en-US" sz="1400" dirty="0"/>
              <a:t>, for faster channel access for TWT scheduled STAs)</a:t>
            </a:r>
          </a:p>
          <a:p>
            <a:pPr lvl="1"/>
            <a:endParaRPr lang="en-US" sz="1400" dirty="0"/>
          </a:p>
          <a:p>
            <a:pPr lvl="1">
              <a:buFont typeface="Arial" panose="020B0604020202020204" pitchFamily="34" charset="0"/>
              <a:buChar char="•"/>
            </a:pPr>
            <a:r>
              <a:rPr lang="en-US" sz="1400" dirty="0"/>
              <a:t>The need for TWT coordination for the protection of R-TWT SPs was highlighted, and different levels of R-TWT protection were discussed</a:t>
            </a:r>
          </a:p>
          <a:p>
            <a:pPr lvl="1">
              <a:buFont typeface="Arial" panose="020B0604020202020204" pitchFamily="34" charset="0"/>
              <a:buChar char="•"/>
            </a:pPr>
            <a:endParaRPr lang="en-US" sz="1400" dirty="0"/>
          </a:p>
          <a:p>
            <a:pPr lvl="1">
              <a:buFont typeface="Arial" panose="020B0604020202020204" pitchFamily="34" charset="0"/>
              <a:buChar char="•"/>
            </a:pPr>
            <a:r>
              <a:rPr lang="en-US" sz="1400" b="1" dirty="0"/>
              <a:t>In this contribution, we discuss the framework for TWT-based multi-AP coordination.</a:t>
            </a:r>
          </a:p>
          <a:p>
            <a:pPr marL="1200150" lvl="2" indent="-285750">
              <a:buFont typeface="Arial" panose="020B0604020202020204" pitchFamily="34" charset="0"/>
              <a:buChar char="•"/>
            </a:pPr>
            <a:endParaRPr lang="en-US"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for Coordinated TWT</a:t>
            </a:r>
          </a:p>
        </p:txBody>
      </p:sp>
      <p:sp>
        <p:nvSpPr>
          <p:cNvPr id="4098" name="Rectangle 2"/>
          <p:cNvSpPr>
            <a:spLocks noGrp="1" noChangeArrowheads="1"/>
          </p:cNvSpPr>
          <p:nvPr>
            <p:ph idx="1"/>
          </p:nvPr>
        </p:nvSpPr>
        <p:spPr>
          <a:xfrm>
            <a:off x="304800" y="1219200"/>
            <a:ext cx="11734800"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baseline individual TWT is established using a negotiation between the two STAs. The baseline broadcast/restricted TWT is established through an advertisement by the AP followed by a negotiation between the AP and the STA.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Multi-AP TWT coordination calls for additional steps.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overall phases for TWT coordination can be listed 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Maintenance of a TWT schedule/agreement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Termination of TWT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graphicFrame>
        <p:nvGraphicFramePr>
          <p:cNvPr id="10" name="Object 9">
            <a:extLst>
              <a:ext uri="{FF2B5EF4-FFF2-40B4-BE49-F238E27FC236}">
                <a16:creationId xmlns:a16="http://schemas.microsoft.com/office/drawing/2014/main" id="{3AEA9D93-47DD-4C4C-BFDA-21B5F2D3F7E4}"/>
              </a:ext>
            </a:extLst>
          </p:cNvPr>
          <p:cNvGraphicFramePr>
            <a:graphicFrameLocks noChangeAspect="1"/>
          </p:cNvGraphicFramePr>
          <p:nvPr>
            <p:extLst>
              <p:ext uri="{D42A27DB-BD31-4B8C-83A1-F6EECF244321}">
                <p14:modId xmlns:p14="http://schemas.microsoft.com/office/powerpoint/2010/main" val="2769266591"/>
              </p:ext>
            </p:extLst>
          </p:nvPr>
        </p:nvGraphicFramePr>
        <p:xfrm>
          <a:off x="29765" y="5193641"/>
          <a:ext cx="12173121" cy="1155780"/>
        </p:xfrm>
        <a:graphic>
          <a:graphicData uri="http://schemas.openxmlformats.org/presentationml/2006/ole">
            <mc:AlternateContent xmlns:mc="http://schemas.openxmlformats.org/markup-compatibility/2006">
              <mc:Choice xmlns:v="urn:schemas-microsoft-com:vml" Requires="v">
                <p:oleObj spid="_x0000_s5184" name="Visio" r:id="rId4" imgW="9349421" imgH="883621" progId="Visio.Drawing.15">
                  <p:embed/>
                </p:oleObj>
              </mc:Choice>
              <mc:Fallback>
                <p:oleObj name="Visio" r:id="rId4" imgW="9349421" imgH="883621" progId="Visio.Drawing.15">
                  <p:embed/>
                  <p:pic>
                    <p:nvPicPr>
                      <p:cNvPr id="0" name="Object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5" y="5193641"/>
                        <a:ext cx="12173121" cy="1155780"/>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Announcement and MAP Negotiation</a:t>
            </a:r>
          </a:p>
        </p:txBody>
      </p:sp>
      <p:sp>
        <p:nvSpPr>
          <p:cNvPr id="9218" name="Rectangle 2"/>
          <p:cNvSpPr>
            <a:spLocks noGrp="1" noChangeArrowheads="1"/>
          </p:cNvSpPr>
          <p:nvPr>
            <p:ph idx="1"/>
          </p:nvPr>
        </p:nvSpPr>
        <p:spPr>
          <a:xfrm>
            <a:off x="271547" y="1285698"/>
            <a:ext cx="6096000" cy="5158073"/>
          </a:xfrm>
          <a:ln/>
        </p:spPr>
        <p:txBody>
          <a:bodyPr/>
          <a:lstStyle/>
          <a:p>
            <a:pPr>
              <a:buFont typeface="Arial" panose="020B0604020202020204" pitchFamily="34" charset="0"/>
              <a:buChar char="•"/>
            </a:pPr>
            <a:r>
              <a:rPr lang="en-US" sz="1400" dirty="0"/>
              <a:t>MAP TWT announcement: During this phase, the TWT sharing AP can identify the other APs that are willing to participate in TWT coordination.</a:t>
            </a:r>
          </a:p>
          <a:p>
            <a:pPr lvl="1">
              <a:buFont typeface="Arial" panose="020B0604020202020204" pitchFamily="34" charset="0"/>
              <a:buChar char="•"/>
            </a:pPr>
            <a:r>
              <a:rPr lang="en-US" sz="1400" b="0" dirty="0"/>
              <a:t>Basic capability and coordination information (e.g. modes of TWT coordination (</a:t>
            </a:r>
            <a:r>
              <a:rPr lang="en-US" sz="1400" b="0" dirty="0" err="1"/>
              <a:t>iTWT</a:t>
            </a:r>
            <a:r>
              <a:rPr lang="en-US" sz="1400" b="0" dirty="0"/>
              <a:t>/</a:t>
            </a:r>
            <a:r>
              <a:rPr lang="en-US" sz="1400" b="0" dirty="0" err="1"/>
              <a:t>bTWT</a:t>
            </a:r>
            <a:r>
              <a:rPr lang="en-US" sz="1400" b="0" dirty="0"/>
              <a:t>/</a:t>
            </a:r>
            <a:r>
              <a:rPr lang="en-US" sz="1400" b="0" dirty="0" err="1"/>
              <a:t>rTWT</a:t>
            </a:r>
            <a:r>
              <a:rPr lang="en-US" sz="1400" b="0" dirty="0"/>
              <a:t>)) can be announced during this phase.</a:t>
            </a:r>
          </a:p>
          <a:p>
            <a:pPr lvl="1">
              <a:buFont typeface="Arial" panose="020B0604020202020204" pitchFamily="34" charset="0"/>
              <a:buChar char="•"/>
            </a:pPr>
            <a:r>
              <a:rPr lang="en-US" sz="1400" dirty="0"/>
              <a:t>If a neighboring AP is willing and prepared to participate in the TWT coordination, it can inform the TWT sharing AP by responding to the announcement received from the TWT sharing AP.</a:t>
            </a:r>
          </a:p>
          <a:p>
            <a:pPr lvl="1">
              <a:buFont typeface="Arial" panose="020B0604020202020204" pitchFamily="34" charset="0"/>
              <a:buChar char="•"/>
            </a:pPr>
            <a:r>
              <a:rPr lang="en-US" sz="1400" b="0" dirty="0"/>
              <a:t>This p</a:t>
            </a:r>
            <a:r>
              <a:rPr lang="en-US" sz="1400" dirty="0"/>
              <a:t>hase essentially forms a TWT coordination group.</a:t>
            </a:r>
            <a:endParaRPr lang="en-US" sz="1400" b="0" dirty="0"/>
          </a:p>
          <a:p>
            <a:pPr>
              <a:buFont typeface="Arial" panose="020B0604020202020204" pitchFamily="34" charset="0"/>
              <a:buChar char="•"/>
            </a:pPr>
            <a:endParaRPr lang="en-US" altLang="zh-CN" sz="1400" dirty="0"/>
          </a:p>
          <a:p>
            <a:pPr>
              <a:buFont typeface="Arial" panose="020B0604020202020204" pitchFamily="34" charset="0"/>
              <a:buChar char="•"/>
            </a:pPr>
            <a:r>
              <a:rPr lang="en-US" altLang="zh-CN" sz="1400" dirty="0"/>
              <a:t>MAP TWT Negotiation: During this phase, TWT parameters for MAP coordination are decided among the participating APs.</a:t>
            </a:r>
          </a:p>
          <a:p>
            <a:pPr lvl="1">
              <a:buFont typeface="Arial" panose="020B0604020202020204" pitchFamily="34" charset="0"/>
              <a:buChar char="•"/>
            </a:pPr>
            <a:r>
              <a:rPr lang="en-US" altLang="zh-CN" sz="1400" dirty="0"/>
              <a:t>The sharing AP can send a TWT coordination request to the other APs in the TWT coordination group. Along with the C-TWT parameters, the request can also contain types of coordination.</a:t>
            </a:r>
          </a:p>
          <a:p>
            <a:pPr lvl="2">
              <a:buFont typeface="Arial" panose="020B0604020202020204" pitchFamily="34" charset="0"/>
              <a:buChar char="•"/>
            </a:pPr>
            <a:r>
              <a:rPr lang="en-US" altLang="zh-CN" sz="1400" dirty="0"/>
              <a:t>For example, if the negotiation is for an R-TWT, then the sharing AP can include the level of protection it requests from the shared APs [see [3]]. </a:t>
            </a:r>
          </a:p>
          <a:p>
            <a:pPr lvl="1">
              <a:buFont typeface="Arial" panose="020B0604020202020204" pitchFamily="34" charset="0"/>
              <a:buChar char="•"/>
            </a:pPr>
            <a:r>
              <a:rPr lang="en-US" altLang="zh-CN" sz="1400" dirty="0"/>
              <a:t>Upon receiving the request, the shared AP can either accept/reject the request or suggest an alternative set of C-TWT parameters.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25130" y="6459592"/>
            <a:ext cx="4246027" cy="180975"/>
          </a:xfrm>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extLst>
              <a:ext uri="{FF2B5EF4-FFF2-40B4-BE49-F238E27FC236}">
                <a16:creationId xmlns:a16="http://schemas.microsoft.com/office/drawing/2014/main" id="{A5AD52F3-0ED6-430E-ACEC-18A3CFC4F3CF}"/>
              </a:ext>
            </a:extLst>
          </p:cNvPr>
          <p:cNvSpPr/>
          <p:nvPr/>
        </p:nvSpPr>
        <p:spPr>
          <a:xfrm>
            <a:off x="6281842" y="5536473"/>
            <a:ext cx="5932601" cy="646331"/>
          </a:xfrm>
          <a:prstGeom prst="rect">
            <a:avLst/>
          </a:prstGeom>
        </p:spPr>
        <p:txBody>
          <a:bodyPr wrap="square">
            <a:spAutoFit/>
          </a:bodyPr>
          <a:lstStyle/>
          <a:p>
            <a:pPr marL="457200" lvl="1" indent="0"/>
            <a:r>
              <a:rPr lang="en-US" altLang="zh-CN" sz="1200" dirty="0">
                <a:solidFill>
                  <a:schemeClr val="tx1"/>
                </a:solidFill>
              </a:rPr>
              <a:t>Figure: Illustration of frame exchanges for MAP TWT announcement and negotiation. Assumes wireless MAP  coordination. For managed networks, frame exchanges can happen through the central controller.</a:t>
            </a:r>
          </a:p>
        </p:txBody>
      </p:sp>
      <p:graphicFrame>
        <p:nvGraphicFramePr>
          <p:cNvPr id="15" name="Object 14">
            <a:extLst>
              <a:ext uri="{FF2B5EF4-FFF2-40B4-BE49-F238E27FC236}">
                <a16:creationId xmlns:a16="http://schemas.microsoft.com/office/drawing/2014/main" id="{24AB3F44-362A-414C-B4B5-9BC7E5285F89}"/>
              </a:ext>
            </a:extLst>
          </p:cNvPr>
          <p:cNvGraphicFramePr>
            <a:graphicFrameLocks noChangeAspect="1"/>
          </p:cNvGraphicFramePr>
          <p:nvPr>
            <p:extLst>
              <p:ext uri="{D42A27DB-BD31-4B8C-83A1-F6EECF244321}">
                <p14:modId xmlns:p14="http://schemas.microsoft.com/office/powerpoint/2010/main" val="4029312012"/>
              </p:ext>
            </p:extLst>
          </p:nvPr>
        </p:nvGraphicFramePr>
        <p:xfrm>
          <a:off x="6705600" y="1506988"/>
          <a:ext cx="5356989" cy="3844023"/>
        </p:xfrm>
        <a:graphic>
          <a:graphicData uri="http://schemas.openxmlformats.org/presentationml/2006/ole">
            <mc:AlternateContent xmlns:mc="http://schemas.openxmlformats.org/markup-compatibility/2006">
              <mc:Choice xmlns:v="urn:schemas-microsoft-com:vml" Requires="v">
                <p:oleObj spid="_x0000_s9251" name="Visio" r:id="rId4" imgW="7002603" imgH="5021329" progId="Visio.Drawing.15">
                  <p:embed/>
                </p:oleObj>
              </mc:Choice>
              <mc:Fallback>
                <p:oleObj name="Visio" r:id="rId4" imgW="7002603" imgH="5021329" progId="Visio.Drawing.15">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1506988"/>
                        <a:ext cx="5356989" cy="3844023"/>
                      </a:xfrm>
                      <a:prstGeom prst="rect">
                        <a:avLst/>
                      </a:prstGeom>
                      <a:noFill/>
                    </p:spPr>
                  </p:pic>
                </p:oleObj>
              </mc:Fallback>
            </mc:AlternateContent>
          </a:graphicData>
        </a:graphic>
      </p:graphicFrame>
    </p:spTree>
    <p:extLst>
      <p:ext uri="{BB962C8B-B14F-4D97-AF65-F5344CB8AC3E}">
        <p14:creationId xmlns:p14="http://schemas.microsoft.com/office/powerpoint/2010/main" val="2394018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Coordinated TWT Agreement</a:t>
            </a:r>
          </a:p>
        </p:txBody>
      </p:sp>
      <p:sp>
        <p:nvSpPr>
          <p:cNvPr id="9218" name="Rectangle 2"/>
          <p:cNvSpPr>
            <a:spLocks noGrp="1" noChangeArrowheads="1"/>
          </p:cNvSpPr>
          <p:nvPr>
            <p:ph idx="1"/>
          </p:nvPr>
        </p:nvSpPr>
        <p:spPr>
          <a:xfrm>
            <a:off x="381243" y="893650"/>
            <a:ext cx="11429514" cy="3449748"/>
          </a:xfrm>
          <a:ln/>
        </p:spPr>
        <p:txBody>
          <a:bodyPr/>
          <a:lstStyle/>
          <a:p>
            <a:pPr>
              <a:buFont typeface="Arial" panose="020B0604020202020204" pitchFamily="34" charset="0"/>
              <a:buChar char="•"/>
            </a:pPr>
            <a:endParaRPr lang="en-US" sz="1500" dirty="0"/>
          </a:p>
          <a:p>
            <a:pPr>
              <a:buFont typeface="Arial" panose="020B0604020202020204" pitchFamily="34" charset="0"/>
              <a:buChar char="•"/>
            </a:pPr>
            <a:r>
              <a:rPr lang="en-US" altLang="zh-CN" sz="1500" dirty="0"/>
              <a:t>In the baseline, a TWT agreement/schedule is set up between an AP and a non-AP STA when both agree on a complete set of TWT parameters.</a:t>
            </a:r>
          </a:p>
          <a:p>
            <a:pPr lvl="1">
              <a:buFont typeface="Arial" panose="020B0604020202020204" pitchFamily="34" charset="0"/>
              <a:buChar char="•"/>
            </a:pPr>
            <a:r>
              <a:rPr lang="en-US" altLang="zh-CN" sz="1500" dirty="0"/>
              <a:t>For multi-AP TWT coordination,  since each participating AP has its local constraints in its BSS, it may not be possible for all the TWT shared APs to comply with the entire coordinated TWT parameter set requested by the TWT sharing AP.</a:t>
            </a:r>
          </a:p>
          <a:p>
            <a:pPr>
              <a:buFont typeface="Arial" panose="020B0604020202020204" pitchFamily="34" charset="0"/>
              <a:buChar char="•"/>
            </a:pPr>
            <a:r>
              <a:rPr lang="en-US" altLang="zh-CN" sz="1500" dirty="0"/>
              <a:t>From the sharing AP’s perspective, in certain scenarios, even partial fulfillment of the C-TWT request by the shared APs can be useful (for example, in the R-TWT context, this can on average improve the channel access opportunities for the members STAs)</a:t>
            </a:r>
          </a:p>
          <a:p>
            <a:pPr lvl="1">
              <a:buFont typeface="Arial" panose="020B0604020202020204" pitchFamily="34" charset="0"/>
              <a:buChar char="•"/>
            </a:pPr>
            <a:r>
              <a:rPr lang="en-US" altLang="zh-CN" sz="1500" dirty="0"/>
              <a:t>A shared AP can skip one or more C-TWT SP(s) while respecting others (i.e. difference in the wake interval for the coordinated TWT)</a:t>
            </a:r>
          </a:p>
          <a:p>
            <a:pPr lvl="1">
              <a:buFont typeface="Arial" panose="020B0604020202020204" pitchFamily="34" charset="0"/>
              <a:buChar char="•"/>
            </a:pPr>
            <a:r>
              <a:rPr lang="en-US" altLang="zh-CN" sz="1500" dirty="0"/>
              <a:t>A shared AP can terminate participation in the TWT coordination earlier than the requested time (i.e. difference in the TWT persistence parameters)</a:t>
            </a:r>
          </a:p>
          <a:p>
            <a:pPr>
              <a:buFont typeface="Arial" panose="020B0604020202020204" pitchFamily="34" charset="0"/>
              <a:buChar char="•"/>
            </a:pPr>
            <a:r>
              <a:rPr lang="en-US" altLang="zh-CN" sz="1500" dirty="0"/>
              <a:t>New parameters can be introduced to provide additional degrees of freedom in the negotiation for TWT coordination between the sharing AP and the shared APs (TBD).</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9">
            <a:extLst>
              <a:ext uri="{FF2B5EF4-FFF2-40B4-BE49-F238E27FC236}">
                <a16:creationId xmlns:a16="http://schemas.microsoft.com/office/drawing/2014/main" id="{B2C55211-8867-439C-A725-3FB2099502E3}"/>
              </a:ext>
            </a:extLst>
          </p:cNvPr>
          <p:cNvSpPr/>
          <p:nvPr/>
        </p:nvSpPr>
        <p:spPr>
          <a:xfrm>
            <a:off x="9266770" y="4868283"/>
            <a:ext cx="2620430" cy="1200329"/>
          </a:xfrm>
          <a:prstGeom prst="rect">
            <a:avLst/>
          </a:prstGeom>
        </p:spPr>
        <p:txBody>
          <a:bodyPr wrap="square">
            <a:spAutoFit/>
          </a:bodyPr>
          <a:lstStyle/>
          <a:p>
            <a:pPr marL="457200" lvl="1" indent="0"/>
            <a:r>
              <a:rPr lang="en-US" altLang="zh-CN" sz="1200" dirty="0">
                <a:solidFill>
                  <a:schemeClr val="tx1"/>
                </a:solidFill>
              </a:rPr>
              <a:t>Figure: An illustration of a shared AP providing coordination for every other TWT SP corresponding to the B-TWT schedule requested by the AP.</a:t>
            </a:r>
          </a:p>
        </p:txBody>
      </p:sp>
      <p:graphicFrame>
        <p:nvGraphicFramePr>
          <p:cNvPr id="12" name="Object 11">
            <a:extLst>
              <a:ext uri="{FF2B5EF4-FFF2-40B4-BE49-F238E27FC236}">
                <a16:creationId xmlns:a16="http://schemas.microsoft.com/office/drawing/2014/main" id="{134483BB-E250-4061-BDF3-04C94E2F1B5E}"/>
              </a:ext>
            </a:extLst>
          </p:cNvPr>
          <p:cNvGraphicFramePr>
            <a:graphicFrameLocks noChangeAspect="1"/>
          </p:cNvGraphicFramePr>
          <p:nvPr>
            <p:extLst>
              <p:ext uri="{D42A27DB-BD31-4B8C-83A1-F6EECF244321}">
                <p14:modId xmlns:p14="http://schemas.microsoft.com/office/powerpoint/2010/main" val="2238197943"/>
              </p:ext>
            </p:extLst>
          </p:nvPr>
        </p:nvGraphicFramePr>
        <p:xfrm>
          <a:off x="615970" y="4261908"/>
          <a:ext cx="8871638" cy="2137344"/>
        </p:xfrm>
        <a:graphic>
          <a:graphicData uri="http://schemas.openxmlformats.org/presentationml/2006/ole">
            <mc:AlternateContent xmlns:mc="http://schemas.openxmlformats.org/markup-compatibility/2006">
              <mc:Choice xmlns:v="urn:schemas-microsoft-com:vml" Requires="v">
                <p:oleObj spid="_x0000_s6171" name="Visio" r:id="rId4" imgW="11086781" imgH="2674620" progId="Visio.Drawing.15">
                  <p:embed/>
                </p:oleObj>
              </mc:Choice>
              <mc:Fallback>
                <p:oleObj name="Visio" r:id="rId4" imgW="11086781" imgH="2674620" progId="Visio.Drawing.15">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970" y="4261908"/>
                        <a:ext cx="8871638" cy="2137344"/>
                      </a:xfrm>
                      <a:prstGeom prst="rect">
                        <a:avLst/>
                      </a:prstGeom>
                      <a:noFill/>
                    </p:spPr>
                  </p:pic>
                </p:oleObj>
              </mc:Fallback>
            </mc:AlternateContent>
          </a:graphicData>
        </a:graphic>
      </p:graphicFrame>
    </p:spTree>
    <p:extLst>
      <p:ext uri="{BB962C8B-B14F-4D97-AF65-F5344CB8AC3E}">
        <p14:creationId xmlns:p14="http://schemas.microsoft.com/office/powerpoint/2010/main" val="403891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Intra-BSS C-TWT Procedures</a:t>
            </a:r>
          </a:p>
        </p:txBody>
      </p:sp>
      <p:sp>
        <p:nvSpPr>
          <p:cNvPr id="9218" name="Rectangle 2"/>
          <p:cNvSpPr>
            <a:spLocks noGrp="1" noChangeArrowheads="1"/>
          </p:cNvSpPr>
          <p:nvPr>
            <p:ph idx="1"/>
          </p:nvPr>
        </p:nvSpPr>
        <p:spPr>
          <a:xfrm>
            <a:off x="19604" y="1238813"/>
            <a:ext cx="6444468" cy="5009587"/>
          </a:xfrm>
          <a:ln/>
        </p:spPr>
        <p:txBody>
          <a:bodyPr/>
          <a:lstStyle/>
          <a:p>
            <a:pPr>
              <a:buFont typeface="Arial" panose="020B0604020202020204" pitchFamily="34" charset="0"/>
              <a:buChar char="•"/>
            </a:pPr>
            <a:r>
              <a:rPr lang="en-US" sz="1200" dirty="0"/>
              <a:t>When a TWT shared AP agrees to coordinate with the TWT sharing AP, based on the nature of the agreement, the shared AP can take different approaches for notifying or (announcing for) the STA(s) in its BSS*</a:t>
            </a:r>
          </a:p>
          <a:p>
            <a:pPr>
              <a:buFont typeface="Arial" panose="020B0604020202020204" pitchFamily="34" charset="0"/>
              <a:buChar char="•"/>
            </a:pPr>
            <a:r>
              <a:rPr lang="en-US" sz="1200" dirty="0"/>
              <a:t>Approach-1: The shared AP, in notifying the member(s) of its own BSS, can make a distinction between its own TWT (i.e. the TWTs generated and maintained by the shared AP for its BSS) and the coordinated TWT that the shared AP is participating in.</a:t>
            </a:r>
          </a:p>
          <a:p>
            <a:pPr lvl="1">
              <a:buFont typeface="Arial" panose="020B0604020202020204" pitchFamily="34" charset="0"/>
              <a:buChar char="•"/>
            </a:pPr>
            <a:r>
              <a:rPr lang="en-US" sz="1200" dirty="0"/>
              <a:t>The shared AP can dictate the behavior expected from its associated STAs during the SPs of the coordinated TWT.</a:t>
            </a:r>
          </a:p>
          <a:p>
            <a:pPr lvl="2">
              <a:buFont typeface="Arial" panose="020B0604020202020204" pitchFamily="34" charset="0"/>
              <a:buChar char="•"/>
            </a:pPr>
            <a:r>
              <a:rPr lang="en-US" sz="1100" b="1" dirty="0"/>
              <a:t>Example 1: </a:t>
            </a:r>
            <a:r>
              <a:rPr lang="en-US" sz="1100" dirty="0"/>
              <a:t>if the MAP coordination is for an individual TWT and the sharing AP requests to minimize the interference towards a victim STA in the sharing AP’s BSS during the C-TWT SP, then the shared AP can indicate to the interfering STA associated with the shared AP to avoid transmission during the C-TWT SPs**.</a:t>
            </a:r>
          </a:p>
          <a:p>
            <a:pPr lvl="2">
              <a:buFont typeface="Arial" panose="020B0604020202020204" pitchFamily="34" charset="0"/>
              <a:buChar char="•"/>
            </a:pPr>
            <a:r>
              <a:rPr lang="en-US" sz="1100" b="1" dirty="0"/>
              <a:t>Example 2: </a:t>
            </a:r>
            <a:r>
              <a:rPr lang="en-US" sz="1100" dirty="0"/>
              <a:t>if the MAP coordination is for an R-TWT, the shared AP can announce the corresponding C-TWT schedule in its BSS, but add a marker in the schedule to distinguish it from its own R-TWT schedule. The shared AP can establish different rules in regard to this C-TWT such as membership management, and differentiated TXOP ending rules [see Types of R-TWT protection in [3]].</a:t>
            </a:r>
            <a:endParaRPr lang="en-US" altLang="zh-CN" sz="1200" dirty="0"/>
          </a:p>
          <a:p>
            <a:pPr>
              <a:buFont typeface="Arial" panose="020B0604020202020204" pitchFamily="34" charset="0"/>
              <a:buChar char="•"/>
            </a:pPr>
            <a:r>
              <a:rPr lang="en-US" altLang="zh-CN" sz="1200" dirty="0"/>
              <a:t>Approach-2: The shared AP Makes no distinction between its own TWT and the coordinated TWT it is participating in.</a:t>
            </a:r>
          </a:p>
          <a:p>
            <a:pPr lvl="1">
              <a:buFont typeface="Arial" panose="020B0604020202020204" pitchFamily="34" charset="0"/>
              <a:buChar char="•"/>
            </a:pPr>
            <a:r>
              <a:rPr lang="en-US" altLang="zh-CN" sz="1200" dirty="0"/>
              <a:t>More applicable for B-TWT/R-TWT based coordination</a:t>
            </a:r>
          </a:p>
          <a:p>
            <a:pPr lvl="1">
              <a:buFont typeface="Arial" panose="020B0604020202020204" pitchFamily="34" charset="0"/>
              <a:buChar char="•"/>
            </a:pPr>
            <a:r>
              <a:rPr lang="en-US" altLang="zh-CN" sz="1200" dirty="0"/>
              <a:t>The shared AP advertises the C-TWT schedule in its BSS as if the schedule is its own TWT schedule (TWT timing param would be adapted based on the shared AP’s TSF).</a:t>
            </a:r>
          </a:p>
          <a:p>
            <a:pPr lvl="1">
              <a:buFont typeface="Arial" panose="020B0604020202020204" pitchFamily="34" charset="0"/>
              <a:buChar char="•"/>
            </a:pPr>
            <a:r>
              <a:rPr lang="en-US" altLang="zh-CN" sz="1200" dirty="0"/>
              <a:t>The STAs in the shared AP’s BSS would be agnostic to whether the advertised schedule is a C-TWT schedule or not, and can seek membership in the coordinated schedule. </a:t>
            </a:r>
          </a:p>
          <a:p>
            <a:pPr lvl="1">
              <a:buFont typeface="Arial" panose="020B0604020202020204" pitchFamily="34" charset="0"/>
              <a:buChar char="•"/>
            </a:pPr>
            <a:endParaRPr lang="en-US" altLang="zh-CN" sz="1200" dirty="0"/>
          </a:p>
          <a:p>
            <a:pPr lvl="1">
              <a:buFont typeface="Arial" panose="020B0604020202020204" pitchFamily="34" charset="0"/>
              <a:buChar char="•"/>
            </a:pPr>
            <a:endParaRPr lang="en-US" altLang="zh-CN"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10" name="Rectangle 9">
            <a:extLst>
              <a:ext uri="{FF2B5EF4-FFF2-40B4-BE49-F238E27FC236}">
                <a16:creationId xmlns:a16="http://schemas.microsoft.com/office/drawing/2014/main" id="{4BBB17C8-09B1-4774-B282-E281D3FD3DCD}"/>
              </a:ext>
            </a:extLst>
          </p:cNvPr>
          <p:cNvSpPr/>
          <p:nvPr/>
        </p:nvSpPr>
        <p:spPr>
          <a:xfrm>
            <a:off x="152400" y="6155293"/>
            <a:ext cx="5461752" cy="369332"/>
          </a:xfrm>
          <a:prstGeom prst="rect">
            <a:avLst/>
          </a:prstGeom>
        </p:spPr>
        <p:txBody>
          <a:bodyPr wrap="none">
            <a:spAutoFit/>
          </a:bodyPr>
          <a:lstStyle/>
          <a:p>
            <a:r>
              <a:rPr lang="en-US" sz="900" dirty="0">
                <a:solidFill>
                  <a:schemeClr val="tx1"/>
                </a:solidFill>
              </a:rPr>
              <a:t>* Sharing AP’s intra-BSS TWT operation can follow baseline procedure.</a:t>
            </a:r>
          </a:p>
          <a:p>
            <a:r>
              <a:rPr lang="en-US" sz="900" dirty="0">
                <a:solidFill>
                  <a:schemeClr val="tx1"/>
                </a:solidFill>
              </a:rPr>
              <a:t>** If the shared AP itself is the interfering STA, it can create a null towards the victim STA during the C-TWT SP.</a:t>
            </a:r>
          </a:p>
        </p:txBody>
      </p:sp>
      <p:sp>
        <p:nvSpPr>
          <p:cNvPr id="13" name="Rectangle 12">
            <a:extLst>
              <a:ext uri="{FF2B5EF4-FFF2-40B4-BE49-F238E27FC236}">
                <a16:creationId xmlns:a16="http://schemas.microsoft.com/office/drawing/2014/main" id="{E8881E9A-77B4-4419-8337-37985E0343EE}"/>
              </a:ext>
            </a:extLst>
          </p:cNvPr>
          <p:cNvSpPr/>
          <p:nvPr/>
        </p:nvSpPr>
        <p:spPr>
          <a:xfrm>
            <a:off x="7239000" y="4868283"/>
            <a:ext cx="4648200" cy="1015663"/>
          </a:xfrm>
          <a:prstGeom prst="rect">
            <a:avLst/>
          </a:prstGeom>
        </p:spPr>
        <p:txBody>
          <a:bodyPr wrap="square">
            <a:spAutoFit/>
          </a:bodyPr>
          <a:lstStyle/>
          <a:p>
            <a:pPr marL="457200" lvl="1" indent="0"/>
            <a:r>
              <a:rPr lang="en-US" altLang="zh-CN" sz="1200" dirty="0">
                <a:solidFill>
                  <a:schemeClr val="tx1"/>
                </a:solidFill>
              </a:rPr>
              <a:t>Figure: An illustration of a shared AP advertising and establishing a coordinated R-TWT schedule in its own BSS. In the figure, STA1 is associated with AP1, and STA2 is associated with AP2; the figure assumes the TSFs of the two APs are synced or the TSF difference is known. </a:t>
            </a:r>
          </a:p>
        </p:txBody>
      </p:sp>
      <p:pic>
        <p:nvPicPr>
          <p:cNvPr id="7" name="Picture 6">
            <a:extLst>
              <a:ext uri="{FF2B5EF4-FFF2-40B4-BE49-F238E27FC236}">
                <a16:creationId xmlns:a16="http://schemas.microsoft.com/office/drawing/2014/main" id="{3FAA373C-7C3A-4F0B-85B5-A4BD8C6665CE}"/>
              </a:ext>
            </a:extLst>
          </p:cNvPr>
          <p:cNvPicPr>
            <a:picLocks noChangeAspect="1"/>
          </p:cNvPicPr>
          <p:nvPr/>
        </p:nvPicPr>
        <p:blipFill>
          <a:blip r:embed="rId3"/>
          <a:stretch>
            <a:fillRect/>
          </a:stretch>
        </p:blipFill>
        <p:spPr>
          <a:xfrm>
            <a:off x="6448099" y="1311136"/>
            <a:ext cx="5730476" cy="3372481"/>
          </a:xfrm>
          <a:prstGeom prst="rect">
            <a:avLst/>
          </a:prstGeom>
        </p:spPr>
      </p:pic>
    </p:spTree>
    <p:extLst>
      <p:ext uri="{BB962C8B-B14F-4D97-AF65-F5344CB8AC3E}">
        <p14:creationId xmlns:p14="http://schemas.microsoft.com/office/powerpoint/2010/main" val="2688129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584022" cy="881171"/>
          </a:xfrm>
        </p:spPr>
        <p:txBody>
          <a:bodyPr/>
          <a:lstStyle/>
          <a:p>
            <a:r>
              <a:rPr lang="en-GB" dirty="0"/>
              <a:t>C-TWT Parameter Update (Maintenance) and Termination</a:t>
            </a:r>
          </a:p>
        </p:txBody>
      </p:sp>
      <p:sp>
        <p:nvSpPr>
          <p:cNvPr id="9218" name="Rectangle 2"/>
          <p:cNvSpPr>
            <a:spLocks noGrp="1" noChangeArrowheads="1"/>
          </p:cNvSpPr>
          <p:nvPr>
            <p:ph idx="1"/>
          </p:nvPr>
        </p:nvSpPr>
        <p:spPr>
          <a:xfrm>
            <a:off x="230532" y="961961"/>
            <a:ext cx="6879466" cy="5241186"/>
          </a:xfrm>
          <a:ln/>
        </p:spPr>
        <p:txBody>
          <a:bodyPr/>
          <a:lstStyle/>
          <a:p>
            <a:pPr>
              <a:buFont typeface="Arial" panose="020B0604020202020204" pitchFamily="34" charset="0"/>
              <a:buChar char="•"/>
            </a:pPr>
            <a:endParaRPr lang="en-US" sz="1200" dirty="0"/>
          </a:p>
          <a:p>
            <a:pPr>
              <a:buFont typeface="Arial" panose="020B0604020202020204" pitchFamily="34" charset="0"/>
              <a:buChar char="•"/>
            </a:pPr>
            <a:r>
              <a:rPr lang="en-US" sz="1300" dirty="0"/>
              <a:t>When the TWT sharing AP intends to update the parameters for the coordinated TWT, this update needs to be conveyed to the shared APs (and accordingly to the shared AP’s BSSs) </a:t>
            </a:r>
          </a:p>
          <a:p>
            <a:pPr>
              <a:buFont typeface="Arial" panose="020B0604020202020204" pitchFamily="34" charset="0"/>
              <a:buChar char="•"/>
            </a:pPr>
            <a:r>
              <a:rPr lang="en-US" sz="1300" dirty="0"/>
              <a:t>Option-1: Implicit Notification</a:t>
            </a:r>
          </a:p>
          <a:p>
            <a:pPr lvl="1">
              <a:buFont typeface="Arial" panose="020B0604020202020204" pitchFamily="34" charset="0"/>
              <a:buChar char="•"/>
            </a:pPr>
            <a:r>
              <a:rPr lang="en-US" sz="1300" dirty="0"/>
              <a:t>Shared APs monitor the sharing AP’s beacons where the sharing AP announces any changes or upcoming updates to the TWT parameters</a:t>
            </a:r>
          </a:p>
          <a:p>
            <a:pPr lvl="2">
              <a:buFont typeface="Arial" panose="020B0604020202020204" pitchFamily="34" charset="0"/>
              <a:buChar char="•"/>
            </a:pPr>
            <a:r>
              <a:rPr lang="en-US" sz="1300" dirty="0"/>
              <a:t>Works for B-TWT/R-TWT but does not for I-TWT since updates are not broadcasted.</a:t>
            </a:r>
          </a:p>
          <a:p>
            <a:pPr lvl="1">
              <a:buFont typeface="Arial" panose="020B0604020202020204" pitchFamily="34" charset="0"/>
              <a:buChar char="•"/>
            </a:pPr>
            <a:r>
              <a:rPr lang="en-US" sz="1300" dirty="0"/>
              <a:t>Whenever the sharing AP announces the update to the C-TWT schedule, the shared APs also adapt to the changes and accordingly notify their respective BSSs (using baseline procedure)</a:t>
            </a:r>
          </a:p>
          <a:p>
            <a:pPr lvl="1">
              <a:buFont typeface="Arial" panose="020B0604020202020204" pitchFamily="34" charset="0"/>
              <a:buChar char="•"/>
            </a:pPr>
            <a:r>
              <a:rPr lang="en-US" sz="1300" dirty="0"/>
              <a:t>If the updated parameters don’t work for a shared AP, the shared AP can terminate the coordination and notify the sharing AP**.</a:t>
            </a:r>
          </a:p>
          <a:p>
            <a:pPr>
              <a:buFont typeface="Arial" panose="020B0604020202020204" pitchFamily="34" charset="0"/>
              <a:buChar char="•"/>
            </a:pPr>
            <a:r>
              <a:rPr lang="en-US" sz="1300" dirty="0"/>
              <a:t>Option-2: Explicit Notification (preferred)</a:t>
            </a:r>
          </a:p>
          <a:p>
            <a:pPr lvl="1">
              <a:buFont typeface="Arial" panose="020B0604020202020204" pitchFamily="34" charset="0"/>
              <a:buChar char="•"/>
            </a:pPr>
            <a:r>
              <a:rPr lang="en-US" sz="1300" dirty="0"/>
              <a:t>The TWT sharing AP explicitly notifies each of the shared AP about the impending changes in the C-TWT parameters.</a:t>
            </a:r>
          </a:p>
          <a:p>
            <a:pPr lvl="1">
              <a:buFont typeface="Arial" panose="020B0604020202020204" pitchFamily="34" charset="0"/>
              <a:buChar char="•"/>
            </a:pPr>
            <a:r>
              <a:rPr lang="en-US" sz="1300" dirty="0"/>
              <a:t>The shared AP can respond with acceptance, rejection, or suggested parameters</a:t>
            </a:r>
          </a:p>
          <a:p>
            <a:pPr lvl="1">
              <a:buFont typeface="Arial" panose="020B0604020202020204" pitchFamily="34" charset="0"/>
              <a:buChar char="•"/>
            </a:pPr>
            <a:r>
              <a:rPr lang="en-US" sz="1300" dirty="0"/>
              <a:t>If the shared APs accept the changes in the C-TWT parameters, they can subsequently notify their respective BSSs (using baseline procedure).</a:t>
            </a:r>
          </a:p>
          <a:p>
            <a:pPr lvl="1">
              <a:buFont typeface="Arial" panose="020B0604020202020204" pitchFamily="34" charset="0"/>
              <a:buChar char="•"/>
            </a:pPr>
            <a:r>
              <a:rPr lang="en-US" sz="1300" dirty="0"/>
              <a:t>If a shared AP rejects the TWT parameters update, the TWT coordination is terminated for that shared AP. The shared AP can also notify its BSS as needed.</a:t>
            </a:r>
          </a:p>
          <a:p>
            <a:pPr lvl="1">
              <a:buFont typeface="Arial" panose="020B0604020202020204" pitchFamily="34" charset="0"/>
              <a:buChar char="•"/>
            </a:pPr>
            <a:endParaRPr lang="en-US" sz="1200" dirty="0"/>
          </a:p>
          <a:p>
            <a:pPr marL="457200" lvl="1" indent="0"/>
            <a:r>
              <a:rPr lang="en-US" altLang="zh-CN" sz="1200" dirty="0"/>
              <a:t>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13" name="Rectangle 12">
            <a:extLst>
              <a:ext uri="{FF2B5EF4-FFF2-40B4-BE49-F238E27FC236}">
                <a16:creationId xmlns:a16="http://schemas.microsoft.com/office/drawing/2014/main" id="{10F75E62-FF09-458B-8191-0F48A998B8B9}"/>
              </a:ext>
            </a:extLst>
          </p:cNvPr>
          <p:cNvSpPr/>
          <p:nvPr/>
        </p:nvSpPr>
        <p:spPr>
          <a:xfrm>
            <a:off x="152400" y="6228973"/>
            <a:ext cx="5875326" cy="230832"/>
          </a:xfrm>
          <a:prstGeom prst="rect">
            <a:avLst/>
          </a:prstGeom>
        </p:spPr>
        <p:txBody>
          <a:bodyPr wrap="none">
            <a:spAutoFit/>
          </a:bodyPr>
          <a:lstStyle/>
          <a:p>
            <a:r>
              <a:rPr lang="en-US" sz="900" dirty="0">
                <a:solidFill>
                  <a:schemeClr val="tx1"/>
                </a:solidFill>
              </a:rPr>
              <a:t>* Either the sharing AP or the shared AP can terminate the TWT coordination at any time but need to notify the other party.</a:t>
            </a:r>
          </a:p>
        </p:txBody>
      </p:sp>
      <p:graphicFrame>
        <p:nvGraphicFramePr>
          <p:cNvPr id="16" name="Object 15">
            <a:extLst>
              <a:ext uri="{FF2B5EF4-FFF2-40B4-BE49-F238E27FC236}">
                <a16:creationId xmlns:a16="http://schemas.microsoft.com/office/drawing/2014/main" id="{1BA970DF-9F7D-4AE3-A195-6DC614D3F326}"/>
              </a:ext>
            </a:extLst>
          </p:cNvPr>
          <p:cNvGraphicFramePr>
            <a:graphicFrameLocks noChangeAspect="1"/>
          </p:cNvGraphicFramePr>
          <p:nvPr>
            <p:extLst>
              <p:ext uri="{D42A27DB-BD31-4B8C-83A1-F6EECF244321}">
                <p14:modId xmlns:p14="http://schemas.microsoft.com/office/powerpoint/2010/main" val="1632472096"/>
              </p:ext>
            </p:extLst>
          </p:nvPr>
        </p:nvGraphicFramePr>
        <p:xfrm>
          <a:off x="7330589" y="1201430"/>
          <a:ext cx="4577526" cy="3953318"/>
        </p:xfrm>
        <a:graphic>
          <a:graphicData uri="http://schemas.openxmlformats.org/presentationml/2006/ole">
            <mc:AlternateContent xmlns:mc="http://schemas.openxmlformats.org/markup-compatibility/2006">
              <mc:Choice xmlns:v="urn:schemas-microsoft-com:vml" Requires="v">
                <p:oleObj spid="_x0000_s12336" name="Visio" r:id="rId4" imgW="5867046" imgH="5067143" progId="Visio.Drawing.15">
                  <p:embed/>
                </p:oleObj>
              </mc:Choice>
              <mc:Fallback>
                <p:oleObj name="Visio" r:id="rId4" imgW="5867046" imgH="5067143" progId="Visio.Drawing.15">
                  <p:embed/>
                  <p:pic>
                    <p:nvPicPr>
                      <p:cNvPr id="0" name="Object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0589" y="1201430"/>
                        <a:ext cx="4577526" cy="3953318"/>
                      </a:xfrm>
                      <a:prstGeom prst="rect">
                        <a:avLst/>
                      </a:prstGeom>
                      <a:noFill/>
                    </p:spPr>
                  </p:pic>
                </p:oleObj>
              </mc:Fallback>
            </mc:AlternateContent>
          </a:graphicData>
        </a:graphic>
      </p:graphicFrame>
      <p:sp>
        <p:nvSpPr>
          <p:cNvPr id="18" name="Rectangle 17">
            <a:extLst>
              <a:ext uri="{FF2B5EF4-FFF2-40B4-BE49-F238E27FC236}">
                <a16:creationId xmlns:a16="http://schemas.microsoft.com/office/drawing/2014/main" id="{9B789546-74C0-4D7A-AFDC-8218785A5042}"/>
              </a:ext>
            </a:extLst>
          </p:cNvPr>
          <p:cNvSpPr/>
          <p:nvPr/>
        </p:nvSpPr>
        <p:spPr>
          <a:xfrm>
            <a:off x="7109998" y="5259312"/>
            <a:ext cx="4953551" cy="1277273"/>
          </a:xfrm>
          <a:prstGeom prst="rect">
            <a:avLst/>
          </a:prstGeom>
        </p:spPr>
        <p:txBody>
          <a:bodyPr wrap="square">
            <a:spAutoFit/>
          </a:bodyPr>
          <a:lstStyle/>
          <a:p>
            <a:pPr marL="457200" lvl="1" indent="0"/>
            <a:r>
              <a:rPr lang="en-US" altLang="zh-CN" sz="1100" dirty="0">
                <a:solidFill>
                  <a:schemeClr val="tx1"/>
                </a:solidFill>
              </a:rPr>
              <a:t>Figure: An illustration of C-TWT parameter update negotiation. The sharing AP notifies the shared AP of its intention to change the C-TWT parameters. AP2 rejects to comply with the updated C-TWT and accordingly, its C-TWT coordination is terminated. AP3 and AP4 suggest alternative sets of parameters for the updates. The sharing AP sends new requests to AP3 and AP4 with the suggested parameters, and subsequently AP3 and AP4 accept the parameter update. </a:t>
            </a:r>
          </a:p>
        </p:txBody>
      </p:sp>
    </p:spTree>
    <p:extLst>
      <p:ext uri="{BB962C8B-B14F-4D97-AF65-F5344CB8AC3E}">
        <p14:creationId xmlns:p14="http://schemas.microsoft.com/office/powerpoint/2010/main" val="4059519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333375"/>
            <a:ext cx="10361084" cy="1065213"/>
          </a:xfrm>
        </p:spPr>
        <p:txBody>
          <a:bodyPr/>
          <a:lstStyle/>
          <a:p>
            <a:r>
              <a:rPr lang="en-US" dirty="0"/>
              <a:t>Summary</a:t>
            </a:r>
            <a:endParaRPr lang="en-GB" dirty="0"/>
          </a:p>
        </p:txBody>
      </p:sp>
      <p:sp>
        <p:nvSpPr>
          <p:cNvPr id="9218" name="Rectangle 2"/>
          <p:cNvSpPr>
            <a:spLocks noGrp="1" noChangeArrowheads="1"/>
          </p:cNvSpPr>
          <p:nvPr>
            <p:ph idx="1"/>
          </p:nvPr>
        </p:nvSpPr>
        <p:spPr>
          <a:xfrm>
            <a:off x="762000" y="1143000"/>
            <a:ext cx="10972800" cy="5051647"/>
          </a:xfrm>
          <a:ln/>
        </p:spPr>
        <p:txBody>
          <a:bodyPr/>
          <a:lstStyle/>
          <a:p>
            <a:pPr>
              <a:buFont typeface="Arial" panose="020B0604020202020204" pitchFamily="34" charset="0"/>
              <a:buChar char="•"/>
            </a:pPr>
            <a:endParaRPr lang="en-US" altLang="zh-CN" sz="1800" dirty="0"/>
          </a:p>
          <a:p>
            <a:pPr>
              <a:buFont typeface="Arial" panose="020B0604020202020204" pitchFamily="34" charset="0"/>
              <a:buChar char="•"/>
            </a:pPr>
            <a:endParaRPr lang="en-US" altLang="zh-CN" sz="1800" dirty="0"/>
          </a:p>
          <a:p>
            <a:pPr>
              <a:buFont typeface="Arial" panose="020B0604020202020204" pitchFamily="34" charset="0"/>
              <a:buChar char="•"/>
            </a:pPr>
            <a:r>
              <a:rPr lang="en-US" altLang="zh-CN" sz="1800" dirty="0"/>
              <a:t>Coordinated TWT is one of the strongest candidates for 802.11bn</a:t>
            </a:r>
          </a:p>
          <a:p>
            <a:pPr lvl="1">
              <a:buFont typeface="Arial" panose="020B0604020202020204" pitchFamily="34" charset="0"/>
              <a:buChar char="•"/>
            </a:pPr>
            <a:r>
              <a:rPr lang="en-US" altLang="zh-CN" sz="1800" dirty="0"/>
              <a:t>Simpler to implement</a:t>
            </a:r>
          </a:p>
          <a:p>
            <a:pPr>
              <a:buFont typeface="Arial" panose="020B0604020202020204" pitchFamily="34" charset="0"/>
              <a:buChar char="•"/>
            </a:pPr>
            <a:r>
              <a:rPr lang="en-US" altLang="zh-CN" sz="1800" dirty="0"/>
              <a:t>Multi-AP TWT coordination mechanism can be built on top of the baseline individual and broadcast TWT procedures.</a:t>
            </a:r>
          </a:p>
          <a:p>
            <a:pPr>
              <a:buFont typeface="Arial" panose="020B0604020202020204" pitchFamily="34" charset="0"/>
              <a:buChar char="•"/>
            </a:pPr>
            <a:r>
              <a:rPr lang="en-US" altLang="zh-CN" sz="1800" dirty="0"/>
              <a:t>The  coordinated TWT would require some additional steps (on top of baseline)—</a:t>
            </a:r>
          </a:p>
          <a:p>
            <a:pPr lvl="1">
              <a:buFont typeface="Arial" panose="020B0604020202020204" pitchFamily="34" charset="0"/>
              <a:buChar char="•"/>
            </a:pPr>
            <a:r>
              <a:rPr lang="en-US" altLang="zh-CN" sz="1800" dirty="0"/>
              <a:t>MAP announcement</a:t>
            </a:r>
          </a:p>
          <a:p>
            <a:pPr lvl="1">
              <a:buFont typeface="Arial" panose="020B0604020202020204" pitchFamily="34" charset="0"/>
              <a:buChar char="•"/>
            </a:pPr>
            <a:r>
              <a:rPr lang="en-US" altLang="zh-CN" sz="1800" dirty="0"/>
              <a:t>MAP negotiation</a:t>
            </a:r>
          </a:p>
          <a:p>
            <a:pPr lvl="2">
              <a:buFont typeface="Arial" panose="020B0604020202020204" pitchFamily="34" charset="0"/>
              <a:buChar char="•"/>
            </a:pPr>
            <a:r>
              <a:rPr lang="en-US" altLang="zh-CN" dirty="0"/>
              <a:t>Should allow partial support/coordination</a:t>
            </a:r>
          </a:p>
          <a:p>
            <a:pPr lvl="1">
              <a:buFont typeface="Arial" panose="020B0604020202020204" pitchFamily="34" charset="0"/>
              <a:buChar char="•"/>
            </a:pPr>
            <a:r>
              <a:rPr lang="en-US" altLang="zh-CN" sz="1800" dirty="0"/>
              <a:t>Enhancement to intra-BSS TWT announcement and negotiation</a:t>
            </a:r>
          </a:p>
          <a:p>
            <a:pPr lvl="1">
              <a:buFont typeface="Arial" panose="020B0604020202020204" pitchFamily="34" charset="0"/>
              <a:buChar char="•"/>
            </a:pPr>
            <a:r>
              <a:rPr lang="en-US" altLang="zh-CN" sz="1800" dirty="0"/>
              <a:t>Enhancement to TWT maintenance.</a:t>
            </a:r>
          </a:p>
          <a:p>
            <a:pPr marL="0" indent="0"/>
            <a:endParaRPr lang="en-US" altLang="zh-CN" sz="1800" dirty="0"/>
          </a:p>
          <a:p>
            <a:pPr marL="400050">
              <a:buFont typeface="Arial" panose="020B0604020202020204" pitchFamily="34" charset="0"/>
              <a:buChar char="•"/>
            </a:pPr>
            <a:endParaRPr lang="en-US" sz="18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389327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43048</TotalTime>
  <Words>2010</Words>
  <Application>Microsoft Office PowerPoint</Application>
  <PresentationFormat>Widescreen</PresentationFormat>
  <Paragraphs>158</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7" baseType="lpstr">
      <vt:lpstr>MS Gothic</vt:lpstr>
      <vt:lpstr>Arial</vt:lpstr>
      <vt:lpstr>Arial Unicode MS</vt:lpstr>
      <vt:lpstr>Times New Roman</vt:lpstr>
      <vt:lpstr>Office Theme</vt:lpstr>
      <vt:lpstr>Document</vt:lpstr>
      <vt:lpstr>Microsoft Visio Drawing</vt:lpstr>
      <vt:lpstr>Further thoughts on coordinated TWT</vt:lpstr>
      <vt:lpstr>Abstract</vt:lpstr>
      <vt:lpstr>Recap</vt:lpstr>
      <vt:lpstr>Framework for Coordinated TWT</vt:lpstr>
      <vt:lpstr>MAP Announcement and MAP Negotiation</vt:lpstr>
      <vt:lpstr>Coordinated TWT Agreement</vt:lpstr>
      <vt:lpstr>Intra-BSS C-TWT Procedures</vt:lpstr>
      <vt:lpstr>C-TWT Parameter Update (Maintenance) and Termination</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348</cp:revision>
  <cp:lastPrinted>1601-01-01T00:00:00Z</cp:lastPrinted>
  <dcterms:created xsi:type="dcterms:W3CDTF">2021-02-24T17:42:37Z</dcterms:created>
  <dcterms:modified xsi:type="dcterms:W3CDTF">2023-08-07T07:12:19Z</dcterms:modified>
</cp:coreProperties>
</file>