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763" r:id="rId2"/>
    <p:sldId id="780" r:id="rId3"/>
    <p:sldId id="783" r:id="rId4"/>
    <p:sldId id="784" r:id="rId5"/>
    <p:sldId id="795" r:id="rId6"/>
    <p:sldId id="794" r:id="rId7"/>
    <p:sldId id="796" r:id="rId8"/>
    <p:sldId id="790" r:id="rId9"/>
    <p:sldId id="782" r:id="rId10"/>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ICT기술센터 C&amp;M표준(연)IoT커넥티비티표준Task(jiny.chun@lge.com)" initials="천C" lastIdx="2"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99FF"/>
    <a:srgbClr val="3366FF"/>
    <a:srgbClr val="66CC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12" autoAdjust="0"/>
    <p:restoredTop sz="89158" autoAdjust="0"/>
  </p:normalViewPr>
  <p:slideViewPr>
    <p:cSldViewPr>
      <p:cViewPr varScale="1">
        <p:scale>
          <a:sx n="99" d="100"/>
          <a:sy n="99" d="100"/>
        </p:scale>
        <p:origin x="72"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p:spPr>
        <p:txBody>
          <a:bodyPr/>
          <a:lstStyle>
            <a:lvl1pPr>
              <a:defRPr/>
            </a:lvl1pPr>
          </a:lstStyle>
          <a:p>
            <a:pPr>
              <a:defRPr/>
            </a:pPr>
            <a:r>
              <a:rPr lang="en-US" altLang="zh-CN" dirty="0" smtClean="0"/>
              <a:t>Sep 2022</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78446"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smtClean="0"/>
              <a:t>Sep 2022</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May 2023</a:t>
            </a:r>
            <a:endParaRPr lang="en-US" dirty="0"/>
          </a:p>
        </p:txBody>
      </p:sp>
      <p:sp>
        <p:nvSpPr>
          <p:cNvPr id="1029"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802.11-23/0854r0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solidFill>
                  <a:schemeClr val="tx1"/>
                </a:solidFill>
              </a:rPr>
              <a:t> Obtaining OBSS AP Channel Information for Multi-AP operation</a:t>
            </a:r>
            <a:endParaRPr lang="zh-CN" altLang="en-US" dirty="0">
              <a:solidFill>
                <a:schemeClr val="tx1"/>
              </a:solidFill>
            </a:endParaRPr>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smtClean="0"/>
              <a:t>May 2023</a:t>
            </a:r>
            <a:endParaRPr lang="en-US" altLang="zh-CN" dirty="0"/>
          </a:p>
        </p:txBody>
      </p:sp>
      <p:sp>
        <p:nvSpPr>
          <p:cNvPr id="5" name="页脚占位符 4"/>
          <p:cNvSpPr>
            <a:spLocks noGrp="1"/>
          </p:cNvSpPr>
          <p:nvPr>
            <p:ph type="ftr" sz="quarter" idx="3"/>
          </p:nvPr>
        </p:nvSpPr>
        <p:spPr>
          <a:xfrm>
            <a:off x="6213159" y="6475413"/>
            <a:ext cx="2330766" cy="184666"/>
          </a:xfrm>
        </p:spPr>
        <p:txBody>
          <a:bodyPr/>
          <a:lstStyle/>
          <a:p>
            <a:pPr>
              <a:defRPr/>
            </a:pPr>
            <a:r>
              <a:rPr lang="en-US" altLang="ko-KR" dirty="0" err="1" smtClean="0"/>
              <a:t>Jinyoung</a:t>
            </a:r>
            <a:r>
              <a:rPr lang="en-US" altLang="ko-KR" dirty="0" smtClean="0"/>
              <a:t> Chun, et. al, LG Electronics</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smtClean="0">
                <a:ea typeface="Gulim" panose="020B0600000101010101" pitchFamily="34" charset="-127"/>
              </a:rPr>
              <a:t>Date:</a:t>
            </a:r>
            <a:r>
              <a:rPr kumimoji="0" lang="en-US" altLang="ko-KR" sz="2000" b="0" kern="0" dirty="0" smtClean="0">
                <a:ea typeface="Gulim" panose="020B0600000101010101" pitchFamily="34" charset="-127"/>
              </a:rPr>
              <a:t> 2023-05-15</a:t>
            </a:r>
            <a:endParaRPr kumimoji="0" lang="en-US" altLang="ko-KR" sz="2000" b="0" kern="0" dirty="0">
              <a:ea typeface="Gulim" panose="020B0600000101010101" pitchFamily="34" charset="-127"/>
            </a:endParaRP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3" name="표 2"/>
          <p:cNvGraphicFramePr>
            <a:graphicFrameLocks noGrp="1"/>
          </p:cNvGraphicFramePr>
          <p:nvPr>
            <p:extLst>
              <p:ext uri="{D42A27DB-BD31-4B8C-83A1-F6EECF244321}">
                <p14:modId xmlns:p14="http://schemas.microsoft.com/office/powerpoint/2010/main" val="3835364760"/>
              </p:ext>
            </p:extLst>
          </p:nvPr>
        </p:nvGraphicFramePr>
        <p:xfrm>
          <a:off x="685800" y="2819398"/>
          <a:ext cx="7620000" cy="3505202"/>
        </p:xfrm>
        <a:graphic>
          <a:graphicData uri="http://schemas.openxmlformats.org/drawingml/2006/table">
            <a:tbl>
              <a:tblPr/>
              <a:tblGrid>
                <a:gridCol w="1524000"/>
                <a:gridCol w="1203325"/>
                <a:gridCol w="1684338"/>
                <a:gridCol w="1363662"/>
                <a:gridCol w="1844675"/>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Yangjae-daero 11gil, Seocho-gu,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268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esung.park@lge.com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9">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41486">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sunhee.baek@lge.com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Geonhwan</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smtClean="0"/>
                        <a:t>yl.yoon@lge.com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82470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smtClean="0"/>
              <a:t>In March Meeting, UHR PAR was finalized with the below scopes in scenarios of an isolated BSS or of overlapping BSSs [1].</a:t>
            </a:r>
          </a:p>
          <a:p>
            <a:pPr marL="800100" lvl="1" indent="-342900">
              <a:buFont typeface="+mj-lt"/>
              <a:buAutoNum type="arabicPeriod"/>
            </a:pPr>
            <a:r>
              <a:rPr lang="en-US" altLang="ko-KR" sz="1400" dirty="0" smtClean="0"/>
              <a:t>increasing throughput at different SINR level</a:t>
            </a:r>
          </a:p>
          <a:p>
            <a:pPr marL="800100" lvl="1" indent="-342900">
              <a:buFont typeface="+mj-lt"/>
              <a:buAutoNum type="arabicPeriod"/>
            </a:pPr>
            <a:r>
              <a:rPr lang="en-US" altLang="ko-KR" sz="1400" dirty="0"/>
              <a:t>i</a:t>
            </a:r>
            <a:r>
              <a:rPr lang="en-US" altLang="ko-KR" sz="1400" dirty="0" smtClean="0"/>
              <a:t>mproving the tail of the latency distribution and jitter with mobility between BSSs</a:t>
            </a:r>
          </a:p>
          <a:p>
            <a:pPr marL="800100" lvl="1" indent="-342900">
              <a:buFont typeface="+mj-lt"/>
              <a:buAutoNum type="arabicPeriod"/>
            </a:pPr>
            <a:r>
              <a:rPr lang="en-US" altLang="ko-KR" sz="1400" dirty="0" smtClean="0"/>
              <a:t>and improving efficient use of medium in scenario of overlapping BSSs.</a:t>
            </a:r>
          </a:p>
          <a:p>
            <a:pPr marL="800100" lvl="1" indent="-342900">
              <a:buFont typeface="+mj-lt"/>
              <a:buAutoNum type="arabicPeriod"/>
            </a:pPr>
            <a:endParaRPr lang="en-US" altLang="ko-KR" sz="1400" dirty="0" smtClean="0"/>
          </a:p>
          <a:p>
            <a:r>
              <a:rPr lang="en-US" altLang="ko-KR" sz="1800" dirty="0"/>
              <a:t>To achieve 1st and 3rd scope in scenario of overlapping </a:t>
            </a:r>
            <a:r>
              <a:rPr lang="en-US" altLang="ko-KR" sz="1800" dirty="0" smtClean="0"/>
              <a:t>BSSs, it’s important to know OBSS’s channel status. </a:t>
            </a:r>
          </a:p>
          <a:p>
            <a:pPr lvl="1"/>
            <a:r>
              <a:rPr lang="en-US" altLang="ko-KR" sz="1400" dirty="0" smtClean="0"/>
              <a:t>The OBSS channel statues means that the channel information between OBSS AP and BSS STA. Based on the information, Sharing AP can manage the frequency resource, transmit power or </a:t>
            </a:r>
            <a:r>
              <a:rPr lang="en-US" altLang="ko-KR" sz="1400" dirty="0" err="1" smtClean="0"/>
              <a:t>beamforming</a:t>
            </a:r>
            <a:r>
              <a:rPr lang="en-US" altLang="ko-KR" sz="1400" dirty="0" smtClean="0"/>
              <a:t> method, </a:t>
            </a:r>
            <a:r>
              <a:rPr lang="en-US" altLang="ko-KR" sz="1400" dirty="0" err="1" smtClean="0"/>
              <a:t>etc</a:t>
            </a:r>
            <a:r>
              <a:rPr lang="en-US" altLang="ko-KR" sz="1400" dirty="0" smtClean="0"/>
              <a:t> well by avoiding the OBSS interference among APs.</a:t>
            </a:r>
          </a:p>
          <a:p>
            <a:pPr lvl="1"/>
            <a:endParaRPr lang="en-US" altLang="ko-KR" sz="1400" dirty="0" smtClean="0"/>
          </a:p>
          <a:p>
            <a:r>
              <a:rPr lang="en-US" altLang="ko-KR" sz="1800" dirty="0" smtClean="0"/>
              <a:t>So here we’d like to discuss how to get the channel information of OBSS in UHR.</a:t>
            </a:r>
          </a:p>
          <a:p>
            <a:pPr lvl="1"/>
            <a:r>
              <a:rPr lang="en-US" altLang="ko-KR" sz="1400" dirty="0" smtClean="0"/>
              <a:t>First of all, we’ll review the current way to obtain OBSS channel information. </a:t>
            </a:r>
          </a:p>
          <a:p>
            <a:pPr lvl="1"/>
            <a:r>
              <a:rPr lang="en-US" altLang="ko-KR" sz="1400" dirty="0" smtClean="0"/>
              <a:t>And we’ll study whether the enhanced or new schemes are needed.</a:t>
            </a:r>
            <a:endParaRPr lang="ko-KR" altLang="en-US" sz="1400"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Tree>
    <p:extLst>
      <p:ext uri="{BB962C8B-B14F-4D97-AF65-F5344CB8AC3E}">
        <p14:creationId xmlns:p14="http://schemas.microsoft.com/office/powerpoint/2010/main" val="1111642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Review</a:t>
            </a:r>
            <a:r>
              <a:rPr lang="en-US" altLang="ko-KR" dirty="0"/>
              <a:t>: </a:t>
            </a:r>
            <a:r>
              <a:rPr lang="en-US" altLang="ko-KR" dirty="0" smtClean="0"/>
              <a:t>Current way to </a:t>
            </a:r>
            <a:r>
              <a:rPr lang="en-US" altLang="ko-KR" dirty="0"/>
              <a:t>get the channel information of </a:t>
            </a:r>
            <a:r>
              <a:rPr lang="en-US" altLang="ko-KR" dirty="0" smtClean="0"/>
              <a:t>OBSS AP</a:t>
            </a:r>
            <a:endParaRPr lang="ko-KR" altLang="en-US"/>
          </a:p>
        </p:txBody>
      </p:sp>
      <p:sp>
        <p:nvSpPr>
          <p:cNvPr id="3" name="내용 개체 틀 2"/>
          <p:cNvSpPr>
            <a:spLocks noGrp="1"/>
          </p:cNvSpPr>
          <p:nvPr>
            <p:ph idx="1"/>
          </p:nvPr>
        </p:nvSpPr>
        <p:spPr>
          <a:xfrm>
            <a:off x="685800" y="1752600"/>
            <a:ext cx="7772400" cy="4572000"/>
          </a:xfrm>
        </p:spPr>
        <p:txBody>
          <a:bodyPr/>
          <a:lstStyle/>
          <a:p>
            <a:r>
              <a:rPr lang="en-US" altLang="ko-KR" sz="1800" dirty="0" smtClean="0"/>
              <a:t>In </a:t>
            </a:r>
            <a:r>
              <a:rPr lang="en-US" altLang="ko-KR" sz="1800" dirty="0"/>
              <a:t>S</a:t>
            </a:r>
            <a:r>
              <a:rPr lang="en-US" altLang="ko-KR" sz="1800" dirty="0" smtClean="0"/>
              <a:t>patial Reuse section [2], the current </a:t>
            </a:r>
            <a:r>
              <a:rPr lang="en-US" altLang="ko-KR" sz="1800" dirty="0"/>
              <a:t>spec </a:t>
            </a:r>
            <a:r>
              <a:rPr lang="en-US" altLang="ko-KR" sz="1800" dirty="0" smtClean="0"/>
              <a:t>says</a:t>
            </a:r>
          </a:p>
          <a:p>
            <a:pPr lvl="1"/>
            <a:r>
              <a:rPr lang="en-US" altLang="ko-KR" sz="1400" dirty="0" smtClean="0"/>
              <a:t>A</a:t>
            </a:r>
            <a:r>
              <a:rPr lang="ko-KR" altLang="ko-KR" sz="1400"/>
              <a:t>n HE AP participating in spatial reuse may request an associated non-AP HE STA to gather information</a:t>
            </a:r>
            <a:r>
              <a:rPr lang="en-US" altLang="ko-KR" sz="1400" dirty="0"/>
              <a:t> </a:t>
            </a:r>
            <a:r>
              <a:rPr lang="ko-KR" altLang="ko-KR" sz="1400"/>
              <a:t>regarding the neighborhood by sending a Beacon </a:t>
            </a:r>
            <a:r>
              <a:rPr lang="ko-KR" altLang="ko-KR" sz="1400" smtClean="0"/>
              <a:t>request</a:t>
            </a:r>
            <a:r>
              <a:rPr lang="en-US" altLang="ko-KR" sz="1400" dirty="0" smtClean="0"/>
              <a:t>.</a:t>
            </a:r>
          </a:p>
          <a:p>
            <a:pPr lvl="1"/>
            <a:r>
              <a:rPr lang="en-US" altLang="ko-KR" sz="1400" dirty="0"/>
              <a:t>If a STA accepts a Beacon </a:t>
            </a:r>
            <a:r>
              <a:rPr lang="en-US" altLang="ko-KR" sz="1400" dirty="0" smtClean="0"/>
              <a:t>request, </a:t>
            </a:r>
            <a:r>
              <a:rPr lang="en-US" altLang="ko-KR" sz="1400" dirty="0"/>
              <a:t>it shall respond with one or more Radio Measurement Report </a:t>
            </a:r>
            <a:r>
              <a:rPr lang="en-US" altLang="ko-KR" sz="1400" dirty="0" smtClean="0"/>
              <a:t>frames containing </a:t>
            </a:r>
            <a:r>
              <a:rPr lang="en-US" altLang="ko-KR" sz="1400" dirty="0"/>
              <a:t>Beacon reports for all observed BSSs matching the BSSID and SSID in the Beacon </a:t>
            </a:r>
            <a:r>
              <a:rPr lang="en-US" altLang="ko-KR" sz="1400" dirty="0" smtClean="0"/>
              <a:t>request.</a:t>
            </a:r>
          </a:p>
          <a:p>
            <a:pPr lvl="1"/>
            <a:r>
              <a:rPr lang="en-US" altLang="ko-KR" sz="1400" dirty="0" smtClean="0"/>
              <a:t>The reported channel information is RCPI or RSNI, etc.</a:t>
            </a:r>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marL="358775" indent="-358775">
              <a:buNone/>
            </a:pPr>
            <a:r>
              <a:rPr lang="en-US" altLang="ko-KR" sz="1600" dirty="0" smtClean="0">
                <a:solidFill>
                  <a:schemeClr val="accent2"/>
                </a:solidFill>
                <a:sym typeface="Wingdings" panose="05000000000000000000" pitchFamily="2" charset="2"/>
              </a:rPr>
              <a:t> </a:t>
            </a:r>
            <a:r>
              <a:rPr lang="en-US" altLang="ko-KR" sz="1600" dirty="0" smtClean="0">
                <a:solidFill>
                  <a:schemeClr val="accent2"/>
                </a:solidFill>
              </a:rPr>
              <a:t>So currently BSS </a:t>
            </a:r>
            <a:r>
              <a:rPr lang="en-US" altLang="ko-KR" sz="1600" dirty="0">
                <a:solidFill>
                  <a:schemeClr val="accent2"/>
                </a:solidFill>
              </a:rPr>
              <a:t>AP can know the channel status </a:t>
            </a:r>
            <a:r>
              <a:rPr lang="en-US" altLang="ko-KR" sz="1600" dirty="0" smtClean="0">
                <a:solidFill>
                  <a:schemeClr val="accent2"/>
                </a:solidFill>
              </a:rPr>
              <a:t>such as received power or received signal-to-noise value between </a:t>
            </a:r>
            <a:r>
              <a:rPr lang="en-US" altLang="ko-KR" sz="1600" dirty="0">
                <a:solidFill>
                  <a:schemeClr val="accent2"/>
                </a:solidFill>
              </a:rPr>
              <a:t>OBSS AP and BSS </a:t>
            </a:r>
            <a:r>
              <a:rPr lang="en-US" altLang="ko-KR" sz="1600" dirty="0" smtClean="0">
                <a:solidFill>
                  <a:schemeClr val="accent2"/>
                </a:solidFill>
              </a:rPr>
              <a:t>STA.</a:t>
            </a:r>
            <a:endParaRPr lang="en-US" altLang="ko-KR" sz="1600" dirty="0">
              <a:solidFill>
                <a:schemeClr val="accent2"/>
              </a:solidFill>
            </a:endParaRPr>
          </a:p>
          <a:p>
            <a:pPr marL="0" indent="0">
              <a:buNone/>
            </a:pPr>
            <a:endParaRPr lang="en-US" altLang="ko-KR" sz="18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pic>
        <p:nvPicPr>
          <p:cNvPr id="7" name="그림 6"/>
          <p:cNvPicPr>
            <a:picLocks noChangeAspect="1"/>
          </p:cNvPicPr>
          <p:nvPr/>
        </p:nvPicPr>
        <p:blipFill rotWithShape="1">
          <a:blip r:embed="rId2"/>
          <a:srcRect l="11950" t="31883" r="10818"/>
          <a:stretch/>
        </p:blipFill>
        <p:spPr>
          <a:xfrm>
            <a:off x="733110" y="3657600"/>
            <a:ext cx="3838889" cy="1464733"/>
          </a:xfrm>
          <a:prstGeom prst="rect">
            <a:avLst/>
          </a:prstGeom>
        </p:spPr>
      </p:pic>
      <p:pic>
        <p:nvPicPr>
          <p:cNvPr id="8" name="그림 7"/>
          <p:cNvPicPr>
            <a:picLocks noChangeAspect="1"/>
          </p:cNvPicPr>
          <p:nvPr/>
        </p:nvPicPr>
        <p:blipFill>
          <a:blip r:embed="rId3"/>
          <a:stretch>
            <a:fillRect/>
          </a:stretch>
        </p:blipFill>
        <p:spPr>
          <a:xfrm>
            <a:off x="4648200" y="3581400"/>
            <a:ext cx="3991308" cy="1538178"/>
          </a:xfrm>
          <a:prstGeom prst="rect">
            <a:avLst/>
          </a:prstGeom>
        </p:spPr>
      </p:pic>
      <p:sp>
        <p:nvSpPr>
          <p:cNvPr id="9"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2505888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fontAlgn="ctr"/>
            <a:r>
              <a:rPr lang="en-US" altLang="ko-KR" dirty="0"/>
              <a:t>What information are needed in </a:t>
            </a:r>
            <a:r>
              <a:rPr lang="en-US" altLang="ko-KR" dirty="0" smtClean="0"/>
              <a:t>UHR(1/3)</a:t>
            </a:r>
            <a:endParaRPr lang="en-US" altLang="ko-KR" dirty="0"/>
          </a:p>
        </p:txBody>
      </p:sp>
      <p:sp>
        <p:nvSpPr>
          <p:cNvPr id="3" name="내용 개체 틀 2"/>
          <p:cNvSpPr>
            <a:spLocks noGrp="1"/>
          </p:cNvSpPr>
          <p:nvPr>
            <p:ph idx="1"/>
          </p:nvPr>
        </p:nvSpPr>
        <p:spPr>
          <a:xfrm>
            <a:off x="685800" y="1752600"/>
            <a:ext cx="8001000" cy="4343400"/>
          </a:xfrm>
        </p:spPr>
        <p:txBody>
          <a:bodyPr/>
          <a:lstStyle/>
          <a:p>
            <a:pPr fontAlgn="ctr"/>
            <a:r>
              <a:rPr lang="en-US" altLang="ko-KR" sz="1800" dirty="0"/>
              <a:t>OBSS channel information in </a:t>
            </a:r>
            <a:r>
              <a:rPr lang="en-US" altLang="ko-KR" sz="1800" dirty="0" smtClean="0"/>
              <a:t>unit </a:t>
            </a:r>
            <a:r>
              <a:rPr lang="en-US" altLang="ko-KR" sz="1800" dirty="0"/>
              <a:t>of RU or </a:t>
            </a:r>
            <a:r>
              <a:rPr lang="en-US" altLang="ko-KR" sz="1800" dirty="0" err="1" smtClean="0"/>
              <a:t>subchannel</a:t>
            </a:r>
            <a:r>
              <a:rPr lang="en-US" altLang="ko-KR" sz="1800" dirty="0" smtClean="0"/>
              <a:t>?</a:t>
            </a:r>
            <a:endParaRPr lang="en-US" altLang="ko-KR" sz="1800" dirty="0"/>
          </a:p>
          <a:p>
            <a:pPr lvl="1" fontAlgn="ctr"/>
            <a:r>
              <a:rPr lang="en-US" altLang="ko-KR" sz="1400" dirty="0" smtClean="0"/>
              <a:t>11be supports </a:t>
            </a:r>
            <a:r>
              <a:rPr lang="en-US" altLang="ko-KR" sz="1400" dirty="0"/>
              <a:t>punctured channel and M-RU allocation. And the PSR value for PSR-based SR is in </a:t>
            </a:r>
            <a:r>
              <a:rPr lang="en-US" altLang="ko-KR" sz="1400" dirty="0" smtClean="0"/>
              <a:t>unit </a:t>
            </a:r>
            <a:r>
              <a:rPr lang="en-US" altLang="ko-KR" sz="1400" dirty="0"/>
              <a:t>of </a:t>
            </a:r>
            <a:r>
              <a:rPr lang="en-US" altLang="ko-KR" sz="1400" dirty="0" smtClean="0"/>
              <a:t>20/40 </a:t>
            </a:r>
            <a:r>
              <a:rPr lang="en-US" altLang="ko-KR" sz="1400" dirty="0" err="1" smtClean="0"/>
              <a:t>MHz</a:t>
            </a:r>
            <a:r>
              <a:rPr lang="en-US" altLang="ko-KR" sz="1400" dirty="0" err="1"/>
              <a:t>.</a:t>
            </a:r>
            <a:r>
              <a:rPr lang="en-US" altLang="ko-KR" sz="1400" dirty="0"/>
              <a:t> </a:t>
            </a:r>
            <a:r>
              <a:rPr lang="en-US" altLang="ko-KR" sz="1400" dirty="0" smtClean="0"/>
              <a:t>So OBSS channel information per </a:t>
            </a:r>
            <a:r>
              <a:rPr lang="en-US" altLang="ko-KR" sz="1400" dirty="0" err="1" smtClean="0"/>
              <a:t>subchannel</a:t>
            </a:r>
            <a:r>
              <a:rPr lang="en-US" altLang="ko-KR" sz="1400" dirty="0" smtClean="0"/>
              <a:t> can help more efficient Spatial Reuse operation in UHR.</a:t>
            </a:r>
          </a:p>
          <a:p>
            <a:pPr lvl="1" fontAlgn="ctr"/>
            <a:r>
              <a:rPr lang="en-US" altLang="ko-KR" sz="1400" dirty="0" smtClean="0"/>
              <a:t>Moreover if C-OFDMA </a:t>
            </a:r>
            <a:r>
              <a:rPr lang="en-US" altLang="ko-KR" sz="1400" dirty="0"/>
              <a:t>is supported in UHR, </a:t>
            </a:r>
            <a:r>
              <a:rPr lang="en-US" altLang="ko-KR" sz="1400" dirty="0" smtClean="0"/>
              <a:t>OBSS channel information in unit of frequency resource of C-OFDMA may make more efficient operation by applying spatial reuse in the resource unit [3].</a:t>
            </a:r>
          </a:p>
          <a:p>
            <a:pPr lvl="1" fontAlgn="ctr"/>
            <a:endParaRPr lang="en-US" altLang="ko-KR" sz="1800" dirty="0" smtClean="0"/>
          </a:p>
          <a:p>
            <a:pPr marL="457200" lvl="1" indent="0" fontAlgn="ctr">
              <a:buNone/>
            </a:pPr>
            <a:r>
              <a:rPr lang="en-US" altLang="ko-KR" sz="1600" dirty="0" smtClean="0">
                <a:sym typeface="Wingdings" panose="05000000000000000000" pitchFamily="2" charset="2"/>
              </a:rPr>
              <a:t> </a:t>
            </a:r>
            <a:r>
              <a:rPr lang="en-US" altLang="ko-KR" sz="1600" dirty="0" smtClean="0"/>
              <a:t>We can get the information, for example, by </a:t>
            </a:r>
          </a:p>
          <a:p>
            <a:pPr lvl="2" fontAlgn="ctr"/>
            <a:r>
              <a:rPr lang="en-US" altLang="ko-KR" sz="1400" dirty="0" smtClean="0"/>
              <a:t>Adding the </a:t>
            </a:r>
            <a:r>
              <a:rPr lang="en-US" altLang="ko-KR" sz="1400" dirty="0"/>
              <a:t>channel </a:t>
            </a:r>
            <a:r>
              <a:rPr lang="en-US" altLang="ko-KR" sz="1400" dirty="0" smtClean="0"/>
              <a:t>status reports of every/some </a:t>
            </a:r>
            <a:r>
              <a:rPr lang="en-US" altLang="ko-KR" sz="1400" dirty="0" err="1" smtClean="0"/>
              <a:t>subchannels</a:t>
            </a:r>
            <a:r>
              <a:rPr lang="en-US" altLang="ko-KR" sz="1400" dirty="0" smtClean="0"/>
              <a:t> </a:t>
            </a:r>
            <a:r>
              <a:rPr lang="en-US" altLang="ko-KR" sz="1400" dirty="0"/>
              <a:t>or </a:t>
            </a:r>
            <a:r>
              <a:rPr lang="en-US" altLang="ko-KR" sz="1400" dirty="0" smtClean="0"/>
              <a:t>RUs </a:t>
            </a:r>
            <a:r>
              <a:rPr lang="en-US" altLang="ko-KR" sz="1400" dirty="0"/>
              <a:t>in the </a:t>
            </a:r>
            <a:r>
              <a:rPr lang="en-US" altLang="ko-KR" sz="1400" dirty="0" err="1" smtClean="0"/>
              <a:t>subelement</a:t>
            </a:r>
            <a:r>
              <a:rPr lang="en-US" altLang="ko-KR" sz="1400" dirty="0" smtClean="0"/>
              <a:t> of beacon request/response.</a:t>
            </a:r>
            <a:endParaRPr lang="en-US" altLang="ko-KR" sz="1400" dirty="0"/>
          </a:p>
          <a:p>
            <a:pPr lvl="2" fontAlgn="ctr"/>
            <a:r>
              <a:rPr lang="en-US" altLang="ko-KR" sz="1400" dirty="0"/>
              <a:t>Or </a:t>
            </a:r>
            <a:r>
              <a:rPr lang="en-US" altLang="ko-KR" sz="1400" dirty="0" smtClean="0"/>
              <a:t>defining the </a:t>
            </a:r>
            <a:r>
              <a:rPr lang="en-US" altLang="ko-KR" sz="1400" dirty="0"/>
              <a:t>new A-control field </a:t>
            </a:r>
            <a:r>
              <a:rPr lang="en-US" altLang="ko-KR" sz="1400" dirty="0" smtClean="0"/>
              <a:t>to report </a:t>
            </a:r>
            <a:r>
              <a:rPr lang="en-US" altLang="ko-KR" sz="1400" dirty="0"/>
              <a:t>OBSS channel </a:t>
            </a:r>
            <a:r>
              <a:rPr lang="en-US" altLang="ko-KR" sz="1400" dirty="0" smtClean="0"/>
              <a:t>status of every/some </a:t>
            </a:r>
            <a:r>
              <a:rPr lang="en-US" altLang="ko-KR" sz="1400" dirty="0" err="1" smtClean="0"/>
              <a:t>subchannels</a:t>
            </a:r>
            <a:r>
              <a:rPr lang="en-US" altLang="ko-KR" sz="1400" dirty="0" smtClean="0"/>
              <a:t> </a:t>
            </a:r>
            <a:r>
              <a:rPr lang="en-US" altLang="ko-KR" sz="1400" dirty="0"/>
              <a:t>or </a:t>
            </a:r>
            <a:r>
              <a:rPr lang="en-US" altLang="ko-KR" sz="1400" dirty="0" err="1" smtClean="0"/>
              <a:t>RUs.</a:t>
            </a:r>
            <a:endParaRPr lang="en-US" altLang="ko-KR" sz="1400" dirty="0" smtClean="0"/>
          </a:p>
          <a:p>
            <a:pPr lvl="2" fontAlgn="ctr"/>
            <a:r>
              <a:rPr lang="en-US" altLang="ko-KR" sz="1400" dirty="0" smtClean="0"/>
              <a:t>etc.</a:t>
            </a:r>
            <a:endParaRPr lang="en-US" altLang="ko-KR" sz="1400" dirty="0"/>
          </a:p>
          <a:p>
            <a:pPr lvl="1" fontAlgn="ctr"/>
            <a:endParaRPr lang="en-US" altLang="ko-KR"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1245650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What information are needed in </a:t>
            </a:r>
            <a:r>
              <a:rPr lang="en-US" altLang="ko-KR" dirty="0" smtClean="0"/>
              <a:t>UHR(2/3)</a:t>
            </a:r>
            <a:endParaRPr lang="ko-KR" altLang="en-US"/>
          </a:p>
        </p:txBody>
      </p:sp>
      <p:sp>
        <p:nvSpPr>
          <p:cNvPr id="3" name="내용 개체 틀 2"/>
          <p:cNvSpPr>
            <a:spLocks noGrp="1"/>
          </p:cNvSpPr>
          <p:nvPr>
            <p:ph idx="1"/>
          </p:nvPr>
        </p:nvSpPr>
        <p:spPr>
          <a:xfrm>
            <a:off x="685800" y="1752600"/>
            <a:ext cx="8001000" cy="4343400"/>
          </a:xfrm>
        </p:spPr>
        <p:txBody>
          <a:bodyPr/>
          <a:lstStyle/>
          <a:p>
            <a:pPr fontAlgn="ctr"/>
            <a:r>
              <a:rPr lang="en-US" altLang="ko-KR" sz="1800" dirty="0" smtClean="0"/>
              <a:t>More </a:t>
            </a:r>
            <a:r>
              <a:rPr lang="en-US" altLang="ko-KR" sz="1800" dirty="0"/>
              <a:t>accurate and fast channel information of OBSS </a:t>
            </a:r>
            <a:r>
              <a:rPr lang="en-US" altLang="ko-KR" sz="1800" dirty="0" smtClean="0"/>
              <a:t>AP?</a:t>
            </a:r>
            <a:endParaRPr lang="en-US" altLang="ko-KR" sz="1800" dirty="0"/>
          </a:p>
          <a:p>
            <a:pPr lvl="1" fontAlgn="ctr"/>
            <a:r>
              <a:rPr lang="en-US" altLang="ko-KR" sz="1600" dirty="0"/>
              <a:t>Current radio channel measurement through beacon </a:t>
            </a:r>
            <a:r>
              <a:rPr lang="en-US" altLang="ko-KR" sz="1600" dirty="0" smtClean="0"/>
              <a:t>request/report </a:t>
            </a:r>
            <a:r>
              <a:rPr lang="en-US" altLang="ko-KR" sz="1600" dirty="0"/>
              <a:t>is the long-term and the delayed report.</a:t>
            </a:r>
          </a:p>
          <a:p>
            <a:pPr lvl="1" fontAlgn="ctr"/>
            <a:r>
              <a:rPr lang="en-US" altLang="ko-KR" sz="1600" dirty="0" smtClean="0"/>
              <a:t>Measurement </a:t>
            </a:r>
            <a:r>
              <a:rPr lang="en-US" altLang="ko-KR" sz="1600" dirty="0"/>
              <a:t>like NDP sounding may be needed for Multi-AP </a:t>
            </a:r>
            <a:r>
              <a:rPr lang="en-US" altLang="ko-KR" sz="1600" dirty="0" smtClean="0"/>
              <a:t>operation. </a:t>
            </a:r>
          </a:p>
          <a:p>
            <a:pPr lvl="2" fontAlgn="ctr"/>
            <a:r>
              <a:rPr lang="en-US" altLang="ko-KR" sz="1400" dirty="0" smtClean="0"/>
              <a:t>Sharing AP can select and schedule the frequency resource to shared APs based on the channel status information. </a:t>
            </a:r>
          </a:p>
          <a:p>
            <a:pPr lvl="2" fontAlgn="ctr"/>
            <a:r>
              <a:rPr lang="en-US" altLang="ko-KR" sz="1400" dirty="0" smtClean="0"/>
              <a:t>For example, the channel information between OBSS AP and BSS STAs helps Sharing AP operates C-SR or C-BF by scheduling to avoid the interference. (J-TX </a:t>
            </a:r>
            <a:r>
              <a:rPr lang="en-US" altLang="ko-KR" sz="1400" dirty="0"/>
              <a:t>needs joint-transmitted NDP sounding among </a:t>
            </a:r>
            <a:r>
              <a:rPr lang="en-US" altLang="ko-KR" sz="1400" dirty="0" smtClean="0"/>
              <a:t>multi-APs but it’s </a:t>
            </a:r>
            <a:r>
              <a:rPr lang="en-US" altLang="ko-KR" sz="1400" dirty="0"/>
              <a:t>not the scope in this document.) </a:t>
            </a:r>
            <a:endParaRPr lang="en-US" altLang="ko-KR" sz="1400" dirty="0" smtClean="0"/>
          </a:p>
          <a:p>
            <a:pPr lvl="2" fontAlgn="ctr"/>
            <a:endParaRPr lang="en-US" altLang="ko-KR" sz="1400" dirty="0" smtClean="0"/>
          </a:p>
          <a:p>
            <a:pPr marL="457200" lvl="1" indent="0" fontAlgn="ctr">
              <a:buNone/>
            </a:pPr>
            <a:r>
              <a:rPr lang="en-US" altLang="ko-KR" sz="1600" dirty="0" smtClean="0">
                <a:sym typeface="Wingdings" panose="05000000000000000000" pitchFamily="2" charset="2"/>
              </a:rPr>
              <a:t> </a:t>
            </a:r>
            <a:r>
              <a:rPr lang="en-US" altLang="ko-KR" sz="1600" dirty="0"/>
              <a:t>We can get the information by </a:t>
            </a:r>
            <a:r>
              <a:rPr lang="en-US" altLang="ko-KR" sz="1600" dirty="0" smtClean="0"/>
              <a:t>OBSS </a:t>
            </a:r>
            <a:r>
              <a:rPr lang="en-US" altLang="ko-KR" sz="1600" dirty="0"/>
              <a:t>NDP </a:t>
            </a:r>
            <a:r>
              <a:rPr lang="en-US" altLang="ko-KR" sz="1600" dirty="0" smtClean="0"/>
              <a:t>sounding.</a:t>
            </a:r>
            <a:endParaRPr lang="en-US" altLang="ko-KR" sz="1600" dirty="0"/>
          </a:p>
          <a:p>
            <a:pPr lvl="2"/>
            <a:r>
              <a:rPr lang="en-US" altLang="ko-KR" sz="1400" dirty="0" smtClean="0"/>
              <a:t>It may be difficult for BSS STAs to notice NDP Announcement frame and NDP sounding frame from OBSS AP. So we suggest that BSS AP trigger the OBSS NDP sounding procedure (see the figure in the next slide.)</a:t>
            </a:r>
            <a:endParaRPr lang="en-US" altLang="ko-KR" sz="12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247560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What information are needed </a:t>
            </a:r>
            <a:r>
              <a:rPr lang="en-US" altLang="ko-KR"/>
              <a:t>in </a:t>
            </a:r>
            <a:r>
              <a:rPr lang="en-US" altLang="ko-KR" smtClean="0"/>
              <a:t>UHR(3/3)</a:t>
            </a:r>
            <a:endParaRPr lang="ko-KR" altLang="en-US"/>
          </a:p>
        </p:txBody>
      </p:sp>
      <p:sp>
        <p:nvSpPr>
          <p:cNvPr id="3" name="내용 개체 틀 2"/>
          <p:cNvSpPr>
            <a:spLocks noGrp="1"/>
          </p:cNvSpPr>
          <p:nvPr>
            <p:ph idx="1"/>
          </p:nvPr>
        </p:nvSpPr>
        <p:spPr>
          <a:xfrm>
            <a:off x="747576" y="1600200"/>
            <a:ext cx="7772400" cy="4800599"/>
          </a:xfrm>
        </p:spPr>
        <p:txBody>
          <a:bodyPr/>
          <a:lstStyle/>
          <a:p>
            <a:pPr marL="534988" lvl="2" indent="-274638">
              <a:buFont typeface="Arial" panose="020B0604020202020204" pitchFamily="34" charset="0"/>
              <a:buChar char="•"/>
            </a:pPr>
            <a:r>
              <a:rPr lang="en-US" altLang="ko-KR" b="1" dirty="0"/>
              <a:t>OBSS NDP sounding </a:t>
            </a:r>
            <a:r>
              <a:rPr lang="en-US" altLang="ko-KR" b="1" dirty="0" smtClean="0"/>
              <a:t>procedure</a:t>
            </a:r>
          </a:p>
          <a:p>
            <a:pPr marL="534988" lvl="2" indent="-274638">
              <a:buFont typeface="Arial" panose="020B0604020202020204" pitchFamily="34" charset="0"/>
              <a:buChar char="•"/>
            </a:pPr>
            <a:endParaRPr lang="en-US" altLang="ko-KR" b="1" dirty="0"/>
          </a:p>
          <a:p>
            <a:pPr marL="534988" lvl="2" indent="-274638">
              <a:buFont typeface="Arial" panose="020B0604020202020204" pitchFamily="34" charset="0"/>
              <a:buChar char="•"/>
            </a:pPr>
            <a:endParaRPr lang="en-US" altLang="ko-KR" b="1" dirty="0" smtClean="0"/>
          </a:p>
          <a:p>
            <a:pPr marL="877888" lvl="3" indent="-274638">
              <a:buFont typeface="Arial" panose="020B0604020202020204" pitchFamily="34" charset="0"/>
              <a:buChar char="•"/>
            </a:pPr>
            <a:endParaRPr lang="en-US" altLang="ko-KR" b="1" dirty="0"/>
          </a:p>
          <a:p>
            <a:pPr marL="877888" lvl="3" indent="-274638">
              <a:buFont typeface="Arial" panose="020B0604020202020204" pitchFamily="34" charset="0"/>
              <a:buChar char="•"/>
            </a:pPr>
            <a:endParaRPr lang="en-US" altLang="ko-KR" b="1" dirty="0" smtClean="0"/>
          </a:p>
          <a:p>
            <a:pPr marL="877888" lvl="3" indent="-274638">
              <a:buFont typeface="Arial" panose="020B0604020202020204" pitchFamily="34" charset="0"/>
              <a:buChar char="•"/>
            </a:pPr>
            <a:endParaRPr lang="en-US" altLang="ko-KR" b="1" dirty="0" smtClean="0"/>
          </a:p>
          <a:p>
            <a:pPr marL="627063" lvl="1" indent="-227013">
              <a:buFont typeface="+mj-lt"/>
              <a:buAutoNum type="arabicPeriod"/>
            </a:pPr>
            <a:r>
              <a:rPr lang="en-US" altLang="ko-KR" sz="1400" b="1" dirty="0" smtClean="0"/>
              <a:t>Trigger of OBSS sounding procedure</a:t>
            </a:r>
          </a:p>
          <a:p>
            <a:pPr marL="969963" lvl="2" indent="-227013"/>
            <a:r>
              <a:rPr lang="en-US" altLang="ko-KR" sz="1200" dirty="0" smtClean="0"/>
              <a:t>BSS AP triggers OBSS NDP sounding procedure. (set TXOP)</a:t>
            </a:r>
          </a:p>
          <a:p>
            <a:pPr marL="969963" lvl="2" indent="-227013"/>
            <a:r>
              <a:rPr lang="en-US" altLang="ko-KR" sz="1200" dirty="0"/>
              <a:t>RA address may be set to OBSS AP’s address or set to special address newly defined for candidate AP set of Multi-AP, OBSS NDP sounding procedure, etc.</a:t>
            </a:r>
          </a:p>
          <a:p>
            <a:pPr marL="969963" lvl="2" indent="-227013"/>
            <a:r>
              <a:rPr lang="en-US" altLang="ko-KR" sz="1200" dirty="0" smtClean="0"/>
              <a:t>The trigger frame includes OBSS AP’s address/ID(s) (and may include some information to make NDPA frame). Then the OBSS AP prepares to transmit NDPA frame and NDP frame. </a:t>
            </a:r>
          </a:p>
          <a:p>
            <a:pPr marL="969963" lvl="2" indent="-227013"/>
            <a:r>
              <a:rPr lang="en-US" altLang="ko-KR" sz="1200" dirty="0" smtClean="0"/>
              <a:t>The trigger frame includes </a:t>
            </a:r>
            <a:r>
              <a:rPr lang="en-US" altLang="ko-KR" sz="1200" u="sng" dirty="0" smtClean="0"/>
              <a:t>BSS STA’s address/ID(s)</a:t>
            </a:r>
            <a:r>
              <a:rPr lang="en-US" altLang="ko-KR" sz="1200" dirty="0" smtClean="0"/>
              <a:t>. Then the BSS STA(s) ready to decode the NDPA and NDP from OBSS AP after SIFS.</a:t>
            </a:r>
          </a:p>
          <a:p>
            <a:pPr marL="1312863" lvl="3" indent="-227013"/>
            <a:endParaRPr lang="en-US" altLang="ko-KR" sz="1000" dirty="0" smtClean="0"/>
          </a:p>
          <a:p>
            <a:pPr marL="625475" lvl="1" indent="-225425">
              <a:buFont typeface="+mj-lt"/>
              <a:buAutoNum type="arabicPeriod" startAt="2"/>
            </a:pPr>
            <a:r>
              <a:rPr lang="en-US" altLang="ko-KR" sz="1400" b="1" dirty="0" smtClean="0"/>
              <a:t>NDPA and NDP for OBSS sounding</a:t>
            </a:r>
            <a:endParaRPr lang="en-US" altLang="ko-KR" sz="1400" b="1" dirty="0"/>
          </a:p>
          <a:p>
            <a:pPr marL="985838" lvl="2" indent="-242888">
              <a:buFont typeface="Arial" panose="020B0604020202020204" pitchFamily="34" charset="0"/>
              <a:buChar char="•"/>
            </a:pPr>
            <a:r>
              <a:rPr lang="en-US" altLang="ko-KR" sz="1200" dirty="0"/>
              <a:t>OBSS AP transmits NDPA frame and NDP </a:t>
            </a:r>
            <a:r>
              <a:rPr lang="en-US" altLang="ko-KR" sz="1200" dirty="0" smtClean="0"/>
              <a:t>sounding for BSS STAs.</a:t>
            </a:r>
            <a:endParaRPr lang="en-US" altLang="ko-KR" sz="1200" dirty="0"/>
          </a:p>
          <a:p>
            <a:pPr marL="985838" lvl="2" indent="-242888">
              <a:buFont typeface="Arial" panose="020B0604020202020204" pitchFamily="34" charset="0"/>
              <a:buChar char="•"/>
            </a:pPr>
            <a:r>
              <a:rPr lang="en-US" altLang="ko-KR" sz="1200" dirty="0" smtClean="0"/>
              <a:t>The NDPA frame (and NDP sounding frame) has to include the </a:t>
            </a:r>
            <a:r>
              <a:rPr lang="en-US" altLang="ko-KR" sz="1200" dirty="0"/>
              <a:t>indication </a:t>
            </a:r>
            <a:r>
              <a:rPr lang="en-US" altLang="ko-KR" sz="1200" dirty="0" smtClean="0"/>
              <a:t>of OBSS Sounding implicitly </a:t>
            </a:r>
            <a:r>
              <a:rPr lang="en-US" altLang="ko-KR" sz="1200" dirty="0"/>
              <a:t>or explicitly for avoiding OBSS </a:t>
            </a:r>
            <a:r>
              <a:rPr lang="en-US" altLang="ko-KR" sz="1200" dirty="0" err="1"/>
              <a:t>STAs’s</a:t>
            </a:r>
            <a:r>
              <a:rPr lang="en-US" altLang="ko-KR" sz="1200" dirty="0"/>
              <a:t> confusion. </a:t>
            </a:r>
          </a:p>
          <a:p>
            <a:pPr marL="985838" lvl="2" indent="-242888">
              <a:buFont typeface="Arial" panose="020B0604020202020204" pitchFamily="34" charset="0"/>
              <a:buChar char="•"/>
            </a:pPr>
            <a:r>
              <a:rPr lang="en-US" altLang="ko-KR" sz="1200" dirty="0"/>
              <a:t>The NDPA frame includes </a:t>
            </a:r>
            <a:r>
              <a:rPr lang="en-US" altLang="ko-KR" sz="1200" u="sng" dirty="0"/>
              <a:t>BSS STA’s address/ID(s</a:t>
            </a:r>
            <a:r>
              <a:rPr lang="en-US" altLang="ko-KR" sz="1200" u="sng" dirty="0" smtClean="0"/>
              <a:t>)</a:t>
            </a:r>
            <a:r>
              <a:rPr lang="en-US" altLang="ko-KR" sz="1200" dirty="0" smtClean="0"/>
              <a:t> </a:t>
            </a:r>
            <a:r>
              <a:rPr lang="en-US" altLang="ko-KR" sz="1200" dirty="0"/>
              <a:t>of BSS STAs measuring NDP sounding</a:t>
            </a:r>
            <a:r>
              <a:rPr lang="en-US" altLang="ko-KR" sz="1200" dirty="0" smtClean="0"/>
              <a:t>.</a:t>
            </a:r>
            <a:endParaRPr lang="en-US" altLang="ko-KR" sz="12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pic>
        <p:nvPicPr>
          <p:cNvPr id="7" name="그림 6"/>
          <p:cNvPicPr>
            <a:picLocks noChangeAspect="1"/>
          </p:cNvPicPr>
          <p:nvPr/>
        </p:nvPicPr>
        <p:blipFill>
          <a:blip r:embed="rId2"/>
          <a:stretch>
            <a:fillRect/>
          </a:stretch>
        </p:blipFill>
        <p:spPr>
          <a:xfrm>
            <a:off x="1905000" y="2130158"/>
            <a:ext cx="4597244" cy="1246894"/>
          </a:xfrm>
          <a:prstGeom prst="rect">
            <a:avLst/>
          </a:prstGeom>
        </p:spPr>
      </p:pic>
      <p:sp>
        <p:nvSpPr>
          <p:cNvPr id="8"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18536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What information are needed </a:t>
            </a:r>
            <a:r>
              <a:rPr lang="en-US" altLang="ko-KR"/>
              <a:t>in </a:t>
            </a:r>
            <a:r>
              <a:rPr lang="en-US" altLang="ko-KR" smtClean="0"/>
              <a:t>UHR(3/3)</a:t>
            </a:r>
            <a:endParaRPr lang="ko-KR" altLang="en-US"/>
          </a:p>
        </p:txBody>
      </p:sp>
      <p:sp>
        <p:nvSpPr>
          <p:cNvPr id="3" name="내용 개체 틀 2"/>
          <p:cNvSpPr>
            <a:spLocks noGrp="1"/>
          </p:cNvSpPr>
          <p:nvPr>
            <p:ph idx="1"/>
          </p:nvPr>
        </p:nvSpPr>
        <p:spPr>
          <a:xfrm>
            <a:off x="747576" y="1689462"/>
            <a:ext cx="7772400" cy="4711337"/>
          </a:xfrm>
        </p:spPr>
        <p:txBody>
          <a:bodyPr/>
          <a:lstStyle/>
          <a:p>
            <a:pPr marL="355600" lvl="2" indent="0">
              <a:buNone/>
            </a:pPr>
            <a:r>
              <a:rPr lang="en-US" altLang="ko-KR" sz="1400" u="sng" dirty="0" smtClean="0"/>
              <a:t>* BSS </a:t>
            </a:r>
            <a:r>
              <a:rPr lang="en-US" altLang="ko-KR" sz="1400" u="sng" dirty="0"/>
              <a:t>STA’s address/ID(s)</a:t>
            </a:r>
            <a:r>
              <a:rPr lang="en-US" altLang="ko-KR" sz="1400" dirty="0"/>
              <a:t>. </a:t>
            </a:r>
            <a:endParaRPr lang="en-US" altLang="ko-KR" sz="1400" dirty="0" smtClean="0"/>
          </a:p>
          <a:p>
            <a:pPr marL="969963" lvl="2" indent="-227013"/>
            <a:r>
              <a:rPr lang="en-US" altLang="ko-KR" sz="1200" dirty="0"/>
              <a:t>AID is only assigned to the associated STAs by BSS AP, and OBSS AP can’t recognize AIDs of BSS STAs. So we may include BSS STA’s address/ID as the below examples:</a:t>
            </a:r>
          </a:p>
          <a:p>
            <a:pPr marL="1312863" lvl="3" indent="-227013"/>
            <a:r>
              <a:rPr lang="en-US" altLang="ko-KR" sz="1200" dirty="0"/>
              <a:t>Define OAID (OBSS AID) to identify BSS STAs by OBSS AP. It may be assigned and shared by Shared AP and OBSS AP before the OBSS NDP sounding procedure. (We can refer RSID in Ranging Trigger/NDPA of </a:t>
            </a:r>
            <a:r>
              <a:rPr lang="en-US" altLang="ko-KR" sz="1200" dirty="0" smtClean="0"/>
              <a:t>11az [4]. </a:t>
            </a:r>
            <a:r>
              <a:rPr lang="en-US" altLang="ko-KR" sz="1200" dirty="0"/>
              <a:t>The details are </a:t>
            </a:r>
            <a:r>
              <a:rPr lang="en-US" altLang="ko-KR" sz="1200" dirty="0" smtClean="0"/>
              <a:t>TBD.)</a:t>
            </a:r>
            <a:endParaRPr lang="en-US" altLang="ko-KR" sz="1200" dirty="0"/>
          </a:p>
          <a:p>
            <a:pPr marL="1312863" lvl="3" indent="-227013"/>
            <a:r>
              <a:rPr lang="en-US" altLang="ko-KR" sz="1200" dirty="0"/>
              <a:t>Use AID as it </a:t>
            </a:r>
            <a:r>
              <a:rPr lang="en-US" altLang="ko-KR" sz="1200" dirty="0" smtClean="0"/>
              <a:t>is. Trigger frame includes BSS STA’s AID to feedback and NDPA frame includes the AIDs as Trigger frame indicates. But it may bring OBSS STAs’ confusion. So some </a:t>
            </a:r>
            <a:r>
              <a:rPr lang="en-US" altLang="ko-KR" sz="1200" dirty="0"/>
              <a:t>way is needed </a:t>
            </a:r>
            <a:r>
              <a:rPr lang="en-US" altLang="ko-KR" sz="1200" dirty="0" smtClean="0"/>
              <a:t>for </a:t>
            </a:r>
            <a:r>
              <a:rPr lang="en-US" altLang="ko-KR" sz="1200" dirty="0"/>
              <a:t>OBSS STAs not to operate during OBSS NDP sounding procedure. </a:t>
            </a:r>
            <a:r>
              <a:rPr lang="en-US" altLang="ko-KR" sz="1200" dirty="0" smtClean="0"/>
              <a:t>For example, OBSS STAs set NAV during OBSS sounding procedure by decoding the indication </a:t>
            </a:r>
            <a:r>
              <a:rPr lang="en-US" altLang="ko-KR" sz="1200" dirty="0"/>
              <a:t>of OBSS Sounding </a:t>
            </a:r>
            <a:r>
              <a:rPr lang="en-US" altLang="ko-KR" sz="1200" dirty="0" smtClean="0"/>
              <a:t>in Trigger frame or NDPA frame.</a:t>
            </a:r>
            <a:endParaRPr lang="en-US" altLang="ko-KR" sz="1200" dirty="0"/>
          </a:p>
          <a:p>
            <a:pPr marL="625475" lvl="1" indent="-225425">
              <a:buFont typeface="+mj-lt"/>
              <a:buAutoNum type="arabicPeriod" startAt="3"/>
            </a:pPr>
            <a:endParaRPr lang="en-US" altLang="ko-KR" sz="1400" b="1" dirty="0" smtClean="0"/>
          </a:p>
          <a:p>
            <a:pPr marL="625475" lvl="1" indent="-225425">
              <a:buFont typeface="+mj-lt"/>
              <a:buAutoNum type="arabicPeriod" startAt="3"/>
            </a:pPr>
            <a:r>
              <a:rPr lang="en-US" altLang="ko-KR" sz="1400" b="1" dirty="0" smtClean="0"/>
              <a:t>Trigger for OBSS sounding</a:t>
            </a:r>
            <a:endParaRPr lang="en-US" altLang="ko-KR" sz="1400" b="1" dirty="0"/>
          </a:p>
          <a:p>
            <a:pPr marL="985838" lvl="2" indent="-242888">
              <a:buFont typeface="Arial" panose="020B0604020202020204" pitchFamily="34" charset="0"/>
              <a:buChar char="•"/>
            </a:pPr>
            <a:r>
              <a:rPr lang="en-US" altLang="ko-KR" sz="1200" dirty="0"/>
              <a:t>BSS AP </a:t>
            </a:r>
            <a:r>
              <a:rPr lang="en-US" altLang="ko-KR" sz="1200" dirty="0" smtClean="0"/>
              <a:t>(or </a:t>
            </a:r>
            <a:r>
              <a:rPr lang="en-US" altLang="ko-KR" sz="1200" dirty="0"/>
              <a:t>OBSS </a:t>
            </a:r>
            <a:r>
              <a:rPr lang="en-US" altLang="ko-KR" sz="1200" dirty="0" smtClean="0"/>
              <a:t>AP) </a:t>
            </a:r>
            <a:r>
              <a:rPr lang="en-US" altLang="ko-KR" sz="1200" dirty="0"/>
              <a:t>may transmit Trigger frame for BSS STAs if the feedback format is TB PPDU</a:t>
            </a:r>
            <a:r>
              <a:rPr lang="en-US" altLang="ko-KR" sz="1200" dirty="0" smtClean="0"/>
              <a:t>.</a:t>
            </a:r>
          </a:p>
          <a:p>
            <a:pPr marL="985838" lvl="2" indent="-242888">
              <a:buFont typeface="Arial" panose="020B0604020202020204" pitchFamily="34" charset="0"/>
              <a:buChar char="•"/>
            </a:pPr>
            <a:endParaRPr lang="en-US" altLang="ko-KR" sz="1200" dirty="0" smtClean="0"/>
          </a:p>
          <a:p>
            <a:pPr marL="627063" lvl="1" indent="-227013">
              <a:buFont typeface="+mj-lt"/>
              <a:buAutoNum type="arabicPeriod" startAt="3"/>
            </a:pPr>
            <a:r>
              <a:rPr lang="en-US" altLang="ko-KR" sz="1400" b="1" dirty="0" smtClean="0"/>
              <a:t>Feedback</a:t>
            </a:r>
          </a:p>
          <a:p>
            <a:pPr marL="969963" lvl="2" indent="-227013"/>
            <a:r>
              <a:rPr lang="en-US" altLang="ko-KR" sz="1200" dirty="0" smtClean="0"/>
              <a:t>BSS </a:t>
            </a:r>
            <a:r>
              <a:rPr lang="en-US" altLang="ko-KR" sz="1200" dirty="0"/>
              <a:t>STA feedbacks the measured channel information to BSS AP </a:t>
            </a:r>
            <a:r>
              <a:rPr lang="en-US" altLang="ko-KR" sz="1200" dirty="0" smtClean="0"/>
              <a:t>or </a:t>
            </a:r>
            <a:r>
              <a:rPr lang="en-US" altLang="ko-KR" sz="1200" dirty="0"/>
              <a:t>OBSS </a:t>
            </a:r>
            <a:r>
              <a:rPr lang="en-US" altLang="ko-KR" sz="1200" dirty="0" smtClean="0"/>
              <a:t>AP.</a:t>
            </a:r>
            <a:endParaRPr lang="en-US" altLang="ko-KR" sz="1200" dirty="0"/>
          </a:p>
          <a:p>
            <a:pPr marL="969963" lvl="2" indent="-227013"/>
            <a:r>
              <a:rPr lang="en-US" altLang="ko-KR" sz="1200" dirty="0" smtClean="0"/>
              <a:t>If the feedback goes to BSS AP, BSS AP has to wait during OBSS NDP procedure without any transmission and reception.</a:t>
            </a:r>
          </a:p>
          <a:p>
            <a:pPr marL="969963" lvl="2" indent="-227013"/>
            <a:r>
              <a:rPr lang="en-US" altLang="ko-KR" sz="1200" dirty="0" smtClean="0"/>
              <a:t>If the feedback goes to OBSS AP, OAID has to be used.</a:t>
            </a:r>
          </a:p>
          <a:p>
            <a:pPr marL="985838" lvl="2" indent="-242888">
              <a:buFont typeface="Arial" panose="020B0604020202020204" pitchFamily="34" charset="0"/>
              <a:buChar char="•"/>
            </a:pPr>
            <a:endParaRPr lang="en-US" altLang="ko-KR" sz="1400" dirty="0" smtClean="0"/>
          </a:p>
          <a:p>
            <a:pPr marL="0" lvl="1" indent="0">
              <a:buNone/>
            </a:pPr>
            <a:r>
              <a:rPr lang="en-US" altLang="ko-KR" sz="1200" dirty="0" smtClean="0"/>
              <a:t>[NOTE] The OBSS NDP procedure may be performed several times for multiple OBSS APs. </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4094814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pPr fontAlgn="ctr"/>
            <a:r>
              <a:rPr lang="en-US" altLang="ko-KR" sz="1800" dirty="0" smtClean="0"/>
              <a:t>We’d considered the below features as the enhanced OBSS </a:t>
            </a:r>
            <a:r>
              <a:rPr lang="en-US" altLang="ko-KR" sz="1800" dirty="0"/>
              <a:t>c</a:t>
            </a:r>
            <a:r>
              <a:rPr lang="en-US" altLang="ko-KR" sz="1800" dirty="0" smtClean="0"/>
              <a:t>hannel measurement for UHR.</a:t>
            </a:r>
          </a:p>
          <a:p>
            <a:pPr lvl="1" fontAlgn="ctr"/>
            <a:r>
              <a:rPr lang="en-US" altLang="ko-KR" sz="1600" dirty="0" smtClean="0"/>
              <a:t>OBSS channel report in unit of channel or RU</a:t>
            </a:r>
          </a:p>
          <a:p>
            <a:pPr lvl="1" fontAlgn="ctr"/>
            <a:r>
              <a:rPr lang="en-US" altLang="ko-KR" sz="1600" dirty="0" smtClean="0"/>
              <a:t>OBSS NDP sounding procedure</a:t>
            </a:r>
          </a:p>
          <a:p>
            <a:pPr lvl="1" fontAlgn="ctr"/>
            <a:endParaRPr lang="en-US" altLang="ko-KR" sz="16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2482226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269875" indent="-269875">
              <a:buNone/>
            </a:pPr>
            <a:r>
              <a:rPr lang="en-US" altLang="zh-CN" sz="1400" dirty="0"/>
              <a:t>[1] 11-23/0480r0, “UHR Proposed PAR</a:t>
            </a:r>
            <a:r>
              <a:rPr lang="en-US" altLang="zh-CN" sz="1400" dirty="0" smtClean="0"/>
              <a:t>”</a:t>
            </a:r>
          </a:p>
          <a:p>
            <a:pPr marL="269875" indent="-269875">
              <a:buNone/>
            </a:pPr>
            <a:r>
              <a:rPr lang="en-US" altLang="zh-CN" sz="1400" dirty="0" smtClean="0"/>
              <a:t>[2] Draft P802.11REVme D2.0</a:t>
            </a:r>
          </a:p>
          <a:p>
            <a:pPr marL="269875" indent="-269875">
              <a:buNone/>
            </a:pPr>
            <a:r>
              <a:rPr lang="en-US" altLang="zh-CN" sz="1400" dirty="0" smtClean="0"/>
              <a:t>[3] 11-23/0058r0, “Spatial Reuse in Coordinated M-AP for UHR”</a:t>
            </a:r>
          </a:p>
          <a:p>
            <a:pPr marL="269875" indent="-269875">
              <a:buNone/>
            </a:pPr>
            <a:r>
              <a:rPr lang="en-US" altLang="zh-CN" sz="1400" dirty="0" smtClean="0"/>
              <a:t>[4</a:t>
            </a:r>
            <a:r>
              <a:rPr lang="en-US" altLang="zh-CN" sz="1400" smtClean="0"/>
              <a:t>] Draft P802.11az D6.0</a:t>
            </a:r>
            <a:endParaRPr lang="en-US" altLang="zh-CN" sz="14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날짜 개체 틀 3"/>
          <p:cNvSpPr>
            <a:spLocks noGrp="1"/>
          </p:cNvSpPr>
          <p:nvPr>
            <p:ph type="dt" sz="half" idx="10"/>
          </p:nvPr>
        </p:nvSpPr>
        <p:spPr>
          <a:xfrm>
            <a:off x="696913" y="332601"/>
            <a:ext cx="968214" cy="276999"/>
          </a:xfrm>
        </p:spPr>
        <p:txBody>
          <a:bodyPr/>
          <a:lstStyle/>
          <a:p>
            <a:pPr>
              <a:defRPr/>
            </a:pPr>
            <a:r>
              <a:rPr lang="en-US" altLang="zh-CN" dirty="0"/>
              <a:t>May </a:t>
            </a:r>
            <a:r>
              <a:rPr lang="en-US" altLang="zh-CN" dirty="0" smtClean="0"/>
              <a:t>2023</a:t>
            </a:r>
            <a:endParaRPr lang="en-US" altLang="zh-CN" dirty="0"/>
          </a:p>
        </p:txBody>
      </p:sp>
    </p:spTree>
    <p:extLst>
      <p:ext uri="{BB962C8B-B14F-4D97-AF65-F5344CB8AC3E}">
        <p14:creationId xmlns:p14="http://schemas.microsoft.com/office/powerpoint/2010/main" val="2660539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193236</TotalTime>
  <Words>1281</Words>
  <Application>Microsoft Office PowerPoint</Application>
  <PresentationFormat>화면 슬라이드 쇼(4:3)</PresentationFormat>
  <Paragraphs>145</Paragraphs>
  <Slides>9</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9</vt:i4>
      </vt:variant>
    </vt:vector>
  </HeadingPairs>
  <TitlesOfParts>
    <vt:vector size="18" baseType="lpstr">
      <vt:lpstr>Arial Unicode MS</vt:lpstr>
      <vt:lpstr>MS Gothic</vt:lpstr>
      <vt:lpstr>Gulim</vt:lpstr>
      <vt:lpstr>Gulim</vt:lpstr>
      <vt:lpstr>Malgun Gothic</vt:lpstr>
      <vt:lpstr>Arial</vt:lpstr>
      <vt:lpstr>Times New Roman</vt:lpstr>
      <vt:lpstr>Wingdings</vt:lpstr>
      <vt:lpstr>802-11-Submission</vt:lpstr>
      <vt:lpstr> Obtaining OBSS AP Channel Information for Multi-AP operation</vt:lpstr>
      <vt:lpstr>Introduction</vt:lpstr>
      <vt:lpstr>Review: Current way to get the channel information of OBSS AP</vt:lpstr>
      <vt:lpstr>What information are needed in UHR(1/3)</vt:lpstr>
      <vt:lpstr>What information are needed in UHR(2/3)</vt:lpstr>
      <vt:lpstr>What information are needed in UHR(3/3)</vt:lpstr>
      <vt:lpstr>What information are needed in UHR(3/3)</vt:lpstr>
      <vt:lpstr>Summary</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Jinyoung Chun</dc:creator>
  <cp:lastModifiedBy>천진영/책임연구원/ICT기술센터 C&amp;M표준(연)IoT커넥티비티표준Task(jiny.chun@lge.com)</cp:lastModifiedBy>
  <cp:revision>4104</cp:revision>
  <cp:lastPrinted>2016-07-18T07:45:05Z</cp:lastPrinted>
  <dcterms:created xsi:type="dcterms:W3CDTF">2007-05-21T21:00:37Z</dcterms:created>
  <dcterms:modified xsi:type="dcterms:W3CDTF">2023-06-12T05:01:35Z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(3)GS3T6KcCrYPdh6+sQNrCVp1z7kyF87XoS4K0NDK33YxSrnZB3sabya3+IlM0YgWTiAe3M6h2
S8Pv01MzO9MP4I6LAqBMfFpyax9/Nt1Xp8MDTTbWSUbbSQ0MRIBJDOep/XOaEnVeM2aoxdxC
ZZHdd3GuNLQSmNc+SnyFgWfqA1MsiQel78F3KxqUKXrtdFG7gHINcD4jHkJNHhS3VmimFQ0G
nW5yLyWXzNz2/xzvFO</vt:lpwstr>
  </property>
  <property fmtid="{D5CDD505-2E9C-101B-9397-08002B2CF9AE}" pid="3" name="_2015_ms_pID_7253431">
    <vt:lpwstr>f4fYuZPn1ojjoYh2xllba0N02rXjOKzH1R6vwOElmPDo+RubdhPj1V
qRsPC3Dh1Zzm7KJJ/ATAwxMGWWQuB7ZQycZmlv2OkswYMRd1Iq4r0lIn5DRuB5tHm6L5Dw0S
84R3yO3Mz8maK82ngoaShfrRmimaFEHeBEhYw0uNctXzb/copKZzpklIVztWsAewmm5xSFyg
ezKkZokQvGP9QAHAss2sT0kUFb0Zx9RO4WuN</vt:lpwstr>
  </property>
  <property fmtid="{D5CDD505-2E9C-101B-9397-08002B2CF9AE}" pid="4" name="_2015_ms_pID_7253432">
    <vt:lpwstr>qQ==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