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75" r:id="rId4"/>
    <p:sldId id="276" r:id="rId5"/>
    <p:sldId id="279" r:id="rId6"/>
    <p:sldId id="262" r:id="rId7"/>
    <p:sldId id="263" r:id="rId8"/>
    <p:sldId id="277" r:id="rId9"/>
    <p:sldId id="269" r:id="rId10"/>
    <p:sldId id="272" r:id="rId11"/>
    <p:sldId id="278" r:id="rId12"/>
    <p:sldId id="264" r:id="rId13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CE012C-8DF6-4761-B0ED-DE942111A4E6}" v="10" dt="2023-05-17T15:46:22.9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94" autoAdjust="0"/>
    <p:restoredTop sz="94660"/>
  </p:normalViewPr>
  <p:slideViewPr>
    <p:cSldViewPr>
      <p:cViewPr varScale="1">
        <p:scale>
          <a:sx n="81" d="100"/>
          <a:sy n="81" d="100"/>
        </p:scale>
        <p:origin x="370" y="67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gev, Jonathan" userId="7c67a1b0-8725-4553-8055-0888dbcaef94" providerId="ADAL" clId="{D9CE012C-8DF6-4761-B0ED-DE942111A4E6}"/>
    <pc:docChg chg="undo redo custSel addSld modSld">
      <pc:chgData name="Segev, Jonathan" userId="7c67a1b0-8725-4553-8055-0888dbcaef94" providerId="ADAL" clId="{D9CE012C-8DF6-4761-B0ED-DE942111A4E6}" dt="2023-05-17T15:49:18.481" v="653" actId="20577"/>
      <pc:docMkLst>
        <pc:docMk/>
      </pc:docMkLst>
      <pc:sldChg chg="modSp mod">
        <pc:chgData name="Segev, Jonathan" userId="7c67a1b0-8725-4553-8055-0888dbcaef94" providerId="ADAL" clId="{D9CE012C-8DF6-4761-B0ED-DE942111A4E6}" dt="2023-05-17T15:49:18.481" v="653" actId="20577"/>
        <pc:sldMkLst>
          <pc:docMk/>
          <pc:sldMk cId="0" sldId="263"/>
        </pc:sldMkLst>
        <pc:spChg chg="mod">
          <ac:chgData name="Segev, Jonathan" userId="7c67a1b0-8725-4553-8055-0888dbcaef94" providerId="ADAL" clId="{D9CE012C-8DF6-4761-B0ED-DE942111A4E6}" dt="2023-05-17T15:49:18.481" v="653" actId="20577"/>
          <ac:spMkLst>
            <pc:docMk/>
            <pc:sldMk cId="0" sldId="263"/>
            <ac:spMk id="20" creationId="{00000000-0000-0000-0000-000000000000}"/>
          </ac:spMkLst>
        </pc:spChg>
      </pc:sldChg>
      <pc:sldChg chg="modSp mod">
        <pc:chgData name="Segev, Jonathan" userId="7c67a1b0-8725-4553-8055-0888dbcaef94" providerId="ADAL" clId="{D9CE012C-8DF6-4761-B0ED-DE942111A4E6}" dt="2023-05-17T12:44:32.405" v="17" actId="20577"/>
        <pc:sldMkLst>
          <pc:docMk/>
          <pc:sldMk cId="1613382201" sldId="275"/>
        </pc:sldMkLst>
        <pc:spChg chg="mod">
          <ac:chgData name="Segev, Jonathan" userId="7c67a1b0-8725-4553-8055-0888dbcaef94" providerId="ADAL" clId="{D9CE012C-8DF6-4761-B0ED-DE942111A4E6}" dt="2023-05-17T12:44:32.405" v="17" actId="20577"/>
          <ac:spMkLst>
            <pc:docMk/>
            <pc:sldMk cId="1613382201" sldId="275"/>
            <ac:spMk id="3" creationId="{341CF85A-481A-5841-944E-600EA22500A2}"/>
          </ac:spMkLst>
        </pc:spChg>
      </pc:sldChg>
      <pc:sldChg chg="modSp mod">
        <pc:chgData name="Segev, Jonathan" userId="7c67a1b0-8725-4553-8055-0888dbcaef94" providerId="ADAL" clId="{D9CE012C-8DF6-4761-B0ED-DE942111A4E6}" dt="2023-05-17T15:34:52.933" v="23" actId="166"/>
        <pc:sldMkLst>
          <pc:docMk/>
          <pc:sldMk cId="613650251" sldId="276"/>
        </pc:sldMkLst>
        <pc:spChg chg="mod">
          <ac:chgData name="Segev, Jonathan" userId="7c67a1b0-8725-4553-8055-0888dbcaef94" providerId="ADAL" clId="{D9CE012C-8DF6-4761-B0ED-DE942111A4E6}" dt="2023-05-17T15:33:59.913" v="21" actId="948"/>
          <ac:spMkLst>
            <pc:docMk/>
            <pc:sldMk cId="613650251" sldId="276"/>
            <ac:spMk id="7" creationId="{1383E58A-4313-89B8-5BEF-B1047499973D}"/>
          </ac:spMkLst>
        </pc:spChg>
        <pc:spChg chg="ord">
          <ac:chgData name="Segev, Jonathan" userId="7c67a1b0-8725-4553-8055-0888dbcaef94" providerId="ADAL" clId="{D9CE012C-8DF6-4761-B0ED-DE942111A4E6}" dt="2023-05-17T15:34:52.933" v="23" actId="166"/>
          <ac:spMkLst>
            <pc:docMk/>
            <pc:sldMk cId="613650251" sldId="276"/>
            <ac:spMk id="8" creationId="{16A97B49-F25A-0ED0-5C2C-65AE39532AE9}"/>
          </ac:spMkLst>
        </pc:spChg>
        <pc:spChg chg="ord">
          <ac:chgData name="Segev, Jonathan" userId="7c67a1b0-8725-4553-8055-0888dbcaef94" providerId="ADAL" clId="{D9CE012C-8DF6-4761-B0ED-DE942111A4E6}" dt="2023-05-17T15:34:52.933" v="23" actId="166"/>
          <ac:spMkLst>
            <pc:docMk/>
            <pc:sldMk cId="613650251" sldId="276"/>
            <ac:spMk id="9" creationId="{4F795546-674B-C4B5-4D56-75734216C749}"/>
          </ac:spMkLst>
        </pc:spChg>
      </pc:sldChg>
      <pc:sldChg chg="addSp modSp new mod">
        <pc:chgData name="Segev, Jonathan" userId="7c67a1b0-8725-4553-8055-0888dbcaef94" providerId="ADAL" clId="{D9CE012C-8DF6-4761-B0ED-DE942111A4E6}" dt="2023-05-17T15:48:40.259" v="646" actId="20577"/>
        <pc:sldMkLst>
          <pc:docMk/>
          <pc:sldMk cId="1645207192" sldId="279"/>
        </pc:sldMkLst>
        <pc:spChg chg="mod">
          <ac:chgData name="Segev, Jonathan" userId="7c67a1b0-8725-4553-8055-0888dbcaef94" providerId="ADAL" clId="{D9CE012C-8DF6-4761-B0ED-DE942111A4E6}" dt="2023-05-17T15:42:25.632" v="619" actId="20577"/>
          <ac:spMkLst>
            <pc:docMk/>
            <pc:sldMk cId="1645207192" sldId="279"/>
            <ac:spMk id="2" creationId="{FA3C4952-378B-D139-F26E-A68361244A3E}"/>
          </ac:spMkLst>
        </pc:spChg>
        <pc:spChg chg="mod">
          <ac:chgData name="Segev, Jonathan" userId="7c67a1b0-8725-4553-8055-0888dbcaef94" providerId="ADAL" clId="{D9CE012C-8DF6-4761-B0ED-DE942111A4E6}" dt="2023-05-17T15:48:21.555" v="638" actId="6549"/>
          <ac:spMkLst>
            <pc:docMk/>
            <pc:sldMk cId="1645207192" sldId="279"/>
            <ac:spMk id="3" creationId="{671E2DE9-63C1-ECF4-3A74-D087B2250742}"/>
          </ac:spMkLst>
        </pc:spChg>
        <pc:spChg chg="mod">
          <ac:chgData name="Segev, Jonathan" userId="7c67a1b0-8725-4553-8055-0888dbcaef94" providerId="ADAL" clId="{D9CE012C-8DF6-4761-B0ED-DE942111A4E6}" dt="2023-05-17T15:48:40.259" v="646" actId="20577"/>
          <ac:spMkLst>
            <pc:docMk/>
            <pc:sldMk cId="1645207192" sldId="279"/>
            <ac:spMk id="4" creationId="{27394687-AC0E-4EB2-AF2B-0FCF1DE8FF3D}"/>
          </ac:spMkLst>
        </pc:spChg>
        <pc:picChg chg="add mod">
          <ac:chgData name="Segev, Jonathan" userId="7c67a1b0-8725-4553-8055-0888dbcaef94" providerId="ADAL" clId="{D9CE012C-8DF6-4761-B0ED-DE942111A4E6}" dt="2023-05-17T15:46:22.902" v="632" actId="1076"/>
          <ac:picMkLst>
            <pc:docMk/>
            <pc:sldMk cId="1645207192" sldId="279"/>
            <ac:picMk id="1026" creationId="{A752EA0B-5C72-5495-E643-90CF0705651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7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12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Jonathan Segev, Intel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Jonathan Segev, Intel corporation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May 2023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Jonathan Segev, Intel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Jonathan Segev, Intel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2023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Jonathan Segev, Intel corporation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2023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Jonathan Segev, Intel corporation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Jonathan Segev, Intel corporation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Jonathan Segev, Intel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Jonathan Segev, Intel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May 2023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Jonathan Segev, Intel corporation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802.11-23/0852r0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802.11az Next Generation Positioning Awards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2023-05-16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2023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Jonathan Segev, Intel corporation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68063"/>
              </p:ext>
            </p:extLst>
          </p:nvPr>
        </p:nvGraphicFramePr>
        <p:xfrm>
          <a:off x="995363" y="2417763"/>
          <a:ext cx="10160000" cy="246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42994" imgH="2550695" progId="Word.Document.8">
                  <p:embed/>
                </p:oleObj>
              </mc:Choice>
              <mc:Fallback>
                <p:oleObj name="Document" r:id="rId3" imgW="10442994" imgH="2550695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363" y="2417763"/>
                        <a:ext cx="10160000" cy="24685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2023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Jonathan Segev, Intel corporation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69508"/>
            <a:ext cx="8343900" cy="46818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0400" y="990684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…. and the rest of 802.11 WG</a:t>
            </a:r>
          </a:p>
        </p:txBody>
      </p:sp>
    </p:spTree>
    <p:extLst>
      <p:ext uri="{BB962C8B-B14F-4D97-AF65-F5344CB8AC3E}">
        <p14:creationId xmlns:p14="http://schemas.microsoft.com/office/powerpoint/2010/main" val="3808515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101E49E-132D-462C-62AD-57D4DCC05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in the spirit of Inigo, </a:t>
            </a:r>
            <a:r>
              <a:rPr lang="en-US" dirty="0" err="1"/>
              <a:t>Vizzini</a:t>
            </a:r>
            <a:r>
              <a:rPr lang="en-US" dirty="0"/>
              <a:t> and Andre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EF0060-6106-9121-7343-DD8A3D7B2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/>
              <a:t>So Long, Thanks for All the Fish…and see you in 11bk.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DEB859-107A-B6D6-8705-26372BDAC24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F5D8E26B-7BCF-4D25-9C89-0168A6618F18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514E86-DE35-C629-A565-C7BCC798FD2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Jonathan Segev, Intel corporation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D3033D-FA36-DF7C-40F2-E06E8B0BC0C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2023</a:t>
            </a:r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4F0C9C6-7E04-98D4-93E2-6ACC22E5336D}"/>
              </a:ext>
            </a:extLst>
          </p:cNvPr>
          <p:cNvGrpSpPr>
            <a:grpSpLocks noChangeAspect="1"/>
          </p:cNvGrpSpPr>
          <p:nvPr/>
        </p:nvGrpSpPr>
        <p:grpSpPr>
          <a:xfrm>
            <a:off x="2568884" y="4249056"/>
            <a:ext cx="7052118" cy="1845358"/>
            <a:chOff x="1101282" y="3795310"/>
            <a:chExt cx="9098130" cy="2380747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707E5025-1D7C-C825-DE67-DAFCD87B44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29"/>
            <a:stretch/>
          </p:blipFill>
          <p:spPr bwMode="auto">
            <a:xfrm>
              <a:off x="8268765" y="3897315"/>
              <a:ext cx="1930647" cy="2232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EE312FB-9DB8-69BB-FEE7-F86F8F92F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55155" y="3943443"/>
              <a:ext cx="1972199" cy="2232614"/>
            </a:xfrm>
            <a:prstGeom prst="rect">
              <a:avLst/>
            </a:prstGeom>
          </p:spPr>
        </p:pic>
        <p:pic>
          <p:nvPicPr>
            <p:cNvPr id="9" name="Picture 1">
              <a:extLst>
                <a:ext uri="{FF2B5EF4-FFF2-40B4-BE49-F238E27FC236}">
                  <a16:creationId xmlns:a16="http://schemas.microsoft.com/office/drawing/2014/main" id="{5E8BAFDA-B386-4287-B3E0-503EC9A51D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6" r="9943"/>
            <a:stretch/>
          </p:blipFill>
          <p:spPr bwMode="auto">
            <a:xfrm>
              <a:off x="1101282" y="3795310"/>
              <a:ext cx="2438400" cy="2370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9E23CE3-52A1-8818-4689-641B75043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2827" y="3914139"/>
              <a:ext cx="1810465" cy="22157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8718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Jonathan Segev, Intel corporation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2023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This presentation contains the list of awards for the P802.11az Next Generation Positioning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Jonathan Segev, Intel corporation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2023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8A4FD-377B-AE40-8729-9D47E6480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Equitable Evaluation of IEEE 802.11az-2022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CF85A-481A-5841-944E-600EA2250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904999"/>
            <a:ext cx="10742085" cy="418941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0" dirty="0"/>
              <a:t>We asked </a:t>
            </a:r>
            <a:r>
              <a:rPr lang="en-US" sz="3200" b="0" dirty="0" err="1"/>
              <a:t>ChatGPT</a:t>
            </a:r>
            <a:r>
              <a:rPr lang="en-US" sz="3200" b="0" dirty="0"/>
              <a:t> what its thoughts are on the new IEEE 802.11az Standard.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0" dirty="0"/>
              <a:t>To get an unbiased opinion we fed </a:t>
            </a:r>
            <a:r>
              <a:rPr lang="en-US" sz="3200" b="0" dirty="0" err="1"/>
              <a:t>ChatGPT</a:t>
            </a:r>
            <a:r>
              <a:rPr lang="en-US" sz="3200" b="0" dirty="0"/>
              <a:t> with the Complete IEEE 802.11az-2022 standard.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/>
              <a:t>You wouldn’t believe what we got....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D6F24B-FCDE-B94E-B1F4-F1A2D269D7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8DAC2-C01E-2A45-A2CF-586339F3A05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Jonathan Segev, Intel corporation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A8684A-CFA7-7C4B-BAE8-1F7C1F457CF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3382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8A4FD-377B-AE40-8729-9D47E6480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457199"/>
          </a:xfrm>
        </p:spPr>
        <p:txBody>
          <a:bodyPr/>
          <a:lstStyle/>
          <a:p>
            <a:r>
              <a:rPr lang="en-US" dirty="0"/>
              <a:t>The 802.11az Shakespearian Sonnet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CF85A-481A-5841-944E-600EA22500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5611285" cy="4799015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en-US" sz="2200" dirty="0"/>
              <a:t>With</a:t>
            </a:r>
            <a:r>
              <a:rPr lang="en-US" sz="2200" b="0" dirty="0"/>
              <a:t> AZ in the air, </a:t>
            </a:r>
          </a:p>
          <a:p>
            <a:pPr marL="0" indent="0">
              <a:spcBef>
                <a:spcPts val="0"/>
              </a:spcBef>
            </a:pPr>
            <a:r>
              <a:rPr lang="en-US" sz="2200" dirty="0"/>
              <a:t>We </a:t>
            </a:r>
            <a:r>
              <a:rPr lang="en-US" sz="2200" b="0" dirty="0"/>
              <a:t>navigate with flair, </a:t>
            </a:r>
          </a:p>
          <a:p>
            <a:pPr marL="0" indent="0">
              <a:spcBef>
                <a:spcPts val="1200"/>
              </a:spcBef>
            </a:pPr>
            <a:r>
              <a:rPr lang="en-US" sz="2200" dirty="0"/>
              <a:t>Indoor</a:t>
            </a:r>
            <a:r>
              <a:rPr lang="en-US" sz="2200" b="0" dirty="0"/>
              <a:t> spaces large and small,</a:t>
            </a:r>
          </a:p>
          <a:p>
            <a:pPr marL="0" indent="0">
              <a:spcBef>
                <a:spcPts val="0"/>
              </a:spcBef>
            </a:pPr>
            <a:r>
              <a:rPr lang="en-US" sz="2200" dirty="0"/>
              <a:t>Our </a:t>
            </a:r>
            <a:r>
              <a:rPr lang="en-US" sz="2200" b="0" dirty="0"/>
              <a:t>movement mapped one and all,</a:t>
            </a:r>
          </a:p>
          <a:p>
            <a:pPr marL="0" indent="0">
              <a:spcBef>
                <a:spcPts val="1200"/>
              </a:spcBef>
            </a:pPr>
            <a:r>
              <a:rPr lang="en-US" sz="2200" dirty="0"/>
              <a:t>Gone</a:t>
            </a:r>
            <a:r>
              <a:rPr lang="en-US" sz="2200" b="0" dirty="0"/>
              <a:t> are the days of getting lost, </a:t>
            </a:r>
          </a:p>
          <a:p>
            <a:pPr marL="0" indent="0"/>
            <a:r>
              <a:rPr lang="en-US" sz="2200" dirty="0"/>
              <a:t>With </a:t>
            </a:r>
            <a:r>
              <a:rPr lang="en-US" sz="2200" b="0" dirty="0"/>
              <a:t>AZ’s help, we pay no cost,</a:t>
            </a:r>
          </a:p>
          <a:p>
            <a:pPr marL="0" indent="0">
              <a:spcBef>
                <a:spcPts val="1200"/>
              </a:spcBef>
            </a:pPr>
            <a:r>
              <a:rPr lang="en-US" sz="2200" dirty="0"/>
              <a:t>Our</a:t>
            </a:r>
            <a:r>
              <a:rPr lang="en-US" sz="2200" b="0" dirty="0"/>
              <a:t> phones and devices guide our way, </a:t>
            </a:r>
            <a:r>
              <a:rPr lang="en-US" sz="2200" dirty="0"/>
              <a:t>Leading </a:t>
            </a:r>
            <a:r>
              <a:rPr lang="en-US" sz="2200" b="0" dirty="0"/>
              <a:t>us onwards, day by day.</a:t>
            </a:r>
          </a:p>
          <a:p>
            <a:pPr marL="0">
              <a:spcBef>
                <a:spcPts val="1200"/>
              </a:spcBef>
            </a:pPr>
            <a:r>
              <a:rPr lang="en-US" sz="2200" dirty="0"/>
              <a:t>In</a:t>
            </a:r>
            <a:r>
              <a:rPr lang="en-US" sz="2200" b="0" dirty="0"/>
              <a:t> malls and airports, we move with ease,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Finding </a:t>
            </a:r>
            <a:r>
              <a:rPr lang="en-US" sz="2200" b="0" dirty="0"/>
              <a:t>our way, is just a breeze, </a:t>
            </a:r>
          </a:p>
          <a:p>
            <a:pPr marL="0" indent="0"/>
            <a:endParaRPr lang="en-US" sz="2200" b="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383E58A-4313-89B8-5BEF-B10474999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62600" y="1295401"/>
            <a:ext cx="6553200" cy="4799014"/>
          </a:xfrm>
        </p:spPr>
        <p:txBody>
          <a:bodyPr/>
          <a:lstStyle/>
          <a:p>
            <a:pPr marL="0" indent="0"/>
            <a:r>
              <a:rPr lang="en-US" sz="2200" dirty="0"/>
              <a:t>Through</a:t>
            </a:r>
            <a:r>
              <a:rPr lang="en-US" sz="2200" b="0" dirty="0"/>
              <a:t> the twists and turns of indoor spaces,</a:t>
            </a:r>
          </a:p>
          <a:p>
            <a:pPr marL="0" indent="0"/>
            <a:r>
              <a:rPr lang="en-US" sz="2200" dirty="0"/>
              <a:t>We </a:t>
            </a:r>
            <a:r>
              <a:rPr lang="en-US" sz="2200" b="0" dirty="0"/>
              <a:t>move with grace and smiling faces. 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No</a:t>
            </a:r>
            <a:r>
              <a:rPr lang="en-US" sz="2200" b="0" dirty="0"/>
              <a:t> longer do we wander aimlessly, 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Or</a:t>
            </a:r>
            <a:r>
              <a:rPr lang="en-US" sz="2200" b="0" dirty="0"/>
              <a:t> ask for help from strangers, oh so shamelessly, </a:t>
            </a:r>
          </a:p>
          <a:p>
            <a:r>
              <a:rPr lang="en-US" sz="2200" dirty="0"/>
              <a:t>For</a:t>
            </a:r>
            <a:r>
              <a:rPr lang="en-US" sz="2200" b="0" dirty="0"/>
              <a:t> AZ is our trusty guide, 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Leading </a:t>
            </a:r>
            <a:r>
              <a:rPr lang="en-US" sz="2200" b="0" dirty="0"/>
              <a:t>us through the indoors, far and wide.</a:t>
            </a:r>
          </a:p>
          <a:p>
            <a:r>
              <a:rPr lang="en-US" sz="2200" dirty="0"/>
              <a:t>So</a:t>
            </a:r>
            <a:r>
              <a:rPr lang="en-US" sz="2200" b="0" dirty="0"/>
              <a:t> let us celebrate, this tech sensation, 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A</a:t>
            </a:r>
            <a:r>
              <a:rPr lang="en-US" sz="2200" b="0" dirty="0"/>
              <a:t> new era of navigation, </a:t>
            </a:r>
          </a:p>
          <a:p>
            <a:r>
              <a:rPr lang="en-US" sz="2200" dirty="0"/>
              <a:t>Where </a:t>
            </a:r>
            <a:r>
              <a:rPr lang="en-US" sz="2200" b="0" dirty="0"/>
              <a:t>Wi-Fi is our salvation, 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AZ </a:t>
            </a:r>
            <a:r>
              <a:rPr lang="en-US" sz="2200" b="0" dirty="0"/>
              <a:t>navigation a source of inspiration.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A8684A-CFA7-7C4B-BAE8-1F7C1F457CF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2023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8DAC2-C01E-2A45-A2CF-586339F3A05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Jonathan Segev, Intel corporation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D6F24B-FCDE-B94E-B1F4-F1A2D269D7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8196" name="Picture 4" descr="How 'The Princess Bride' Can Help You Network Like a Pro | Military.com">
            <a:extLst>
              <a:ext uri="{FF2B5EF4-FFF2-40B4-BE49-F238E27FC236}">
                <a16:creationId xmlns:a16="http://schemas.microsoft.com/office/drawing/2014/main" id="{395010FD-74A0-E1FB-2D73-9E09A9597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5180244"/>
            <a:ext cx="2392397" cy="159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6A97B49-F25A-0ED0-5C2C-65AE39532AE9}"/>
              </a:ext>
            </a:extLst>
          </p:cNvPr>
          <p:cNvSpPr/>
          <p:nvPr/>
        </p:nvSpPr>
        <p:spPr bwMode="auto">
          <a:xfrm>
            <a:off x="802216" y="5767395"/>
            <a:ext cx="10119783" cy="809608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3200" dirty="0"/>
              <a:t>Created by </a:t>
            </a:r>
            <a:r>
              <a:rPr lang="en-US" sz="3200" dirty="0" err="1"/>
              <a:t>ChatGPT</a:t>
            </a:r>
            <a:r>
              <a:rPr lang="en-US" sz="3200" dirty="0"/>
              <a:t>…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F795546-674B-C4B5-4D56-75734216C749}"/>
              </a:ext>
            </a:extLst>
          </p:cNvPr>
          <p:cNvSpPr/>
          <p:nvPr/>
        </p:nvSpPr>
        <p:spPr bwMode="auto">
          <a:xfrm>
            <a:off x="802216" y="5284807"/>
            <a:ext cx="10119783" cy="809608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3200" dirty="0"/>
              <a:t>OK…we might have helped it a bit…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365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C4952-378B-D139-F26E-A68361244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how did we make sure Inigo will never be lost again?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E2DE9-63C1-ECF4-3A74-D087B22507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981201"/>
            <a:ext cx="5382686" cy="411321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Two new measurement sequences (SU and MU) with MIMO support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Two new waveforms for HE NDPs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 new Secured LTF concept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Passive Location/Hyperbolic navigation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394687-AC0E-4EB2-AF2B-0FCF1DE8FF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66884" y="1981201"/>
            <a:ext cx="5615515" cy="411321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 new unassociated security context establishment (PASN).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Two way reporting protocol with policy management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And more.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EF368C-FDAE-CDFA-6766-C3D7446E216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2023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5E9EF1-4A95-11E9-223E-8584901C084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Jonathan Segev, Intel corporation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6B3D15-537B-B0E0-31B7-E12BE0B0BE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1026" name="Picture 2" descr="How 'The Princess Bride' Can Help You Network Like a Pro | Military.com">
            <a:extLst>
              <a:ext uri="{FF2B5EF4-FFF2-40B4-BE49-F238E27FC236}">
                <a16:creationId xmlns:a16="http://schemas.microsoft.com/office/drawing/2014/main" id="{A752EA0B-5C72-5495-E643-90CF07056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912893"/>
            <a:ext cx="3822451" cy="254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207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WG Officer Awards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Jonathan Segev,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170" y="1459138"/>
            <a:ext cx="1524000" cy="152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688" y="3014135"/>
            <a:ext cx="1524000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930" y="3074255"/>
            <a:ext cx="1543680" cy="15436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337" y="4724400"/>
            <a:ext cx="1499666" cy="14996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45003" y="1914685"/>
            <a:ext cx="2392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Dorothy Stanley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(802.11 Chair)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82309" y="3245931"/>
            <a:ext cx="2392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Robert Stacey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(802.11 Vice Chair)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81400" y="3431473"/>
            <a:ext cx="2392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Jon </a:t>
            </a:r>
            <a:r>
              <a:rPr lang="en-US" b="1" dirty="0" err="1">
                <a:solidFill>
                  <a:schemeClr val="tx1"/>
                </a:solidFill>
              </a:rPr>
              <a:t>Rosdahl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(802.11 Vice Chair)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804137" y="5188498"/>
            <a:ext cx="24689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Stephen McCann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(Secretary)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0954" y="2653020"/>
            <a:ext cx="32921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Thanks for the support, for accommodating the requests over the lifetime of the Task Group.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802.11az TG Officers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Jonathan Segev,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7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848478" y="4168562"/>
            <a:ext cx="1786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Jonathan Segev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(TG Chair)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22367" y="4014674"/>
            <a:ext cx="25736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Assaf Kasher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(TG Vice Chair and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Secretary)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682610" y="4036283"/>
            <a:ext cx="14013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Roy Want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(TG Editor)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87111" y="5106987"/>
            <a:ext cx="7015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chemeClr val="tx1"/>
                </a:solidFill>
              </a:rPr>
              <a:t>Thank you for your special contribution!!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74F998D-0AA3-372C-15BF-8540CA6E4E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9"/>
          <a:stretch/>
        </p:blipFill>
        <p:spPr bwMode="auto">
          <a:xfrm>
            <a:off x="9417367" y="1789563"/>
            <a:ext cx="1930647" cy="223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1FEF9E8-A86B-FBF2-A884-C17019F45960}"/>
              </a:ext>
            </a:extLst>
          </p:cNvPr>
          <p:cNvSpPr txBox="1"/>
          <p:nvPr/>
        </p:nvSpPr>
        <p:spPr>
          <a:xfrm>
            <a:off x="6682799" y="4036283"/>
            <a:ext cx="19981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Chao Chun Wang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(TG Editor)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2290235-DE6D-666F-798A-0881BE85CC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4535" y="1789564"/>
            <a:ext cx="1972199" cy="2232614"/>
          </a:xfrm>
          <a:prstGeom prst="rect">
            <a:avLst/>
          </a:prstGeom>
        </p:spPr>
      </p:pic>
      <p:pic>
        <p:nvPicPr>
          <p:cNvPr id="4099" name="Picture 1">
            <a:extLst>
              <a:ext uri="{FF2B5EF4-FFF2-40B4-BE49-F238E27FC236}">
                <a16:creationId xmlns:a16="http://schemas.microsoft.com/office/drawing/2014/main" id="{1B077F99-6602-4B7B-A828-12C26541DE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6" r="9943"/>
          <a:stretch/>
        </p:blipFill>
        <p:spPr bwMode="auto">
          <a:xfrm>
            <a:off x="363902" y="1652041"/>
            <a:ext cx="2438400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7C4345D-2949-20C0-45B8-4B9EE3CE6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799" y="1774948"/>
            <a:ext cx="1810465" cy="221579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85802"/>
            <a:ext cx="10361084" cy="532772"/>
          </a:xfrm>
        </p:spPr>
        <p:txBody>
          <a:bodyPr/>
          <a:lstStyle/>
          <a:p>
            <a:r>
              <a:rPr lang="en-US" dirty="0"/>
              <a:t>Major Contributions Received from: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2023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Jonathan Segev, Intel corporation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8</a:t>
            </a:fld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4B365FA-E3F6-45E0-3CE0-10936A9EF910}"/>
              </a:ext>
            </a:extLst>
          </p:cNvPr>
          <p:cNvGrpSpPr>
            <a:grpSpLocks noChangeAspect="1"/>
          </p:cNvGrpSpPr>
          <p:nvPr/>
        </p:nvGrpSpPr>
        <p:grpSpPr>
          <a:xfrm>
            <a:off x="476955" y="1803722"/>
            <a:ext cx="11238090" cy="4034465"/>
            <a:chOff x="838200" y="1286955"/>
            <a:chExt cx="8360624" cy="300145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63"/>
            <a:stretch/>
          </p:blipFill>
          <p:spPr>
            <a:xfrm>
              <a:off x="3064250" y="2985867"/>
              <a:ext cx="1117695" cy="1278285"/>
            </a:xfrm>
            <a:prstGeom prst="rect">
              <a:avLst/>
            </a:prstGeom>
          </p:spPr>
        </p:pic>
        <p:sp>
          <p:nvSpPr>
            <p:cNvPr id="28" name="TextBox 18"/>
            <p:cNvSpPr txBox="1"/>
            <p:nvPr/>
          </p:nvSpPr>
          <p:spPr>
            <a:xfrm>
              <a:off x="4188885" y="3652159"/>
              <a:ext cx="982961" cy="523220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chemeClr val="bg1"/>
              </a:bgClr>
            </a:pattFill>
          </p:spPr>
          <p:txBody>
            <a:bodyPr wrap="none" rtlCol="0">
              <a:spAutoFit/>
            </a:bodyPr>
            <a:lstStyle>
              <a:defPPr>
                <a:defRPr lang="en-GB"/>
              </a:defPPr>
              <a:lvl1pPr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MS Gothic" charset="-128"/>
                  <a:cs typeface="+mn-cs"/>
                </a:defRPr>
              </a:lvl1pPr>
              <a:lvl2pPr marL="742950" indent="-28575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MS Gothic" charset="-128"/>
                  <a:cs typeface="+mn-cs"/>
                </a:defRPr>
              </a:lvl2pPr>
              <a:lvl3pPr marL="1143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MS Gothic" charset="-128"/>
                  <a:cs typeface="+mn-cs"/>
                </a:defRPr>
              </a:lvl3pPr>
              <a:lvl4pPr marL="1600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MS Gothic" charset="-128"/>
                  <a:cs typeface="+mn-cs"/>
                </a:defRPr>
              </a:lvl4pPr>
              <a:lvl5pPr marL="20574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MS Gothic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MS Gothic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MS Gothic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MS Gothic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MS Gothic" charset="-128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chemeClr val="tx1"/>
                  </a:solidFill>
                </a:rPr>
                <a:t>Chittabrata</a:t>
              </a:r>
            </a:p>
            <a:p>
              <a:r>
                <a:rPr lang="en-US" sz="1400" dirty="0">
                  <a:solidFill>
                    <a:schemeClr val="tx1"/>
                  </a:solidFill>
                </a:rPr>
                <a:t>Ghosh</a:t>
              </a: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2C877F2C-EAF8-2361-BC6E-0591421CADF4}"/>
                </a:ext>
              </a:extLst>
            </p:cNvPr>
            <p:cNvGrpSpPr/>
            <p:nvPr/>
          </p:nvGrpSpPr>
          <p:grpSpPr>
            <a:xfrm>
              <a:off x="5071015" y="1339059"/>
              <a:ext cx="2025107" cy="1110754"/>
              <a:chOff x="6298979" y="3822011"/>
              <a:chExt cx="2154370" cy="1181653"/>
            </a:xfrm>
          </p:grpSpPr>
          <p:pic>
            <p:nvPicPr>
              <p:cNvPr id="42" name="Picture 41" descr="A picture containing person, human face, smile, indoor&#10;&#10;Description automatically generated">
                <a:extLst>
                  <a:ext uri="{FF2B5EF4-FFF2-40B4-BE49-F238E27FC236}">
                    <a16:creationId xmlns:a16="http://schemas.microsoft.com/office/drawing/2014/main" id="{D703D65B-5F99-32CB-3C86-F9DDD6912C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98979" y="3822011"/>
                <a:ext cx="1181653" cy="1181653"/>
              </a:xfrm>
              <a:prstGeom prst="rect">
                <a:avLst/>
              </a:prstGeom>
            </p:spPr>
          </p:pic>
          <p:sp>
            <p:nvSpPr>
              <p:cNvPr id="45" name="TextBox 18">
                <a:extLst>
                  <a:ext uri="{FF2B5EF4-FFF2-40B4-BE49-F238E27FC236}">
                    <a16:creationId xmlns:a16="http://schemas.microsoft.com/office/drawing/2014/main" id="{91FB7D6E-1CD0-43F5-4C3B-40C28D57A4DC}"/>
                  </a:ext>
                </a:extLst>
              </p:cNvPr>
              <p:cNvSpPr txBox="1"/>
              <p:nvPr/>
            </p:nvSpPr>
            <p:spPr>
              <a:xfrm>
                <a:off x="7608246" y="4480444"/>
                <a:ext cx="8451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9pPr>
              </a:lstStyle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Ali </a:t>
                </a:r>
              </a:p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Raissinia</a:t>
                </a: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5C0325C1-136F-C5E1-953E-4D22D261B290}"/>
                </a:ext>
              </a:extLst>
            </p:cNvPr>
            <p:cNvGrpSpPr/>
            <p:nvPr/>
          </p:nvGrpSpPr>
          <p:grpSpPr>
            <a:xfrm>
              <a:off x="838200" y="1303866"/>
              <a:ext cx="1849309" cy="1395233"/>
              <a:chOff x="213137" y="1520699"/>
              <a:chExt cx="1967351" cy="1484291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387512" y="2448373"/>
                <a:ext cx="792976" cy="5566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tx1"/>
                    </a:solidFill>
                  </a:rPr>
                  <a:t>Yongho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</a:rPr>
                  <a:t>Seok</a:t>
                </a:r>
              </a:p>
            </p:txBody>
          </p:sp>
          <p:pic>
            <p:nvPicPr>
              <p:cNvPr id="5122" name="Picture 13">
                <a:extLst>
                  <a:ext uri="{FF2B5EF4-FFF2-40B4-BE49-F238E27FC236}">
                    <a16:creationId xmlns:a16="http://schemas.microsoft.com/office/drawing/2014/main" id="{77D219F8-5F32-AC0E-6830-1D8B5240C5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137" y="1520699"/>
                <a:ext cx="1189037" cy="1439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0155456F-4B38-6A71-1DC7-1D25A060807C}"/>
                </a:ext>
              </a:extLst>
            </p:cNvPr>
            <p:cNvGrpSpPr/>
            <p:nvPr/>
          </p:nvGrpSpPr>
          <p:grpSpPr>
            <a:xfrm>
              <a:off x="3053173" y="1302867"/>
              <a:ext cx="1874366" cy="1343560"/>
              <a:chOff x="9412606" y="3605742"/>
              <a:chExt cx="1994007" cy="1429319"/>
            </a:xfrm>
          </p:grpSpPr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51196540-3EF5-D236-DC59-48BAF842F8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172" t="10058" r="40863" b="37869"/>
              <a:stretch/>
            </p:blipFill>
            <p:spPr>
              <a:xfrm>
                <a:off x="9412606" y="3605742"/>
                <a:ext cx="1122216" cy="1391532"/>
              </a:xfrm>
              <a:prstGeom prst="rect">
                <a:avLst/>
              </a:prstGeom>
            </p:spPr>
          </p:pic>
          <p:sp>
            <p:nvSpPr>
              <p:cNvPr id="50" name="TextBox 18">
                <a:extLst>
                  <a:ext uri="{FF2B5EF4-FFF2-40B4-BE49-F238E27FC236}">
                    <a16:creationId xmlns:a16="http://schemas.microsoft.com/office/drawing/2014/main" id="{2159CB18-FB30-26C2-7A67-095A568CBDE0}"/>
                  </a:ext>
                </a:extLst>
              </p:cNvPr>
              <p:cNvSpPr txBox="1"/>
              <p:nvPr/>
            </p:nvSpPr>
            <p:spPr>
              <a:xfrm>
                <a:off x="10523038" y="4511841"/>
                <a:ext cx="8835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9pPr>
              </a:lstStyle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Nehru </a:t>
                </a:r>
              </a:p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Bhandaru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63F0FEF-CBD2-584D-D108-C026974529AE}"/>
                </a:ext>
              </a:extLst>
            </p:cNvPr>
            <p:cNvGrpSpPr/>
            <p:nvPr/>
          </p:nvGrpSpPr>
          <p:grpSpPr>
            <a:xfrm>
              <a:off x="7224721" y="1286955"/>
              <a:ext cx="1974103" cy="1251241"/>
              <a:chOff x="9561917" y="1359666"/>
              <a:chExt cx="1974103" cy="1251241"/>
            </a:xfrm>
          </p:grpSpPr>
          <p:pic>
            <p:nvPicPr>
              <p:cNvPr id="5121" name="Picture 5120">
                <a:extLst>
                  <a:ext uri="{FF2B5EF4-FFF2-40B4-BE49-F238E27FC236}">
                    <a16:creationId xmlns:a16="http://schemas.microsoft.com/office/drawing/2014/main" id="{C0D78773-A30F-FDDE-9C59-3AD3B8CF20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4228"/>
              <a:stretch/>
            </p:blipFill>
            <p:spPr>
              <a:xfrm>
                <a:off x="9561917" y="1359666"/>
                <a:ext cx="953408" cy="1251241"/>
              </a:xfrm>
              <a:prstGeom prst="rect">
                <a:avLst/>
              </a:prstGeom>
            </p:spPr>
          </p:pic>
          <p:sp>
            <p:nvSpPr>
              <p:cNvPr id="5124" name="TextBox 18">
                <a:extLst>
                  <a:ext uri="{FF2B5EF4-FFF2-40B4-BE49-F238E27FC236}">
                    <a16:creationId xmlns:a16="http://schemas.microsoft.com/office/drawing/2014/main" id="{B87E7301-F666-BCA5-C0FD-507A4D6C05C4}"/>
                  </a:ext>
                </a:extLst>
              </p:cNvPr>
              <p:cNvSpPr txBox="1"/>
              <p:nvPr/>
            </p:nvSpPr>
            <p:spPr>
              <a:xfrm>
                <a:off x="10647635" y="1956887"/>
                <a:ext cx="8883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9pPr>
              </a:lstStyle>
              <a:p>
                <a:r>
                  <a:rPr lang="en-US" sz="1400" dirty="0">
                    <a:solidFill>
                      <a:schemeClr val="tx1"/>
                    </a:solidFill>
                  </a:rPr>
                  <a:t>Christian 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</a:rPr>
                  <a:t>Berger</a:t>
                </a:r>
              </a:p>
            </p:txBody>
          </p:sp>
        </p:grpSp>
        <p:grpSp>
          <p:nvGrpSpPr>
            <p:cNvPr id="5128" name="Group 5127">
              <a:extLst>
                <a:ext uri="{FF2B5EF4-FFF2-40B4-BE49-F238E27FC236}">
                  <a16:creationId xmlns:a16="http://schemas.microsoft.com/office/drawing/2014/main" id="{872544B3-7D41-4161-FC8E-D47D63996986}"/>
                </a:ext>
              </a:extLst>
            </p:cNvPr>
            <p:cNvGrpSpPr/>
            <p:nvPr/>
          </p:nvGrpSpPr>
          <p:grpSpPr>
            <a:xfrm>
              <a:off x="883730" y="2924851"/>
              <a:ext cx="2044222" cy="1339301"/>
              <a:chOff x="9430695" y="3033900"/>
              <a:chExt cx="2174705" cy="1424788"/>
            </a:xfrm>
          </p:grpSpPr>
          <p:pic>
            <p:nvPicPr>
              <p:cNvPr id="5126" name="Picture 5125" descr="A person in a suit&#10;&#10;Description automatically generated with low confidence">
                <a:extLst>
                  <a:ext uri="{FF2B5EF4-FFF2-40B4-BE49-F238E27FC236}">
                    <a16:creationId xmlns:a16="http://schemas.microsoft.com/office/drawing/2014/main" id="{1A01AF40-9C7A-288C-DC94-4AC27BC09F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48" r="7836"/>
              <a:stretch/>
            </p:blipFill>
            <p:spPr>
              <a:xfrm>
                <a:off x="9430695" y="3033900"/>
                <a:ext cx="1164536" cy="1424788"/>
              </a:xfrm>
              <a:prstGeom prst="rect">
                <a:avLst/>
              </a:prstGeom>
            </p:spPr>
          </p:pic>
          <p:sp>
            <p:nvSpPr>
              <p:cNvPr id="5127" name="TextBox 18">
                <a:extLst>
                  <a:ext uri="{FF2B5EF4-FFF2-40B4-BE49-F238E27FC236}">
                    <a16:creationId xmlns:a16="http://schemas.microsoft.com/office/drawing/2014/main" id="{07C51C34-DC0F-463D-9B21-E1EA9A4C65E0}"/>
                  </a:ext>
                </a:extLst>
              </p:cNvPr>
              <p:cNvSpPr txBox="1"/>
              <p:nvPr/>
            </p:nvSpPr>
            <p:spPr>
              <a:xfrm>
                <a:off x="10702943" y="3860527"/>
                <a:ext cx="902457" cy="5566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9pPr>
              </a:lstStyle>
              <a:p>
                <a:r>
                  <a:rPr lang="en-US" sz="1400" dirty="0">
                    <a:solidFill>
                      <a:schemeClr val="tx1"/>
                    </a:solidFill>
                  </a:rPr>
                  <a:t>Qinghua 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</a:rPr>
                  <a:t>Li</a:t>
                </a:r>
              </a:p>
            </p:txBody>
          </p:sp>
        </p:grpSp>
        <p:grpSp>
          <p:nvGrpSpPr>
            <p:cNvPr id="5133" name="Group 5132">
              <a:extLst>
                <a:ext uri="{FF2B5EF4-FFF2-40B4-BE49-F238E27FC236}">
                  <a16:creationId xmlns:a16="http://schemas.microsoft.com/office/drawing/2014/main" id="{E44C56E6-4E67-2689-AFE4-D94C2E50790D}"/>
                </a:ext>
              </a:extLst>
            </p:cNvPr>
            <p:cNvGrpSpPr/>
            <p:nvPr/>
          </p:nvGrpSpPr>
          <p:grpSpPr>
            <a:xfrm>
              <a:off x="5142408" y="2912852"/>
              <a:ext cx="1740000" cy="1374645"/>
              <a:chOff x="5218609" y="2912852"/>
              <a:chExt cx="1740000" cy="1374645"/>
            </a:xfrm>
          </p:grpSpPr>
          <p:pic>
            <p:nvPicPr>
              <p:cNvPr id="5131" name="Picture 5130" descr="A person standing with his arms crossed&#10;&#10;Description automatically generated with medium confidence">
                <a:extLst>
                  <a:ext uri="{FF2B5EF4-FFF2-40B4-BE49-F238E27FC236}">
                    <a16:creationId xmlns:a16="http://schemas.microsoft.com/office/drawing/2014/main" id="{D054D50D-BEAF-5741-DFCD-48E2DD54F42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256" t="29631" r="37127" b="44805"/>
              <a:stretch/>
            </p:blipFill>
            <p:spPr>
              <a:xfrm>
                <a:off x="5218609" y="2912852"/>
                <a:ext cx="1097559" cy="1374645"/>
              </a:xfrm>
              <a:prstGeom prst="rect">
                <a:avLst/>
              </a:prstGeom>
            </p:spPr>
          </p:pic>
          <p:sp>
            <p:nvSpPr>
              <p:cNvPr id="5132" name="TextBox 18">
                <a:extLst>
                  <a:ext uri="{FF2B5EF4-FFF2-40B4-BE49-F238E27FC236}">
                    <a16:creationId xmlns:a16="http://schemas.microsoft.com/office/drawing/2014/main" id="{49251739-0B29-9389-4A7F-E7F9CF77129E}"/>
                  </a:ext>
                </a:extLst>
              </p:cNvPr>
              <p:cNvSpPr txBox="1"/>
              <p:nvPr/>
            </p:nvSpPr>
            <p:spPr>
              <a:xfrm>
                <a:off x="6394031" y="3625177"/>
                <a:ext cx="5645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9pPr>
              </a:lstStyle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Feng</a:t>
                </a:r>
              </a:p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Jiang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22FF473-0319-1C6E-7F4F-667DBDC823EF}"/>
                </a:ext>
              </a:extLst>
            </p:cNvPr>
            <p:cNvGrpSpPr/>
            <p:nvPr/>
          </p:nvGrpSpPr>
          <p:grpSpPr>
            <a:xfrm>
              <a:off x="7377936" y="3134799"/>
              <a:ext cx="1820888" cy="1153613"/>
              <a:chOff x="3128218" y="2172888"/>
              <a:chExt cx="1937115" cy="1227248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A43C7F3A-03F0-957B-E260-72DCD46D8D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28218" y="2172888"/>
                <a:ext cx="1174375" cy="1227248"/>
              </a:xfrm>
              <a:prstGeom prst="rect">
                <a:avLst/>
              </a:prstGeom>
            </p:spPr>
          </p:pic>
          <p:sp>
            <p:nvSpPr>
              <p:cNvPr id="13" name="TextBox 18">
                <a:extLst>
                  <a:ext uri="{FF2B5EF4-FFF2-40B4-BE49-F238E27FC236}">
                    <a16:creationId xmlns:a16="http://schemas.microsoft.com/office/drawing/2014/main" id="{D53AEB77-6723-A407-D942-5350C086F514}"/>
                  </a:ext>
                </a:extLst>
              </p:cNvPr>
              <p:cNvSpPr txBox="1"/>
              <p:nvPr/>
            </p:nvSpPr>
            <p:spPr>
              <a:xfrm>
                <a:off x="4334976" y="2719547"/>
                <a:ext cx="730357" cy="5566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9pPr>
              </a:lstStyle>
              <a:p>
                <a:r>
                  <a:rPr lang="en-US" sz="1400" dirty="0" err="1">
                    <a:solidFill>
                      <a:schemeClr val="tx1"/>
                    </a:solidFill>
                  </a:rPr>
                  <a:t>Tianyu</a:t>
                </a:r>
                <a:endParaRPr lang="en-US" sz="1400" dirty="0">
                  <a:solidFill>
                    <a:schemeClr val="tx1"/>
                  </a:solidFill>
                </a:endParaRPr>
              </a:p>
              <a:p>
                <a:r>
                  <a:rPr lang="en-US" sz="1400" dirty="0">
                    <a:solidFill>
                      <a:schemeClr val="tx1"/>
                    </a:solidFill>
                  </a:rPr>
                  <a:t>Wu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91646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85802"/>
            <a:ext cx="10361084" cy="532772"/>
          </a:xfrm>
        </p:spPr>
        <p:txBody>
          <a:bodyPr/>
          <a:lstStyle/>
          <a:p>
            <a:r>
              <a:rPr lang="en-US" dirty="0"/>
              <a:t>Major Contributions Received from: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2023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Jonathan Segev, Intel corporation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9</a:t>
            </a:fld>
            <a:endParaRPr lang="en-GB"/>
          </a:p>
        </p:txBody>
      </p:sp>
      <p:grpSp>
        <p:nvGrpSpPr>
          <p:cNvPr id="5187" name="Group 5186">
            <a:extLst>
              <a:ext uri="{FF2B5EF4-FFF2-40B4-BE49-F238E27FC236}">
                <a16:creationId xmlns:a16="http://schemas.microsoft.com/office/drawing/2014/main" id="{557D2F21-8574-EC2E-02B7-508AAD2BB0B6}"/>
              </a:ext>
            </a:extLst>
          </p:cNvPr>
          <p:cNvGrpSpPr>
            <a:grpSpLocks noChangeAspect="1"/>
          </p:cNvGrpSpPr>
          <p:nvPr/>
        </p:nvGrpSpPr>
        <p:grpSpPr>
          <a:xfrm>
            <a:off x="454546" y="1371600"/>
            <a:ext cx="11382391" cy="4648200"/>
            <a:chOff x="913435" y="1218574"/>
            <a:chExt cx="8089573" cy="3303521"/>
          </a:xfrm>
        </p:grpSpPr>
        <p:grpSp>
          <p:nvGrpSpPr>
            <p:cNvPr id="5188" name="Group 5187">
              <a:extLst>
                <a:ext uri="{FF2B5EF4-FFF2-40B4-BE49-F238E27FC236}">
                  <a16:creationId xmlns:a16="http://schemas.microsoft.com/office/drawing/2014/main" id="{7998815E-C4BC-6DD1-28B2-551E6D28CDDA}"/>
                </a:ext>
              </a:extLst>
            </p:cNvPr>
            <p:cNvGrpSpPr/>
            <p:nvPr/>
          </p:nvGrpSpPr>
          <p:grpSpPr>
            <a:xfrm>
              <a:off x="913436" y="1463827"/>
              <a:ext cx="1732974" cy="1278285"/>
              <a:chOff x="3200744" y="4355122"/>
              <a:chExt cx="1843590" cy="1359878"/>
            </a:xfrm>
          </p:grpSpPr>
          <p:pic>
            <p:nvPicPr>
              <p:cNvPr id="5210" name="Picture 5209" descr="A person smiling in front of mountains&#10;&#10;Description automatically generated with low confidence">
                <a:extLst>
                  <a:ext uri="{FF2B5EF4-FFF2-40B4-BE49-F238E27FC236}">
                    <a16:creationId xmlns:a16="http://schemas.microsoft.com/office/drawing/2014/main" id="{C652EE98-63E8-1778-5435-172732CB5B6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38" t="45742" r="22758" b="13229"/>
              <a:stretch/>
            </p:blipFill>
            <p:spPr>
              <a:xfrm>
                <a:off x="3200744" y="4355122"/>
                <a:ext cx="1170502" cy="1359878"/>
              </a:xfrm>
              <a:prstGeom prst="rect">
                <a:avLst/>
              </a:prstGeom>
            </p:spPr>
          </p:pic>
          <p:sp>
            <p:nvSpPr>
              <p:cNvPr id="5211" name="TextBox 18">
                <a:extLst>
                  <a:ext uri="{FF2B5EF4-FFF2-40B4-BE49-F238E27FC236}">
                    <a16:creationId xmlns:a16="http://schemas.microsoft.com/office/drawing/2014/main" id="{93E30918-D7CE-508A-087A-7777069977EE}"/>
                  </a:ext>
                </a:extLst>
              </p:cNvPr>
              <p:cNvSpPr txBox="1"/>
              <p:nvPr/>
            </p:nvSpPr>
            <p:spPr>
              <a:xfrm>
                <a:off x="4395677" y="5191780"/>
                <a:ext cx="648657" cy="395593"/>
              </a:xfrm>
              <a:prstGeom prst="rect">
                <a:avLst/>
              </a:prstGeom>
              <a:pattFill prst="pct5">
                <a:fgClr>
                  <a:srgbClr val="FFFFFF"/>
                </a:fgClr>
                <a:bgClr>
                  <a:schemeClr val="bg1"/>
                </a:bgClr>
              </a:pattFill>
            </p:spPr>
            <p:txBody>
              <a:bodyPr wrap="none" rtlCol="0">
                <a:spAutoFit/>
              </a:bodyPr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9pPr>
              </a:lstStyle>
              <a:p>
                <a:r>
                  <a:rPr lang="en-US" sz="1400" dirty="0">
                    <a:solidFill>
                      <a:schemeClr val="tx1"/>
                    </a:solidFill>
                  </a:rPr>
                  <a:t>Niranjan 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</a:rPr>
                  <a:t>Grandhe</a:t>
                </a:r>
              </a:p>
            </p:txBody>
          </p:sp>
        </p:grpSp>
        <p:grpSp>
          <p:nvGrpSpPr>
            <p:cNvPr id="5189" name="Group 5188">
              <a:extLst>
                <a:ext uri="{FF2B5EF4-FFF2-40B4-BE49-F238E27FC236}">
                  <a16:creationId xmlns:a16="http://schemas.microsoft.com/office/drawing/2014/main" id="{E5390BCD-36C9-89F3-9A1F-574591CA2342}"/>
                </a:ext>
              </a:extLst>
            </p:cNvPr>
            <p:cNvGrpSpPr/>
            <p:nvPr/>
          </p:nvGrpSpPr>
          <p:grpSpPr>
            <a:xfrm>
              <a:off x="913435" y="3093490"/>
              <a:ext cx="2090659" cy="1360665"/>
              <a:chOff x="5202490" y="1466023"/>
              <a:chExt cx="2224107" cy="1447516"/>
            </a:xfrm>
          </p:grpSpPr>
          <p:pic>
            <p:nvPicPr>
              <p:cNvPr id="5208" name="Picture 5207" descr="A picture containing human face, person, smile, forehead&#10;&#10;Description automatically generated">
                <a:extLst>
                  <a:ext uri="{FF2B5EF4-FFF2-40B4-BE49-F238E27FC236}">
                    <a16:creationId xmlns:a16="http://schemas.microsoft.com/office/drawing/2014/main" id="{04F6DF0E-DE5D-26D3-1545-30A0B5E81CA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695" r="3589"/>
              <a:stretch/>
            </p:blipFill>
            <p:spPr>
              <a:xfrm flipH="1">
                <a:off x="5202490" y="1466023"/>
                <a:ext cx="1181655" cy="1447516"/>
              </a:xfrm>
              <a:prstGeom prst="rect">
                <a:avLst/>
              </a:prstGeom>
            </p:spPr>
          </p:pic>
          <p:sp>
            <p:nvSpPr>
              <p:cNvPr id="5209" name="TextBox 18">
                <a:extLst>
                  <a:ext uri="{FF2B5EF4-FFF2-40B4-BE49-F238E27FC236}">
                    <a16:creationId xmlns:a16="http://schemas.microsoft.com/office/drawing/2014/main" id="{36FF4471-2E25-323F-F489-67D8AE462D72}"/>
                  </a:ext>
                </a:extLst>
              </p:cNvPr>
              <p:cNvSpPr txBox="1"/>
              <p:nvPr/>
            </p:nvSpPr>
            <p:spPr>
              <a:xfrm>
                <a:off x="6368955" y="2350683"/>
                <a:ext cx="1057642" cy="5566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9pPr>
              </a:lstStyle>
              <a:p>
                <a:r>
                  <a:rPr lang="en-US" sz="1400" dirty="0">
                    <a:solidFill>
                      <a:schemeClr val="tx1"/>
                    </a:solidFill>
                  </a:rPr>
                  <a:t>Alecsander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</a:rPr>
                  <a:t>Eitan</a:t>
                </a:r>
              </a:p>
            </p:txBody>
          </p:sp>
        </p:grpSp>
        <p:grpSp>
          <p:nvGrpSpPr>
            <p:cNvPr id="5190" name="Group 5189">
              <a:extLst>
                <a:ext uri="{FF2B5EF4-FFF2-40B4-BE49-F238E27FC236}">
                  <a16:creationId xmlns:a16="http://schemas.microsoft.com/office/drawing/2014/main" id="{DD72F953-9248-DA58-E1CE-A8135A3E1BB1}"/>
                </a:ext>
              </a:extLst>
            </p:cNvPr>
            <p:cNvGrpSpPr/>
            <p:nvPr/>
          </p:nvGrpSpPr>
          <p:grpSpPr>
            <a:xfrm>
              <a:off x="3011482" y="3093490"/>
              <a:ext cx="1841685" cy="1428605"/>
              <a:chOff x="2096258" y="4638950"/>
              <a:chExt cx="1841685" cy="1428605"/>
            </a:xfrm>
          </p:grpSpPr>
          <p:pic>
            <p:nvPicPr>
              <p:cNvPr id="5206" name="B3FC9B90-89F1-40F9-94B9-FD823743F2BF">
                <a:extLst>
                  <a:ext uri="{FF2B5EF4-FFF2-40B4-BE49-F238E27FC236}">
                    <a16:creationId xmlns:a16="http://schemas.microsoft.com/office/drawing/2014/main" id="{F2CB35BF-3DCD-824B-22CF-4C22E65D1F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96258" y="4638950"/>
                <a:ext cx="1072800" cy="1428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07" name="TextBox 18">
                <a:extLst>
                  <a:ext uri="{FF2B5EF4-FFF2-40B4-BE49-F238E27FC236}">
                    <a16:creationId xmlns:a16="http://schemas.microsoft.com/office/drawing/2014/main" id="{66E6C26A-8C15-DA5E-9757-5B91CEC3A6F5}"/>
                  </a:ext>
                </a:extLst>
              </p:cNvPr>
              <p:cNvSpPr txBox="1"/>
              <p:nvPr/>
            </p:nvSpPr>
            <p:spPr>
              <a:xfrm>
                <a:off x="3338035" y="5520354"/>
                <a:ext cx="599908" cy="523220"/>
              </a:xfrm>
              <a:prstGeom prst="rect">
                <a:avLst/>
              </a:prstGeom>
              <a:pattFill prst="pct5">
                <a:fgClr>
                  <a:srgbClr val="FFFFFF"/>
                </a:fgClr>
                <a:bgClr>
                  <a:schemeClr val="bg1"/>
                </a:bgClr>
              </a:pattFill>
            </p:spPr>
            <p:txBody>
              <a:bodyPr wrap="none" rtlCol="0">
                <a:spAutoFit/>
              </a:bodyPr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9pPr>
              </a:lstStyle>
              <a:p>
                <a:r>
                  <a:rPr lang="en-US" sz="1400" dirty="0">
                    <a:solidFill>
                      <a:schemeClr val="tx1"/>
                    </a:solidFill>
                  </a:rPr>
                  <a:t>Qi 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</a:rPr>
                  <a:t>Wang</a:t>
                </a:r>
              </a:p>
            </p:txBody>
          </p:sp>
        </p:grpSp>
        <p:grpSp>
          <p:nvGrpSpPr>
            <p:cNvPr id="5191" name="Group 5190">
              <a:extLst>
                <a:ext uri="{FF2B5EF4-FFF2-40B4-BE49-F238E27FC236}">
                  <a16:creationId xmlns:a16="http://schemas.microsoft.com/office/drawing/2014/main" id="{000E09CB-9CD6-2512-F88F-9EAE825E99F4}"/>
                </a:ext>
              </a:extLst>
            </p:cNvPr>
            <p:cNvGrpSpPr/>
            <p:nvPr/>
          </p:nvGrpSpPr>
          <p:grpSpPr>
            <a:xfrm>
              <a:off x="7019029" y="1730824"/>
              <a:ext cx="1683958" cy="978773"/>
              <a:chOff x="7101844" y="1474430"/>
              <a:chExt cx="1791447" cy="1041248"/>
            </a:xfrm>
          </p:grpSpPr>
          <p:pic>
            <p:nvPicPr>
              <p:cNvPr id="5204" name="Picture 5203">
                <a:extLst>
                  <a:ext uri="{FF2B5EF4-FFF2-40B4-BE49-F238E27FC236}">
                    <a16:creationId xmlns:a16="http://schemas.microsoft.com/office/drawing/2014/main" id="{5891C12D-B13A-3C0C-1CBA-995DCA7B80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01844" y="1474430"/>
                <a:ext cx="1001281" cy="1041248"/>
              </a:xfrm>
              <a:prstGeom prst="rect">
                <a:avLst/>
              </a:prstGeom>
            </p:spPr>
          </p:pic>
          <p:sp>
            <p:nvSpPr>
              <p:cNvPr id="5205" name="TextBox 18">
                <a:extLst>
                  <a:ext uri="{FF2B5EF4-FFF2-40B4-BE49-F238E27FC236}">
                    <a16:creationId xmlns:a16="http://schemas.microsoft.com/office/drawing/2014/main" id="{E3EBDE14-F813-99DD-A71C-977FA55835DE}"/>
                  </a:ext>
                </a:extLst>
              </p:cNvPr>
              <p:cNvSpPr txBox="1"/>
              <p:nvPr/>
            </p:nvSpPr>
            <p:spPr>
              <a:xfrm>
                <a:off x="8225047" y="2023049"/>
                <a:ext cx="668244" cy="395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9pPr>
              </a:lstStyle>
              <a:p>
                <a:r>
                  <a:rPr lang="en-US" sz="1400" dirty="0">
                    <a:solidFill>
                      <a:schemeClr val="tx1"/>
                    </a:solidFill>
                  </a:rPr>
                  <a:t>Dibakar 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</a:rPr>
                  <a:t>Das</a:t>
                </a:r>
              </a:p>
            </p:txBody>
          </p:sp>
        </p:grpSp>
        <p:grpSp>
          <p:nvGrpSpPr>
            <p:cNvPr id="5192" name="Group 5191">
              <a:extLst>
                <a:ext uri="{FF2B5EF4-FFF2-40B4-BE49-F238E27FC236}">
                  <a16:creationId xmlns:a16="http://schemas.microsoft.com/office/drawing/2014/main" id="{24BA426F-B0F4-53E6-3FBC-224B77EBD850}"/>
                </a:ext>
              </a:extLst>
            </p:cNvPr>
            <p:cNvGrpSpPr/>
            <p:nvPr/>
          </p:nvGrpSpPr>
          <p:grpSpPr>
            <a:xfrm>
              <a:off x="4961101" y="1218574"/>
              <a:ext cx="1945859" cy="1521806"/>
              <a:chOff x="4961101" y="1218574"/>
              <a:chExt cx="1945859" cy="1521806"/>
            </a:xfrm>
          </p:grpSpPr>
          <p:sp>
            <p:nvSpPr>
              <p:cNvPr id="5202" name="TextBox 18">
                <a:extLst>
                  <a:ext uri="{FF2B5EF4-FFF2-40B4-BE49-F238E27FC236}">
                    <a16:creationId xmlns:a16="http://schemas.microsoft.com/office/drawing/2014/main" id="{D63E9529-6338-C964-A003-490633B72D23}"/>
                  </a:ext>
                </a:extLst>
              </p:cNvPr>
              <p:cNvSpPr txBox="1"/>
              <p:nvPr/>
            </p:nvSpPr>
            <p:spPr>
              <a:xfrm>
                <a:off x="6044223" y="2217160"/>
                <a:ext cx="8627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9pPr>
              </a:lstStyle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Erik</a:t>
                </a:r>
              </a:p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Lindskog</a:t>
                </a:r>
              </a:p>
            </p:txBody>
          </p:sp>
          <p:pic>
            <p:nvPicPr>
              <p:cNvPr id="5203" name="Picture 5202">
                <a:extLst>
                  <a:ext uri="{FF2B5EF4-FFF2-40B4-BE49-F238E27FC236}">
                    <a16:creationId xmlns:a16="http://schemas.microsoft.com/office/drawing/2014/main" id="{9411DC98-74CA-BBD5-7A73-121E2E2193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000" r="8519"/>
              <a:stretch/>
            </p:blipFill>
            <p:spPr>
              <a:xfrm>
                <a:off x="4961101" y="1218574"/>
                <a:ext cx="1110755" cy="1457022"/>
              </a:xfrm>
              <a:prstGeom prst="rect">
                <a:avLst/>
              </a:prstGeom>
            </p:spPr>
          </p:pic>
        </p:grpSp>
        <p:grpSp>
          <p:nvGrpSpPr>
            <p:cNvPr id="5193" name="Group 5192">
              <a:extLst>
                <a:ext uri="{FF2B5EF4-FFF2-40B4-BE49-F238E27FC236}">
                  <a16:creationId xmlns:a16="http://schemas.microsoft.com/office/drawing/2014/main" id="{37C422D2-E36D-FD1C-7997-77CFFFE787B9}"/>
                </a:ext>
              </a:extLst>
            </p:cNvPr>
            <p:cNvGrpSpPr/>
            <p:nvPr/>
          </p:nvGrpSpPr>
          <p:grpSpPr>
            <a:xfrm>
              <a:off x="5015259" y="3018455"/>
              <a:ext cx="2290700" cy="1501353"/>
              <a:chOff x="5015259" y="3018455"/>
              <a:chExt cx="2290700" cy="1501353"/>
            </a:xfrm>
          </p:grpSpPr>
          <p:sp>
            <p:nvSpPr>
              <p:cNvPr id="5200" name="TextBox 18">
                <a:extLst>
                  <a:ext uri="{FF2B5EF4-FFF2-40B4-BE49-F238E27FC236}">
                    <a16:creationId xmlns:a16="http://schemas.microsoft.com/office/drawing/2014/main" id="{75A40B9D-E7E2-FEE5-457F-CD809B8415BA}"/>
                  </a:ext>
                </a:extLst>
              </p:cNvPr>
              <p:cNvSpPr txBox="1"/>
              <p:nvPr/>
            </p:nvSpPr>
            <p:spPr>
              <a:xfrm>
                <a:off x="6301197" y="3875233"/>
                <a:ext cx="10047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9pPr>
              </a:lstStyle>
              <a:p>
                <a:r>
                  <a:rPr lang="en-US" sz="1400" dirty="0">
                    <a:solidFill>
                      <a:schemeClr val="tx1"/>
                    </a:solidFill>
                  </a:rPr>
                  <a:t>Ganesh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</a:rPr>
                  <a:t>Venkatesan</a:t>
                </a:r>
              </a:p>
            </p:txBody>
          </p:sp>
          <p:pic>
            <p:nvPicPr>
              <p:cNvPr id="5201" name="Picture 5200" descr="A person taking a selfie&#10;&#10;Description automatically generated">
                <a:extLst>
                  <a:ext uri="{FF2B5EF4-FFF2-40B4-BE49-F238E27FC236}">
                    <a16:creationId xmlns:a16="http://schemas.microsoft.com/office/drawing/2014/main" id="{AEAE416E-5A44-73F8-3BA0-376D4CE4AF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78" t="20370" r="17769" b="8519"/>
              <a:stretch/>
            </p:blipFill>
            <p:spPr>
              <a:xfrm rot="16200000">
                <a:off x="4802314" y="3231400"/>
                <a:ext cx="1501353" cy="1075464"/>
              </a:xfrm>
              <a:prstGeom prst="rect">
                <a:avLst/>
              </a:prstGeom>
            </p:spPr>
          </p:pic>
        </p:grpSp>
        <p:grpSp>
          <p:nvGrpSpPr>
            <p:cNvPr id="5194" name="Group 5193">
              <a:extLst>
                <a:ext uri="{FF2B5EF4-FFF2-40B4-BE49-F238E27FC236}">
                  <a16:creationId xmlns:a16="http://schemas.microsoft.com/office/drawing/2014/main" id="{E10D7ADE-EEAF-13D5-048A-06ED498C9856}"/>
                </a:ext>
              </a:extLst>
            </p:cNvPr>
            <p:cNvGrpSpPr/>
            <p:nvPr/>
          </p:nvGrpSpPr>
          <p:grpSpPr>
            <a:xfrm>
              <a:off x="3045089" y="1731509"/>
              <a:ext cx="1491584" cy="1010603"/>
              <a:chOff x="3045089" y="1731509"/>
              <a:chExt cx="1491584" cy="1010603"/>
            </a:xfrm>
          </p:grpSpPr>
          <p:sp>
            <p:nvSpPr>
              <p:cNvPr id="5198" name="TextBox 18">
                <a:extLst>
                  <a:ext uri="{FF2B5EF4-FFF2-40B4-BE49-F238E27FC236}">
                    <a16:creationId xmlns:a16="http://schemas.microsoft.com/office/drawing/2014/main" id="{B7D6F7A2-AA9E-DDF9-ABC5-8D8D202C3428}"/>
                  </a:ext>
                </a:extLst>
              </p:cNvPr>
              <p:cNvSpPr txBox="1"/>
              <p:nvPr/>
            </p:nvSpPr>
            <p:spPr>
              <a:xfrm>
                <a:off x="3932136" y="2250285"/>
                <a:ext cx="604537" cy="4918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9pPr>
              </a:lstStyle>
              <a:p>
                <a:pPr algn="ctr"/>
                <a:r>
                  <a:rPr lang="en-US" sz="1400" dirty="0" err="1">
                    <a:solidFill>
                      <a:schemeClr val="tx1"/>
                    </a:solidFill>
                  </a:rPr>
                  <a:t>Liwen</a:t>
                </a:r>
                <a:endParaRPr lang="en-US" sz="14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Chu</a:t>
                </a:r>
              </a:p>
            </p:txBody>
          </p:sp>
          <p:pic>
            <p:nvPicPr>
              <p:cNvPr id="5199" name="Picture 5198">
                <a:extLst>
                  <a:ext uri="{FF2B5EF4-FFF2-40B4-BE49-F238E27FC236}">
                    <a16:creationId xmlns:a16="http://schemas.microsoft.com/office/drawing/2014/main" id="{447416D5-6A8B-0FC6-FBF2-9B054D835E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45089" y="1731509"/>
                <a:ext cx="941203" cy="978773"/>
              </a:xfrm>
              <a:prstGeom prst="rect">
                <a:avLst/>
              </a:prstGeom>
            </p:spPr>
          </p:pic>
        </p:grpSp>
        <p:grpSp>
          <p:nvGrpSpPr>
            <p:cNvPr id="5195" name="Group 5194">
              <a:extLst>
                <a:ext uri="{FF2B5EF4-FFF2-40B4-BE49-F238E27FC236}">
                  <a16:creationId xmlns:a16="http://schemas.microsoft.com/office/drawing/2014/main" id="{A928134D-87E8-FB04-EAC4-D003C4AD9D76}"/>
                </a:ext>
              </a:extLst>
            </p:cNvPr>
            <p:cNvGrpSpPr/>
            <p:nvPr/>
          </p:nvGrpSpPr>
          <p:grpSpPr>
            <a:xfrm>
              <a:off x="7181501" y="3300281"/>
              <a:ext cx="1821507" cy="978773"/>
              <a:chOff x="7181501" y="3300281"/>
              <a:chExt cx="1821507" cy="978773"/>
            </a:xfrm>
          </p:grpSpPr>
          <p:sp>
            <p:nvSpPr>
              <p:cNvPr id="5196" name="TextBox 18">
                <a:extLst>
                  <a:ext uri="{FF2B5EF4-FFF2-40B4-BE49-F238E27FC236}">
                    <a16:creationId xmlns:a16="http://schemas.microsoft.com/office/drawing/2014/main" id="{F2CE904E-42EB-C516-DB33-AEF73DEFD4B5}"/>
                  </a:ext>
                </a:extLst>
              </p:cNvPr>
              <p:cNvSpPr txBox="1"/>
              <p:nvPr/>
            </p:nvSpPr>
            <p:spPr>
              <a:xfrm>
                <a:off x="8237301" y="3819626"/>
                <a:ext cx="765707" cy="371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9pPr>
              </a:lstStyle>
              <a:p>
                <a:r>
                  <a:rPr lang="en-US" sz="1400" dirty="0">
                    <a:solidFill>
                      <a:schemeClr val="tx1"/>
                    </a:solidFill>
                  </a:rPr>
                  <a:t>Girish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</a:rPr>
                  <a:t>Madpuwar</a:t>
                </a:r>
              </a:p>
            </p:txBody>
          </p:sp>
          <p:pic>
            <p:nvPicPr>
              <p:cNvPr id="5197" name="Picture 5196">
                <a:extLst>
                  <a:ext uri="{FF2B5EF4-FFF2-40B4-BE49-F238E27FC236}">
                    <a16:creationId xmlns:a16="http://schemas.microsoft.com/office/drawing/2014/main" id="{CCEAE86D-6999-01E3-2C73-76FDFB2CA4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81501" y="3300281"/>
                <a:ext cx="941203" cy="97877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10773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802-11-Submission-16-9</Template>
  <TotalTime>3309</TotalTime>
  <Words>641</Words>
  <Application>Microsoft Office PowerPoint</Application>
  <PresentationFormat>Widescreen</PresentationFormat>
  <Paragraphs>154</Paragraphs>
  <Slides>12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Times New Roman</vt:lpstr>
      <vt:lpstr>Office Theme</vt:lpstr>
      <vt:lpstr>Document</vt:lpstr>
      <vt:lpstr>802.11az Next Generation Positioning Awards</vt:lpstr>
      <vt:lpstr>Abstract</vt:lpstr>
      <vt:lpstr>Equitable Evaluation of IEEE 802.11az-2022</vt:lpstr>
      <vt:lpstr>The 802.11az Shakespearian Sonnet</vt:lpstr>
      <vt:lpstr>So how did we make sure Inigo will never be lost again?</vt:lpstr>
      <vt:lpstr>WG Officer Awards</vt:lpstr>
      <vt:lpstr>802.11az TG Officers</vt:lpstr>
      <vt:lpstr>Major Contributions Received from:</vt:lpstr>
      <vt:lpstr>Major Contributions Received from:</vt:lpstr>
      <vt:lpstr>PowerPoint Presentation</vt:lpstr>
      <vt:lpstr>And in the spirit of Inigo, Vizzini and Andre</vt:lpstr>
      <vt:lpstr>References</vt:lpstr>
    </vt:vector>
  </TitlesOfParts>
  <Company>Huawei Technologies Co.,Ltd.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Osama AboulMagd</dc:creator>
  <cp:lastModifiedBy>Segev, Jonathan</cp:lastModifiedBy>
  <cp:revision>37</cp:revision>
  <cp:lastPrinted>1601-01-01T00:00:00Z</cp:lastPrinted>
  <dcterms:created xsi:type="dcterms:W3CDTF">2021-05-06T14:21:23Z</dcterms:created>
  <dcterms:modified xsi:type="dcterms:W3CDTF">2023-05-17T15:49:25Z</dcterms:modified>
</cp:coreProperties>
</file>