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83" r:id="rId5"/>
    <p:sldId id="262" r:id="rId6"/>
    <p:sldId id="265" r:id="rId7"/>
    <p:sldId id="293" r:id="rId8"/>
    <p:sldId id="2368" r:id="rId9"/>
    <p:sldId id="2377" r:id="rId10"/>
    <p:sldId id="2371" r:id="rId11"/>
    <p:sldId id="2375" r:id="rId12"/>
    <p:sldId id="2374" r:id="rId13"/>
    <p:sldId id="2376" r:id="rId14"/>
    <p:sldId id="270" r:id="rId15"/>
    <p:sldId id="278" r:id="rId16"/>
    <p:sldId id="273" r:id="rId17"/>
    <p:sldId id="2373" r:id="rId18"/>
    <p:sldId id="276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4C13C8-BAE2-406B-8A07-51279F869292}" v="12" dt="2023-01-17T14:02:02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660"/>
  </p:normalViewPr>
  <p:slideViewPr>
    <p:cSldViewPr>
      <p:cViewPr varScale="1">
        <p:scale>
          <a:sx n="98" d="100"/>
          <a:sy n="98" d="100"/>
        </p:scale>
        <p:origin x="25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802.11-23/0846r0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claudiodasilva@meta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edward.ks.au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ol@ansley.com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harrybims@me.com" TargetMode="External"/><Relationship Id="rId10" Type="http://schemas.openxmlformats.org/officeDocument/2006/relationships/hyperlink" Target="mailto:RoyWant@google.com" TargetMode="External"/><Relationship Id="rId4" Type="http://schemas.openxmlformats.org/officeDocument/2006/relationships/hyperlink" Target="mailto:volker.jungnickel@hhi.fraunhofer.de" TargetMode="External"/><Relationship Id="rId9" Type="http://schemas.openxmlformats.org/officeDocument/2006/relationships/hyperlink" Target="mailto:po-kai.huang@intel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70-67-0000-ana-database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rjstacey\OneDrive%20-%20Intel%20Corporation\Documents\802.11\ANA\TGme" TargetMode="External"/><Relationship Id="rId7" Type="http://schemas.openxmlformats.org/officeDocument/2006/relationships/hyperlink" Target="file:///C:\Users\rjstacey\OneDrive%20-%20Intel%20Corporation\Documents\802.11\ANA\ExtendedCapabilities" TargetMode="External"/><Relationship Id="rId2" Type="http://schemas.openxmlformats.org/officeDocument/2006/relationships/hyperlink" Target="ExtendedCapabilitie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Users\rjstacey\OneDrive%20-%20Intel%20Corporation\Documents\802.11\ANA\CipherSuiteSelectors" TargetMode="External"/><Relationship Id="rId5" Type="http://schemas.openxmlformats.org/officeDocument/2006/relationships/hyperlink" Target="file:///C:\Users\rjstacey\OneDrive%20-%20Intel%20Corporation\Documents\802.11\ANA\TGbe" TargetMode="External"/><Relationship Id="rId4" Type="http://schemas.openxmlformats.org/officeDocument/2006/relationships/hyperlink" Target="file:///C:\Users\rjstacey\OneDrive%20-%20Intel%20Corporation\Documents\802.11\ANA\SubelementIDsNeighborRepor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(May 2023)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901537"/>
              </p:ext>
            </p:extLst>
          </p:nvPr>
        </p:nvGraphicFramePr>
        <p:xfrm>
          <a:off x="996950" y="2435225"/>
          <a:ext cx="100250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44063" progId="Word.Document.8">
                  <p:embed/>
                </p:oleObj>
              </mc:Choice>
              <mc:Fallback>
                <p:oleObj name="Document" r:id="rId3" imgW="10457640" imgH="254406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35225"/>
                        <a:ext cx="10025063" cy="244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0574-B2D5-447E-9895-E858A6BF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Searchable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BB3F-CDC2-45D7-9ECD-8E1AFA715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Youhan Kim provided an update:</a:t>
            </a: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After discussion within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TGme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group, the direction we are going with is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the full acronym AFTER the colon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incremental changes only.  E.g. do not delete existing ‘partial’ acronyms within the ‘name’ of the term</a:t>
            </a:r>
            <a:r>
              <a:rPr lang="en-US" dirty="0"/>
              <a:t>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example,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access point (AP) reachability: </a:t>
            </a:r>
            <a:r>
              <a:rPr lang="en-US" sz="1800" b="0" i="0" u="sng" dirty="0">
                <a:solidFill>
                  <a:srgbClr val="FF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[AP reachability]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An AP is reachable by a station (STA) if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preauthentication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 messages can be exchanged between the STA and the target AP via the distribution system (DS)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sz="1800" b="0" i="0" dirty="0">
              <a:solidFill>
                <a:srgbClr val="000000"/>
              </a:solidFill>
              <a:effectLst/>
              <a:latin typeface="TimesNewRoman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 that we are not deleting “(AP)” in the ‘name’ of the term (the point #2.a above) even though it seems it should be removed per some of the feedback from the publication editors.  This is to avoid having too many changes lumped into this particular effort.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Already rolled into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REVme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05436-A468-4048-8901-A23B6575C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7575-62F1-4514-9363-495AF0AB21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F4E633-C4FA-4770-9ED2-0DB5E4687F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033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8FF7-54FB-491C-8A6C-FA1BF033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That/which in style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8D55-B5BC-4C12-8989-B68FA4A94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Levy brought up an issue with clause 2.8.1 (Which/that) in the style guide: https://mentor.ieee.org/802.11/dcn/23/11-23-0090-00-0000-discussion-on-the-use-of-that-and-which.pptx</a:t>
            </a:r>
          </a:p>
          <a:p>
            <a:r>
              <a:rPr lang="en-US" dirty="0"/>
              <a:t>There was some discussion on whether “that” identifies normative and “which” identifies informative. This is a not the case.</a:t>
            </a:r>
          </a:p>
          <a:p>
            <a:endParaRPr lang="en-US" dirty="0"/>
          </a:p>
          <a:p>
            <a:r>
              <a:rPr lang="en-US" dirty="0"/>
              <a:t>The group discussed this and the thinking is to include the text from the IEEE SA style guide and then add some examples.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8D7AB-2207-43B3-974C-99CA074C32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C321-03BE-4CCC-BF03-7C688EB2EE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85A455-C96A-486D-81DC-9AD1573299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5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75B9-7E62-4330-9050-44BA261B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field and subfield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C89A1-66C4-46BC-BA8A-F5E25617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Emily brought up the use of field or subfield as a topic with Extended Capabilities field as an example</a:t>
            </a:r>
          </a:p>
          <a:p>
            <a:r>
              <a:rPr lang="en-US" dirty="0"/>
              <a:t>Some of the bits in this field are referred to as “fields” while others are referred to as “subfields”</a:t>
            </a:r>
          </a:p>
          <a:p>
            <a:r>
              <a:rPr lang="en-US" dirty="0"/>
              <a:t>We decided that</a:t>
            </a:r>
          </a:p>
          <a:p>
            <a:r>
              <a:rPr lang="en-US" dirty="0"/>
              <a:t>Within a particular context, the term used should be consistent. In this case, since the majority use “field” the uses of “subfield” should be changed to “field”</a:t>
            </a:r>
          </a:p>
          <a:p>
            <a:r>
              <a:rPr lang="en-US" dirty="0"/>
              <a:t>In future, we should not use “subfield”</a:t>
            </a:r>
          </a:p>
          <a:p>
            <a:r>
              <a:rPr lang="en-US" dirty="0"/>
              <a:t>We will discuss style guide updates by email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E063E-9DD4-4E09-920F-5BF675C4CD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C71F-0BFA-4531-996D-0B761B780A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038A86-4CE7-41BB-B57A-B4977D4E74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996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March 2023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May 2023.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55406"/>
              </p:ext>
            </p:extLst>
          </p:nvPr>
        </p:nvGraphicFramePr>
        <p:xfrm>
          <a:off x="914401" y="2057400"/>
          <a:ext cx="10470067" cy="5437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453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42609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218521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121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5803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999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243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631573"/>
              </p:ext>
            </p:extLst>
          </p:nvPr>
        </p:nvGraphicFramePr>
        <p:xfrm>
          <a:off x="737392" y="1521960"/>
          <a:ext cx="10464003" cy="41930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54040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742168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499934070"/>
                    </a:ext>
                  </a:extLst>
                </a:gridCol>
                <a:gridCol w="1353418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59663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22975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97405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 release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lang="en-US" sz="1400" b="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Carol Ansley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Roy Want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14-Mar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737392" y="943429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Mar 2023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1828800" y="88187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8207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2023-05-16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343401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 err="1"/>
              <a:t>REVme</a:t>
            </a:r>
            <a:r>
              <a:rPr lang="en-US" dirty="0"/>
              <a:t> MDR topic allocation</a:t>
            </a:r>
          </a:p>
          <a:p>
            <a:r>
              <a:rPr lang="en-US" dirty="0"/>
              <a:t>Update on various topics:</a:t>
            </a:r>
          </a:p>
          <a:p>
            <a:r>
              <a:rPr lang="en-US" dirty="0"/>
              <a:t>	Clause 6 rewrite, searchable definitions, that/which in style guide, field vs subfield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Bims </a:t>
            </a:r>
            <a:r>
              <a:rPr lang="en-US" sz="1600" dirty="0">
                <a:hlinkClick r:id="rId5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7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claudiodasilva@meta.com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TGbk</a:t>
            </a:r>
            <a:r>
              <a:rPr lang="en-US" sz="1600" b="1" dirty="0"/>
              <a:t> – Roy Want </a:t>
            </a:r>
            <a:r>
              <a:rPr lang="en-US" sz="1600" dirty="0">
                <a:hlinkClick r:id="rId10"/>
              </a:rPr>
              <a:t>RoyWant@google.com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1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7"/>
              </a:rPr>
              <a:t>edward.ks.au@</a:t>
            </a:r>
            <a:r>
              <a:rPr lang="en-US" sz="1600" u="sng" dirty="0">
                <a:hlinkClick r:id="rId7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May 16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11bc – </a:t>
            </a:r>
            <a:r>
              <a:rPr lang="en-GB" sz="1600" b="0" dirty="0"/>
              <a:t>Published!</a:t>
            </a:r>
          </a:p>
          <a:p>
            <a:r>
              <a:rPr lang="en-GB" sz="1600" dirty="0"/>
              <a:t>11bb –</a:t>
            </a:r>
            <a:r>
              <a:rPr lang="en-GB" sz="1600" b="0" dirty="0"/>
              <a:t> Published!</a:t>
            </a:r>
          </a:p>
          <a:p>
            <a:r>
              <a:rPr lang="en-GB" sz="1600" dirty="0"/>
              <a:t>11be –</a:t>
            </a:r>
            <a:r>
              <a:rPr lang="en-GB" sz="1600" b="0" dirty="0"/>
              <a:t> 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</a:t>
            </a:r>
            <a:endParaRPr lang="en-US" sz="1600" b="0" dirty="0"/>
          </a:p>
          <a:p>
            <a:r>
              <a:rPr lang="en-GB" sz="1600" dirty="0"/>
              <a:t>11bh –</a:t>
            </a:r>
            <a:endParaRPr lang="en-GB" sz="1600" b="0" dirty="0"/>
          </a:p>
          <a:p>
            <a:r>
              <a:rPr lang="en-GB" sz="1600" dirty="0"/>
              <a:t>11bi –</a:t>
            </a:r>
            <a:endParaRPr lang="en-GB" sz="1600" b="0" dirty="0"/>
          </a:p>
          <a:p>
            <a:r>
              <a:rPr lang="en-GB" sz="1600" dirty="0"/>
              <a:t>11bk</a:t>
            </a:r>
            <a:r>
              <a:rPr lang="en-GB" sz="1600" b="0" dirty="0"/>
              <a:t> –</a:t>
            </a:r>
          </a:p>
          <a:p>
            <a:r>
              <a:rPr lang="en-GB" sz="1600" dirty="0" err="1"/>
              <a:t>REVme</a:t>
            </a:r>
            <a:r>
              <a:rPr lang="en-GB" sz="1600" dirty="0"/>
              <a:t> –</a:t>
            </a:r>
            <a:endParaRPr lang="en-GB" sz="1600" b="0" dirty="0"/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B42F-568D-4A28-A05F-BF78B047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81F9-FE4E-4B5B-A2BC-D06A0587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Topics – ANA assignments.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In October 2021, we detected a duplicated assignment.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  Always include the latest ANA assignments in Editors meeting on an ANA slide.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  <a:r>
              <a:rPr lang="en-US" sz="1800" dirty="0"/>
              <a:t>Request every meeting there is an Editor’s review of latest ANA assignments.</a:t>
            </a:r>
          </a:p>
          <a:p>
            <a:r>
              <a:rPr lang="en-US" sz="1800" dirty="0"/>
              <a:t>   A new revision of the ANA database posted May 14, 2023</a:t>
            </a:r>
          </a:p>
          <a:p>
            <a:r>
              <a:rPr lang="en-US" sz="1800" dirty="0">
                <a:hlinkClick r:id="rId2"/>
              </a:rPr>
              <a:t>https://mentor.ieee.org/802.11/dcn/11/11-11-0270-67-0000-ana-database.xls</a:t>
            </a:r>
            <a:r>
              <a:rPr lang="en-US" sz="1800" dirty="0"/>
              <a:t>  </a:t>
            </a:r>
          </a:p>
          <a:p>
            <a:endParaRPr lang="en-US" sz="1800" dirty="0"/>
          </a:p>
          <a:p>
            <a:r>
              <a:rPr lang="en-US" sz="1800" dirty="0"/>
              <a:t>NOTE: ‘Table 9-120 -- Optional </a:t>
            </a:r>
            <a:r>
              <a:rPr lang="en-US" sz="1800" dirty="0" err="1"/>
              <a:t>subelement</a:t>
            </a:r>
            <a:r>
              <a:rPr lang="en-US" sz="1800" dirty="0"/>
              <a:t> IDs for Neighbor Report” is now ANA administered</a:t>
            </a:r>
          </a:p>
          <a:p>
            <a:r>
              <a:rPr lang="en-US" sz="18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4923-0F53-4009-81E1-26DA9805D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844F-B623-4838-848F-8BB61EF800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5D7199-F3CB-464E-B4CD-604E8BD87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 changes March to May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176" y="1565887"/>
            <a:ext cx="4982454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March 2023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hlinkClick r:id="rId2"/>
            <a:extLst>
              <a:ext uri="{FF2B5EF4-FFF2-40B4-BE49-F238E27FC236}">
                <a16:creationId xmlns:a16="http://schemas.microsoft.com/office/drawing/2014/main" id="{A874877D-75BE-CDCC-F3F3-2D8B7475D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06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EDD3957-35C0-7DB1-3E5B-F6982D345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144731"/>
              </p:ext>
            </p:extLst>
          </p:nvPr>
        </p:nvGraphicFramePr>
        <p:xfrm>
          <a:off x="839787" y="2306863"/>
          <a:ext cx="10361613" cy="1228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234">
                  <a:extLst>
                    <a:ext uri="{9D8B030D-6E8A-4147-A177-3AD203B41FA5}">
                      <a16:colId xmlns:a16="http://schemas.microsoft.com/office/drawing/2014/main" val="3349185402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685778492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2416159281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3317012021"/>
                    </a:ext>
                  </a:extLst>
                </a:gridCol>
                <a:gridCol w="535143">
                  <a:extLst>
                    <a:ext uri="{9D8B030D-6E8A-4147-A177-3AD203B41FA5}">
                      <a16:colId xmlns:a16="http://schemas.microsoft.com/office/drawing/2014/main" val="3019094258"/>
                    </a:ext>
                  </a:extLst>
                </a:gridCol>
                <a:gridCol w="1287446">
                  <a:extLst>
                    <a:ext uri="{9D8B030D-6E8A-4147-A177-3AD203B41FA5}">
                      <a16:colId xmlns:a16="http://schemas.microsoft.com/office/drawing/2014/main" val="1571515562"/>
                    </a:ext>
                  </a:extLst>
                </a:gridCol>
                <a:gridCol w="868638">
                  <a:extLst>
                    <a:ext uri="{9D8B030D-6E8A-4147-A177-3AD203B41FA5}">
                      <a16:colId xmlns:a16="http://schemas.microsoft.com/office/drawing/2014/main" val="155029762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1295851368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2383620771"/>
                    </a:ext>
                  </a:extLst>
                </a:gridCol>
                <a:gridCol w="1287446">
                  <a:extLst>
                    <a:ext uri="{9D8B030D-6E8A-4147-A177-3AD203B41FA5}">
                      <a16:colId xmlns:a16="http://schemas.microsoft.com/office/drawing/2014/main" val="3382517693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1297758717"/>
                    </a:ext>
                  </a:extLst>
                </a:gridCol>
                <a:gridCol w="1287446">
                  <a:extLst>
                    <a:ext uri="{9D8B030D-6E8A-4147-A177-3AD203B41FA5}">
                      <a16:colId xmlns:a16="http://schemas.microsoft.com/office/drawing/2014/main" val="4000003312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671178302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3268326651"/>
                    </a:ext>
                  </a:extLst>
                </a:gridCol>
              </a:tblGrid>
              <a:tr h="204750"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TransactionID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Type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Status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User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Group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Resource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Doc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Subclause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Location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Name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Req Value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Description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Allocated Value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Requested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3468723742"/>
                  </a:ext>
                </a:extLst>
              </a:tr>
              <a:tr h="204750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1408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Emily Qi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3" action="ppaction://hlinkfile"/>
                        </a:rPr>
                        <a:t>TGme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 action="ppaction://hlinkfile"/>
                        </a:rPr>
                        <a:t>SubelementIDsNeighborReport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P802.11REVme_D2.1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9.4.2.36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Table 9-210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HE 6 GHz Band Capabilities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4" action="ppaction://hlinkfile"/>
                        </a:rPr>
                        <a:t>198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2023-03-23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4000611793"/>
                  </a:ext>
                </a:extLst>
              </a:tr>
              <a:tr h="204750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1409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Edward Au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5" action="ppaction://hlinkfile"/>
                        </a:rPr>
                        <a:t>TGbe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 action="ppaction://hlinkfile"/>
                        </a:rPr>
                        <a:t>SubelementIDsNeighborReport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P802.11REVme_D2.1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9.4.2.36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Table 9-210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EHT Capabilities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4" action="ppaction://hlinkfile"/>
                        </a:rPr>
                        <a:t>199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2023-03-23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1866127408"/>
                  </a:ext>
                </a:extLst>
              </a:tr>
              <a:tr h="204750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1410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Edward Au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5" action="ppaction://hlinkfile"/>
                        </a:rPr>
                        <a:t>TGbe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 action="ppaction://hlinkfile"/>
                        </a:rPr>
                        <a:t>SubelementIDsNeighborReport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P802.11REVme_D2.1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9.4.2.36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Table 9-210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EHT Operation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4" action="ppaction://hlinkfile"/>
                        </a:rPr>
                        <a:t>200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2023-03-23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2909192598"/>
                  </a:ext>
                </a:extLst>
              </a:tr>
              <a:tr h="204750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1411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Edward Au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5" action="ppaction://hlinkfile"/>
                        </a:rPr>
                        <a:t>TGbe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 action="ppaction://hlinkfile"/>
                        </a:rPr>
                        <a:t>SubelementIDsNeighborReport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P802.11REVme_D2.1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9.4.2.36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Table 9-210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Basic Multi-Link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4" action="ppaction://hlinkfile"/>
                        </a:rPr>
                        <a:t>201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2023-03-23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644456988"/>
                  </a:ext>
                </a:extLst>
              </a:tr>
              <a:tr h="10237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1412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Edward Au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5" action="ppaction://hlinkfile"/>
                        </a:rPr>
                        <a:t>TGbe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6" action="ppaction://hlinkfile"/>
                        </a:rPr>
                        <a:t>CipherSuiteSelectors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9.4.2.24.2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Table 9-149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2023-03-23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3908600270"/>
                  </a:ext>
                </a:extLst>
              </a:tr>
              <a:tr h="10237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1413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Emily Qi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3" action="ppaction://hlinkfile"/>
                        </a:rPr>
                        <a:t>TGme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7" action="ppaction://hlinkfile"/>
                        </a:rPr>
                        <a:t>ExtendedCapabilities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9.4.2.26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Table 9-153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Multiple BSSID Role Switch Support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7" action="ppaction://hlinkfile"/>
                        </a:rPr>
                        <a:t>101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 dirty="0">
                          <a:effectLst/>
                        </a:rPr>
                        <a:t>2023-04-06</a:t>
                      </a:r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1327111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5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164CB-B347-F8AC-CF95-30ED605C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MDR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E8DA9-4764-4A31-05FF-2B8CB6E0F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 topics</a:t>
            </a:r>
          </a:p>
          <a:p>
            <a:r>
              <a:rPr lang="en-US" dirty="0"/>
              <a:t>Timeline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ADD84-6EA7-F4A8-DA04-926DD48D9C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A584D-93E9-79C4-9EE1-1B9E762D4F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3A91A-7AC6-B562-21A3-6EB9479CC4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858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B5B-4630-A352-6190-9E294E05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6 Re-Write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04-6966-31F1-4EB7-8CADBFD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Changes have been included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D2.0.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11az and 11bd have 802.11-2020 as their baseline and are not affected.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need to update these to conform to the new Clause 6 style when these are rolled 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Emily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/Edward will setup a tiger team to do this.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11be has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baseline and will need to conform when it bumps up to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/D2.0 as baseline.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Similarly, for 11bf, but should probably wait until 11be has done its update.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11bf/D1.0 will keep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/D1.3 as baseline and postpone updates until after initial WG ballot.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1A741-8084-115E-007C-C1DCECC20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FB7A-4DD2-59A3-ED7C-59344C61B5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4C913C-4BA1-C311-A2BE-DD612B92C6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13452</TotalTime>
  <Words>1922</Words>
  <Application>Microsoft Office PowerPoint</Application>
  <PresentationFormat>Widescreen</PresentationFormat>
  <Paragraphs>395</Paragraphs>
  <Slides>17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TimesNewRoman</vt:lpstr>
      <vt:lpstr>Office Theme</vt:lpstr>
      <vt:lpstr>Custom Design</vt:lpstr>
      <vt:lpstr>Microsoft Word 97 - 2003 Document</vt:lpstr>
      <vt:lpstr>802.11 WG Editor’s Meeting (May 2023)</vt:lpstr>
      <vt:lpstr>Abstract</vt:lpstr>
      <vt:lpstr>Agenda for 2023-05-16 meeting</vt:lpstr>
      <vt:lpstr>Volunteer Editor Contacts</vt:lpstr>
      <vt:lpstr>May 16 roundtable status report</vt:lpstr>
      <vt:lpstr>WG Style Guide, 11be and REVme practice</vt:lpstr>
      <vt:lpstr>ANA changes March to May</vt:lpstr>
      <vt:lpstr>REVme MDR</vt:lpstr>
      <vt:lpstr>Clause 6 Re-Write</vt:lpstr>
      <vt:lpstr>Searchable definitions</vt:lpstr>
      <vt:lpstr>That/which in style guide</vt:lpstr>
      <vt:lpstr>Use of field and subfield</vt:lpstr>
      <vt:lpstr>802.11 Style Guide</vt:lpstr>
      <vt:lpstr>MIB Style, Visio and Frame Practices</vt:lpstr>
      <vt:lpstr>Editor Amendment Ordering</vt:lpstr>
      <vt:lpstr>Draft Development Snapshot</vt:lpstr>
      <vt:lpstr>Publication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455</cp:revision>
  <cp:lastPrinted>1601-01-01T00:00:00Z</cp:lastPrinted>
  <dcterms:created xsi:type="dcterms:W3CDTF">2018-01-07T18:30:13Z</dcterms:created>
  <dcterms:modified xsi:type="dcterms:W3CDTF">2023-05-16T01:58:20Z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